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316" r:id="rId4"/>
    <p:sldId id="308" r:id="rId5"/>
    <p:sldId id="305" r:id="rId6"/>
    <p:sldId id="318" r:id="rId7"/>
    <p:sldId id="306" r:id="rId8"/>
    <p:sldId id="309" r:id="rId9"/>
    <p:sldId id="310" r:id="rId10"/>
    <p:sldId id="311" r:id="rId11"/>
    <p:sldId id="314" r:id="rId12"/>
    <p:sldId id="315" r:id="rId13"/>
  </p:sldIdLst>
  <p:sldSz cx="9144000" cy="5143500" type="screen16x9"/>
  <p:notesSz cx="7102475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06" autoAdjust="0"/>
  </p:normalViewPr>
  <p:slideViewPr>
    <p:cSldViewPr snapToGrid="0">
      <p:cViewPr varScale="1">
        <p:scale>
          <a:sx n="94" d="100"/>
          <a:sy n="94" d="100"/>
        </p:scale>
        <p:origin x="9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092" y="0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288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19353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0584ED9D-F667-B517-A8FB-D4943408C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>
            <a:extLst>
              <a:ext uri="{FF2B5EF4-FFF2-40B4-BE49-F238E27FC236}">
                <a16:creationId xmlns:a16="http://schemas.microsoft.com/office/drawing/2014/main" id="{D7A4F0FB-D04D-BA32-783F-9E239BFC57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2:notes">
            <a:extLst>
              <a:ext uri="{FF2B5EF4-FFF2-40B4-BE49-F238E27FC236}">
                <a16:creationId xmlns:a16="http://schemas.microsoft.com/office/drawing/2014/main" id="{6D8E04C8-780C-8475-4181-6BC3AF3225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0600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BB8133BA-E933-63F0-4176-014521BF9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>
            <a:extLst>
              <a:ext uri="{FF2B5EF4-FFF2-40B4-BE49-F238E27FC236}">
                <a16:creationId xmlns:a16="http://schemas.microsoft.com/office/drawing/2014/main" id="{557F308B-AE9F-3C42-1FD1-8AF7903CEE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2:notes">
            <a:extLst>
              <a:ext uri="{FF2B5EF4-FFF2-40B4-BE49-F238E27FC236}">
                <a16:creationId xmlns:a16="http://schemas.microsoft.com/office/drawing/2014/main" id="{EB37DD09-3223-6C9A-1C90-ABBE5ABAA0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8793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1156EF64-0E41-8010-F5B6-5DF4019AD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>
            <a:extLst>
              <a:ext uri="{FF2B5EF4-FFF2-40B4-BE49-F238E27FC236}">
                <a16:creationId xmlns:a16="http://schemas.microsoft.com/office/drawing/2014/main" id="{274D53E8-4F08-A8C6-F255-ED6247B4D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>
            <a:extLst>
              <a:ext uri="{FF2B5EF4-FFF2-40B4-BE49-F238E27FC236}">
                <a16:creationId xmlns:a16="http://schemas.microsoft.com/office/drawing/2014/main" id="{3C384E0D-0878-307D-C149-5A30B5C6A6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CD05671D-6EF5-9E18-5526-811EF7C53E1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259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5D3605F4-4362-CFD7-EDEC-1C66F962F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>
            <a:extLst>
              <a:ext uri="{FF2B5EF4-FFF2-40B4-BE49-F238E27FC236}">
                <a16:creationId xmlns:a16="http://schemas.microsoft.com/office/drawing/2014/main" id="{97DBCA6E-79FC-6C5A-DD89-3A6D693C8F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2:notes">
            <a:extLst>
              <a:ext uri="{FF2B5EF4-FFF2-40B4-BE49-F238E27FC236}">
                <a16:creationId xmlns:a16="http://schemas.microsoft.com/office/drawing/2014/main" id="{2AE09AC2-9F76-1CA7-C947-A3C39AE447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8030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4E59B047-F359-71E7-044D-1C496D28A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>
            <a:extLst>
              <a:ext uri="{FF2B5EF4-FFF2-40B4-BE49-F238E27FC236}">
                <a16:creationId xmlns:a16="http://schemas.microsoft.com/office/drawing/2014/main" id="{268C6743-F6B2-0740-554B-5C84570B14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2:notes">
            <a:extLst>
              <a:ext uri="{FF2B5EF4-FFF2-40B4-BE49-F238E27FC236}">
                <a16:creationId xmlns:a16="http://schemas.microsoft.com/office/drawing/2014/main" id="{DB2E999A-F3D7-DC51-B67D-15F0DB9DE0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143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F1E0477C-4091-9BDD-27B6-E812ED49C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>
            <a:extLst>
              <a:ext uri="{FF2B5EF4-FFF2-40B4-BE49-F238E27FC236}">
                <a16:creationId xmlns:a16="http://schemas.microsoft.com/office/drawing/2014/main" id="{4A4EA1AC-5240-B155-6513-C6E49C7783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2:notes">
            <a:extLst>
              <a:ext uri="{FF2B5EF4-FFF2-40B4-BE49-F238E27FC236}">
                <a16:creationId xmlns:a16="http://schemas.microsoft.com/office/drawing/2014/main" id="{13F1C529-EB5B-A3A0-DBCE-B54F77DF27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0969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D7A627A5-5F92-5CA3-848F-F816AE04C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>
            <a:extLst>
              <a:ext uri="{FF2B5EF4-FFF2-40B4-BE49-F238E27FC236}">
                <a16:creationId xmlns:a16="http://schemas.microsoft.com/office/drawing/2014/main" id="{10538034-5458-0CB1-56AA-0E5BC1B14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2:notes">
            <a:extLst>
              <a:ext uri="{FF2B5EF4-FFF2-40B4-BE49-F238E27FC236}">
                <a16:creationId xmlns:a16="http://schemas.microsoft.com/office/drawing/2014/main" id="{5DA6C5A3-F155-77CA-1D43-266A0F62D8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2772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2F444CDD-056D-59C4-DDD3-D7B4B744F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>
            <a:extLst>
              <a:ext uri="{FF2B5EF4-FFF2-40B4-BE49-F238E27FC236}">
                <a16:creationId xmlns:a16="http://schemas.microsoft.com/office/drawing/2014/main" id="{3E3ADDBD-5F14-6632-D7EC-A0E72255C0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2:notes">
            <a:extLst>
              <a:ext uri="{FF2B5EF4-FFF2-40B4-BE49-F238E27FC236}">
                <a16:creationId xmlns:a16="http://schemas.microsoft.com/office/drawing/2014/main" id="{BD148261-0BA7-3905-8CC6-B63DE7D046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1197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775D17DB-3741-6C1D-1216-2920F65FD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>
            <a:extLst>
              <a:ext uri="{FF2B5EF4-FFF2-40B4-BE49-F238E27FC236}">
                <a16:creationId xmlns:a16="http://schemas.microsoft.com/office/drawing/2014/main" id="{3212ABA7-899C-A46E-32E6-9DFC5C804B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2:notes">
            <a:extLst>
              <a:ext uri="{FF2B5EF4-FFF2-40B4-BE49-F238E27FC236}">
                <a16:creationId xmlns:a16="http://schemas.microsoft.com/office/drawing/2014/main" id="{49BE4DD3-7B51-B9B9-C531-1F579FE8B5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8562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9C18D837-32D9-B5FE-0A4D-274C58CF3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>
            <a:extLst>
              <a:ext uri="{FF2B5EF4-FFF2-40B4-BE49-F238E27FC236}">
                <a16:creationId xmlns:a16="http://schemas.microsoft.com/office/drawing/2014/main" id="{992D9274-41B8-CB23-A871-C76FF3C073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2:notes">
            <a:extLst>
              <a:ext uri="{FF2B5EF4-FFF2-40B4-BE49-F238E27FC236}">
                <a16:creationId xmlns:a16="http://schemas.microsoft.com/office/drawing/2014/main" id="{0ED2F96F-1188-2956-8683-A235533B46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12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750012"/>
            <a:ext cx="7886700" cy="518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750012"/>
            <a:ext cx="7886700" cy="518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28650" y="750012"/>
            <a:ext cx="7886700" cy="518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750012"/>
            <a:ext cx="7886700" cy="518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3"/>
          <p:cNvCxnSpPr/>
          <p:nvPr/>
        </p:nvCxnSpPr>
        <p:spPr>
          <a:xfrm rot="10800000" flipH="1">
            <a:off x="2853956" y="2147362"/>
            <a:ext cx="3436087" cy="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3"/>
          <p:cNvSpPr/>
          <p:nvPr/>
        </p:nvSpPr>
        <p:spPr>
          <a:xfrm>
            <a:off x="269674" y="4100226"/>
            <a:ext cx="562291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Akash Kumar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7326924" y="4178127"/>
            <a:ext cx="2992408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Thenmozhi S</a:t>
            </a: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69674" y="4389283"/>
            <a:ext cx="562291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SRN: PES1PG23CA009</a:t>
            </a: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7562018" y="4373050"/>
            <a:ext cx="562291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3"/>
          <p:cNvGrpSpPr/>
          <p:nvPr/>
        </p:nvGrpSpPr>
        <p:grpSpPr>
          <a:xfrm>
            <a:off x="235384" y="262100"/>
            <a:ext cx="8638805" cy="4663791"/>
            <a:chOff x="313844" y="349466"/>
            <a:chExt cx="11518407" cy="6218388"/>
          </a:xfrm>
        </p:grpSpPr>
        <p:sp>
          <p:nvSpPr>
            <p:cNvPr id="93" name="Google Shape;93;p1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3"/>
          <p:cNvSpPr/>
          <p:nvPr/>
        </p:nvSpPr>
        <p:spPr>
          <a:xfrm>
            <a:off x="1909773" y="1699445"/>
            <a:ext cx="5652245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Video To Slide Automation System</a:t>
            </a:r>
            <a:endParaRPr sz="2700" b="1" i="0" u="none" strike="noStrike" cap="none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9657" y="336368"/>
            <a:ext cx="789213" cy="13058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D36ADB-6B9B-478F-DC3F-2C812048909C}"/>
              </a:ext>
            </a:extLst>
          </p:cNvPr>
          <p:cNvSpPr txBox="1"/>
          <p:nvPr/>
        </p:nvSpPr>
        <p:spPr>
          <a:xfrm>
            <a:off x="2380883" y="2177599"/>
            <a:ext cx="4710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Capstone Project Phase – 1 (First Presentation)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A843C-5511-8A4B-E5E6-DEB8E5F42B3B}"/>
              </a:ext>
            </a:extLst>
          </p:cNvPr>
          <p:cNvSpPr txBox="1"/>
          <p:nvPr/>
        </p:nvSpPr>
        <p:spPr>
          <a:xfrm>
            <a:off x="7326924" y="4558567"/>
            <a:ext cx="1957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Of CA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904560E3-665D-FBF1-14E5-475AE5B53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>
            <a:extLst>
              <a:ext uri="{FF2B5EF4-FFF2-40B4-BE49-F238E27FC236}">
                <a16:creationId xmlns:a16="http://schemas.microsoft.com/office/drawing/2014/main" id="{8E0E4B92-2C02-223A-7C68-671770C99C08}"/>
              </a:ext>
            </a:extLst>
          </p:cNvPr>
          <p:cNvSpPr/>
          <p:nvPr/>
        </p:nvSpPr>
        <p:spPr>
          <a:xfrm>
            <a:off x="979657" y="-11510"/>
            <a:ext cx="7054297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Video To Slides Automation System</a:t>
            </a:r>
            <a:endParaRPr sz="27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>
            <a:extLst>
              <a:ext uri="{FF2B5EF4-FFF2-40B4-BE49-F238E27FC236}">
                <a16:creationId xmlns:a16="http://schemas.microsoft.com/office/drawing/2014/main" id="{6751DEE8-6AE6-76D0-39FD-32575055ABA9}"/>
              </a:ext>
            </a:extLst>
          </p:cNvPr>
          <p:cNvSpPr/>
          <p:nvPr/>
        </p:nvSpPr>
        <p:spPr>
          <a:xfrm>
            <a:off x="6747856" y="4747155"/>
            <a:ext cx="562291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4">
            <a:extLst>
              <a:ext uri="{FF2B5EF4-FFF2-40B4-BE49-F238E27FC236}">
                <a16:creationId xmlns:a16="http://schemas.microsoft.com/office/drawing/2014/main" id="{99258FC5-2724-1B46-3DB3-E5CFCC84948F}"/>
              </a:ext>
            </a:extLst>
          </p:cNvPr>
          <p:cNvCxnSpPr>
            <a:cxnSpLocks/>
          </p:cNvCxnSpPr>
          <p:nvPr/>
        </p:nvCxnSpPr>
        <p:spPr>
          <a:xfrm>
            <a:off x="0" y="805171"/>
            <a:ext cx="8164343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1C1E8E3F-203C-8C6D-2508-643F104B078A}"/>
              </a:ext>
            </a:extLst>
          </p:cNvPr>
          <p:cNvSpPr/>
          <p:nvPr/>
        </p:nvSpPr>
        <p:spPr>
          <a:xfrm>
            <a:off x="554997" y="973244"/>
            <a:ext cx="6365305" cy="371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lvl="4" indent="-285750">
              <a:buSzPct val="130000"/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 and Training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Automates lecture or workshop summarization, creating accessible and organized study materials or training presentations.</a:t>
            </a:r>
          </a:p>
          <a:p>
            <a:pPr marL="285750" lvl="4" indent="-285750">
              <a:buSzPct val="130000"/>
              <a:buFont typeface="Wingdings" panose="05000000000000000000" pitchFamily="2" charset="2"/>
              <a:buChar char="Ø"/>
            </a:pP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4" indent="-285750">
              <a:buSzPct val="130000"/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Corporate Use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Streamlines creating reports or training materials from recorded meetings or webinars, enhancing productivity.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4" indent="-285750">
              <a:buSzPct val="130000"/>
              <a:buFont typeface="Wingdings" panose="05000000000000000000" pitchFamily="2" charset="2"/>
              <a:buChar char="Ø"/>
            </a:pP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4" indent="-285750">
              <a:buSzPct val="130000"/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Creation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Helps marketers and creators repurpose video content into engaging presentations for campaigns or social media.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4" indent="-285750">
              <a:buSzPct val="130000"/>
              <a:buFont typeface="Wingdings" panose="05000000000000000000" pitchFamily="2" charset="2"/>
              <a:buChar char="Ø"/>
            </a:pP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4" indent="-285750">
              <a:buSzPct val="130000"/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and Academia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Assists researchers and educators in summarizing lectures, experiments, or thesis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defenses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into professional slides.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4" indent="-285750">
              <a:buSzPct val="130000"/>
              <a:buFont typeface="Wingdings" panose="05000000000000000000" pitchFamily="2" charset="2"/>
              <a:buChar char="Ø"/>
            </a:pP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4" indent="-285750">
              <a:buSzPct val="130000"/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Healthcare and Legal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Summarizes medical training videos, surgeries, or legal footage into accessible and concise presentations.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4" indent="-285750">
              <a:buSzPct val="130000"/>
              <a:buFont typeface="Wingdings" panose="05000000000000000000" pitchFamily="2" charset="2"/>
              <a:buChar char="Ø"/>
            </a:pP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4" indent="-285750">
              <a:buSzPct val="130000"/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Sports and Media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Extracts key moments from matches or news recordings to create analysis or reporting slides efficiently.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11;p14">
            <a:extLst>
              <a:ext uri="{FF2B5EF4-FFF2-40B4-BE49-F238E27FC236}">
                <a16:creationId xmlns:a16="http://schemas.microsoft.com/office/drawing/2014/main" id="{A309F56F-3B08-35CA-07C1-F9B673066E8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8252" y="0"/>
            <a:ext cx="655359" cy="11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>
            <a:extLst>
              <a:ext uri="{FF2B5EF4-FFF2-40B4-BE49-F238E27FC236}">
                <a16:creationId xmlns:a16="http://schemas.microsoft.com/office/drawing/2014/main" id="{2C17078E-6EEC-DEFF-489A-268CC17CC85D}"/>
              </a:ext>
            </a:extLst>
          </p:cNvPr>
          <p:cNvSpPr/>
          <p:nvPr/>
        </p:nvSpPr>
        <p:spPr>
          <a:xfrm>
            <a:off x="87410" y="4747155"/>
            <a:ext cx="562291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Akash Kumar(SRN: PES1PG23CA009)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4CB4A0-2A93-665F-76FD-EC8163B2DBC3}"/>
              </a:ext>
            </a:extLst>
          </p:cNvPr>
          <p:cNvSpPr txBox="1"/>
          <p:nvPr/>
        </p:nvSpPr>
        <p:spPr>
          <a:xfrm>
            <a:off x="979656" y="438613"/>
            <a:ext cx="336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In Real world</a:t>
            </a:r>
            <a:endParaRPr lang="en-IN" sz="1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Google Shape;109;p14">
            <a:extLst>
              <a:ext uri="{FF2B5EF4-FFF2-40B4-BE49-F238E27FC236}">
                <a16:creationId xmlns:a16="http://schemas.microsoft.com/office/drawing/2014/main" id="{FD242E9F-455C-D65A-65CC-9B3CD1221CFB}"/>
              </a:ext>
            </a:extLst>
          </p:cNvPr>
          <p:cNvCxnSpPr>
            <a:cxnSpLocks/>
          </p:cNvCxnSpPr>
          <p:nvPr/>
        </p:nvCxnSpPr>
        <p:spPr>
          <a:xfrm>
            <a:off x="0" y="4676995"/>
            <a:ext cx="9144001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68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5F5CEC86-16D2-7D60-494D-56E60A05C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>
            <a:extLst>
              <a:ext uri="{FF2B5EF4-FFF2-40B4-BE49-F238E27FC236}">
                <a16:creationId xmlns:a16="http://schemas.microsoft.com/office/drawing/2014/main" id="{1D7E464B-C92C-52D5-58D7-41486DC88DFA}"/>
              </a:ext>
            </a:extLst>
          </p:cNvPr>
          <p:cNvSpPr/>
          <p:nvPr/>
        </p:nvSpPr>
        <p:spPr>
          <a:xfrm>
            <a:off x="979657" y="-11510"/>
            <a:ext cx="7054297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Video To Slides Automation System</a:t>
            </a:r>
            <a:endParaRPr sz="27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>
            <a:extLst>
              <a:ext uri="{FF2B5EF4-FFF2-40B4-BE49-F238E27FC236}">
                <a16:creationId xmlns:a16="http://schemas.microsoft.com/office/drawing/2014/main" id="{8E486076-0539-9D05-546D-BD454DF7CC01}"/>
              </a:ext>
            </a:extLst>
          </p:cNvPr>
          <p:cNvSpPr/>
          <p:nvPr/>
        </p:nvSpPr>
        <p:spPr>
          <a:xfrm>
            <a:off x="6747856" y="4747155"/>
            <a:ext cx="562291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4">
            <a:extLst>
              <a:ext uri="{FF2B5EF4-FFF2-40B4-BE49-F238E27FC236}">
                <a16:creationId xmlns:a16="http://schemas.microsoft.com/office/drawing/2014/main" id="{59B2944F-E271-CB12-11C0-59B120601199}"/>
              </a:ext>
            </a:extLst>
          </p:cNvPr>
          <p:cNvCxnSpPr>
            <a:cxnSpLocks/>
          </p:cNvCxnSpPr>
          <p:nvPr/>
        </p:nvCxnSpPr>
        <p:spPr>
          <a:xfrm>
            <a:off x="0" y="805171"/>
            <a:ext cx="8164343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93F7331F-29DE-B519-E880-206DB1FDA28C}"/>
              </a:ext>
            </a:extLst>
          </p:cNvPr>
          <p:cNvSpPr/>
          <p:nvPr/>
        </p:nvSpPr>
        <p:spPr>
          <a:xfrm>
            <a:off x="744569" y="881301"/>
            <a:ext cx="6365305" cy="272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lvl="4" indent="-285750">
              <a:buSzPct val="130000"/>
              <a:buFont typeface="Wingdings" panose="05000000000000000000" pitchFamily="2" charset="2"/>
              <a:buChar char="Ø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11;p14">
            <a:extLst>
              <a:ext uri="{FF2B5EF4-FFF2-40B4-BE49-F238E27FC236}">
                <a16:creationId xmlns:a16="http://schemas.microsoft.com/office/drawing/2014/main" id="{088767A2-69A0-22B1-57C8-FDF9E31D84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8252" y="0"/>
            <a:ext cx="655359" cy="11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>
            <a:extLst>
              <a:ext uri="{FF2B5EF4-FFF2-40B4-BE49-F238E27FC236}">
                <a16:creationId xmlns:a16="http://schemas.microsoft.com/office/drawing/2014/main" id="{78152ED6-CA96-E47B-42A5-89677E69EFB5}"/>
              </a:ext>
            </a:extLst>
          </p:cNvPr>
          <p:cNvSpPr/>
          <p:nvPr/>
        </p:nvSpPr>
        <p:spPr>
          <a:xfrm>
            <a:off x="87410" y="4747155"/>
            <a:ext cx="562291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Akash Kumar(SRN: PES1PG23CA009)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E69AF-4297-1B43-7A06-0676AEC8D142}"/>
              </a:ext>
            </a:extLst>
          </p:cNvPr>
          <p:cNvSpPr txBox="1"/>
          <p:nvPr/>
        </p:nvSpPr>
        <p:spPr>
          <a:xfrm>
            <a:off x="979656" y="438613"/>
            <a:ext cx="336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Work Status</a:t>
            </a:r>
            <a:endParaRPr lang="en-IN" sz="1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Google Shape;109;p14">
            <a:extLst>
              <a:ext uri="{FF2B5EF4-FFF2-40B4-BE49-F238E27FC236}">
                <a16:creationId xmlns:a16="http://schemas.microsoft.com/office/drawing/2014/main" id="{05CED4BD-4F03-EB21-E22E-BAD8154959C7}"/>
              </a:ext>
            </a:extLst>
          </p:cNvPr>
          <p:cNvCxnSpPr>
            <a:cxnSpLocks/>
          </p:cNvCxnSpPr>
          <p:nvPr/>
        </p:nvCxnSpPr>
        <p:spPr>
          <a:xfrm>
            <a:off x="0" y="4676995"/>
            <a:ext cx="9144001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EC35564-99D1-BE1B-486A-0554100018B8}"/>
              </a:ext>
            </a:extLst>
          </p:cNvPr>
          <p:cNvSpPr txBox="1"/>
          <p:nvPr/>
        </p:nvSpPr>
        <p:spPr>
          <a:xfrm>
            <a:off x="979656" y="1425235"/>
            <a:ext cx="62537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Wingdings" panose="05000000000000000000" pitchFamily="2" charset="2"/>
              <a:buChar char="Ø"/>
              <a:tabLst/>
            </a:pPr>
            <a:r>
              <a:rPr lang="en-GB" alt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Work Done 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40000"/>
            </a:pPr>
            <a:r>
              <a:rPr lang="en-GB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Task 1 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Conducted background research on video processing techniques 	and explored tools like OpenCV, OCR libraries, and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ReportLab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	identify suitable methods for automating video-to-slide conversion.</a:t>
            </a: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40000"/>
            </a:pPr>
            <a:r>
              <a:rPr lang="en-GB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Task 2 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Finalized the project scope by defining the focus on 	automating key frame extraction, slide generation, and PDF 	creation from video content.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40000"/>
            </a:pPr>
            <a:r>
              <a:rPr lang="en-GB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Task 3 : Set up the foundational workflow, including video downloading 	with </a:t>
            </a:r>
            <a:r>
              <a:rPr lang="en-GB" alt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Pytube</a:t>
            </a:r>
            <a:r>
              <a:rPr lang="en-GB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frame extraction using </a:t>
            </a:r>
            <a:r>
              <a:rPr lang="en-GB" alt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OpenCv</a:t>
            </a:r>
            <a:r>
              <a:rPr lang="en-GB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testing PDF 	generation with </a:t>
            </a:r>
            <a:r>
              <a:rPr lang="en-GB" alt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ReportLab</a:t>
            </a:r>
            <a:r>
              <a:rPr lang="en-GB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733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63F1F728-02B1-89E8-C988-63B8222E1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>
            <a:extLst>
              <a:ext uri="{FF2B5EF4-FFF2-40B4-BE49-F238E27FC236}">
                <a16:creationId xmlns:a16="http://schemas.microsoft.com/office/drawing/2014/main" id="{C8650CCD-6219-FA76-D699-EA5D7622B96C}"/>
              </a:ext>
            </a:extLst>
          </p:cNvPr>
          <p:cNvSpPr/>
          <p:nvPr/>
        </p:nvSpPr>
        <p:spPr>
          <a:xfrm>
            <a:off x="3334214" y="2483155"/>
            <a:ext cx="5622911" cy="300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Akash Kumar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>
            <a:extLst>
              <a:ext uri="{FF2B5EF4-FFF2-40B4-BE49-F238E27FC236}">
                <a16:creationId xmlns:a16="http://schemas.microsoft.com/office/drawing/2014/main" id="{343ACECB-8C41-0A46-8EAF-556E65F64E8B}"/>
              </a:ext>
            </a:extLst>
          </p:cNvPr>
          <p:cNvSpPr/>
          <p:nvPr/>
        </p:nvSpPr>
        <p:spPr>
          <a:xfrm>
            <a:off x="3334213" y="3002742"/>
            <a:ext cx="2992408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</a:t>
            </a: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B9E467A9-07BD-AB08-3E81-A4C3ECE0CF70}"/>
              </a:ext>
            </a:extLst>
          </p:cNvPr>
          <p:cNvSpPr/>
          <p:nvPr/>
        </p:nvSpPr>
        <p:spPr>
          <a:xfrm>
            <a:off x="3334214" y="2757908"/>
            <a:ext cx="562291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SRN: PES1PG23CA009</a:t>
            </a: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3">
            <a:extLst>
              <a:ext uri="{FF2B5EF4-FFF2-40B4-BE49-F238E27FC236}">
                <a16:creationId xmlns:a16="http://schemas.microsoft.com/office/drawing/2014/main" id="{9B056BBE-9DFE-F8D3-4FE6-F2C98C972747}"/>
              </a:ext>
            </a:extLst>
          </p:cNvPr>
          <p:cNvGrpSpPr/>
          <p:nvPr/>
        </p:nvGrpSpPr>
        <p:grpSpPr>
          <a:xfrm>
            <a:off x="235384" y="262100"/>
            <a:ext cx="8638805" cy="4663791"/>
            <a:chOff x="313844" y="349466"/>
            <a:chExt cx="11518407" cy="6218388"/>
          </a:xfrm>
        </p:grpSpPr>
        <p:sp>
          <p:nvSpPr>
            <p:cNvPr id="93" name="Google Shape;93;p13">
              <a:extLst>
                <a:ext uri="{FF2B5EF4-FFF2-40B4-BE49-F238E27FC236}">
                  <a16:creationId xmlns:a16="http://schemas.microsoft.com/office/drawing/2014/main" id="{0E812157-1D52-80F1-64B8-90D0B21373AE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>
              <a:extLst>
                <a:ext uri="{FF2B5EF4-FFF2-40B4-BE49-F238E27FC236}">
                  <a16:creationId xmlns:a16="http://schemas.microsoft.com/office/drawing/2014/main" id="{45404720-A923-BD8B-8793-53F12911D733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3">
              <a:extLst>
                <a:ext uri="{FF2B5EF4-FFF2-40B4-BE49-F238E27FC236}">
                  <a16:creationId xmlns:a16="http://schemas.microsoft.com/office/drawing/2014/main" id="{B89A925D-6FD2-17B5-7AF1-DCFEB94C9723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>
              <a:extLst>
                <a:ext uri="{FF2B5EF4-FFF2-40B4-BE49-F238E27FC236}">
                  <a16:creationId xmlns:a16="http://schemas.microsoft.com/office/drawing/2014/main" id="{B6C84FBE-F5D6-0A94-8FC7-5A45765C6778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8" name="Google Shape;98;p13">
            <a:extLst>
              <a:ext uri="{FF2B5EF4-FFF2-40B4-BE49-F238E27FC236}">
                <a16:creationId xmlns:a16="http://schemas.microsoft.com/office/drawing/2014/main" id="{6AD288A5-663B-F532-AF37-845C860169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1" y="1317674"/>
            <a:ext cx="1505414" cy="231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396B46-508E-7AE7-917B-800BCAD061E9}"/>
              </a:ext>
            </a:extLst>
          </p:cNvPr>
          <p:cNvSpPr txBox="1"/>
          <p:nvPr/>
        </p:nvSpPr>
        <p:spPr>
          <a:xfrm>
            <a:off x="3334213" y="1615382"/>
            <a:ext cx="3846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92D050"/>
                </a:solidFill>
              </a:rPr>
              <a:t>Thank You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5E2582-3940-ABC3-2677-B903BF6504B2}"/>
              </a:ext>
            </a:extLst>
          </p:cNvPr>
          <p:cNvCxnSpPr/>
          <p:nvPr/>
        </p:nvCxnSpPr>
        <p:spPr>
          <a:xfrm>
            <a:off x="3334213" y="2323268"/>
            <a:ext cx="33899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59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979657" y="-11510"/>
            <a:ext cx="7054297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Video To Slides Automation System</a:t>
            </a:r>
            <a:endParaRPr sz="27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6747856" y="4747155"/>
            <a:ext cx="562291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4"/>
          <p:cNvCxnSpPr>
            <a:cxnSpLocks/>
          </p:cNvCxnSpPr>
          <p:nvPr/>
        </p:nvCxnSpPr>
        <p:spPr>
          <a:xfrm>
            <a:off x="0" y="805171"/>
            <a:ext cx="8164343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Google Shape;110;p14"/>
          <p:cNvSpPr/>
          <p:nvPr/>
        </p:nvSpPr>
        <p:spPr>
          <a:xfrm>
            <a:off x="702527" y="994632"/>
            <a:ext cx="7461816" cy="380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2">
              <a:buSzPct val="130000"/>
            </a:pPr>
            <a:endParaRPr lang="en-GB" sz="1600" dirty="0">
              <a:ea typeface="Calibri" panose="020F0502020204030204" pitchFamily="34" charset="0"/>
            </a:endParaRPr>
          </a:p>
          <a:p>
            <a:pPr lvl="2">
              <a:buSzPct val="130000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Abstract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Summary of the project</a:t>
            </a:r>
          </a:p>
          <a:p>
            <a:pPr lvl="2">
              <a:buSzPct val="130000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Motivation- </a:t>
            </a:r>
            <a:r>
              <a:rPr lang="en-IN" altLang="en-US" sz="1600" dirty="0">
                <a:solidFill>
                  <a:srgbClr val="2A292A"/>
                </a:solidFill>
                <a:latin typeface="Albert Sans" pitchFamily="2" charset="0"/>
                <a:cs typeface="Arial" panose="020B0604020202020204" pitchFamily="34" charset="0"/>
                <a:sym typeface="Albert Sans" pitchFamily="2" charset="0"/>
              </a:rPr>
              <a:t>What motivates you most to do this project?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SzPct val="130000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 - </a:t>
            </a:r>
            <a:r>
              <a:rPr lang="en-US" altLang="en-US" sz="1600" dirty="0">
                <a:solidFill>
                  <a:srgbClr val="2A292A"/>
                </a:solidFill>
                <a:latin typeface="Albert Sans" pitchFamily="2" charset="0"/>
                <a:cs typeface="Arial" panose="020B0604020202020204" pitchFamily="34" charset="0"/>
                <a:sym typeface="Albert Sans" pitchFamily="2" charset="0"/>
              </a:rPr>
              <a:t>Prob</a:t>
            </a:r>
            <a:r>
              <a:rPr lang="en-IN" altLang="en-US" sz="1600" dirty="0">
                <a:solidFill>
                  <a:srgbClr val="2A292A"/>
                </a:solidFill>
                <a:latin typeface="Albert Sans" pitchFamily="2" charset="0"/>
                <a:cs typeface="Arial" panose="020B0604020202020204" pitchFamily="34" charset="0"/>
                <a:sym typeface="Albert Sans" pitchFamily="2" charset="0"/>
              </a:rPr>
              <a:t>le</a:t>
            </a:r>
            <a:r>
              <a:rPr lang="en-US" altLang="en-US" sz="1600" dirty="0">
                <a:solidFill>
                  <a:srgbClr val="2A292A"/>
                </a:solidFill>
                <a:latin typeface="Albert Sans" pitchFamily="2" charset="0"/>
                <a:cs typeface="Arial" panose="020B0604020202020204" pitchFamily="34" charset="0"/>
                <a:sym typeface="Albert Sans" pitchFamily="2" charset="0"/>
              </a:rPr>
              <a:t>m that is going to be solved in this project.</a:t>
            </a:r>
          </a:p>
          <a:p>
            <a:pPr lvl="2">
              <a:buSzPct val="130000"/>
            </a:pPr>
            <a:r>
              <a:rPr lang="en-US" altLang="en-US" sz="1600" dirty="0">
                <a:solidFill>
                  <a:srgbClr val="2A292A"/>
                </a:solidFill>
                <a:latin typeface="Albert Sans" pitchFamily="2" charset="0"/>
                <a:cs typeface="Arial" panose="020B0604020202020204" pitchFamily="34" charset="0"/>
                <a:sym typeface="Albert Sans" pitchFamily="2" charset="0"/>
              </a:rPr>
              <a:t>4) 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</a:t>
            </a:r>
            <a:r>
              <a:rPr lang="en-US" sz="1600" b="1" dirty="0">
                <a:solidFill>
                  <a:srgbClr val="2A292A"/>
                </a:solidFill>
                <a:latin typeface="Albert Sans" pitchFamily="2" charset="0"/>
                <a:ea typeface="Calibri" panose="020F0502020204030204" pitchFamily="34" charset="0"/>
                <a:cs typeface="Arial" panose="020B0604020202020204" pitchFamily="34" charset="0"/>
                <a:sym typeface="Albert Sans" pitchFamily="2" charset="0"/>
              </a:rPr>
              <a:t>- </a:t>
            </a:r>
            <a:r>
              <a:rPr lang="en-IN" altLang="en-US" sz="1600" dirty="0">
                <a:solidFill>
                  <a:srgbClr val="2A292A"/>
                </a:solidFill>
                <a:latin typeface="Albert Sans" pitchFamily="2" charset="0"/>
                <a:cs typeface="Arial" panose="020B0604020202020204" pitchFamily="34" charset="0"/>
                <a:sym typeface="Albert Sans" pitchFamily="2" charset="0"/>
              </a:rPr>
              <a:t>What is the need for this project?</a:t>
            </a:r>
          </a:p>
          <a:p>
            <a:pPr lvl="2">
              <a:buSzPct val="130000"/>
            </a:pPr>
            <a:r>
              <a:rPr lang="en-IN" altLang="en-US" sz="1600" dirty="0">
                <a:solidFill>
                  <a:srgbClr val="2A292A"/>
                </a:solidFill>
                <a:latin typeface="Albert Sans" pitchFamily="2" charset="0"/>
                <a:cs typeface="Arial" panose="020B0604020202020204" pitchFamily="34" charset="0"/>
                <a:sym typeface="Albert Sans" pitchFamily="2" charset="0"/>
              </a:rPr>
              <a:t>5) </a:t>
            </a:r>
            <a:r>
              <a:rPr lang="en-IN" altLang="en-US" sz="1600" b="1" dirty="0">
                <a:solidFill>
                  <a:srgbClr val="2A29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bert Sans" pitchFamily="2" charset="0"/>
              </a:rPr>
              <a:t>Scope- </a:t>
            </a:r>
            <a:r>
              <a:rPr lang="en-IN" altLang="en-US" sz="1600" dirty="0">
                <a:solidFill>
                  <a:srgbClr val="2A292A"/>
                </a:solidFill>
                <a:latin typeface="Albert Sans" pitchFamily="2" charset="0"/>
                <a:cs typeface="Arial" panose="020B0604020202020204" pitchFamily="34" charset="0"/>
                <a:sym typeface="Albert Sans" pitchFamily="2" charset="0"/>
              </a:rPr>
              <a:t>The limitations of the project.</a:t>
            </a:r>
            <a:endParaRPr lang="en-US" altLang="en-US" sz="1600" b="1" dirty="0">
              <a:solidFill>
                <a:srgbClr val="2A292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lbert Sans" pitchFamily="2" charset="0"/>
            </a:endParaRPr>
          </a:p>
          <a:p>
            <a:pPr lvl="2">
              <a:buSzPct val="130000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6) 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Domain- </a:t>
            </a:r>
            <a:r>
              <a:rPr lang="en-IN" altLang="en-US" sz="1600" dirty="0">
                <a:solidFill>
                  <a:srgbClr val="2A292A"/>
                </a:solidFill>
                <a:latin typeface="Albert Sans" pitchFamily="2" charset="0"/>
                <a:cs typeface="Arial" panose="020B0604020202020204" pitchFamily="34" charset="0"/>
                <a:sym typeface="Albert Sans" pitchFamily="2" charset="0"/>
              </a:rPr>
              <a:t>Which domain is the project targeting?</a:t>
            </a:r>
            <a:endParaRPr lang="en-US" altLang="en-US" sz="1600" dirty="0">
              <a:solidFill>
                <a:srgbClr val="2A292A"/>
              </a:solidFill>
              <a:latin typeface="Albert Sans" pitchFamily="2" charset="0"/>
              <a:cs typeface="Arial" panose="020B0604020202020204" pitchFamily="34" charset="0"/>
              <a:sym typeface="Albert Sans" pitchFamily="2" charset="0"/>
            </a:endParaRPr>
          </a:p>
          <a:p>
            <a:pPr lvl="2">
              <a:buSzPct val="130000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7) 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Functionalities- </a:t>
            </a:r>
            <a:r>
              <a:rPr lang="en-IN" altLang="en-US" sz="1600" dirty="0">
                <a:solidFill>
                  <a:srgbClr val="2A292A"/>
                </a:solidFill>
                <a:latin typeface="Albert Sans" pitchFamily="2" charset="0"/>
                <a:cs typeface="Arial" panose="020B0604020202020204" pitchFamily="34" charset="0"/>
                <a:sym typeface="Albert Sans" pitchFamily="2" charset="0"/>
              </a:rPr>
              <a:t>Important functionalities</a:t>
            </a:r>
            <a:endParaRPr lang="en-US" altLang="en-US" sz="1600" dirty="0">
              <a:solidFill>
                <a:srgbClr val="2A292A"/>
              </a:solidFill>
              <a:latin typeface="Albert Sans" pitchFamily="2" charset="0"/>
              <a:cs typeface="Arial" panose="020B0604020202020204" pitchFamily="34" charset="0"/>
              <a:sym typeface="Albert Sans" pitchFamily="2" charset="0"/>
            </a:endParaRPr>
          </a:p>
          <a:p>
            <a:pPr lvl="2">
              <a:buSzPct val="130000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8) </a:t>
            </a:r>
            <a:r>
              <a:rPr lang="en-US" altLang="en-US" sz="1600" b="1" dirty="0">
                <a:solidFill>
                  <a:srgbClr val="2A29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Josefin Sans" panose="020F0502020204030204" pitchFamily="2" charset="0"/>
              </a:rPr>
              <a:t>Tools and technology- </a:t>
            </a:r>
            <a:r>
              <a:rPr lang="en-IN" altLang="en-US" sz="1600" dirty="0">
                <a:solidFill>
                  <a:srgbClr val="2A29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bert Sans" pitchFamily="2" charset="0"/>
              </a:rPr>
              <a:t>software specification with category and versions</a:t>
            </a:r>
          </a:p>
          <a:p>
            <a:pPr lvl="2">
              <a:buSzPct val="130000"/>
            </a:pPr>
            <a:r>
              <a:rPr lang="en-IN" altLang="en-US" sz="1600" dirty="0">
                <a:solidFill>
                  <a:srgbClr val="2A29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bert Sans" pitchFamily="2" charset="0"/>
              </a:rPr>
              <a:t>9) </a:t>
            </a:r>
            <a:r>
              <a:rPr lang="en-IN" altLang="en-US" sz="1600" b="1" dirty="0">
                <a:solidFill>
                  <a:srgbClr val="2A29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bert Sans" pitchFamily="2" charset="0"/>
              </a:rPr>
              <a:t>Application in Real World-</a:t>
            </a:r>
            <a:r>
              <a:rPr lang="en-IN" altLang="en-US" sz="1600" dirty="0">
                <a:solidFill>
                  <a:srgbClr val="2A29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bert Sans" pitchFamily="2" charset="0"/>
              </a:rPr>
              <a:t> </a:t>
            </a:r>
            <a:r>
              <a:rPr lang="en-IN" altLang="en-US" sz="1600" dirty="0">
                <a:solidFill>
                  <a:srgbClr val="2A292A"/>
                </a:solidFill>
                <a:latin typeface="Albert Sans" pitchFamily="2" charset="0"/>
                <a:cs typeface="Arial" panose="020B0604020202020204" pitchFamily="34" charset="0"/>
                <a:sym typeface="Albert Sans" pitchFamily="2" charset="0"/>
              </a:rPr>
              <a:t>Where all your application can be used</a:t>
            </a:r>
            <a:endParaRPr lang="en-US" altLang="en-US" sz="1600" dirty="0">
              <a:solidFill>
                <a:srgbClr val="2A292A"/>
              </a:solidFill>
              <a:latin typeface="Albert Sans" pitchFamily="2" charset="0"/>
              <a:cs typeface="Arial" panose="020B0604020202020204" pitchFamily="34" charset="0"/>
              <a:sym typeface="Albert Sans" pitchFamily="2" charset="0"/>
            </a:endParaRPr>
          </a:p>
          <a:p>
            <a:pPr lvl="2">
              <a:buSzPct val="130000"/>
            </a:pPr>
            <a:r>
              <a:rPr lang="en-US" altLang="en-US" sz="1600" dirty="0">
                <a:solidFill>
                  <a:srgbClr val="2A29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bert Sans" pitchFamily="2" charset="0"/>
              </a:rPr>
              <a:t>10) </a:t>
            </a:r>
            <a:r>
              <a:rPr lang="en-US" altLang="en-US" sz="1600" b="1" dirty="0">
                <a:solidFill>
                  <a:srgbClr val="2A29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bert Sans" pitchFamily="2" charset="0"/>
              </a:rPr>
              <a:t>Progress- </a:t>
            </a:r>
            <a:r>
              <a:rPr lang="en-IN" altLang="en-US" sz="1600" dirty="0">
                <a:solidFill>
                  <a:srgbClr val="2A292A"/>
                </a:solidFill>
                <a:latin typeface="Albert Sans" pitchFamily="2" charset="0"/>
                <a:cs typeface="Arial" panose="020B0604020202020204" pitchFamily="34" charset="0"/>
                <a:sym typeface="Albert Sans" pitchFamily="2" charset="0"/>
              </a:rPr>
              <a:t>What is done so far?</a:t>
            </a:r>
            <a:endParaRPr lang="en-US" altLang="en-US" sz="1800" dirty="0">
              <a:solidFill>
                <a:srgbClr val="666666"/>
              </a:solidFill>
              <a:latin typeface="Albert Sans" pitchFamily="2" charset="0"/>
              <a:cs typeface="Arial" panose="020B0604020202020204" pitchFamily="34" charset="0"/>
              <a:sym typeface="Albert Sans" pitchFamily="2" charset="0"/>
            </a:endParaRPr>
          </a:p>
          <a:p>
            <a:pPr lvl="2">
              <a:buSzPct val="130000"/>
            </a:pPr>
            <a:r>
              <a:rPr lang="en-US" altLang="en-US" sz="1600" dirty="0">
                <a:solidFill>
                  <a:srgbClr val="2A29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bert Sans" pitchFamily="2" charset="0"/>
              </a:rPr>
              <a:t>11) </a:t>
            </a:r>
            <a:r>
              <a:rPr lang="en-US" altLang="en-US" sz="1600" b="1" dirty="0">
                <a:solidFill>
                  <a:srgbClr val="2A29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bert Sans" pitchFamily="2" charset="0"/>
              </a:rPr>
              <a:t>Thank You</a:t>
            </a:r>
          </a:p>
          <a:p>
            <a:pPr lvl="2">
              <a:buSzPct val="130000"/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3" indent="-342900">
              <a:buSzPct val="130000"/>
              <a:buAutoNum type="arabicParenR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buSzPct val="130000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8252" y="0"/>
            <a:ext cx="655359" cy="11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/>
          <p:nvPr/>
        </p:nvSpPr>
        <p:spPr>
          <a:xfrm>
            <a:off x="87410" y="4747155"/>
            <a:ext cx="562291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Akash Kumar(SRN: PES1PG23CA009)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BCE44-AA8E-17BD-5500-3E170D38B221}"/>
              </a:ext>
            </a:extLst>
          </p:cNvPr>
          <p:cNvSpPr txBox="1"/>
          <p:nvPr/>
        </p:nvSpPr>
        <p:spPr>
          <a:xfrm>
            <a:off x="979657" y="438613"/>
            <a:ext cx="129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en-IN" sz="1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Google Shape;109;p14">
            <a:extLst>
              <a:ext uri="{FF2B5EF4-FFF2-40B4-BE49-F238E27FC236}">
                <a16:creationId xmlns:a16="http://schemas.microsoft.com/office/drawing/2014/main" id="{54CC2E46-54F1-EA1C-02C8-93039CA25B4B}"/>
              </a:ext>
            </a:extLst>
          </p:cNvPr>
          <p:cNvCxnSpPr>
            <a:cxnSpLocks/>
          </p:cNvCxnSpPr>
          <p:nvPr/>
        </p:nvCxnSpPr>
        <p:spPr>
          <a:xfrm>
            <a:off x="0" y="4676995"/>
            <a:ext cx="9144001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B61FF025-A190-53A9-ACC2-A5BBA2FC8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>
            <a:extLst>
              <a:ext uri="{FF2B5EF4-FFF2-40B4-BE49-F238E27FC236}">
                <a16:creationId xmlns:a16="http://schemas.microsoft.com/office/drawing/2014/main" id="{AA36A1F5-DE15-49B4-92EA-1D2014433227}"/>
              </a:ext>
            </a:extLst>
          </p:cNvPr>
          <p:cNvSpPr/>
          <p:nvPr/>
        </p:nvSpPr>
        <p:spPr>
          <a:xfrm>
            <a:off x="979657" y="-11510"/>
            <a:ext cx="7054297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Video To Slides Automation System</a:t>
            </a:r>
            <a:endParaRPr sz="27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>
            <a:extLst>
              <a:ext uri="{FF2B5EF4-FFF2-40B4-BE49-F238E27FC236}">
                <a16:creationId xmlns:a16="http://schemas.microsoft.com/office/drawing/2014/main" id="{07DCCAF9-C284-FD21-A7F7-22041CA0BC42}"/>
              </a:ext>
            </a:extLst>
          </p:cNvPr>
          <p:cNvSpPr/>
          <p:nvPr/>
        </p:nvSpPr>
        <p:spPr>
          <a:xfrm>
            <a:off x="6747856" y="4747155"/>
            <a:ext cx="562291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4">
            <a:extLst>
              <a:ext uri="{FF2B5EF4-FFF2-40B4-BE49-F238E27FC236}">
                <a16:creationId xmlns:a16="http://schemas.microsoft.com/office/drawing/2014/main" id="{71550E74-DC59-23E7-6917-EF970CF2FFEB}"/>
              </a:ext>
            </a:extLst>
          </p:cNvPr>
          <p:cNvCxnSpPr>
            <a:cxnSpLocks/>
          </p:cNvCxnSpPr>
          <p:nvPr/>
        </p:nvCxnSpPr>
        <p:spPr>
          <a:xfrm>
            <a:off x="0" y="805171"/>
            <a:ext cx="8164343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1C3E92F2-1B9B-3838-22C9-A441B2CDE30F}"/>
              </a:ext>
            </a:extLst>
          </p:cNvPr>
          <p:cNvSpPr/>
          <p:nvPr/>
        </p:nvSpPr>
        <p:spPr>
          <a:xfrm>
            <a:off x="713678" y="623279"/>
            <a:ext cx="9144001" cy="4017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endParaRPr lang="en-GB" sz="1600" dirty="0">
              <a:ea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today's fast-paced world, individuals often lack the time to watch lengthy educational or training</a:t>
            </a:r>
          </a:p>
          <a:p>
            <a:pPr lvl="8">
              <a:buSzPct val="130000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videos. They require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concise and actionable summaries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boost productivity and enhance</a:t>
            </a:r>
          </a:p>
          <a:p>
            <a:pPr lvl="8">
              <a:buSzPct val="130000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understanding.</a:t>
            </a:r>
            <a:endParaRPr lang="en-GB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SzPct val="130000"/>
            </a:pP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 a Web-based application integrated with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capabilities to streamline video </a:t>
            </a:r>
          </a:p>
          <a:p>
            <a:pPr lvl="3">
              <a:buSzPct val="130000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content processing.</a:t>
            </a:r>
          </a:p>
          <a:p>
            <a:pPr>
              <a:buSzPct val="130000"/>
            </a:pP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Extracts keyframes from videos, summarizes content effectively, and automatically generates visually appealing PowerPoint presentations in PDF format.</a:t>
            </a: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tool saves time and effort for educators, students, and professionals by providing quick, structured </a:t>
            </a:r>
          </a:p>
          <a:p>
            <a:pPr lvl="2">
              <a:buSzPct val="130000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insights from videos, making information more accessible and easy to review.</a:t>
            </a:r>
          </a:p>
          <a:p>
            <a:pPr lvl="2">
              <a:buSzPct val="130000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30000"/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 seamless, end-to-end solution that transforms lengthy video content into concise, visually </a:t>
            </a:r>
          </a:p>
          <a:p>
            <a:pPr>
              <a:buSzPct val="130000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structured presentations, making learning and review more efficient and impactful.</a:t>
            </a: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11" name="Google Shape;111;p14">
            <a:extLst>
              <a:ext uri="{FF2B5EF4-FFF2-40B4-BE49-F238E27FC236}">
                <a16:creationId xmlns:a16="http://schemas.microsoft.com/office/drawing/2014/main" id="{B0E77D48-54F2-9B7B-F87C-F08E4168A7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8252" y="0"/>
            <a:ext cx="655359" cy="11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>
            <a:extLst>
              <a:ext uri="{FF2B5EF4-FFF2-40B4-BE49-F238E27FC236}">
                <a16:creationId xmlns:a16="http://schemas.microsoft.com/office/drawing/2014/main" id="{4A11B7A1-6B51-7358-47C0-A7B0E0E3A103}"/>
              </a:ext>
            </a:extLst>
          </p:cNvPr>
          <p:cNvSpPr/>
          <p:nvPr/>
        </p:nvSpPr>
        <p:spPr>
          <a:xfrm>
            <a:off x="87410" y="4747155"/>
            <a:ext cx="562291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Akash Kumar(SRN: PES1PG23CA009)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F2AE7-7924-5046-1D60-031729E67A5E}"/>
              </a:ext>
            </a:extLst>
          </p:cNvPr>
          <p:cNvSpPr txBox="1"/>
          <p:nvPr/>
        </p:nvSpPr>
        <p:spPr>
          <a:xfrm>
            <a:off x="979657" y="438613"/>
            <a:ext cx="129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</a:t>
            </a:r>
            <a:endParaRPr lang="en-IN" sz="1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Google Shape;109;p14">
            <a:extLst>
              <a:ext uri="{FF2B5EF4-FFF2-40B4-BE49-F238E27FC236}">
                <a16:creationId xmlns:a16="http://schemas.microsoft.com/office/drawing/2014/main" id="{542F58AE-9770-9C9E-36F4-007707B435E5}"/>
              </a:ext>
            </a:extLst>
          </p:cNvPr>
          <p:cNvCxnSpPr>
            <a:cxnSpLocks/>
          </p:cNvCxnSpPr>
          <p:nvPr/>
        </p:nvCxnSpPr>
        <p:spPr>
          <a:xfrm>
            <a:off x="0" y="4676995"/>
            <a:ext cx="9144001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729C05E8-335E-07B6-B47C-C0DC8ED2F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>
            <a:extLst>
              <a:ext uri="{FF2B5EF4-FFF2-40B4-BE49-F238E27FC236}">
                <a16:creationId xmlns:a16="http://schemas.microsoft.com/office/drawing/2014/main" id="{2E71B2E3-91B3-9346-192A-B289A5921087}"/>
              </a:ext>
            </a:extLst>
          </p:cNvPr>
          <p:cNvSpPr/>
          <p:nvPr/>
        </p:nvSpPr>
        <p:spPr>
          <a:xfrm>
            <a:off x="979657" y="-11510"/>
            <a:ext cx="7054297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Video To Slides Automation System</a:t>
            </a:r>
            <a:endParaRPr sz="27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>
            <a:extLst>
              <a:ext uri="{FF2B5EF4-FFF2-40B4-BE49-F238E27FC236}">
                <a16:creationId xmlns:a16="http://schemas.microsoft.com/office/drawing/2014/main" id="{3B7C0166-FFC0-9D9B-94FE-2710B1126FEF}"/>
              </a:ext>
            </a:extLst>
          </p:cNvPr>
          <p:cNvSpPr/>
          <p:nvPr/>
        </p:nvSpPr>
        <p:spPr>
          <a:xfrm>
            <a:off x="6747856" y="4747155"/>
            <a:ext cx="562291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4">
            <a:extLst>
              <a:ext uri="{FF2B5EF4-FFF2-40B4-BE49-F238E27FC236}">
                <a16:creationId xmlns:a16="http://schemas.microsoft.com/office/drawing/2014/main" id="{86C163AB-B4F3-FDE8-51CE-9D3B335DD092}"/>
              </a:ext>
            </a:extLst>
          </p:cNvPr>
          <p:cNvCxnSpPr>
            <a:cxnSpLocks/>
          </p:cNvCxnSpPr>
          <p:nvPr/>
        </p:nvCxnSpPr>
        <p:spPr>
          <a:xfrm>
            <a:off x="0" y="805171"/>
            <a:ext cx="8164343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EEF41DBD-ACE8-6386-9618-039F9F8E955D}"/>
              </a:ext>
            </a:extLst>
          </p:cNvPr>
          <p:cNvSpPr/>
          <p:nvPr/>
        </p:nvSpPr>
        <p:spPr>
          <a:xfrm>
            <a:off x="551764" y="758289"/>
            <a:ext cx="6365305" cy="340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1">
              <a:buSzPct val="130000"/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>
              <a:buSzPct val="130000"/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90% of online content is consumed in video format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—making video summarization tools highly relevant for streamlining information extraction.</a:t>
            </a:r>
          </a:p>
          <a:p>
            <a:pPr marL="285750" lvl="1" indent="-285750">
              <a:buSzPct val="130000"/>
              <a:buFont typeface="Wingdings" panose="05000000000000000000" pitchFamily="2" charset="2"/>
              <a:buChar char="Ø"/>
            </a:pP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>
              <a:buSzPct val="130000"/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than 500 hours of video are uploaded to YouTube every minute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overwhelming users with extensive content to process.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>
              <a:buSzPct val="130000"/>
              <a:buFont typeface="Wingdings" panose="05000000000000000000" pitchFamily="2" charset="2"/>
              <a:buChar char="Ø"/>
            </a:pP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>
              <a:buSzPct val="130000"/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spend an average of 5 hours weekly creating presentations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highlighting the need for automation to save time and increase efficiency.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>
              <a:buSzPct val="130000"/>
              <a:buFont typeface="Wingdings" panose="05000000000000000000" pitchFamily="2" charset="2"/>
              <a:buChar char="Ø"/>
            </a:pP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>
              <a:buSzPct val="130000"/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Studies show that viewers retain 95% of a message when delivered via video compared to 10% through text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underscoring the value of video-based learning tools.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>
              <a:buSzPct val="130000"/>
              <a:buFont typeface="Wingdings" panose="05000000000000000000" pitchFamily="2" charset="2"/>
              <a:buChar char="Ø"/>
            </a:pP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>
              <a:buSzPct val="130000"/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global presentation software market is projected to grow at a CAGR of 9.4% from 2021 to 2028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indicating the demand for innovative solutions like automated slide creation.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11;p14">
            <a:extLst>
              <a:ext uri="{FF2B5EF4-FFF2-40B4-BE49-F238E27FC236}">
                <a16:creationId xmlns:a16="http://schemas.microsoft.com/office/drawing/2014/main" id="{3AB9BC0A-35AE-03B5-754D-569D5EEAE9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8252" y="0"/>
            <a:ext cx="655359" cy="11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>
            <a:extLst>
              <a:ext uri="{FF2B5EF4-FFF2-40B4-BE49-F238E27FC236}">
                <a16:creationId xmlns:a16="http://schemas.microsoft.com/office/drawing/2014/main" id="{D683B539-FEDF-4594-CC52-49F8F0925761}"/>
              </a:ext>
            </a:extLst>
          </p:cNvPr>
          <p:cNvSpPr/>
          <p:nvPr/>
        </p:nvSpPr>
        <p:spPr>
          <a:xfrm>
            <a:off x="87410" y="4747155"/>
            <a:ext cx="562291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Akash Kumar(SRN: PES1PG23CA009)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5FCF0-D60F-7DA4-9454-8F80AC2D1EE7}"/>
              </a:ext>
            </a:extLst>
          </p:cNvPr>
          <p:cNvSpPr txBox="1"/>
          <p:nvPr/>
        </p:nvSpPr>
        <p:spPr>
          <a:xfrm>
            <a:off x="979656" y="438613"/>
            <a:ext cx="184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en-IN" sz="1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Google Shape;109;p14">
            <a:extLst>
              <a:ext uri="{FF2B5EF4-FFF2-40B4-BE49-F238E27FC236}">
                <a16:creationId xmlns:a16="http://schemas.microsoft.com/office/drawing/2014/main" id="{C53E694B-819F-5D29-B6C9-F4B9DF25CAD9}"/>
              </a:ext>
            </a:extLst>
          </p:cNvPr>
          <p:cNvCxnSpPr>
            <a:cxnSpLocks/>
          </p:cNvCxnSpPr>
          <p:nvPr/>
        </p:nvCxnSpPr>
        <p:spPr>
          <a:xfrm>
            <a:off x="0" y="4676995"/>
            <a:ext cx="9144001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22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F0B6A8C5-E7FD-8717-CAF4-571096EA1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>
            <a:extLst>
              <a:ext uri="{FF2B5EF4-FFF2-40B4-BE49-F238E27FC236}">
                <a16:creationId xmlns:a16="http://schemas.microsoft.com/office/drawing/2014/main" id="{5C1A57F0-229D-3A21-52E9-7BD623E8E49E}"/>
              </a:ext>
            </a:extLst>
          </p:cNvPr>
          <p:cNvSpPr/>
          <p:nvPr/>
        </p:nvSpPr>
        <p:spPr>
          <a:xfrm>
            <a:off x="979657" y="-11510"/>
            <a:ext cx="7054297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Video To Slides Automation System</a:t>
            </a:r>
            <a:endParaRPr sz="27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>
            <a:extLst>
              <a:ext uri="{FF2B5EF4-FFF2-40B4-BE49-F238E27FC236}">
                <a16:creationId xmlns:a16="http://schemas.microsoft.com/office/drawing/2014/main" id="{5006C4A9-3025-A41B-99FE-6D4EC78A87F4}"/>
              </a:ext>
            </a:extLst>
          </p:cNvPr>
          <p:cNvSpPr/>
          <p:nvPr/>
        </p:nvSpPr>
        <p:spPr>
          <a:xfrm>
            <a:off x="6747856" y="4747155"/>
            <a:ext cx="562291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4">
            <a:extLst>
              <a:ext uri="{FF2B5EF4-FFF2-40B4-BE49-F238E27FC236}">
                <a16:creationId xmlns:a16="http://schemas.microsoft.com/office/drawing/2014/main" id="{79B16132-2C07-5B30-07F7-73595C960D04}"/>
              </a:ext>
            </a:extLst>
          </p:cNvPr>
          <p:cNvCxnSpPr>
            <a:cxnSpLocks/>
          </p:cNvCxnSpPr>
          <p:nvPr/>
        </p:nvCxnSpPr>
        <p:spPr>
          <a:xfrm>
            <a:off x="0" y="805171"/>
            <a:ext cx="8164343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331031AC-CB24-48D4-844F-DAA092D828F6}"/>
              </a:ext>
            </a:extLst>
          </p:cNvPr>
          <p:cNvSpPr/>
          <p:nvPr/>
        </p:nvSpPr>
        <p:spPr>
          <a:xfrm>
            <a:off x="655359" y="792830"/>
            <a:ext cx="6365305" cy="378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1">
              <a:buSzPct val="130000"/>
            </a:pPr>
            <a:endParaRPr lang="en-GB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130000"/>
            </a:pPr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</a:t>
            </a:r>
          </a:p>
          <a:p>
            <a:pPr lvl="1">
              <a:buSzPct val="130000"/>
            </a:pPr>
            <a:endParaRPr lang="en-GB" sz="1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system that automates the process of transforming video content into summarized, visually appealing presentations, saving time and enhancing productivity for users.</a:t>
            </a: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SzPct val="130000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</a:t>
            </a:r>
          </a:p>
          <a:p>
            <a:pPr lvl="2">
              <a:buSzPct val="130000"/>
            </a:pPr>
            <a:endParaRPr lang="en-GB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save time and effort in creating presentations from lengthy video content manually.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enhance productivity by automating the summarization and slide-generation process.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make video content more accessible and digestible for diverse audiences.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explore innovative methods in video processing and contribute to advancements in automation technology.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SzPct val="130000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11" name="Google Shape;111;p14">
            <a:extLst>
              <a:ext uri="{FF2B5EF4-FFF2-40B4-BE49-F238E27FC236}">
                <a16:creationId xmlns:a16="http://schemas.microsoft.com/office/drawing/2014/main" id="{10548896-05E1-AC66-7614-EEA9A8CE61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8252" y="0"/>
            <a:ext cx="655359" cy="11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>
            <a:extLst>
              <a:ext uri="{FF2B5EF4-FFF2-40B4-BE49-F238E27FC236}">
                <a16:creationId xmlns:a16="http://schemas.microsoft.com/office/drawing/2014/main" id="{A9D14428-823C-55C5-00EE-F05AF1C631AD}"/>
              </a:ext>
            </a:extLst>
          </p:cNvPr>
          <p:cNvSpPr/>
          <p:nvPr/>
        </p:nvSpPr>
        <p:spPr>
          <a:xfrm>
            <a:off x="87410" y="4747155"/>
            <a:ext cx="562291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Akash Kumar(SRN: PES1PG23CA009)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C98DAE-8C37-59B9-4E07-B7726909D0AE}"/>
              </a:ext>
            </a:extLst>
          </p:cNvPr>
          <p:cNvSpPr txBox="1"/>
          <p:nvPr/>
        </p:nvSpPr>
        <p:spPr>
          <a:xfrm>
            <a:off x="979657" y="438613"/>
            <a:ext cx="320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Statement/ Purpose</a:t>
            </a:r>
            <a:endParaRPr lang="en-IN" sz="1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Google Shape;109;p14">
            <a:extLst>
              <a:ext uri="{FF2B5EF4-FFF2-40B4-BE49-F238E27FC236}">
                <a16:creationId xmlns:a16="http://schemas.microsoft.com/office/drawing/2014/main" id="{15BEEB90-CB65-B931-69F2-D7651DF416AB}"/>
              </a:ext>
            </a:extLst>
          </p:cNvPr>
          <p:cNvCxnSpPr>
            <a:cxnSpLocks/>
          </p:cNvCxnSpPr>
          <p:nvPr/>
        </p:nvCxnSpPr>
        <p:spPr>
          <a:xfrm>
            <a:off x="0" y="4676995"/>
            <a:ext cx="9144001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59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24A99BCD-5034-0F5E-432F-A4D8AC1EE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>
            <a:extLst>
              <a:ext uri="{FF2B5EF4-FFF2-40B4-BE49-F238E27FC236}">
                <a16:creationId xmlns:a16="http://schemas.microsoft.com/office/drawing/2014/main" id="{66C5BE2B-D57F-20FA-AE9F-162C6AB3C053}"/>
              </a:ext>
            </a:extLst>
          </p:cNvPr>
          <p:cNvSpPr/>
          <p:nvPr/>
        </p:nvSpPr>
        <p:spPr>
          <a:xfrm>
            <a:off x="979657" y="-11510"/>
            <a:ext cx="7054297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Video To Slides Automation System</a:t>
            </a:r>
            <a:endParaRPr sz="27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>
            <a:extLst>
              <a:ext uri="{FF2B5EF4-FFF2-40B4-BE49-F238E27FC236}">
                <a16:creationId xmlns:a16="http://schemas.microsoft.com/office/drawing/2014/main" id="{9C139D21-299F-5FC6-C045-46FBD3BD576A}"/>
              </a:ext>
            </a:extLst>
          </p:cNvPr>
          <p:cNvSpPr/>
          <p:nvPr/>
        </p:nvSpPr>
        <p:spPr>
          <a:xfrm>
            <a:off x="6747856" y="4747155"/>
            <a:ext cx="562291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4">
            <a:extLst>
              <a:ext uri="{FF2B5EF4-FFF2-40B4-BE49-F238E27FC236}">
                <a16:creationId xmlns:a16="http://schemas.microsoft.com/office/drawing/2014/main" id="{08487724-746C-8E0B-4449-7E46F7C6CA8C}"/>
              </a:ext>
            </a:extLst>
          </p:cNvPr>
          <p:cNvCxnSpPr>
            <a:cxnSpLocks/>
          </p:cNvCxnSpPr>
          <p:nvPr/>
        </p:nvCxnSpPr>
        <p:spPr>
          <a:xfrm>
            <a:off x="0" y="805171"/>
            <a:ext cx="8164343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A28CDD7A-B1A7-1E0C-A4F4-8E864ADC07B4}"/>
              </a:ext>
            </a:extLst>
          </p:cNvPr>
          <p:cNvSpPr/>
          <p:nvPr/>
        </p:nvSpPr>
        <p:spPr>
          <a:xfrm>
            <a:off x="655359" y="792830"/>
            <a:ext cx="6365305" cy="378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1">
              <a:buSzPct val="130000"/>
            </a:pPr>
            <a:endParaRPr lang="en-GB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130000"/>
            </a:pPr>
            <a:endParaRPr lang="en-GB" sz="1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may struggle with videos containing poor audio quality or unclear visuals, affecting content extraction accuracy.</a:t>
            </a: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limited to generating presentations in predefined templates, reducing customization options.</a:t>
            </a: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summarization accuracy depends on the quality of the underlying NLP and video processing algorithms.</a:t>
            </a: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may not handle highly technical or domain-specific videos effectively without additional training or customization.</a:t>
            </a: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Processing long or high-resolution videos could be resource-intensive, requiring robust hardware for optimal performance</a:t>
            </a:r>
            <a:r>
              <a:rPr lang="en-GB" dirty="0"/>
              <a:t>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11" name="Google Shape;111;p14">
            <a:extLst>
              <a:ext uri="{FF2B5EF4-FFF2-40B4-BE49-F238E27FC236}">
                <a16:creationId xmlns:a16="http://schemas.microsoft.com/office/drawing/2014/main" id="{D282199F-3B78-A942-3FDE-51EE2C8BD0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8252" y="0"/>
            <a:ext cx="655359" cy="11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>
            <a:extLst>
              <a:ext uri="{FF2B5EF4-FFF2-40B4-BE49-F238E27FC236}">
                <a16:creationId xmlns:a16="http://schemas.microsoft.com/office/drawing/2014/main" id="{6530694D-A3F2-7451-9318-920471C6A8C3}"/>
              </a:ext>
            </a:extLst>
          </p:cNvPr>
          <p:cNvSpPr/>
          <p:nvPr/>
        </p:nvSpPr>
        <p:spPr>
          <a:xfrm>
            <a:off x="87410" y="4747155"/>
            <a:ext cx="562291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Akash Kumar(SRN: PES1PG23CA009)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5D8D1-8117-5263-3755-96B224E07DB5}"/>
              </a:ext>
            </a:extLst>
          </p:cNvPr>
          <p:cNvSpPr txBox="1"/>
          <p:nvPr/>
        </p:nvSpPr>
        <p:spPr>
          <a:xfrm>
            <a:off x="979657" y="438613"/>
            <a:ext cx="320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</a:t>
            </a:r>
            <a:endParaRPr lang="en-IN" sz="1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Google Shape;109;p14">
            <a:extLst>
              <a:ext uri="{FF2B5EF4-FFF2-40B4-BE49-F238E27FC236}">
                <a16:creationId xmlns:a16="http://schemas.microsoft.com/office/drawing/2014/main" id="{49BC4AF7-F7D9-04A7-DF21-73030D24D79B}"/>
              </a:ext>
            </a:extLst>
          </p:cNvPr>
          <p:cNvCxnSpPr>
            <a:cxnSpLocks/>
          </p:cNvCxnSpPr>
          <p:nvPr/>
        </p:nvCxnSpPr>
        <p:spPr>
          <a:xfrm>
            <a:off x="0" y="4676995"/>
            <a:ext cx="9144001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4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88B50038-DF62-B2D7-7E75-4BE79ED17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>
            <a:extLst>
              <a:ext uri="{FF2B5EF4-FFF2-40B4-BE49-F238E27FC236}">
                <a16:creationId xmlns:a16="http://schemas.microsoft.com/office/drawing/2014/main" id="{EBD51231-898F-4516-B16F-E6DC17EADC74}"/>
              </a:ext>
            </a:extLst>
          </p:cNvPr>
          <p:cNvSpPr/>
          <p:nvPr/>
        </p:nvSpPr>
        <p:spPr>
          <a:xfrm>
            <a:off x="979657" y="-11510"/>
            <a:ext cx="7054297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Video To Slides Automation System</a:t>
            </a:r>
            <a:endParaRPr sz="27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>
            <a:extLst>
              <a:ext uri="{FF2B5EF4-FFF2-40B4-BE49-F238E27FC236}">
                <a16:creationId xmlns:a16="http://schemas.microsoft.com/office/drawing/2014/main" id="{17803050-C402-B73D-785A-1B55656EB09A}"/>
              </a:ext>
            </a:extLst>
          </p:cNvPr>
          <p:cNvSpPr/>
          <p:nvPr/>
        </p:nvSpPr>
        <p:spPr>
          <a:xfrm>
            <a:off x="6747856" y="4747155"/>
            <a:ext cx="562291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4">
            <a:extLst>
              <a:ext uri="{FF2B5EF4-FFF2-40B4-BE49-F238E27FC236}">
                <a16:creationId xmlns:a16="http://schemas.microsoft.com/office/drawing/2014/main" id="{1B5F3CBB-7CC5-AE7D-DEBB-02976D20E1C9}"/>
              </a:ext>
            </a:extLst>
          </p:cNvPr>
          <p:cNvCxnSpPr>
            <a:cxnSpLocks/>
          </p:cNvCxnSpPr>
          <p:nvPr/>
        </p:nvCxnSpPr>
        <p:spPr>
          <a:xfrm>
            <a:off x="0" y="805171"/>
            <a:ext cx="8164343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11A69D9A-27A3-CAF1-D0D6-D6C33CF906D1}"/>
              </a:ext>
            </a:extLst>
          </p:cNvPr>
          <p:cNvSpPr/>
          <p:nvPr/>
        </p:nvSpPr>
        <p:spPr>
          <a:xfrm>
            <a:off x="655359" y="623279"/>
            <a:ext cx="6365305" cy="340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dirty="0"/>
          </a:p>
          <a:p>
            <a:pPr lvl="2">
              <a:buSzPct val="130000"/>
            </a:pPr>
            <a:endParaRPr lang="en-GB" dirty="0"/>
          </a:p>
          <a:p>
            <a:pPr lvl="2">
              <a:buSzPct val="130000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Domain: Video Processing And Automation:</a:t>
            </a:r>
          </a:p>
          <a:p>
            <a:pPr lvl="2">
              <a:buSzPct val="130000"/>
            </a:pPr>
            <a:endParaRPr lang="en-GB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Terminologies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Keyframes, Frame Rate, Resolution, Bitrate, Codec, Video Segmentation, Speech-to-Text, OCR, Transcoding.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Content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Tutorial videos, live-stream recordings, product demos, webinars, and surveillance footage.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Knowledge Base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Video editing techniques, machine learning models for summarization, audio-visual synchronization, object detection algorithms, and export standards for different formats.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SzPct val="130000"/>
              <a:buFont typeface="Wingdings" panose="05000000000000000000" pitchFamily="2" charset="2"/>
              <a:buChar char="Ø"/>
            </a:pP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11" name="Google Shape;111;p14">
            <a:extLst>
              <a:ext uri="{FF2B5EF4-FFF2-40B4-BE49-F238E27FC236}">
                <a16:creationId xmlns:a16="http://schemas.microsoft.com/office/drawing/2014/main" id="{07E76A4A-2BB1-828F-7B47-20DD3537CD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8252" y="0"/>
            <a:ext cx="655359" cy="11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>
            <a:extLst>
              <a:ext uri="{FF2B5EF4-FFF2-40B4-BE49-F238E27FC236}">
                <a16:creationId xmlns:a16="http://schemas.microsoft.com/office/drawing/2014/main" id="{BF7CDBE5-20A4-8E17-0651-0AC7A9D6AE6F}"/>
              </a:ext>
            </a:extLst>
          </p:cNvPr>
          <p:cNvSpPr/>
          <p:nvPr/>
        </p:nvSpPr>
        <p:spPr>
          <a:xfrm>
            <a:off x="87410" y="4747155"/>
            <a:ext cx="562291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Akash Kumar(SRN: PES1PG23CA009)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9CFA4F-A34E-6248-9659-67A41F237323}"/>
              </a:ext>
            </a:extLst>
          </p:cNvPr>
          <p:cNvSpPr txBox="1"/>
          <p:nvPr/>
        </p:nvSpPr>
        <p:spPr>
          <a:xfrm>
            <a:off x="979656" y="438613"/>
            <a:ext cx="184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Domain</a:t>
            </a:r>
            <a:endParaRPr lang="en-IN" sz="1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Google Shape;109;p14">
            <a:extLst>
              <a:ext uri="{FF2B5EF4-FFF2-40B4-BE49-F238E27FC236}">
                <a16:creationId xmlns:a16="http://schemas.microsoft.com/office/drawing/2014/main" id="{F6526872-E4BC-A16D-6D72-2B4DD2A7B45D}"/>
              </a:ext>
            </a:extLst>
          </p:cNvPr>
          <p:cNvCxnSpPr>
            <a:cxnSpLocks/>
          </p:cNvCxnSpPr>
          <p:nvPr/>
        </p:nvCxnSpPr>
        <p:spPr>
          <a:xfrm>
            <a:off x="0" y="4676995"/>
            <a:ext cx="9144001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6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318E5420-B679-7D5A-D771-4F7AB142D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>
            <a:extLst>
              <a:ext uri="{FF2B5EF4-FFF2-40B4-BE49-F238E27FC236}">
                <a16:creationId xmlns:a16="http://schemas.microsoft.com/office/drawing/2014/main" id="{5A51361E-3DE2-9D7E-D954-81180B5D55B3}"/>
              </a:ext>
            </a:extLst>
          </p:cNvPr>
          <p:cNvSpPr/>
          <p:nvPr/>
        </p:nvSpPr>
        <p:spPr>
          <a:xfrm>
            <a:off x="979657" y="-11510"/>
            <a:ext cx="7054297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Video To Slides Automation System</a:t>
            </a:r>
            <a:endParaRPr sz="27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>
            <a:extLst>
              <a:ext uri="{FF2B5EF4-FFF2-40B4-BE49-F238E27FC236}">
                <a16:creationId xmlns:a16="http://schemas.microsoft.com/office/drawing/2014/main" id="{BC08E6DE-E294-CDB0-1072-95A8A8CAF397}"/>
              </a:ext>
            </a:extLst>
          </p:cNvPr>
          <p:cNvSpPr/>
          <p:nvPr/>
        </p:nvSpPr>
        <p:spPr>
          <a:xfrm>
            <a:off x="6747856" y="4747155"/>
            <a:ext cx="562291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4">
            <a:extLst>
              <a:ext uri="{FF2B5EF4-FFF2-40B4-BE49-F238E27FC236}">
                <a16:creationId xmlns:a16="http://schemas.microsoft.com/office/drawing/2014/main" id="{D725CD5E-7DED-A8DA-B657-4E75446669FC}"/>
              </a:ext>
            </a:extLst>
          </p:cNvPr>
          <p:cNvCxnSpPr>
            <a:cxnSpLocks/>
          </p:cNvCxnSpPr>
          <p:nvPr/>
        </p:nvCxnSpPr>
        <p:spPr>
          <a:xfrm>
            <a:off x="0" y="805171"/>
            <a:ext cx="8164343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1" name="Google Shape;111;p14">
            <a:extLst>
              <a:ext uri="{FF2B5EF4-FFF2-40B4-BE49-F238E27FC236}">
                <a16:creationId xmlns:a16="http://schemas.microsoft.com/office/drawing/2014/main" id="{007A3815-F543-ADD9-EEE4-B3AFB3FFD72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8252" y="0"/>
            <a:ext cx="655359" cy="11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>
            <a:extLst>
              <a:ext uri="{FF2B5EF4-FFF2-40B4-BE49-F238E27FC236}">
                <a16:creationId xmlns:a16="http://schemas.microsoft.com/office/drawing/2014/main" id="{3ED47E36-3D60-8E10-28AD-DF8F8523E8DB}"/>
              </a:ext>
            </a:extLst>
          </p:cNvPr>
          <p:cNvSpPr/>
          <p:nvPr/>
        </p:nvSpPr>
        <p:spPr>
          <a:xfrm>
            <a:off x="87410" y="4747155"/>
            <a:ext cx="562291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Akash Kumar(SRN: PES1PG23CA009)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569592-B523-5E0F-7F1A-6F950B1B572E}"/>
              </a:ext>
            </a:extLst>
          </p:cNvPr>
          <p:cNvSpPr txBox="1"/>
          <p:nvPr/>
        </p:nvSpPr>
        <p:spPr>
          <a:xfrm>
            <a:off x="979656" y="438613"/>
            <a:ext cx="184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Functionalities</a:t>
            </a:r>
            <a:endParaRPr lang="en-IN" sz="1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Google Shape;109;p14">
            <a:extLst>
              <a:ext uri="{FF2B5EF4-FFF2-40B4-BE49-F238E27FC236}">
                <a16:creationId xmlns:a16="http://schemas.microsoft.com/office/drawing/2014/main" id="{77292661-C5EA-245B-C8FD-C0BAA25C70BE}"/>
              </a:ext>
            </a:extLst>
          </p:cNvPr>
          <p:cNvCxnSpPr>
            <a:cxnSpLocks/>
          </p:cNvCxnSpPr>
          <p:nvPr/>
        </p:nvCxnSpPr>
        <p:spPr>
          <a:xfrm>
            <a:off x="0" y="4676995"/>
            <a:ext cx="9144001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210D0F-4170-DDDD-7067-CB2E0918D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35586"/>
              </p:ext>
            </p:extLst>
          </p:nvPr>
        </p:nvGraphicFramePr>
        <p:xfrm>
          <a:off x="1267521" y="940223"/>
          <a:ext cx="6095999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22">
                  <a:extLst>
                    <a:ext uri="{9D8B030D-6E8A-4147-A177-3AD203B41FA5}">
                      <a16:colId xmlns:a16="http://schemas.microsoft.com/office/drawing/2014/main" val="1758311010"/>
                    </a:ext>
                  </a:extLst>
                </a:gridCol>
                <a:gridCol w="4492977">
                  <a:extLst>
                    <a:ext uri="{9D8B030D-6E8A-4147-A177-3AD203B41FA5}">
                      <a16:colId xmlns:a16="http://schemas.microsoft.com/office/drawing/2014/main" val="1112037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02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Video Upload and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system accepts video files and initiates processing by extracting relevant audio and video content for summarization.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5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Keyframe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system uses algorithms to extract visually representative frames for each section, forming the visual foundation of slides.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48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Content Summarization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Extracts and condenses the most relevant information from the video, ensuring concise and informative slide content.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9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Speech-to-Text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Employs NLP techniques to transcribe the audio, enabling text-based summarization and content extraction.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3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Automatic Slide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Combines summarized text with keyframes to create visually appealing slides using predefined templates.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3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7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60B7EB31-B82B-F289-A883-FDEE4DC16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>
            <a:extLst>
              <a:ext uri="{FF2B5EF4-FFF2-40B4-BE49-F238E27FC236}">
                <a16:creationId xmlns:a16="http://schemas.microsoft.com/office/drawing/2014/main" id="{21B541BF-B02A-F624-43AE-F47DEFAA6BE8}"/>
              </a:ext>
            </a:extLst>
          </p:cNvPr>
          <p:cNvSpPr/>
          <p:nvPr/>
        </p:nvSpPr>
        <p:spPr>
          <a:xfrm>
            <a:off x="979657" y="-11510"/>
            <a:ext cx="7054297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Video To Slides Automation System</a:t>
            </a:r>
            <a:endParaRPr sz="27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>
            <a:extLst>
              <a:ext uri="{FF2B5EF4-FFF2-40B4-BE49-F238E27FC236}">
                <a16:creationId xmlns:a16="http://schemas.microsoft.com/office/drawing/2014/main" id="{D7CD8D39-E45A-6F2E-A4EC-16C0C9B3F46C}"/>
              </a:ext>
            </a:extLst>
          </p:cNvPr>
          <p:cNvSpPr/>
          <p:nvPr/>
        </p:nvSpPr>
        <p:spPr>
          <a:xfrm>
            <a:off x="6747856" y="4747155"/>
            <a:ext cx="562291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4">
            <a:extLst>
              <a:ext uri="{FF2B5EF4-FFF2-40B4-BE49-F238E27FC236}">
                <a16:creationId xmlns:a16="http://schemas.microsoft.com/office/drawing/2014/main" id="{A38B3923-EDB1-658A-984A-8FE61D5E2529}"/>
              </a:ext>
            </a:extLst>
          </p:cNvPr>
          <p:cNvCxnSpPr>
            <a:cxnSpLocks/>
          </p:cNvCxnSpPr>
          <p:nvPr/>
        </p:nvCxnSpPr>
        <p:spPr>
          <a:xfrm>
            <a:off x="0" y="805171"/>
            <a:ext cx="8164343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1" name="Google Shape;111;p14">
            <a:extLst>
              <a:ext uri="{FF2B5EF4-FFF2-40B4-BE49-F238E27FC236}">
                <a16:creationId xmlns:a16="http://schemas.microsoft.com/office/drawing/2014/main" id="{1043D837-2AA0-ACEA-D1EB-EF987D9BC0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8252" y="0"/>
            <a:ext cx="655359" cy="11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>
            <a:extLst>
              <a:ext uri="{FF2B5EF4-FFF2-40B4-BE49-F238E27FC236}">
                <a16:creationId xmlns:a16="http://schemas.microsoft.com/office/drawing/2014/main" id="{A99B9F59-754F-9331-6067-B4026C594676}"/>
              </a:ext>
            </a:extLst>
          </p:cNvPr>
          <p:cNvSpPr/>
          <p:nvPr/>
        </p:nvSpPr>
        <p:spPr>
          <a:xfrm>
            <a:off x="87410" y="4747155"/>
            <a:ext cx="562291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Akash Kumar(SRN: PES1PG23CA009)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F2B0CB-CA6D-D6AD-4095-B9CC9A215C97}"/>
              </a:ext>
            </a:extLst>
          </p:cNvPr>
          <p:cNvSpPr txBox="1"/>
          <p:nvPr/>
        </p:nvSpPr>
        <p:spPr>
          <a:xfrm>
            <a:off x="979656" y="438613"/>
            <a:ext cx="290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And Technologies</a:t>
            </a:r>
            <a:endParaRPr lang="en-IN" sz="1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Google Shape;109;p14">
            <a:extLst>
              <a:ext uri="{FF2B5EF4-FFF2-40B4-BE49-F238E27FC236}">
                <a16:creationId xmlns:a16="http://schemas.microsoft.com/office/drawing/2014/main" id="{4FA3760B-3404-DA75-0D4F-A5D7B4EE5D7B}"/>
              </a:ext>
            </a:extLst>
          </p:cNvPr>
          <p:cNvCxnSpPr>
            <a:cxnSpLocks/>
          </p:cNvCxnSpPr>
          <p:nvPr/>
        </p:nvCxnSpPr>
        <p:spPr>
          <a:xfrm>
            <a:off x="0" y="4676995"/>
            <a:ext cx="9144001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2612C1-B909-D14C-28BB-E2A86A4DB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37909"/>
              </p:ext>
            </p:extLst>
          </p:nvPr>
        </p:nvGraphicFramePr>
        <p:xfrm>
          <a:off x="1260912" y="1197857"/>
          <a:ext cx="6095999" cy="27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22">
                  <a:extLst>
                    <a:ext uri="{9D8B030D-6E8A-4147-A177-3AD203B41FA5}">
                      <a16:colId xmlns:a16="http://schemas.microsoft.com/office/drawing/2014/main" val="1758311010"/>
                    </a:ext>
                  </a:extLst>
                </a:gridCol>
                <a:gridCol w="4492977">
                  <a:extLst>
                    <a:ext uri="{9D8B030D-6E8A-4147-A177-3AD203B41FA5}">
                      <a16:colId xmlns:a16="http://schemas.microsoft.com/office/drawing/2014/main" val="1112037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Tools and Technologies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02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Programming 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Python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5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Frameworks and 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FFmpeg</a:t>
                      </a:r>
                      <a:r>
                        <a:rPr lang="en-IN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or </a:t>
                      </a:r>
                      <a:r>
                        <a:rPr lang="en-IN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MoviePy</a:t>
                      </a:r>
                      <a:r>
                        <a:rPr lang="en-IN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APIs </a:t>
                      </a:r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(Google Speech-to-Text, </a:t>
                      </a:r>
                      <a:r>
                        <a:rPr lang="en-GB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AssemblyAI</a:t>
                      </a:r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or Whisper by OpenAI), </a:t>
                      </a:r>
                      <a:r>
                        <a:rPr lang="en-GB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pyannote.audio</a:t>
                      </a:r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spaCy</a:t>
                      </a:r>
                      <a:r>
                        <a:rPr lang="en-IN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NLTK, or </a:t>
                      </a:r>
                      <a:r>
                        <a:rPr lang="en-IN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KeyBERT</a:t>
                      </a:r>
                      <a:r>
                        <a:rPr lang="en-IN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OCR libraries, </a:t>
                      </a: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OpenCV, python-pptx, </a:t>
                      </a:r>
                      <a:endParaRPr lang="en-IN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48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Software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Python IDEs (e.g., PyCharm, VS Code), Git (for version control).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3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Web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Flask and React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373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AD5335-DAB0-7722-4BBC-D51285F41C98}"/>
              </a:ext>
            </a:extLst>
          </p:cNvPr>
          <p:cNvSpPr txBox="1"/>
          <p:nvPr/>
        </p:nvSpPr>
        <p:spPr>
          <a:xfrm>
            <a:off x="1260912" y="3962801"/>
            <a:ext cx="5642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These Tools and Technologies are subject to refinement as the project progresses.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8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1226</Words>
  <Application>Microsoft Office PowerPoint</Application>
  <PresentationFormat>On-screen Show (16:9)</PresentationFormat>
  <Paragraphs>170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Albert Sans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akash kumar</cp:lastModifiedBy>
  <cp:revision>78</cp:revision>
  <dcterms:modified xsi:type="dcterms:W3CDTF">2024-12-09T03:46:49Z</dcterms:modified>
</cp:coreProperties>
</file>