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316" r:id="rId3"/>
    <p:sldId id="308" r:id="rId4"/>
    <p:sldId id="319" r:id="rId5"/>
    <p:sldId id="328" r:id="rId6"/>
    <p:sldId id="305" r:id="rId7"/>
    <p:sldId id="320" r:id="rId8"/>
    <p:sldId id="323" r:id="rId9"/>
    <p:sldId id="322" r:id="rId10"/>
    <p:sldId id="321" r:id="rId11"/>
    <p:sldId id="318" r:id="rId12"/>
    <p:sldId id="306" r:id="rId13"/>
    <p:sldId id="324" r:id="rId14"/>
    <p:sldId id="325" r:id="rId15"/>
    <p:sldId id="327" r:id="rId16"/>
    <p:sldId id="333" r:id="rId17"/>
    <p:sldId id="337" r:id="rId18"/>
    <p:sldId id="332" r:id="rId19"/>
    <p:sldId id="311" r:id="rId20"/>
    <p:sldId id="334" r:id="rId21"/>
    <p:sldId id="338" r:id="rId22"/>
    <p:sldId id="329" r:id="rId23"/>
    <p:sldId id="335" r:id="rId24"/>
    <p:sldId id="331" r:id="rId25"/>
    <p:sldId id="336" r:id="rId26"/>
    <p:sldId id="314" r:id="rId27"/>
    <p:sldId id="339" r:id="rId28"/>
    <p:sldId id="315" r:id="rId29"/>
  </p:sldIdLst>
  <p:sldSz cx="9144000" cy="5143500" type="screen16x9"/>
  <p:notesSz cx="7102475"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06" autoAdjust="0"/>
  </p:normalViewPr>
  <p:slideViewPr>
    <p:cSldViewPr snapToGrid="0">
      <p:cViewPr varScale="1">
        <p:scale>
          <a:sx n="94" d="100"/>
          <a:sy n="94" d="100"/>
        </p:scale>
        <p:origin x="66" y="7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00" d="100"/>
          <a:sy n="100" d="100"/>
        </p:scale>
        <p:origin x="0" y="0"/>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511731"/>
          </a:xfrm>
          <a:prstGeom prst="rect">
            <a:avLst/>
          </a:prstGeom>
          <a:noFill/>
          <a:ln>
            <a:noFill/>
          </a:ln>
        </p:spPr>
        <p:txBody>
          <a:bodyPr spcFirstLastPara="1" wrap="square" lIns="99050" tIns="49525" rIns="99050" bIns="49525" anchor="t"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511731"/>
          </a:xfrm>
          <a:prstGeom prst="rect">
            <a:avLst/>
          </a:prstGeom>
          <a:noFill/>
          <a:ln>
            <a:noFill/>
          </a:ln>
        </p:spPr>
        <p:txBody>
          <a:bodyPr spcFirstLastPara="1" wrap="square" lIns="99050" tIns="49525" rIns="99050" bIns="495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6"/>
            <a:ext cx="3077739" cy="511731"/>
          </a:xfrm>
          <a:prstGeom prst="rect">
            <a:avLst/>
          </a:prstGeom>
          <a:noFill/>
          <a:ln>
            <a:noFill/>
          </a:ln>
        </p:spPr>
        <p:txBody>
          <a:bodyPr spcFirstLastPara="1" wrap="square" lIns="99050" tIns="49525" rIns="99050" bIns="49525" anchor="b" anchorCtr="0">
            <a:noAutofit/>
          </a:bodyPr>
          <a:lstStyle>
            <a:lvl1pPr marR="0" lvl="0" algn="l" rtl="0">
              <a:lnSpc>
                <a:spcPct val="100000"/>
              </a:lnSpc>
              <a:spcBef>
                <a:spcPts val="0"/>
              </a:spcBef>
              <a:spcAft>
                <a:spcPts val="0"/>
              </a:spcAft>
              <a:buClr>
                <a:srgbClr val="000000"/>
              </a:buClr>
              <a:buSzPts val="1400"/>
              <a:buFont typeface="Arial"/>
              <a:buNone/>
              <a:defRPr sz="1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9721106"/>
            <a:ext cx="3077739" cy="511731"/>
          </a:xfrm>
          <a:prstGeom prst="rect">
            <a:avLst/>
          </a:prstGeom>
          <a:noFill/>
          <a:ln>
            <a:noFill/>
          </a:ln>
        </p:spPr>
        <p:txBody>
          <a:bodyPr spcFirstLastPara="1" wrap="square" lIns="99050" tIns="49525" rIns="99050" bIns="495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819353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p:cNvSpPr txBox="1">
            <a:spLocks noGrp="1"/>
          </p:cNvSpPr>
          <p:nvPr>
            <p:ph type="sldNum" idx="12"/>
          </p:nvPr>
        </p:nvSpPr>
        <p:spPr>
          <a:xfrm>
            <a:off x="4023092" y="9721106"/>
            <a:ext cx="3077739" cy="511731"/>
          </a:xfrm>
          <a:prstGeom prst="rect">
            <a:avLst/>
          </a:prstGeom>
          <a:noFill/>
          <a:ln>
            <a:noFill/>
          </a:ln>
        </p:spPr>
        <p:txBody>
          <a:bodyPr spcFirstLastPara="1" wrap="square" lIns="99050" tIns="49525" rIns="99050" bIns="49525"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86AA424-94CE-D6DD-1F87-D8F00762ACE4}"/>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ACDF5833-CFCA-001C-0C6A-7614E4D5D47B}"/>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BD1C8937-1F2C-2101-C4A8-8D18C333CB85}"/>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40762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D7A627A5-5F92-5CA3-848F-F816AE04C8F0}"/>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10538034-5458-0CB1-56AA-0E5BC1B14CE5}"/>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5DA6C5A3-F155-77CA-1D43-266A0F62D870}"/>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27722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F444CDD-056D-59C4-DDD3-D7B4B744F70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E3ADDBD-5F14-6632-D7EC-A0E72255C030}"/>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BD148261-0BA7-3905-8CC6-B63DE7D04623}"/>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119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ECE21F7F-F580-5517-B63E-FE8FA69B7178}"/>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C164D498-6C67-A651-AE94-871CC1B4EB29}"/>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37C3222F-77FD-E1CB-C8EA-5A6763B1085E}"/>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79335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14FA0E4A-9253-E4E0-E453-89865A47C8A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80D2BA64-1919-ABE7-60CF-C12EB9654D10}"/>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BD325952-2EB1-092D-45E6-285D90563FC6}"/>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02384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EFF08F99-A4A0-AF42-3917-9877C39B76EE}"/>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6E5B968A-5C8F-17FC-9BC6-B13F9C38CEAD}"/>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7AE3B03F-42A3-0BD3-7FC1-C74598070C84}"/>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8471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8DAB1724-E6CC-BA15-EF47-7CF40673BB0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C846E723-E1A9-A68F-5835-DE1DE1D73C36}"/>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99240503-E2DC-ACCF-2B1E-76368F4EB433}"/>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685572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798DB18A-A140-C17A-7775-4443FFD4C87A}"/>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091DBFE-3C79-F93C-4697-06584A43CD07}"/>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7DD50182-2EB2-7259-B4BF-6532B9A3C81A}"/>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671812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9A00D0D0-5896-0A28-B312-9BB58CD45F4B}"/>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2096828-607C-B724-940A-B7809C5C4D88}"/>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AA6AC68E-D7B2-3F25-F088-F3766AC13439}"/>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25273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0584ED9D-F667-B517-A8FB-D4943408C3F6}"/>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D7A4F0FB-D04D-BA32-783F-9E239BFC57F1}"/>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6D8E04C8-780C-8475-4181-6BC3AF322537}"/>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20600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D3605F4-4362-CFD7-EDEC-1C66F962F1FB}"/>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97DBCA6E-79FC-6C5A-DD89-3A6D693C8FA9}"/>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2AE09AC2-9F76-1CA7-C947-A3C39AE4472F}"/>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80300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4397F830-82EF-4AAD-484E-70684750FCA5}"/>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DCFF1AE7-22D3-003A-1B43-530677FA3D41}"/>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21CD732D-867D-3DBF-46BF-290D94B70CC8}"/>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56683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81B166AC-9A31-56B8-A804-A2D12EADD7CB}"/>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4EF9281-A4A1-6CC5-DFAB-B0EDD1283128}"/>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44320305-9CE8-4A0A-0D2A-69903D2875BA}"/>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89918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7AA35387-FF32-1900-3EFA-A2AD2D391E3C}"/>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627E20C5-4F20-F5E2-1822-5F2013131BE2}"/>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CDDB59BC-45E1-E159-1B44-3B75353605BB}"/>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59461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7FE4907E-F344-8586-DBCF-CE699DB1C46F}"/>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5A943BC7-1C33-667A-CEA9-2658D1C1FFEA}"/>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4AC2D963-86A0-7FA9-44CD-1E428B03D228}"/>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6126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686CC42E-A74B-9DF8-9A4F-65F84D81347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35C69347-EA43-0FB2-7E16-EFE3F4F3533B}"/>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835973E5-B0D9-1CA9-E7F3-BB6C3A5F00D9}"/>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8006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4729DED-CC19-74F2-1CAE-00E9017C59EF}"/>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FAC2EB8B-E445-AAFD-FB6B-9B2D89D29904}"/>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7982663E-9444-63E9-8DCA-8565D30F835A}"/>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74228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BB8133BA-E933-63F0-4176-014521BF9969}"/>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557F308B-AE9F-3C42-1FD1-8AF7903CEEF7}"/>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EB37DD09-3223-6C9A-1C90-ABBE5ABAA053}"/>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387931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9FBD6DC-424D-6784-A885-01ECB5AB9C36}"/>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CD0CED4B-A4CC-5A38-299E-33F5F172B8BA}"/>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3A4961D6-BA11-6D44-05DC-03F890109C0E}"/>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922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1156EF64-0E41-8010-F5B6-5DF4019AD1B7}"/>
            </a:ext>
          </a:extLst>
        </p:cNvPr>
        <p:cNvGrpSpPr/>
        <p:nvPr/>
      </p:nvGrpSpPr>
      <p:grpSpPr>
        <a:xfrm>
          <a:off x="0" y="0"/>
          <a:ext cx="0" cy="0"/>
          <a:chOff x="0" y="0"/>
          <a:chExt cx="0" cy="0"/>
        </a:xfrm>
      </p:grpSpPr>
      <p:sp>
        <p:nvSpPr>
          <p:cNvPr id="83" name="Google Shape;83;p1:notes">
            <a:extLst>
              <a:ext uri="{FF2B5EF4-FFF2-40B4-BE49-F238E27FC236}">
                <a16:creationId xmlns:a16="http://schemas.microsoft.com/office/drawing/2014/main" id="{274D53E8-4F08-A8C6-F255-ED6247B4DD8D}"/>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 name="Google Shape;84;p1:notes">
            <a:extLst>
              <a:ext uri="{FF2B5EF4-FFF2-40B4-BE49-F238E27FC236}">
                <a16:creationId xmlns:a16="http://schemas.microsoft.com/office/drawing/2014/main" id="{3C384E0D-0878-307D-C149-5A30B5C6A690}"/>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85" name="Google Shape;85;p1:notes">
            <a:extLst>
              <a:ext uri="{FF2B5EF4-FFF2-40B4-BE49-F238E27FC236}">
                <a16:creationId xmlns:a16="http://schemas.microsoft.com/office/drawing/2014/main" id="{CD05671D-6EF5-9E18-5526-811EF7C53E10}"/>
              </a:ext>
            </a:extLst>
          </p:cNvPr>
          <p:cNvSpPr txBox="1">
            <a:spLocks noGrp="1"/>
          </p:cNvSpPr>
          <p:nvPr>
            <p:ph type="sldNum" idx="12"/>
          </p:nvPr>
        </p:nvSpPr>
        <p:spPr>
          <a:xfrm>
            <a:off x="4023092" y="9721106"/>
            <a:ext cx="3077739" cy="511731"/>
          </a:xfrm>
          <a:prstGeom prst="rect">
            <a:avLst/>
          </a:prstGeom>
          <a:noFill/>
          <a:ln>
            <a:noFill/>
          </a:ln>
        </p:spPr>
        <p:txBody>
          <a:bodyPr spcFirstLastPara="1" wrap="square" lIns="99050" tIns="49525" rIns="99050" bIns="49525"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862592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4E59B047-F359-71E7-044D-1C496D28A2E1}"/>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268C6743-F6B2-0740-554B-5C84570B14B7}"/>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DB2E999A-F3D7-DC51-B67D-15F0DB9DE06D}"/>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1439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268587F4-7EF6-9258-ED3B-540B48B686A9}"/>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E02B325D-CED6-E7FB-2982-EF17D7060A0D}"/>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529CE1AA-D286-368C-10C7-63A884C59DBC}"/>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24163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351729B7-ACD1-F1A4-131C-F90D9309F353}"/>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A8B5B972-4853-878E-1DDD-8BA3950BA109}"/>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4B250EEB-11D2-4C30-B0BD-741AD8452E18}"/>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0157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F1E0477C-4091-9BDD-27B6-E812ED49C0A6}"/>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4A4EA1AC-5240-B155-6513-C6E49C77833B}"/>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13F1C529-EB5B-A3A0-DBCE-B54F77DF27F1}"/>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09690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FD8CF40-1844-E945-CFD1-DCD47EEC4ED2}"/>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0D49581A-F473-4561-1350-A6DB620A6377}"/>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8CB5D32D-7472-2EFC-A03C-BB7CB24AB098}"/>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21750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BA7B64D4-C835-962A-54B2-1CCDF1661AF8}"/>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E0E4D67D-6356-F8CD-C925-10B942BD437B}"/>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E1743F54-561F-6F72-F8CB-70FF1DFC5651}"/>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4771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59492A66-40AF-5A83-3285-9E39257E1092}"/>
            </a:ext>
          </a:extLst>
        </p:cNvPr>
        <p:cNvGrpSpPr/>
        <p:nvPr/>
      </p:nvGrpSpPr>
      <p:grpSpPr>
        <a:xfrm>
          <a:off x="0" y="0"/>
          <a:ext cx="0" cy="0"/>
          <a:chOff x="0" y="0"/>
          <a:chExt cx="0" cy="0"/>
        </a:xfrm>
      </p:grpSpPr>
      <p:sp>
        <p:nvSpPr>
          <p:cNvPr id="100" name="Google Shape;100;p2:notes">
            <a:extLst>
              <a:ext uri="{FF2B5EF4-FFF2-40B4-BE49-F238E27FC236}">
                <a16:creationId xmlns:a16="http://schemas.microsoft.com/office/drawing/2014/main" id="{E073C1AE-257A-5A54-74E8-CF74C146BCD0}"/>
              </a:ext>
            </a:extLst>
          </p:cNvPr>
          <p:cNvSpPr txBox="1">
            <a:spLocks noGrp="1"/>
          </p:cNvSpPr>
          <p:nvPr>
            <p:ph type="body" idx="1"/>
          </p:nvPr>
        </p:nvSpPr>
        <p:spPr>
          <a:xfrm>
            <a:off x="710248" y="4861441"/>
            <a:ext cx="5681980" cy="4605576"/>
          </a:xfrm>
          <a:prstGeom prst="rect">
            <a:avLst/>
          </a:prstGeom>
          <a:noFill/>
          <a:ln>
            <a:noFill/>
          </a:ln>
        </p:spPr>
        <p:txBody>
          <a:bodyPr spcFirstLastPara="1" wrap="square" lIns="99050" tIns="49525" rIns="99050" bIns="49525" anchor="t" anchorCtr="0">
            <a:noAutofit/>
          </a:bodyPr>
          <a:lstStyle/>
          <a:p>
            <a:pPr marL="0" lvl="0" indent="0" algn="l" rtl="0">
              <a:lnSpc>
                <a:spcPct val="100000"/>
              </a:lnSpc>
              <a:spcBef>
                <a:spcPts val="0"/>
              </a:spcBef>
              <a:spcAft>
                <a:spcPts val="0"/>
              </a:spcAft>
              <a:buSzPts val="1400"/>
              <a:buNone/>
            </a:pPr>
            <a:endParaRPr/>
          </a:p>
        </p:txBody>
      </p:sp>
      <p:sp>
        <p:nvSpPr>
          <p:cNvPr id="101" name="Google Shape;101;p2:notes">
            <a:extLst>
              <a:ext uri="{FF2B5EF4-FFF2-40B4-BE49-F238E27FC236}">
                <a16:creationId xmlns:a16="http://schemas.microsoft.com/office/drawing/2014/main" id="{8841F3E3-69ED-4C0C-A000-BFAE24DF7333}"/>
              </a:ext>
            </a:extLst>
          </p:cNvPr>
          <p:cNvSpPr>
            <a:spLocks noGrp="1" noRot="1" noChangeAspect="1"/>
          </p:cNvSpPr>
          <p:nvPr>
            <p:ph type="sldImg" idx="2"/>
          </p:nvPr>
        </p:nvSpPr>
        <p:spPr>
          <a:xfrm>
            <a:off x="141288" y="768350"/>
            <a:ext cx="6819900" cy="38369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034888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body" idx="1"/>
          </p:nvPr>
        </p:nvSpPr>
        <p:spPr>
          <a:xfrm>
            <a:off x="623888" y="3442098"/>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rgbClr val="888888"/>
              </a:buClr>
              <a:buSzPts val="1800"/>
              <a:buNone/>
              <a:defRPr sz="1800">
                <a:solidFill>
                  <a:srgbClr val="888888"/>
                </a:solidFill>
              </a:defRPr>
            </a:lvl1pPr>
            <a:lvl2pPr marL="914400" lvl="1" indent="-228600" algn="l">
              <a:lnSpc>
                <a:spcPct val="90000"/>
              </a:lnSpc>
              <a:spcBef>
                <a:spcPts val="375"/>
              </a:spcBef>
              <a:spcAft>
                <a:spcPts val="0"/>
              </a:spcAft>
              <a:buClr>
                <a:srgbClr val="888888"/>
              </a:buClr>
              <a:buSzPts val="1500"/>
              <a:buNone/>
              <a:defRPr sz="1500">
                <a:solidFill>
                  <a:srgbClr val="888888"/>
                </a:solidFill>
              </a:defRPr>
            </a:lvl2pPr>
            <a:lvl3pPr marL="1371600" lvl="2" indent="-228600" algn="l">
              <a:lnSpc>
                <a:spcPct val="90000"/>
              </a:lnSpc>
              <a:spcBef>
                <a:spcPts val="375"/>
              </a:spcBef>
              <a:spcAft>
                <a:spcPts val="0"/>
              </a:spcAft>
              <a:buClr>
                <a:srgbClr val="888888"/>
              </a:buClr>
              <a:buSzPts val="1400"/>
              <a:buNone/>
              <a:defRPr sz="1400">
                <a:solidFill>
                  <a:srgbClr val="888888"/>
                </a:solidFill>
              </a:defRPr>
            </a:lvl3pPr>
            <a:lvl4pPr marL="1828800" lvl="3" indent="-228600" algn="l">
              <a:lnSpc>
                <a:spcPct val="90000"/>
              </a:lnSpc>
              <a:spcBef>
                <a:spcPts val="375"/>
              </a:spcBef>
              <a:spcAft>
                <a:spcPts val="0"/>
              </a:spcAft>
              <a:buClr>
                <a:srgbClr val="888888"/>
              </a:buClr>
              <a:buSzPts val="1200"/>
              <a:buNone/>
              <a:defRPr sz="1200">
                <a:solidFill>
                  <a:srgbClr val="888888"/>
                </a:solidFill>
              </a:defRPr>
            </a:lvl4pPr>
            <a:lvl5pPr marL="2286000" lvl="4" indent="-228600" algn="l">
              <a:lnSpc>
                <a:spcPct val="90000"/>
              </a:lnSpc>
              <a:spcBef>
                <a:spcPts val="375"/>
              </a:spcBef>
              <a:spcAft>
                <a:spcPts val="0"/>
              </a:spcAft>
              <a:buClr>
                <a:srgbClr val="888888"/>
              </a:buClr>
              <a:buSzPts val="1200"/>
              <a:buNone/>
              <a:defRPr sz="1200">
                <a:solidFill>
                  <a:srgbClr val="888888"/>
                </a:solidFill>
              </a:defRPr>
            </a:lvl5pPr>
            <a:lvl6pPr marL="2743200" lvl="5" indent="-228600" algn="l">
              <a:lnSpc>
                <a:spcPct val="90000"/>
              </a:lnSpc>
              <a:spcBef>
                <a:spcPts val="375"/>
              </a:spcBef>
              <a:spcAft>
                <a:spcPts val="0"/>
              </a:spcAft>
              <a:buClr>
                <a:srgbClr val="888888"/>
              </a:buClr>
              <a:buSzPts val="1200"/>
              <a:buNone/>
              <a:defRPr sz="1200">
                <a:solidFill>
                  <a:srgbClr val="888888"/>
                </a:solidFill>
              </a:defRPr>
            </a:lvl6pPr>
            <a:lvl7pPr marL="3200400" lvl="6" indent="-228600" algn="l">
              <a:lnSpc>
                <a:spcPct val="90000"/>
              </a:lnSpc>
              <a:spcBef>
                <a:spcPts val="375"/>
              </a:spcBef>
              <a:spcAft>
                <a:spcPts val="0"/>
              </a:spcAft>
              <a:buClr>
                <a:srgbClr val="888888"/>
              </a:buClr>
              <a:buSzPts val="1200"/>
              <a:buNone/>
              <a:defRPr sz="1200">
                <a:solidFill>
                  <a:srgbClr val="888888"/>
                </a:solidFill>
              </a:defRPr>
            </a:lvl7pPr>
            <a:lvl8pPr marL="3657600" lvl="7" indent="-228600" algn="l">
              <a:lnSpc>
                <a:spcPct val="90000"/>
              </a:lnSpc>
              <a:spcBef>
                <a:spcPts val="375"/>
              </a:spcBef>
              <a:spcAft>
                <a:spcPts val="0"/>
              </a:spcAft>
              <a:buClr>
                <a:srgbClr val="888888"/>
              </a:buClr>
              <a:buSzPts val="1200"/>
              <a:buNone/>
              <a:defRPr sz="1200">
                <a:solidFill>
                  <a:srgbClr val="888888"/>
                </a:solidFill>
              </a:defRPr>
            </a:lvl8pPr>
            <a:lvl9pPr marL="4114800" lvl="8" indent="-228600" algn="l">
              <a:lnSpc>
                <a:spcPct val="90000"/>
              </a:lnSpc>
              <a:spcBef>
                <a:spcPts val="375"/>
              </a:spcBef>
              <a:spcAft>
                <a:spcPts val="0"/>
              </a:spcAft>
              <a:buClr>
                <a:srgbClr val="888888"/>
              </a:buClr>
              <a:buSzPts val="1200"/>
              <a:buNone/>
              <a:defRPr sz="1200">
                <a:solidFill>
                  <a:srgbClr val="888888"/>
                </a:solidFill>
              </a:defRPr>
            </a:lvl9pPr>
          </a:lstStyle>
          <a:p>
            <a:endParaRPr/>
          </a:p>
        </p:txBody>
      </p:sp>
      <p:sp>
        <p:nvSpPr>
          <p:cNvPr id="17" name="Google Shape;17;p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5350073" y="1467446"/>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1349573" y="-447079"/>
            <a:ext cx="4358879" cy="5800725"/>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9" name="Google Shape;79;p1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81" name="Google Shape;81;p1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subTitle" idx="1"/>
          </p:nvPr>
        </p:nvSpPr>
        <p:spPr>
          <a:xfrm>
            <a:off x="1143000" y="2701528"/>
            <a:ext cx="6858000" cy="1241822"/>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400"/>
              <a:buNone/>
              <a:defRPr sz="140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30" name="Google Shape;30;p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2" name="Google Shape;32;p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628650" y="750012"/>
            <a:ext cx="7886700" cy="51800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39" name="Google Shape;39;p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629842"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3" name="Google Shape;43;p6"/>
          <p:cNvSpPr txBox="1">
            <a:spLocks noGrp="1"/>
          </p:cNvSpPr>
          <p:nvPr>
            <p:ph type="body" idx="2"/>
          </p:nvPr>
        </p:nvSpPr>
        <p:spPr>
          <a:xfrm>
            <a:off x="629842" y="1878806"/>
            <a:ext cx="3868340"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750"/>
              </a:spcBef>
              <a:spcAft>
                <a:spcPts val="0"/>
              </a:spcAft>
              <a:buClr>
                <a:schemeClr val="dk1"/>
              </a:buClr>
              <a:buSzPts val="1800"/>
              <a:buNone/>
              <a:defRPr sz="1800" b="1"/>
            </a:lvl1pPr>
            <a:lvl2pPr marL="914400" lvl="1" indent="-228600" algn="l">
              <a:lnSpc>
                <a:spcPct val="90000"/>
              </a:lnSpc>
              <a:spcBef>
                <a:spcPts val="375"/>
              </a:spcBef>
              <a:spcAft>
                <a:spcPts val="0"/>
              </a:spcAft>
              <a:buClr>
                <a:schemeClr val="dk1"/>
              </a:buClr>
              <a:buSzPts val="1500"/>
              <a:buNone/>
              <a:defRPr sz="1500" b="1"/>
            </a:lvl2pPr>
            <a:lvl3pPr marL="1371600" lvl="2" indent="-228600" algn="l">
              <a:lnSpc>
                <a:spcPct val="90000"/>
              </a:lnSpc>
              <a:spcBef>
                <a:spcPts val="375"/>
              </a:spcBef>
              <a:spcAft>
                <a:spcPts val="0"/>
              </a:spcAft>
              <a:buClr>
                <a:schemeClr val="dk1"/>
              </a:buClr>
              <a:buSzPts val="1400"/>
              <a:buNone/>
              <a:defRPr sz="1400" b="1"/>
            </a:lvl3pPr>
            <a:lvl4pPr marL="1828800" lvl="3" indent="-228600" algn="l">
              <a:lnSpc>
                <a:spcPct val="90000"/>
              </a:lnSpc>
              <a:spcBef>
                <a:spcPts val="375"/>
              </a:spcBef>
              <a:spcAft>
                <a:spcPts val="0"/>
              </a:spcAft>
              <a:buClr>
                <a:schemeClr val="dk1"/>
              </a:buClr>
              <a:buSzPts val="1200"/>
              <a:buNone/>
              <a:defRPr sz="1200" b="1"/>
            </a:lvl4pPr>
            <a:lvl5pPr marL="2286000" lvl="4" indent="-228600" algn="l">
              <a:lnSpc>
                <a:spcPct val="90000"/>
              </a:lnSpc>
              <a:spcBef>
                <a:spcPts val="375"/>
              </a:spcBef>
              <a:spcAft>
                <a:spcPts val="0"/>
              </a:spcAft>
              <a:buClr>
                <a:schemeClr val="dk1"/>
              </a:buClr>
              <a:buSzPts val="1200"/>
              <a:buNone/>
              <a:defRPr sz="1200" b="1"/>
            </a:lvl5pPr>
            <a:lvl6pPr marL="2743200" lvl="5" indent="-228600" algn="l">
              <a:lnSpc>
                <a:spcPct val="90000"/>
              </a:lnSpc>
              <a:spcBef>
                <a:spcPts val="375"/>
              </a:spcBef>
              <a:spcAft>
                <a:spcPts val="0"/>
              </a:spcAft>
              <a:buClr>
                <a:schemeClr val="dk1"/>
              </a:buClr>
              <a:buSzPts val="1200"/>
              <a:buNone/>
              <a:defRPr sz="1200" b="1"/>
            </a:lvl6pPr>
            <a:lvl7pPr marL="3200400" lvl="6" indent="-228600" algn="l">
              <a:lnSpc>
                <a:spcPct val="90000"/>
              </a:lnSpc>
              <a:spcBef>
                <a:spcPts val="375"/>
              </a:spcBef>
              <a:spcAft>
                <a:spcPts val="0"/>
              </a:spcAft>
              <a:buClr>
                <a:schemeClr val="dk1"/>
              </a:buClr>
              <a:buSzPts val="1200"/>
              <a:buNone/>
              <a:defRPr sz="1200" b="1"/>
            </a:lvl7pPr>
            <a:lvl8pPr marL="3657600" lvl="7" indent="-228600" algn="l">
              <a:lnSpc>
                <a:spcPct val="90000"/>
              </a:lnSpc>
              <a:spcBef>
                <a:spcPts val="375"/>
              </a:spcBef>
              <a:spcAft>
                <a:spcPts val="0"/>
              </a:spcAft>
              <a:buClr>
                <a:schemeClr val="dk1"/>
              </a:buClr>
              <a:buSzPts val="1200"/>
              <a:buNone/>
              <a:defRPr sz="1200" b="1"/>
            </a:lvl8pPr>
            <a:lvl9pPr marL="4114800" lvl="8" indent="-228600" algn="l">
              <a:lnSpc>
                <a:spcPct val="90000"/>
              </a:lnSpc>
              <a:spcBef>
                <a:spcPts val="375"/>
              </a:spcBef>
              <a:spcAft>
                <a:spcPts val="0"/>
              </a:spcAft>
              <a:buClr>
                <a:schemeClr val="dk1"/>
              </a:buClr>
              <a:buSzPts val="1200"/>
              <a:buNone/>
              <a:defRPr sz="1200" b="1"/>
            </a:lvl9pPr>
          </a:lstStyle>
          <a:p>
            <a:endParaRPr/>
          </a:p>
        </p:txBody>
      </p:sp>
      <p:sp>
        <p:nvSpPr>
          <p:cNvPr id="45" name="Google Shape;45;p6"/>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48" name="Google Shape;48;p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628650" y="750012"/>
            <a:ext cx="7886700" cy="51800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750"/>
              </a:spcBef>
              <a:spcAft>
                <a:spcPts val="0"/>
              </a:spcAft>
              <a:buClr>
                <a:schemeClr val="dk1"/>
              </a:buClr>
              <a:buSzPts val="2400"/>
              <a:buChar char="•"/>
              <a:defRPr sz="2400"/>
            </a:lvl1pPr>
            <a:lvl2pPr marL="914400" lvl="1" indent="-361950" algn="l">
              <a:lnSpc>
                <a:spcPct val="90000"/>
              </a:lnSpc>
              <a:spcBef>
                <a:spcPts val="375"/>
              </a:spcBef>
              <a:spcAft>
                <a:spcPts val="0"/>
              </a:spcAft>
              <a:buClr>
                <a:schemeClr val="dk1"/>
              </a:buClr>
              <a:buSzPts val="2100"/>
              <a:buChar char="•"/>
              <a:defRPr sz="2100"/>
            </a:lvl2pPr>
            <a:lvl3pPr marL="1371600" lvl="2" indent="-342900" algn="l">
              <a:lnSpc>
                <a:spcPct val="90000"/>
              </a:lnSpc>
              <a:spcBef>
                <a:spcPts val="375"/>
              </a:spcBef>
              <a:spcAft>
                <a:spcPts val="0"/>
              </a:spcAft>
              <a:buClr>
                <a:schemeClr val="dk1"/>
              </a:buClr>
              <a:buSzPts val="1800"/>
              <a:buChar char="•"/>
              <a:defRPr sz="1800"/>
            </a:lvl3pPr>
            <a:lvl4pPr marL="1828800" lvl="3" indent="-323850" algn="l">
              <a:lnSpc>
                <a:spcPct val="90000"/>
              </a:lnSpc>
              <a:spcBef>
                <a:spcPts val="375"/>
              </a:spcBef>
              <a:spcAft>
                <a:spcPts val="0"/>
              </a:spcAft>
              <a:buClr>
                <a:schemeClr val="dk1"/>
              </a:buClr>
              <a:buSzPts val="1500"/>
              <a:buChar char="•"/>
              <a:defRPr sz="1500"/>
            </a:lvl4pPr>
            <a:lvl5pPr marL="2286000" lvl="4" indent="-323850" algn="l">
              <a:lnSpc>
                <a:spcPct val="90000"/>
              </a:lnSpc>
              <a:spcBef>
                <a:spcPts val="375"/>
              </a:spcBef>
              <a:spcAft>
                <a:spcPts val="0"/>
              </a:spcAft>
              <a:buClr>
                <a:schemeClr val="dk1"/>
              </a:buClr>
              <a:buSzPts val="1500"/>
              <a:buChar char="•"/>
              <a:defRPr sz="1500"/>
            </a:lvl5pPr>
            <a:lvl6pPr marL="2743200" lvl="5" indent="-323850" algn="l">
              <a:lnSpc>
                <a:spcPct val="90000"/>
              </a:lnSpc>
              <a:spcBef>
                <a:spcPts val="375"/>
              </a:spcBef>
              <a:spcAft>
                <a:spcPts val="0"/>
              </a:spcAft>
              <a:buClr>
                <a:schemeClr val="dk1"/>
              </a:buClr>
              <a:buSzPts val="1500"/>
              <a:buChar char="•"/>
              <a:defRPr sz="1500"/>
            </a:lvl6pPr>
            <a:lvl7pPr marL="3200400" lvl="6" indent="-323850" algn="l">
              <a:lnSpc>
                <a:spcPct val="90000"/>
              </a:lnSpc>
              <a:spcBef>
                <a:spcPts val="375"/>
              </a:spcBef>
              <a:spcAft>
                <a:spcPts val="0"/>
              </a:spcAft>
              <a:buClr>
                <a:schemeClr val="dk1"/>
              </a:buClr>
              <a:buSzPts val="1500"/>
              <a:buChar char="•"/>
              <a:defRPr sz="1500"/>
            </a:lvl7pPr>
            <a:lvl8pPr marL="3657600" lvl="7" indent="-323850" algn="l">
              <a:lnSpc>
                <a:spcPct val="90000"/>
              </a:lnSpc>
              <a:spcBef>
                <a:spcPts val="375"/>
              </a:spcBef>
              <a:spcAft>
                <a:spcPts val="0"/>
              </a:spcAft>
              <a:buClr>
                <a:schemeClr val="dk1"/>
              </a:buClr>
              <a:buSzPts val="1500"/>
              <a:buChar char="•"/>
              <a:defRPr sz="1500"/>
            </a:lvl8pPr>
            <a:lvl9pPr marL="4114800" lvl="8" indent="-323850" algn="l">
              <a:lnSpc>
                <a:spcPct val="90000"/>
              </a:lnSpc>
              <a:spcBef>
                <a:spcPts val="375"/>
              </a:spcBef>
              <a:spcAft>
                <a:spcPts val="0"/>
              </a:spcAft>
              <a:buClr>
                <a:schemeClr val="dk1"/>
              </a:buClr>
              <a:buSzPts val="1500"/>
              <a:buChar char="•"/>
              <a:defRPr sz="1500"/>
            </a:lvl9pPr>
          </a:lstStyle>
          <a:p>
            <a:endParaRPr/>
          </a:p>
        </p:txBody>
      </p:sp>
      <p:sp>
        <p:nvSpPr>
          <p:cNvPr id="59" name="Google Shape;59;p9"/>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0" name="Google Shape;60;p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2" name="Google Shape;62;p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3887391" y="740569"/>
            <a:ext cx="4629150" cy="3655219"/>
          </a:xfrm>
          <a:prstGeom prst="rect">
            <a:avLst/>
          </a:prstGeom>
          <a:noFill/>
          <a:ln>
            <a:noFill/>
          </a:ln>
        </p:spPr>
      </p:sp>
      <p:sp>
        <p:nvSpPr>
          <p:cNvPr id="66" name="Google Shape;66;p10"/>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750"/>
              </a:spcBef>
              <a:spcAft>
                <a:spcPts val="0"/>
              </a:spcAft>
              <a:buClr>
                <a:schemeClr val="dk1"/>
              </a:buClr>
              <a:buSzPts val="1200"/>
              <a:buNone/>
              <a:defRPr sz="1200"/>
            </a:lvl1pPr>
            <a:lvl2pPr marL="914400" lvl="1" indent="-228600" algn="l">
              <a:lnSpc>
                <a:spcPct val="90000"/>
              </a:lnSpc>
              <a:spcBef>
                <a:spcPts val="375"/>
              </a:spcBef>
              <a:spcAft>
                <a:spcPts val="0"/>
              </a:spcAft>
              <a:buClr>
                <a:schemeClr val="dk1"/>
              </a:buClr>
              <a:buSzPts val="1100"/>
              <a:buNone/>
              <a:defRPr sz="1100"/>
            </a:lvl2pPr>
            <a:lvl3pPr marL="1371600" lvl="2" indent="-228600" algn="l">
              <a:lnSpc>
                <a:spcPct val="90000"/>
              </a:lnSpc>
              <a:spcBef>
                <a:spcPts val="375"/>
              </a:spcBef>
              <a:spcAft>
                <a:spcPts val="0"/>
              </a:spcAft>
              <a:buClr>
                <a:schemeClr val="dk1"/>
              </a:buClr>
              <a:buSzPts val="900"/>
              <a:buNone/>
              <a:defRPr sz="900"/>
            </a:lvl3pPr>
            <a:lvl4pPr marL="1828800" lvl="3" indent="-228600" algn="l">
              <a:lnSpc>
                <a:spcPct val="90000"/>
              </a:lnSpc>
              <a:spcBef>
                <a:spcPts val="375"/>
              </a:spcBef>
              <a:spcAft>
                <a:spcPts val="0"/>
              </a:spcAft>
              <a:buClr>
                <a:schemeClr val="dk1"/>
              </a:buClr>
              <a:buSzPts val="800"/>
              <a:buNone/>
              <a:defRPr sz="800"/>
            </a:lvl4pPr>
            <a:lvl5pPr marL="2286000" lvl="4" indent="-228600" algn="l">
              <a:lnSpc>
                <a:spcPct val="90000"/>
              </a:lnSpc>
              <a:spcBef>
                <a:spcPts val="375"/>
              </a:spcBef>
              <a:spcAft>
                <a:spcPts val="0"/>
              </a:spcAft>
              <a:buClr>
                <a:schemeClr val="dk1"/>
              </a:buClr>
              <a:buSzPts val="800"/>
              <a:buNone/>
              <a:defRPr sz="800"/>
            </a:lvl5pPr>
            <a:lvl6pPr marL="2743200" lvl="5" indent="-228600" algn="l">
              <a:lnSpc>
                <a:spcPct val="90000"/>
              </a:lnSpc>
              <a:spcBef>
                <a:spcPts val="375"/>
              </a:spcBef>
              <a:spcAft>
                <a:spcPts val="0"/>
              </a:spcAft>
              <a:buClr>
                <a:schemeClr val="dk1"/>
              </a:buClr>
              <a:buSzPts val="800"/>
              <a:buNone/>
              <a:defRPr sz="800"/>
            </a:lvl6pPr>
            <a:lvl7pPr marL="3200400" lvl="6" indent="-228600" algn="l">
              <a:lnSpc>
                <a:spcPct val="90000"/>
              </a:lnSpc>
              <a:spcBef>
                <a:spcPts val="375"/>
              </a:spcBef>
              <a:spcAft>
                <a:spcPts val="0"/>
              </a:spcAft>
              <a:buClr>
                <a:schemeClr val="dk1"/>
              </a:buClr>
              <a:buSzPts val="800"/>
              <a:buNone/>
              <a:defRPr sz="800"/>
            </a:lvl7pPr>
            <a:lvl8pPr marL="3657600" lvl="7" indent="-228600" algn="l">
              <a:lnSpc>
                <a:spcPct val="90000"/>
              </a:lnSpc>
              <a:spcBef>
                <a:spcPts val="375"/>
              </a:spcBef>
              <a:spcAft>
                <a:spcPts val="0"/>
              </a:spcAft>
              <a:buClr>
                <a:schemeClr val="dk1"/>
              </a:buClr>
              <a:buSzPts val="800"/>
              <a:buNone/>
              <a:defRPr sz="800"/>
            </a:lvl8pPr>
            <a:lvl9pPr marL="4114800" lvl="8" indent="-228600" algn="l">
              <a:lnSpc>
                <a:spcPct val="90000"/>
              </a:lnSpc>
              <a:spcBef>
                <a:spcPts val="375"/>
              </a:spcBef>
              <a:spcAft>
                <a:spcPts val="0"/>
              </a:spcAft>
              <a:buClr>
                <a:schemeClr val="dk1"/>
              </a:buClr>
              <a:buSzPts val="800"/>
              <a:buNone/>
              <a:defRPr sz="800"/>
            </a:lvl9pPr>
          </a:lstStyle>
          <a:p>
            <a:endParaRPr/>
          </a:p>
        </p:txBody>
      </p:sp>
      <p:sp>
        <p:nvSpPr>
          <p:cNvPr id="67" name="Google Shape;67;p1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69" name="Google Shape;69;p1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628650" y="750012"/>
            <a:ext cx="7886700" cy="518003"/>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375"/>
              </a:spcBef>
              <a:spcAft>
                <a:spcPts val="0"/>
              </a:spcAft>
              <a:buClr>
                <a:schemeClr val="dk1"/>
              </a:buClr>
              <a:buSzPts val="1800"/>
              <a:buChar char="•"/>
              <a:defRPr/>
            </a:lvl2pPr>
            <a:lvl3pPr marL="1371600" lvl="2" indent="-342900" algn="l">
              <a:lnSpc>
                <a:spcPct val="90000"/>
              </a:lnSpc>
              <a:spcBef>
                <a:spcPts val="375"/>
              </a:spcBef>
              <a:spcAft>
                <a:spcPts val="0"/>
              </a:spcAft>
              <a:buClr>
                <a:schemeClr val="dk1"/>
              </a:buClr>
              <a:buSzPts val="1800"/>
              <a:buChar char="•"/>
              <a:defRPr/>
            </a:lvl3pPr>
            <a:lvl4pPr marL="1828800" lvl="3" indent="-342900" algn="l">
              <a:lnSpc>
                <a:spcPct val="90000"/>
              </a:lnSpc>
              <a:spcBef>
                <a:spcPts val="375"/>
              </a:spcBef>
              <a:spcAft>
                <a:spcPts val="0"/>
              </a:spcAft>
              <a:buClr>
                <a:schemeClr val="dk1"/>
              </a:buClr>
              <a:buSzPts val="1800"/>
              <a:buChar char="•"/>
              <a:defRPr/>
            </a:lvl4pPr>
            <a:lvl5pPr marL="2286000" lvl="4" indent="-342900" algn="l">
              <a:lnSpc>
                <a:spcPct val="90000"/>
              </a:lnSpc>
              <a:spcBef>
                <a:spcPts val="375"/>
              </a:spcBef>
              <a:spcAft>
                <a:spcPts val="0"/>
              </a:spcAft>
              <a:buClr>
                <a:schemeClr val="dk1"/>
              </a:buClr>
              <a:buSzPts val="1800"/>
              <a:buChar char="•"/>
              <a:defRPr/>
            </a:lvl5pPr>
            <a:lvl6pPr marL="2743200" lvl="5" indent="-342900" algn="l">
              <a:lnSpc>
                <a:spcPct val="90000"/>
              </a:lnSpc>
              <a:spcBef>
                <a:spcPts val="375"/>
              </a:spcBef>
              <a:spcAft>
                <a:spcPts val="0"/>
              </a:spcAft>
              <a:buClr>
                <a:schemeClr val="dk1"/>
              </a:buClr>
              <a:buSzPts val="1800"/>
              <a:buChar char="•"/>
              <a:defRPr/>
            </a:lvl6pPr>
            <a:lvl7pPr marL="3200400" lvl="6" indent="-342900" algn="l">
              <a:lnSpc>
                <a:spcPct val="90000"/>
              </a:lnSpc>
              <a:spcBef>
                <a:spcPts val="375"/>
              </a:spcBef>
              <a:spcAft>
                <a:spcPts val="0"/>
              </a:spcAft>
              <a:buClr>
                <a:schemeClr val="dk1"/>
              </a:buClr>
              <a:buSzPts val="1800"/>
              <a:buChar char="•"/>
              <a:defRPr/>
            </a:lvl7pPr>
            <a:lvl8pPr marL="3657600" lvl="7" indent="-342900" algn="l">
              <a:lnSpc>
                <a:spcPct val="90000"/>
              </a:lnSpc>
              <a:spcBef>
                <a:spcPts val="375"/>
              </a:spcBef>
              <a:spcAft>
                <a:spcPts val="0"/>
              </a:spcAft>
              <a:buClr>
                <a:schemeClr val="dk1"/>
              </a:buClr>
              <a:buSzPts val="1800"/>
              <a:buChar char="•"/>
              <a:defRPr/>
            </a:lvl8pPr>
            <a:lvl9pPr marL="4114800" lvl="8" indent="-342900" algn="l">
              <a:lnSpc>
                <a:spcPct val="90000"/>
              </a:lnSpc>
              <a:spcBef>
                <a:spcPts val="375"/>
              </a:spcBef>
              <a:spcAft>
                <a:spcPts val="0"/>
              </a:spcAft>
              <a:buClr>
                <a:schemeClr val="dk1"/>
              </a:buClr>
              <a:buSzPts val="1800"/>
              <a:buChar char="•"/>
              <a:defRPr/>
            </a:lvl9pPr>
          </a:lstStyle>
          <a:p>
            <a:endParaRPr/>
          </a:p>
        </p:txBody>
      </p:sp>
      <p:sp>
        <p:nvSpPr>
          <p:cNvPr id="73" name="Google Shape;73;p1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a:off x="3028950" y="4767263"/>
            <a:ext cx="3086100" cy="273844"/>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75" name="Google Shape;75;p1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28650" y="750012"/>
            <a:ext cx="7886700" cy="518003"/>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75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375"/>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375"/>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375"/>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cxnSp>
        <p:nvCxnSpPr>
          <p:cNvPr id="87" name="Google Shape;87;p13"/>
          <p:cNvCxnSpPr/>
          <p:nvPr/>
        </p:nvCxnSpPr>
        <p:spPr>
          <a:xfrm rot="10800000" flipH="1">
            <a:off x="2853956" y="2147362"/>
            <a:ext cx="3436087" cy="1"/>
          </a:xfrm>
          <a:prstGeom prst="straightConnector1">
            <a:avLst/>
          </a:prstGeom>
          <a:noFill/>
          <a:ln w="19050" cap="flat" cmpd="sng">
            <a:solidFill>
              <a:schemeClr val="accent2"/>
            </a:solidFill>
            <a:prstDash val="solid"/>
            <a:miter lim="800000"/>
            <a:headEnd type="none" w="sm" len="sm"/>
            <a:tailEnd type="none" w="sm" len="sm"/>
          </a:ln>
        </p:spPr>
      </p:cxnSp>
      <p:sp>
        <p:nvSpPr>
          <p:cNvPr id="88" name="Google Shape;88;p13"/>
          <p:cNvSpPr/>
          <p:nvPr/>
        </p:nvSpPr>
        <p:spPr>
          <a:xfrm>
            <a:off x="269674" y="4100226"/>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alibri"/>
                <a:ea typeface="Calibri"/>
                <a:cs typeface="Calibri"/>
                <a:sym typeface="Calibri"/>
              </a:rPr>
              <a:t>Akash Kumar</a:t>
            </a:r>
            <a:endParaRPr sz="1800" b="1" i="0" u="none" strike="noStrike" cap="none" dirty="0">
              <a:solidFill>
                <a:schemeClr val="dk1"/>
              </a:solidFill>
              <a:latin typeface="Calibri"/>
              <a:ea typeface="Calibri"/>
              <a:cs typeface="Calibri"/>
              <a:sym typeface="Calibri"/>
            </a:endParaRPr>
          </a:p>
        </p:txBody>
      </p:sp>
      <p:sp>
        <p:nvSpPr>
          <p:cNvPr id="89" name="Google Shape;89;p13"/>
          <p:cNvSpPr/>
          <p:nvPr/>
        </p:nvSpPr>
        <p:spPr>
          <a:xfrm>
            <a:off x="7326924" y="4178127"/>
            <a:ext cx="2992408"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b="1" dirty="0">
                <a:solidFill>
                  <a:schemeClr val="dk1"/>
                </a:solidFill>
                <a:latin typeface="Calibri"/>
                <a:ea typeface="Calibri"/>
                <a:cs typeface="Calibri"/>
                <a:sym typeface="Calibri"/>
              </a:rPr>
              <a:t>Dr. Thenmozhi S</a:t>
            </a:r>
            <a:endParaRPr b="1" i="0" u="none" strike="noStrike" cap="none" dirty="0">
              <a:solidFill>
                <a:schemeClr val="dk1"/>
              </a:solidFill>
              <a:latin typeface="Calibri"/>
              <a:ea typeface="Calibri"/>
              <a:cs typeface="Calibri"/>
              <a:sym typeface="Calibri"/>
            </a:endParaRPr>
          </a:p>
        </p:txBody>
      </p:sp>
      <p:sp>
        <p:nvSpPr>
          <p:cNvPr id="90" name="Google Shape;90;p13"/>
          <p:cNvSpPr/>
          <p:nvPr/>
        </p:nvSpPr>
        <p:spPr>
          <a:xfrm>
            <a:off x="269674" y="4389283"/>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dirty="0">
                <a:solidFill>
                  <a:schemeClr val="dk1"/>
                </a:solidFill>
                <a:latin typeface="Calibri"/>
                <a:ea typeface="Calibri"/>
                <a:cs typeface="Calibri"/>
                <a:sym typeface="Calibri"/>
              </a:rPr>
              <a:t>SRN: PES1PG23CA009</a:t>
            </a:r>
            <a:endParaRPr b="1" i="0" u="none" strike="noStrike" cap="none" dirty="0">
              <a:solidFill>
                <a:schemeClr val="dk1"/>
              </a:solidFill>
              <a:latin typeface="Calibri"/>
              <a:ea typeface="Calibri"/>
              <a:cs typeface="Calibri"/>
              <a:sym typeface="Calibri"/>
            </a:endParaRPr>
          </a:p>
        </p:txBody>
      </p:sp>
      <p:sp>
        <p:nvSpPr>
          <p:cNvPr id="91" name="Google Shape;91;p13"/>
          <p:cNvSpPr/>
          <p:nvPr/>
        </p:nvSpPr>
        <p:spPr>
          <a:xfrm>
            <a:off x="7562018" y="4373050"/>
            <a:ext cx="5622911" cy="300082"/>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b="1" i="0" u="none" strike="noStrike" cap="none" dirty="0">
                <a:solidFill>
                  <a:schemeClr val="dk1"/>
                </a:solidFill>
                <a:latin typeface="Calibri"/>
                <a:ea typeface="Calibri"/>
                <a:cs typeface="Calibri"/>
                <a:sym typeface="Calibri"/>
              </a:rPr>
              <a:t>Professor</a:t>
            </a:r>
            <a:endParaRPr b="1" i="0" u="none" strike="noStrike" cap="none" dirty="0">
              <a:solidFill>
                <a:schemeClr val="dk1"/>
              </a:solidFill>
              <a:latin typeface="Calibri"/>
              <a:ea typeface="Calibri"/>
              <a:cs typeface="Calibri"/>
              <a:sym typeface="Calibri"/>
            </a:endParaRPr>
          </a:p>
        </p:txBody>
      </p:sp>
      <p:grpSp>
        <p:nvGrpSpPr>
          <p:cNvPr id="92" name="Google Shape;92;p13"/>
          <p:cNvGrpSpPr/>
          <p:nvPr/>
        </p:nvGrpSpPr>
        <p:grpSpPr>
          <a:xfrm>
            <a:off x="235384" y="262100"/>
            <a:ext cx="8638805" cy="4663791"/>
            <a:chOff x="313844" y="349466"/>
            <a:chExt cx="11518407" cy="6218388"/>
          </a:xfrm>
        </p:grpSpPr>
        <p:sp>
          <p:nvSpPr>
            <p:cNvPr id="93" name="Google Shape;93;p13"/>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4" name="Google Shape;94;p13"/>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5" name="Google Shape;95;p13"/>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6" name="Google Shape;96;p13"/>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sp>
        <p:nvSpPr>
          <p:cNvPr id="97" name="Google Shape;97;p13"/>
          <p:cNvSpPr/>
          <p:nvPr/>
        </p:nvSpPr>
        <p:spPr>
          <a:xfrm>
            <a:off x="1524001" y="1223888"/>
            <a:ext cx="6601902" cy="92347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700"/>
              <a:buFont typeface="Arial"/>
              <a:buNone/>
            </a:pPr>
            <a:r>
              <a:rPr lang="en-US" sz="2700" b="1" dirty="0">
                <a:solidFill>
                  <a:srgbClr val="C55A11"/>
                </a:solidFill>
                <a:latin typeface="Calibri"/>
                <a:ea typeface="Calibri"/>
                <a:cs typeface="Calibri"/>
                <a:sym typeface="Calibri"/>
              </a:rPr>
              <a:t>  Video To Slide Automation System 				-</a:t>
            </a:r>
            <a:r>
              <a:rPr lang="en-US" sz="2000" b="1" dirty="0" err="1">
                <a:solidFill>
                  <a:srgbClr val="C55A11"/>
                </a:solidFill>
                <a:latin typeface="Calibri"/>
                <a:ea typeface="Calibri"/>
                <a:cs typeface="Calibri"/>
                <a:sym typeface="Calibri"/>
              </a:rPr>
              <a:t>PresentationAI</a:t>
            </a:r>
            <a:endParaRPr sz="2700" b="1" i="0" u="none" strike="noStrike" cap="none" dirty="0">
              <a:solidFill>
                <a:srgbClr val="C55A1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lang="en-GB" dirty="0"/>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pic>
        <p:nvPicPr>
          <p:cNvPr id="98" name="Google Shape;98;p13"/>
          <p:cNvPicPr preferRelativeResize="0"/>
          <p:nvPr/>
        </p:nvPicPr>
        <p:blipFill rotWithShape="1">
          <a:blip r:embed="rId3">
            <a:alphaModFix/>
          </a:blip>
          <a:srcRect/>
          <a:stretch/>
        </p:blipFill>
        <p:spPr>
          <a:xfrm>
            <a:off x="8049657" y="336368"/>
            <a:ext cx="789213" cy="1305812"/>
          </a:xfrm>
          <a:prstGeom prst="rect">
            <a:avLst/>
          </a:prstGeom>
          <a:noFill/>
          <a:ln>
            <a:noFill/>
          </a:ln>
        </p:spPr>
      </p:pic>
      <p:sp>
        <p:nvSpPr>
          <p:cNvPr id="2" name="TextBox 1">
            <a:extLst>
              <a:ext uri="{FF2B5EF4-FFF2-40B4-BE49-F238E27FC236}">
                <a16:creationId xmlns:a16="http://schemas.microsoft.com/office/drawing/2014/main" id="{5AD36ADB-6B9B-478F-DC3F-2C812048909C}"/>
              </a:ext>
            </a:extLst>
          </p:cNvPr>
          <p:cNvSpPr txBox="1"/>
          <p:nvPr/>
        </p:nvSpPr>
        <p:spPr>
          <a:xfrm>
            <a:off x="2960003" y="2178604"/>
            <a:ext cx="4710023" cy="307777"/>
          </a:xfrm>
          <a:prstGeom prst="rect">
            <a:avLst/>
          </a:prstGeom>
          <a:noFill/>
        </p:spPr>
        <p:txBody>
          <a:bodyPr wrap="square" rtlCol="0">
            <a:spAutoFit/>
          </a:bodyPr>
          <a:lstStyle/>
          <a:p>
            <a:r>
              <a:rPr lang="en-GB" b="1" dirty="0">
                <a:solidFill>
                  <a:srgbClr val="002060"/>
                </a:solidFill>
              </a:rPr>
              <a:t>Capstone Project Phase – 1</a:t>
            </a:r>
          </a:p>
        </p:txBody>
      </p:sp>
      <p:sp>
        <p:nvSpPr>
          <p:cNvPr id="3" name="TextBox 2">
            <a:extLst>
              <a:ext uri="{FF2B5EF4-FFF2-40B4-BE49-F238E27FC236}">
                <a16:creationId xmlns:a16="http://schemas.microsoft.com/office/drawing/2014/main" id="{AA1A843C-5511-8A4B-E5E6-DEB8E5F42B3B}"/>
              </a:ext>
            </a:extLst>
          </p:cNvPr>
          <p:cNvSpPr txBox="1"/>
          <p:nvPr/>
        </p:nvSpPr>
        <p:spPr>
          <a:xfrm>
            <a:off x="7326924" y="4558567"/>
            <a:ext cx="1957754" cy="307777"/>
          </a:xfrm>
          <a:prstGeom prst="rect">
            <a:avLst/>
          </a:prstGeom>
          <a:noFill/>
        </p:spPr>
        <p:txBody>
          <a:bodyPr wrap="square" rtlCol="0">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Department Of CA</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7B53F03E-47F7-77A9-EA25-6CD316F0D41E}"/>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BD705031-6F77-E80E-0844-654BC7D6BBC0}"/>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BD735941-5D4E-8743-7A19-300B7A796494}"/>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40F63F59-5557-9E2B-B554-24B8ACF2A95E}"/>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9A65F825-1912-C9BC-F602-3431ED12A150}"/>
              </a:ext>
            </a:extLst>
          </p:cNvPr>
          <p:cNvSpPr/>
          <p:nvPr/>
        </p:nvSpPr>
        <p:spPr>
          <a:xfrm>
            <a:off x="655359" y="792830"/>
            <a:ext cx="6365305" cy="3788256"/>
          </a:xfrm>
          <a:prstGeom prst="rect">
            <a:avLst/>
          </a:prstGeom>
          <a:noFill/>
          <a:ln>
            <a:noFill/>
          </a:ln>
        </p:spPr>
        <p:txBody>
          <a:bodyPr spcFirstLastPara="1" wrap="square" lIns="68575" tIns="34275" rIns="68575" bIns="34275" anchor="t" anchorCtr="0">
            <a:noAutofit/>
          </a:bodyPr>
          <a:lstStyle/>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83D894F8-05C5-DD0E-FBB4-7F9F0602B608}"/>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B28BDCDF-D29F-E7E2-D04F-74E959B18665}"/>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4768BB2-FA59-92ED-8C84-3198B864E4D5}"/>
              </a:ext>
            </a:extLst>
          </p:cNvPr>
          <p:cNvSpPr txBox="1"/>
          <p:nvPr/>
        </p:nvSpPr>
        <p:spPr>
          <a:xfrm>
            <a:off x="979657" y="438613"/>
            <a:ext cx="320205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Literature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563A4E04-0A4B-B9F6-35DA-5ECD8039A4B4}"/>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1F535150-4F58-87BC-ADD5-6196E0FFAA01}"/>
              </a:ext>
            </a:extLst>
          </p:cNvPr>
          <p:cNvSpPr txBox="1"/>
          <p:nvPr/>
        </p:nvSpPr>
        <p:spPr>
          <a:xfrm>
            <a:off x="524970" y="953624"/>
            <a:ext cx="7508984" cy="3662541"/>
          </a:xfrm>
          <a:prstGeom prst="rect">
            <a:avLst/>
          </a:prstGeom>
          <a:noFill/>
        </p:spPr>
        <p:txBody>
          <a:bodyPr wrap="square" rtlCol="0">
            <a:spAutoFit/>
          </a:bodyPr>
          <a:lstStyle/>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Title: </a:t>
            </a:r>
            <a:r>
              <a:rPr lang="en-GB" dirty="0"/>
              <a:t>Automatic Presentation Slide Generation Using LLMs</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Author: </a:t>
            </a:r>
            <a:r>
              <a:rPr lang="en-GB" sz="1600" dirty="0">
                <a:latin typeface="Calibri" panose="020F0502020204030204" pitchFamily="34" charset="0"/>
                <a:ea typeface="Calibri" panose="020F0502020204030204" pitchFamily="34" charset="0"/>
                <a:cs typeface="Calibri" panose="020F0502020204030204" pitchFamily="34" charset="0"/>
              </a:rPr>
              <a:t>T Gupta</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Publication Details:</a:t>
            </a:r>
          </a:p>
          <a:p>
            <a:pPr lvl="2"/>
            <a:r>
              <a:rPr lang="en-IN" b="1" dirty="0">
                <a:latin typeface="Calibri" panose="020F0502020204030204" pitchFamily="34" charset="0"/>
                <a:ea typeface="Calibri" panose="020F0502020204030204" pitchFamily="34" charset="0"/>
                <a:cs typeface="Calibri" panose="020F0502020204030204" pitchFamily="34" charset="0"/>
              </a:rPr>
              <a:t>            Source: </a:t>
            </a:r>
            <a:r>
              <a:rPr lang="en-IN" dirty="0">
                <a:latin typeface="Calibri" panose="020F0502020204030204" pitchFamily="34" charset="0"/>
                <a:ea typeface="Calibri" panose="020F0502020204030204" pitchFamily="34" charset="0"/>
                <a:cs typeface="Calibri" panose="020F0502020204030204" pitchFamily="34" charset="0"/>
              </a:rPr>
              <a:t>Google Scholar</a:t>
            </a:r>
          </a:p>
          <a:p>
            <a:pPr lvl="2"/>
            <a:r>
              <a:rPr lang="en-IN" b="1" dirty="0">
                <a:latin typeface="Calibri" panose="020F0502020204030204" pitchFamily="34" charset="0"/>
                <a:ea typeface="Calibri" panose="020F0502020204030204" pitchFamily="34" charset="0"/>
                <a:cs typeface="Calibri" panose="020F0502020204030204" pitchFamily="34" charset="0"/>
              </a:rPr>
              <a:t>            </a:t>
            </a: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Summary: </a:t>
            </a:r>
            <a:r>
              <a:rPr lang="en-GB" dirty="0"/>
              <a:t>Automatic Presentation Slide Generation Using LLMs," addresses the challenge of manually creating presentation slides from scientific research papers, a process that is often time-consuming. The study explores automated slide generation by fine-tuning large language models (LLMs) such as </a:t>
            </a:r>
            <a:r>
              <a:rPr lang="en-GB" dirty="0" err="1"/>
              <a:t>Longformer</a:t>
            </a:r>
            <a:r>
              <a:rPr lang="en-GB" dirty="0"/>
              <a:t>-Encoder-Decoder and BIGBIRD-Pegasus, which can handle longer sequences of text. Two approaches are examined: abstractive summarization and hybrid summarization. The research utilizes the PS5K dataset and finds that models supporting longer sequence lengths, especially when trained on section-slide pairs, produce more coherent and effective slides, as indicated by higher R2 and RL scores.</a:t>
            </a:r>
          </a:p>
        </p:txBody>
      </p:sp>
    </p:spTree>
    <p:extLst>
      <p:ext uri="{BB962C8B-B14F-4D97-AF65-F5344CB8AC3E}">
        <p14:creationId xmlns:p14="http://schemas.microsoft.com/office/powerpoint/2010/main" val="1914992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4A99BCD-5034-0F5E-432F-A4D8AC1EEFA3}"/>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66C5BE2B-D57F-20FA-AE9F-162C6AB3C053}"/>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9C139D21-299F-5FC6-C045-46FBD3BD576A}"/>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08487724-746C-8E0B-4449-7E46F7C6CA8C}"/>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A28CDD7A-B1A7-1E0C-A4F4-8E864ADC07B4}"/>
              </a:ext>
            </a:extLst>
          </p:cNvPr>
          <p:cNvSpPr/>
          <p:nvPr/>
        </p:nvSpPr>
        <p:spPr>
          <a:xfrm>
            <a:off x="635039" y="1108940"/>
            <a:ext cx="7054297" cy="3788256"/>
          </a:xfrm>
          <a:prstGeom prst="rect">
            <a:avLst/>
          </a:prstGeom>
          <a:noFill/>
          <a:ln>
            <a:noFill/>
          </a:ln>
        </p:spPr>
        <p:txBody>
          <a:bodyPr spcFirstLastPara="1" wrap="square" lIns="68575" tIns="34275" rIns="68575" bIns="34275" anchor="t" anchorCtr="0">
            <a:noAutofit/>
          </a:bodyPr>
          <a:lstStyle/>
          <a:p>
            <a:pPr lvl="1">
              <a:buSzPct val="130000"/>
            </a:pPr>
            <a:endParaRPr lang="en-GB" sz="16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b="1" dirty="0">
                <a:latin typeface="Calibri" panose="020F0502020204030204" pitchFamily="34" charset="0"/>
                <a:ea typeface="Calibri" panose="020F0502020204030204" pitchFamily="34" charset="0"/>
                <a:cs typeface="Calibri" panose="020F0502020204030204" pitchFamily="34" charset="0"/>
              </a:rPr>
              <a:t>Operating System</a:t>
            </a:r>
            <a:r>
              <a:rPr lang="en-GB" dirty="0">
                <a:latin typeface="Calibri" panose="020F0502020204030204" pitchFamily="34" charset="0"/>
                <a:ea typeface="Calibri" panose="020F0502020204030204" pitchFamily="34" charset="0"/>
                <a:cs typeface="Calibri" panose="020F0502020204030204" pitchFamily="34" charset="0"/>
              </a:rPr>
              <a:t>: Windows 10/11, </a:t>
            </a:r>
            <a:r>
              <a:rPr lang="en-IN"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macOS Monterey or later,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Ubuntu 20.04 LTS or later</a:t>
            </a:r>
          </a:p>
          <a:p>
            <a:pPr marL="285750" lvl="2" indent="-285750">
              <a:buSzPct val="13000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Language</a:t>
            </a:r>
            <a:r>
              <a:rPr lang="en-IN" dirty="0">
                <a:latin typeface="Calibri" panose="020F0502020204030204" pitchFamily="34" charset="0"/>
                <a:ea typeface="Calibri" panose="020F0502020204030204" pitchFamily="34" charset="0"/>
                <a:cs typeface="Calibri" panose="020F0502020204030204" pitchFamily="34" charset="0"/>
              </a:rPr>
              <a:t>: JavaScript (frontend), Python(backend), Node.js(server-side)</a:t>
            </a: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IN" b="1" dirty="0">
                <a:latin typeface="Calibri" panose="020F0502020204030204" pitchFamily="34" charset="0"/>
                <a:ea typeface="Calibri" panose="020F0502020204030204" pitchFamily="34" charset="0"/>
                <a:cs typeface="Calibri" panose="020F0502020204030204" pitchFamily="34" charset="0"/>
              </a:rPr>
              <a:t>IDE</a:t>
            </a:r>
            <a:r>
              <a:rPr lang="en-IN" dirty="0">
                <a:latin typeface="Calibri" panose="020F0502020204030204" pitchFamily="34" charset="0"/>
                <a:ea typeface="Calibri" panose="020F0502020204030204" pitchFamily="34" charset="0"/>
                <a:cs typeface="Calibri" panose="020F0502020204030204" pitchFamily="34" charset="0"/>
              </a:rPr>
              <a:t>: Visual Studio Code</a:t>
            </a: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b="1" dirty="0">
                <a:latin typeface="Calibri" panose="020F0502020204030204" pitchFamily="34" charset="0"/>
                <a:ea typeface="Calibri" panose="020F0502020204030204" pitchFamily="34" charset="0"/>
                <a:cs typeface="Calibri" panose="020F0502020204030204" pitchFamily="34" charset="0"/>
              </a:rPr>
              <a:t>Framework</a:t>
            </a:r>
            <a:r>
              <a:rPr lang="en-GB" dirty="0">
                <a:latin typeface="Calibri" panose="020F0502020204030204" pitchFamily="34" charset="0"/>
                <a:ea typeface="Calibri" panose="020F0502020204030204" pitchFamily="34" charset="0"/>
                <a:cs typeface="Calibri" panose="020F0502020204030204" pitchFamily="34" charset="0"/>
              </a:rPr>
              <a:t>: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React (version 17.x or later), Axios, Express.js (version 4.x or later for Node.js),  </a:t>
            </a: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D282199F-3B78-A942-3FDE-51EE2C8BD0DD}"/>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6530694D-A3F2-7451-9318-920471C6A8C3}"/>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A75D8D1-8117-5263-3755-96B224E07DB5}"/>
              </a:ext>
            </a:extLst>
          </p:cNvPr>
          <p:cNvSpPr txBox="1"/>
          <p:nvPr/>
        </p:nvSpPr>
        <p:spPr>
          <a:xfrm>
            <a:off x="979657" y="438613"/>
            <a:ext cx="3202050" cy="369332"/>
          </a:xfrm>
          <a:prstGeom prst="rect">
            <a:avLst/>
          </a:prstGeom>
          <a:noFill/>
        </p:spPr>
        <p:txBody>
          <a:bodyPr wrap="square" rtlCol="0">
            <a:spAutoFit/>
          </a:bodyPr>
          <a:lstStyle/>
          <a:p>
            <a:r>
              <a:rPr lang="en-US" sz="18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rPr>
              <a:t>Tools And Technologies</a:t>
            </a:r>
            <a:endParaRPr lang="en-IN" sz="1800" b="1" dirty="0">
              <a:solidFill>
                <a:schemeClr val="accent1">
                  <a:lumMod val="50000"/>
                </a:schemeClr>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49BC4AF7-F7D9-04A7-DF21-73030D24D79B}"/>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890740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8B50038-DF62-B2D7-7E75-4BE79ED17CD5}"/>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EBD51231-898F-4516-B16F-E6DC17EADC74}"/>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17803050-C402-B73D-785A-1B55656EB09A}"/>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1B5F3CBB-7CC5-AE7D-DEBB-02976D20E1C9}"/>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11A69D9A-27A3-CAF1-D0D6-D6C33CF906D1}"/>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07E76A4A-2BB1-828F-7B47-20DD3537CDBE}"/>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BF7CDBE5-20A4-8E17-0651-0AC7A9D6AE6F}"/>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59CFA4F-A34E-6248-9659-67A41F237323}"/>
              </a:ext>
            </a:extLst>
          </p:cNvPr>
          <p:cNvSpPr txBox="1"/>
          <p:nvPr/>
        </p:nvSpPr>
        <p:spPr>
          <a:xfrm>
            <a:off x="979656" y="438613"/>
            <a:ext cx="265762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Functional Requirements</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F6526872-E4BC-A16D-6D72-2B4DD2A7B45D}"/>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EED0C4BA-98AC-177F-96E7-D1754663CB55}"/>
              </a:ext>
            </a:extLst>
          </p:cNvPr>
          <p:cNvSpPr>
            <a:spLocks noChangeArrowheads="1"/>
          </p:cNvSpPr>
          <p:nvPr/>
        </p:nvSpPr>
        <p:spPr bwMode="auto">
          <a:xfrm>
            <a:off x="521067" y="798899"/>
            <a:ext cx="764327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Video Input Processing</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Users can upload a video file or provide a YouTube video link.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Video Transcription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Deep Learning Technique is applied to extract text from audio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Optical Character Recognition (OCR) is used to extract the text from video frames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Summarization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 the video transcript to extract key points using LLM algorithms.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Slide Generation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Automatically generate PowerPoint slides with summarized content using Python-pptx.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Customization Options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Allow users to select slide themes, layouts, or presentation styles (optional).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Slide Preview</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Display a preview of slides before final download.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Download Output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downloadable .pptx file of the generated slides. </a:t>
            </a:r>
          </a:p>
        </p:txBody>
      </p:sp>
    </p:spTree>
    <p:extLst>
      <p:ext uri="{BB962C8B-B14F-4D97-AF65-F5344CB8AC3E}">
        <p14:creationId xmlns:p14="http://schemas.microsoft.com/office/powerpoint/2010/main" val="1434165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24BFDA6-36E0-9007-F5C9-4E620E3D3B65}"/>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5EF99CD9-F7BD-654E-DA4A-D7317FEDCC5B}"/>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32B92056-D2D7-D3F8-69F2-620B20C4386B}"/>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00950FC9-7CE7-43EA-601F-CFD011E698C6}"/>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F9F21E50-4875-C88E-4DFB-E560B299557B}"/>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FB22D3CE-5CFD-12F1-EDF0-3169B3BCF931}"/>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4D9595E4-8D82-9CBB-8DC2-EEEA365B3155}"/>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E2CB815-334F-15B8-EB9D-5A5C3D7BBA88}"/>
              </a:ext>
            </a:extLst>
          </p:cNvPr>
          <p:cNvSpPr txBox="1"/>
          <p:nvPr/>
        </p:nvSpPr>
        <p:spPr>
          <a:xfrm>
            <a:off x="979656" y="438613"/>
            <a:ext cx="359234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Non- Functional Requirement</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AB1DBEBA-0680-EC63-B23C-0BEE89C2D54F}"/>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C7397018-4948-F659-A165-A7D2115E4DE3}"/>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5" name="Rectangle 1">
            <a:extLst>
              <a:ext uri="{FF2B5EF4-FFF2-40B4-BE49-F238E27FC236}">
                <a16:creationId xmlns:a16="http://schemas.microsoft.com/office/drawing/2014/main" id="{5F5AD372-33CA-2BA1-79CF-3BB832FEE542}"/>
              </a:ext>
            </a:extLst>
          </p:cNvPr>
          <p:cNvSpPr>
            <a:spLocks noChangeArrowheads="1"/>
          </p:cNvSpPr>
          <p:nvPr/>
        </p:nvSpPr>
        <p:spPr bwMode="auto">
          <a:xfrm>
            <a:off x="365520" y="776837"/>
            <a:ext cx="91440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minimal latency during video-to-slide conversion with efficient processing, especially for larger files,</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and quick React frontend rendering (under 2 seconds).</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Scalability &amp; Availability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Handle large video files and concurrent users, with high availability and redundancy to minimize</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downtime.</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Security &amp; Data Integrity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Encrypt user data and video content, implement access controls, and ensure no data loss during video 	processing and slide generation.</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Usability &amp; Maintainability</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user-friendly interface with clear instructions, error feedback, and modular code </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that’s easy to maintain and update.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Compatibility &amp; Compliance</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Ensure compatibility across browsers and presentation tools, while adhering to data protection</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regulations 	and accessibility standards. </a:t>
            </a:r>
          </a:p>
        </p:txBody>
      </p:sp>
    </p:spTree>
    <p:extLst>
      <p:ext uri="{BB962C8B-B14F-4D97-AF65-F5344CB8AC3E}">
        <p14:creationId xmlns:p14="http://schemas.microsoft.com/office/powerpoint/2010/main" val="15252064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27FC70D6-C56C-DF42-FDB3-C3188ACECCEC}"/>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8784E5AA-33FA-2ADC-CE5A-4E90D8341392}"/>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7D2F0272-E338-94D0-5191-EA60418FC9FA}"/>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9356FB29-EE84-8934-5080-90A1911B211A}"/>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DE55271F-AEE5-E781-5ECC-CD1DE7C3808B}"/>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F33B6C6F-1109-18DC-9714-0CE571DC4A85}"/>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CB25AFD5-E0A8-1990-06E7-7F724C1ABCC1}"/>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1152414-E6E8-FE6D-1126-096CC15E6292}"/>
              </a:ext>
            </a:extLst>
          </p:cNvPr>
          <p:cNvSpPr txBox="1"/>
          <p:nvPr/>
        </p:nvSpPr>
        <p:spPr>
          <a:xfrm>
            <a:off x="979656" y="438613"/>
            <a:ext cx="359234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Architecture Diagram</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5E71A7C1-9736-6A76-7514-1B52F9D07603}"/>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ACE8B2A0-EC4C-DBB0-8671-BDB6524C983F}"/>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28933621-A817-35F7-08E4-D0E41D11151E}"/>
              </a:ext>
            </a:extLst>
          </p:cNvPr>
          <p:cNvPicPr>
            <a:picLocks noChangeAspect="1"/>
          </p:cNvPicPr>
          <p:nvPr/>
        </p:nvPicPr>
        <p:blipFill>
          <a:blip r:embed="rId4"/>
          <a:stretch>
            <a:fillRect/>
          </a:stretch>
        </p:blipFill>
        <p:spPr>
          <a:xfrm>
            <a:off x="0" y="1341113"/>
            <a:ext cx="9144000" cy="2461273"/>
          </a:xfrm>
          <a:prstGeom prst="rect">
            <a:avLst/>
          </a:prstGeom>
        </p:spPr>
      </p:pic>
    </p:spTree>
    <p:extLst>
      <p:ext uri="{BB962C8B-B14F-4D97-AF65-F5344CB8AC3E}">
        <p14:creationId xmlns:p14="http://schemas.microsoft.com/office/powerpoint/2010/main" val="3944611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9465812-6963-0D85-DB94-A91E13C055B9}"/>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4B9DB220-3E87-65D1-E9BB-E372CF626678}"/>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9112DB89-07A9-6266-6B62-7960A411AC04}"/>
              </a:ext>
            </a:extLst>
          </p:cNvPr>
          <p:cNvSpPr/>
          <p:nvPr/>
        </p:nvSpPr>
        <p:spPr>
          <a:xfrm>
            <a:off x="6758016" y="4874113"/>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6F5838A4-2867-C678-2E03-2850F74B22D6}"/>
              </a:ext>
            </a:extLst>
          </p:cNvPr>
          <p:cNvCxnSpPr>
            <a:cxnSpLocks/>
          </p:cNvCxnSpPr>
          <p:nvPr/>
        </p:nvCxnSpPr>
        <p:spPr>
          <a:xfrm>
            <a:off x="0" y="73854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C7FA6A8B-179C-D9E2-97FE-A945CBB7F6B9}"/>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6E687F66-EBE2-56E5-776E-FF03040FB4E1}"/>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3E38295C-38EA-1194-0488-452CF7D2FD85}"/>
              </a:ext>
            </a:extLst>
          </p:cNvPr>
          <p:cNvSpPr/>
          <p:nvPr/>
        </p:nvSpPr>
        <p:spPr>
          <a:xfrm>
            <a:off x="87410" y="4874113"/>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51513431-B222-4F05-BD2B-ECF5E70B7B54}"/>
              </a:ext>
            </a:extLst>
          </p:cNvPr>
          <p:cNvSpPr txBox="1"/>
          <p:nvPr/>
        </p:nvSpPr>
        <p:spPr>
          <a:xfrm>
            <a:off x="979656" y="356518"/>
            <a:ext cx="3592344" cy="369332"/>
          </a:xfrm>
          <a:prstGeom prst="rect">
            <a:avLst/>
          </a:prstGeom>
          <a:noFill/>
        </p:spPr>
        <p:txBody>
          <a:bodyPr wrap="square" rtlCol="0">
            <a:spAutoFit/>
          </a:bodyPr>
          <a:lstStyle/>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Use Case Diagram</a:t>
            </a:r>
          </a:p>
        </p:txBody>
      </p:sp>
      <p:cxnSp>
        <p:nvCxnSpPr>
          <p:cNvPr id="4" name="Google Shape;109;p14">
            <a:extLst>
              <a:ext uri="{FF2B5EF4-FFF2-40B4-BE49-F238E27FC236}">
                <a16:creationId xmlns:a16="http://schemas.microsoft.com/office/drawing/2014/main" id="{9057CFD8-E728-A119-0219-9529AD188DDA}"/>
              </a:ext>
            </a:extLst>
          </p:cNvPr>
          <p:cNvCxnSpPr>
            <a:cxnSpLocks/>
          </p:cNvCxnSpPr>
          <p:nvPr/>
        </p:nvCxnSpPr>
        <p:spPr>
          <a:xfrm>
            <a:off x="0" y="478875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A1DB4B57-F73E-9016-861D-CF3BAE29463F}"/>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a:extLst>
              <a:ext uri="{FF2B5EF4-FFF2-40B4-BE49-F238E27FC236}">
                <a16:creationId xmlns:a16="http://schemas.microsoft.com/office/drawing/2014/main" id="{0DBDE16F-5308-E293-6619-C6D004857680}"/>
              </a:ext>
            </a:extLst>
          </p:cNvPr>
          <p:cNvPicPr>
            <a:picLocks noChangeAspect="1"/>
          </p:cNvPicPr>
          <p:nvPr/>
        </p:nvPicPr>
        <p:blipFill>
          <a:blip r:embed="rId4"/>
          <a:stretch>
            <a:fillRect/>
          </a:stretch>
        </p:blipFill>
        <p:spPr>
          <a:xfrm>
            <a:off x="849268" y="820280"/>
            <a:ext cx="6909753" cy="3886736"/>
          </a:xfrm>
          <a:prstGeom prst="rect">
            <a:avLst/>
          </a:prstGeom>
        </p:spPr>
      </p:pic>
    </p:spTree>
    <p:extLst>
      <p:ext uri="{BB962C8B-B14F-4D97-AF65-F5344CB8AC3E}">
        <p14:creationId xmlns:p14="http://schemas.microsoft.com/office/powerpoint/2010/main" val="3816923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8D859098-F22E-38FF-86DC-B2A75A7334FB}"/>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9588C33A-055A-A5E4-240F-F47A53402E7B}"/>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793579AE-941C-F23C-CD1E-5E11BAE2EB63}"/>
              </a:ext>
            </a:extLst>
          </p:cNvPr>
          <p:cNvSpPr/>
          <p:nvPr/>
        </p:nvSpPr>
        <p:spPr>
          <a:xfrm>
            <a:off x="6758016" y="4874113"/>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4A4802FE-7037-23D3-7424-340069881D5F}"/>
              </a:ext>
            </a:extLst>
          </p:cNvPr>
          <p:cNvCxnSpPr>
            <a:cxnSpLocks/>
          </p:cNvCxnSpPr>
          <p:nvPr/>
        </p:nvCxnSpPr>
        <p:spPr>
          <a:xfrm>
            <a:off x="0" y="73854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91E09327-4669-80DE-779B-FAC38A8694CA}"/>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B2BFF818-1B80-6CA8-920C-C5BD3852C2DB}"/>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4162883D-0653-A917-E7C2-484B8BF9F063}"/>
              </a:ext>
            </a:extLst>
          </p:cNvPr>
          <p:cNvSpPr/>
          <p:nvPr/>
        </p:nvSpPr>
        <p:spPr>
          <a:xfrm>
            <a:off x="87410" y="4874113"/>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5D54343-BE56-9C7D-D866-6BDEB70E3738}"/>
              </a:ext>
            </a:extLst>
          </p:cNvPr>
          <p:cNvSpPr txBox="1"/>
          <p:nvPr/>
        </p:nvSpPr>
        <p:spPr>
          <a:xfrm>
            <a:off x="979656" y="356518"/>
            <a:ext cx="359234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S</a:t>
            </a:r>
            <a:r>
              <a:rPr lang="en-IN" sz="1800" b="1" dirty="0" err="1">
                <a:solidFill>
                  <a:srgbClr val="002060"/>
                </a:solidFill>
                <a:latin typeface="Calibri" panose="020F0502020204030204" pitchFamily="34" charset="0"/>
                <a:ea typeface="Calibri" panose="020F0502020204030204" pitchFamily="34" charset="0"/>
                <a:cs typeface="Calibri" panose="020F0502020204030204" pitchFamily="34" charset="0"/>
              </a:rPr>
              <a:t>equence</a:t>
            </a: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Diagram</a:t>
            </a:r>
          </a:p>
        </p:txBody>
      </p:sp>
      <p:cxnSp>
        <p:nvCxnSpPr>
          <p:cNvPr id="4" name="Google Shape;109;p14">
            <a:extLst>
              <a:ext uri="{FF2B5EF4-FFF2-40B4-BE49-F238E27FC236}">
                <a16:creationId xmlns:a16="http://schemas.microsoft.com/office/drawing/2014/main" id="{B38B6A34-C95B-3C43-66CF-E76EBEA359FF}"/>
              </a:ext>
            </a:extLst>
          </p:cNvPr>
          <p:cNvCxnSpPr>
            <a:cxnSpLocks/>
          </p:cNvCxnSpPr>
          <p:nvPr/>
        </p:nvCxnSpPr>
        <p:spPr>
          <a:xfrm>
            <a:off x="0" y="478875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B5C05931-8734-112E-0CF4-EBB03A146FBA}"/>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8" name="Picture 7">
            <a:extLst>
              <a:ext uri="{FF2B5EF4-FFF2-40B4-BE49-F238E27FC236}">
                <a16:creationId xmlns:a16="http://schemas.microsoft.com/office/drawing/2014/main" id="{31EC0878-8E2E-5C03-E8B2-B5D7EFC94A99}"/>
              </a:ext>
            </a:extLst>
          </p:cNvPr>
          <p:cNvPicPr>
            <a:picLocks noChangeAspect="1"/>
          </p:cNvPicPr>
          <p:nvPr/>
        </p:nvPicPr>
        <p:blipFill>
          <a:blip r:embed="rId4"/>
          <a:stretch>
            <a:fillRect/>
          </a:stretch>
        </p:blipFill>
        <p:spPr>
          <a:xfrm>
            <a:off x="911972" y="824889"/>
            <a:ext cx="7176322" cy="3871548"/>
          </a:xfrm>
          <a:prstGeom prst="rect">
            <a:avLst/>
          </a:prstGeom>
        </p:spPr>
      </p:pic>
    </p:spTree>
    <p:extLst>
      <p:ext uri="{BB962C8B-B14F-4D97-AF65-F5344CB8AC3E}">
        <p14:creationId xmlns:p14="http://schemas.microsoft.com/office/powerpoint/2010/main" val="526170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B87F2F00-2E02-0ACE-33DD-75A77CC09206}"/>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D0758405-9928-E590-8312-107B333E2245}"/>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2B6C1DA2-4900-36E8-16C5-FE2847FF7CE3}"/>
              </a:ext>
            </a:extLst>
          </p:cNvPr>
          <p:cNvSpPr/>
          <p:nvPr/>
        </p:nvSpPr>
        <p:spPr>
          <a:xfrm>
            <a:off x="6758016" y="4874113"/>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6FDD6A12-744C-25E1-2187-E54DE0A58229}"/>
              </a:ext>
            </a:extLst>
          </p:cNvPr>
          <p:cNvCxnSpPr>
            <a:cxnSpLocks/>
          </p:cNvCxnSpPr>
          <p:nvPr/>
        </p:nvCxnSpPr>
        <p:spPr>
          <a:xfrm>
            <a:off x="0" y="73854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CAEE8BBE-8540-A8EA-16F0-DDA984FEFEBF}"/>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7A21AD0B-45D7-5466-949D-4E14146F3577}"/>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B6629470-B01F-85B2-6BF2-157E0A047A80}"/>
              </a:ext>
            </a:extLst>
          </p:cNvPr>
          <p:cNvSpPr/>
          <p:nvPr/>
        </p:nvSpPr>
        <p:spPr>
          <a:xfrm>
            <a:off x="87410" y="4874113"/>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B4F977D-628F-5E4A-C6F2-70A7E6FCE940}"/>
              </a:ext>
            </a:extLst>
          </p:cNvPr>
          <p:cNvSpPr txBox="1"/>
          <p:nvPr/>
        </p:nvSpPr>
        <p:spPr>
          <a:xfrm>
            <a:off x="979656" y="356518"/>
            <a:ext cx="359234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Context</a:t>
            </a:r>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 Diagram</a:t>
            </a:r>
          </a:p>
        </p:txBody>
      </p:sp>
      <p:cxnSp>
        <p:nvCxnSpPr>
          <p:cNvPr id="4" name="Google Shape;109;p14">
            <a:extLst>
              <a:ext uri="{FF2B5EF4-FFF2-40B4-BE49-F238E27FC236}">
                <a16:creationId xmlns:a16="http://schemas.microsoft.com/office/drawing/2014/main" id="{A7CFAFF0-EE78-7335-2175-697B03F75C2B}"/>
              </a:ext>
            </a:extLst>
          </p:cNvPr>
          <p:cNvCxnSpPr>
            <a:cxnSpLocks/>
          </p:cNvCxnSpPr>
          <p:nvPr/>
        </p:nvCxnSpPr>
        <p:spPr>
          <a:xfrm>
            <a:off x="0" y="478875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5C179842-8C20-1CF3-122B-CD7556016A22}"/>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A73AECD1-CAD9-7D48-41FF-C6611D488CCA}"/>
              </a:ext>
            </a:extLst>
          </p:cNvPr>
          <p:cNvPicPr>
            <a:picLocks noChangeAspect="1"/>
          </p:cNvPicPr>
          <p:nvPr/>
        </p:nvPicPr>
        <p:blipFill>
          <a:blip r:embed="rId4"/>
          <a:stretch>
            <a:fillRect/>
          </a:stretch>
        </p:blipFill>
        <p:spPr>
          <a:xfrm>
            <a:off x="1727591" y="888736"/>
            <a:ext cx="4912360" cy="3684270"/>
          </a:xfrm>
          <a:prstGeom prst="rect">
            <a:avLst/>
          </a:prstGeom>
        </p:spPr>
      </p:pic>
    </p:spTree>
    <p:extLst>
      <p:ext uri="{BB962C8B-B14F-4D97-AF65-F5344CB8AC3E}">
        <p14:creationId xmlns:p14="http://schemas.microsoft.com/office/powerpoint/2010/main" val="3822184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02">
          <a:extLst>
            <a:ext uri="{FF2B5EF4-FFF2-40B4-BE49-F238E27FC236}">
              <a16:creationId xmlns:a16="http://schemas.microsoft.com/office/drawing/2014/main" id="{30C38CE3-6CAB-D03D-930F-B0AAA5480ADD}"/>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F069CF30-F9E6-9809-7B33-D95F7AB96D13}"/>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345E048C-A55C-D6F4-7013-BE2899A68185}"/>
              </a:ext>
            </a:extLst>
          </p:cNvPr>
          <p:cNvSpPr/>
          <p:nvPr/>
        </p:nvSpPr>
        <p:spPr>
          <a:xfrm>
            <a:off x="6758016" y="4874113"/>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60E59AE2-63EF-0583-B55C-4730B16FAF76}"/>
              </a:ext>
            </a:extLst>
          </p:cNvPr>
          <p:cNvCxnSpPr>
            <a:cxnSpLocks/>
          </p:cNvCxnSpPr>
          <p:nvPr/>
        </p:nvCxnSpPr>
        <p:spPr>
          <a:xfrm>
            <a:off x="0" y="73854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E8FA4B0C-537D-0ECE-3A7D-5FF55C6F1E2B}"/>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CD463029-2A98-C74E-5A48-6CE587EAAB7C}"/>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EBE3DD67-E1EA-DAAB-1AAE-A26D377624D7}"/>
              </a:ext>
            </a:extLst>
          </p:cNvPr>
          <p:cNvSpPr/>
          <p:nvPr/>
        </p:nvSpPr>
        <p:spPr>
          <a:xfrm>
            <a:off x="87410" y="4874113"/>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893F5E2-BB0B-C1B8-41B5-0C8461E6B69C}"/>
              </a:ext>
            </a:extLst>
          </p:cNvPr>
          <p:cNvSpPr txBox="1"/>
          <p:nvPr/>
        </p:nvSpPr>
        <p:spPr>
          <a:xfrm>
            <a:off x="979656" y="356518"/>
            <a:ext cx="3592344" cy="369332"/>
          </a:xfrm>
          <a:prstGeom prst="rect">
            <a:avLst/>
          </a:prstGeom>
          <a:noFill/>
        </p:spPr>
        <p:txBody>
          <a:bodyPr wrap="square" rtlCol="0">
            <a:spAutoFit/>
          </a:bodyPr>
          <a:lstStyle/>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Activity Diagram</a:t>
            </a:r>
          </a:p>
        </p:txBody>
      </p:sp>
      <p:cxnSp>
        <p:nvCxnSpPr>
          <p:cNvPr id="4" name="Google Shape;109;p14">
            <a:extLst>
              <a:ext uri="{FF2B5EF4-FFF2-40B4-BE49-F238E27FC236}">
                <a16:creationId xmlns:a16="http://schemas.microsoft.com/office/drawing/2014/main" id="{8EFAE99F-C766-F354-4B19-7385AA07DDB8}"/>
              </a:ext>
            </a:extLst>
          </p:cNvPr>
          <p:cNvCxnSpPr>
            <a:cxnSpLocks/>
          </p:cNvCxnSpPr>
          <p:nvPr/>
        </p:nvCxnSpPr>
        <p:spPr>
          <a:xfrm>
            <a:off x="0" y="478875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503970EF-5CD5-C00F-7FBA-6912EB238593}"/>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6D8264C-2D52-DE06-0FA2-E3A5DE7FAE11}"/>
              </a:ext>
            </a:extLst>
          </p:cNvPr>
          <p:cNvPicPr>
            <a:picLocks noChangeAspect="1"/>
          </p:cNvPicPr>
          <p:nvPr/>
        </p:nvPicPr>
        <p:blipFill>
          <a:blip r:embed="rId4"/>
          <a:stretch>
            <a:fillRect/>
          </a:stretch>
        </p:blipFill>
        <p:spPr>
          <a:xfrm>
            <a:off x="3063703" y="801047"/>
            <a:ext cx="2375822" cy="3941704"/>
          </a:xfrm>
          <a:prstGeom prst="rect">
            <a:avLst/>
          </a:prstGeom>
        </p:spPr>
      </p:pic>
    </p:spTree>
    <p:extLst>
      <p:ext uri="{BB962C8B-B14F-4D97-AF65-F5344CB8AC3E}">
        <p14:creationId xmlns:p14="http://schemas.microsoft.com/office/powerpoint/2010/main" val="144789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904560E3-665D-FBF1-14E5-475AE5B533E0}"/>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8E0E4B92-2C02-223A-7C68-671770C99C08}"/>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6751DEE8-6AE6-76D0-39FD-32575055ABA9}"/>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99258FC5-2724-1B46-3DB3-E5CFCC84948F}"/>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111" name="Google Shape;111;p14">
            <a:extLst>
              <a:ext uri="{FF2B5EF4-FFF2-40B4-BE49-F238E27FC236}">
                <a16:creationId xmlns:a16="http://schemas.microsoft.com/office/drawing/2014/main" id="{A309F56F-3B08-35CA-07C1-F9B673066E8F}"/>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2C17078E-6EEC-DEFF-489A-268CC17CC85D}"/>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44CB4A0-2A93-665F-76FD-EC8163B2DBC3}"/>
              </a:ext>
            </a:extLst>
          </p:cNvPr>
          <p:cNvSpPr txBox="1"/>
          <p:nvPr/>
        </p:nvSpPr>
        <p:spPr>
          <a:xfrm>
            <a:off x="979656" y="438613"/>
            <a:ext cx="3369320" cy="369332"/>
          </a:xfrm>
          <a:prstGeom prst="rect">
            <a:avLst/>
          </a:prstGeom>
          <a:noFill/>
        </p:spPr>
        <p:txBody>
          <a:bodyPr wrap="square" rtlCol="0">
            <a:spAutoFit/>
          </a:bodyPr>
          <a:lstStyle/>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Flow Diagram </a:t>
            </a:r>
          </a:p>
        </p:txBody>
      </p:sp>
      <p:cxnSp>
        <p:nvCxnSpPr>
          <p:cNvPr id="4" name="Google Shape;109;p14">
            <a:extLst>
              <a:ext uri="{FF2B5EF4-FFF2-40B4-BE49-F238E27FC236}">
                <a16:creationId xmlns:a16="http://schemas.microsoft.com/office/drawing/2014/main" id="{FD242E9F-455C-D65A-65CC-9B3CD1221CFB}"/>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F1C87EE0-56F6-6AB1-8CDF-65E5CC8C60F2}"/>
              </a:ext>
            </a:extLst>
          </p:cNvPr>
          <p:cNvPicPr>
            <a:picLocks noChangeAspect="1"/>
          </p:cNvPicPr>
          <p:nvPr/>
        </p:nvPicPr>
        <p:blipFill>
          <a:blip r:embed="rId4"/>
          <a:stretch>
            <a:fillRect/>
          </a:stretch>
        </p:blipFill>
        <p:spPr>
          <a:xfrm>
            <a:off x="2132703" y="839558"/>
            <a:ext cx="4169905" cy="3803051"/>
          </a:xfrm>
          <a:prstGeom prst="rect">
            <a:avLst/>
          </a:prstGeom>
        </p:spPr>
      </p:pic>
    </p:spTree>
    <p:extLst>
      <p:ext uri="{BB962C8B-B14F-4D97-AF65-F5344CB8AC3E}">
        <p14:creationId xmlns:p14="http://schemas.microsoft.com/office/powerpoint/2010/main" val="2029689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B61FF025-A190-53A9-ACC2-A5BBA2FC8318}"/>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AA36A1F5-DE15-49B4-92EA-1D2014433227}"/>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07DCCAF9-C284-FD21-A7F7-22041CA0BC42}"/>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71550E74-DC59-23E7-6917-EF970CF2FFEB}"/>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1C3E92F2-1B9B-3838-22C9-A441B2CDE30F}"/>
              </a:ext>
            </a:extLst>
          </p:cNvPr>
          <p:cNvSpPr/>
          <p:nvPr/>
        </p:nvSpPr>
        <p:spPr>
          <a:xfrm>
            <a:off x="130389" y="623279"/>
            <a:ext cx="9144001" cy="4017424"/>
          </a:xfrm>
          <a:prstGeom prst="rect">
            <a:avLst/>
          </a:prstGeom>
          <a:noFill/>
          <a:ln>
            <a:noFill/>
          </a:ln>
        </p:spPr>
        <p:txBody>
          <a:bodyPr spcFirstLastPara="1" wrap="square" lIns="68575" tIns="34275" rIns="68575" bIns="34275" anchor="t" anchorCtr="0">
            <a:noAutofit/>
          </a:bodyPr>
          <a:lstStyle/>
          <a:p>
            <a:pPr marR="0" lvl="0" algn="l" rtl="0">
              <a:lnSpc>
                <a:spcPct val="100000"/>
              </a:lnSpc>
              <a:spcBef>
                <a:spcPts val="0"/>
              </a:spcBef>
              <a:spcAft>
                <a:spcPts val="0"/>
              </a:spcAft>
              <a:buClr>
                <a:srgbClr val="000000"/>
              </a:buClr>
              <a:buSzPct val="130000"/>
            </a:pPr>
            <a:endParaRPr lang="en-GB" sz="1600" dirty="0">
              <a:ea typeface="Calibri" panose="020F0502020204030204" pitchFamily="34" charset="0"/>
            </a:endParaRPr>
          </a:p>
          <a:p>
            <a:pPr marR="0" lvl="0" algn="l" rtl="0">
              <a:lnSpc>
                <a:spcPct val="100000"/>
              </a:lnSpc>
              <a:spcBef>
                <a:spcPts val="0"/>
              </a:spcBef>
              <a:spcAft>
                <a:spcPts val="0"/>
              </a:spcAft>
              <a:buClr>
                <a:srgbClr val="000000"/>
              </a:buClr>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Video-to-slide automation is gaining attention for transforming lengthy video content into concise, structured, and visually engaging presentations</a:t>
            </a:r>
          </a:p>
          <a:p>
            <a:pPr marL="285750" lvl="2" indent="-285750">
              <a:buSzPct val="130000"/>
              <a:buFont typeface="Wingdings" panose="05000000000000000000" pitchFamily="2" charset="2"/>
              <a:buChar char="Ø"/>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Video-to-Slide Automation System is a React-based application that automates the generation of PowerPoint slides from video content, enhancing efficiency in content creation for education, business, and other domains.</a:t>
            </a:r>
          </a:p>
          <a:p>
            <a:pPr>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extracted and summarized video content is used as input to create slides with key points, enabling users to quickly produce professional presentations.</a:t>
            </a: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objective of this project is to analyse video transcripts and automatically generate visually structured slides, summarizing key topics for streamlined presentation creation.</a:t>
            </a: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This system supports processing YouTube videos and other sources for both static and real-time slide generation, offering a scalable, user-friendly solution to reduce manual effort and enhance productivity in content summarization and visualization.</a:t>
            </a: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B0E77D48-54F2-9B7B-F87C-F08E4168A781}"/>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4A11B7A1-6B51-7358-47C0-A7B0E0E3A103}"/>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CE3F2AE7-7924-5046-1D60-031729E67A5E}"/>
              </a:ext>
            </a:extLst>
          </p:cNvPr>
          <p:cNvSpPr txBox="1"/>
          <p:nvPr/>
        </p:nvSpPr>
        <p:spPr>
          <a:xfrm>
            <a:off x="979657" y="438613"/>
            <a:ext cx="12946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Abstract</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542F58AE-9770-9C9E-36F4-007707B435E5}"/>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0126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102">
          <a:extLst>
            <a:ext uri="{FF2B5EF4-FFF2-40B4-BE49-F238E27FC236}">
              <a16:creationId xmlns:a16="http://schemas.microsoft.com/office/drawing/2014/main" id="{7DE9B9AA-C6AA-BD10-015F-E46DB43284AB}"/>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B8433B8F-056B-F4F5-6465-35AFA5574033}"/>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221B6FC9-EFE0-76B7-88B0-99FAE735E1AB}"/>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2F8274F6-1859-AFF1-81BB-7BC506044C69}"/>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111" name="Google Shape;111;p14">
            <a:extLst>
              <a:ext uri="{FF2B5EF4-FFF2-40B4-BE49-F238E27FC236}">
                <a16:creationId xmlns:a16="http://schemas.microsoft.com/office/drawing/2014/main" id="{C3A5D692-696F-9DED-5186-9C9E8751D3C7}"/>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773AA9F2-F9F6-BD69-5870-8F2887EB9F87}"/>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FAC37159-D1B6-8D0F-625C-F80E6A575D6D}"/>
              </a:ext>
            </a:extLst>
          </p:cNvPr>
          <p:cNvSpPr txBox="1"/>
          <p:nvPr/>
        </p:nvSpPr>
        <p:spPr>
          <a:xfrm>
            <a:off x="979656" y="438613"/>
            <a:ext cx="3369320" cy="369332"/>
          </a:xfrm>
          <a:prstGeom prst="rect">
            <a:avLst/>
          </a:prstGeom>
          <a:noFill/>
        </p:spPr>
        <p:txBody>
          <a:bodyPr wrap="square" rtlCol="0">
            <a:spAutoFit/>
          </a:bodyPr>
          <a:lstStyle/>
          <a:p>
            <a:r>
              <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rPr>
              <a:t>Block Diagram </a:t>
            </a:r>
          </a:p>
        </p:txBody>
      </p:sp>
      <p:cxnSp>
        <p:nvCxnSpPr>
          <p:cNvPr id="4" name="Google Shape;109;p14">
            <a:extLst>
              <a:ext uri="{FF2B5EF4-FFF2-40B4-BE49-F238E27FC236}">
                <a16:creationId xmlns:a16="http://schemas.microsoft.com/office/drawing/2014/main" id="{14BA5B41-3413-79FA-29A7-2D6763D93EBA}"/>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3" name="Picture 2">
            <a:extLst>
              <a:ext uri="{FF2B5EF4-FFF2-40B4-BE49-F238E27FC236}">
                <a16:creationId xmlns:a16="http://schemas.microsoft.com/office/drawing/2014/main" id="{C2703F1D-2FF7-6468-5E43-F3993D808566}"/>
              </a:ext>
            </a:extLst>
          </p:cNvPr>
          <p:cNvPicPr>
            <a:picLocks noChangeAspect="1"/>
          </p:cNvPicPr>
          <p:nvPr/>
        </p:nvPicPr>
        <p:blipFill>
          <a:blip r:embed="rId4"/>
          <a:stretch>
            <a:fillRect/>
          </a:stretch>
        </p:blipFill>
        <p:spPr>
          <a:xfrm>
            <a:off x="0" y="1496615"/>
            <a:ext cx="9144000" cy="2150269"/>
          </a:xfrm>
          <a:prstGeom prst="rect">
            <a:avLst/>
          </a:prstGeom>
        </p:spPr>
      </p:pic>
    </p:spTree>
    <p:extLst>
      <p:ext uri="{BB962C8B-B14F-4D97-AF65-F5344CB8AC3E}">
        <p14:creationId xmlns:p14="http://schemas.microsoft.com/office/powerpoint/2010/main" val="1013664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B5C8E287-1733-7EE1-34FD-144E1BF01F70}"/>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F0E4E48F-1C58-D19A-E612-D2EF806327F2}"/>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53EFF89D-AE05-FEEE-787C-40D1AEC698A1}"/>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56EEB374-A91E-4E30-1253-F1000E416410}"/>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D69C5B3C-0D92-DBE2-727E-BD07EC03D4F0}"/>
              </a:ext>
            </a:extLst>
          </p:cNvPr>
          <p:cNvSpPr/>
          <p:nvPr/>
        </p:nvSpPr>
        <p:spPr>
          <a:xfrm>
            <a:off x="655359" y="623279"/>
            <a:ext cx="6365305" cy="3407174"/>
          </a:xfrm>
          <a:prstGeom prst="rect">
            <a:avLst/>
          </a:prstGeom>
          <a:noFill/>
          <a:ln>
            <a:noFill/>
          </a:ln>
        </p:spPr>
        <p:txBody>
          <a:bodyPr spcFirstLastPara="1" wrap="square" lIns="68575" tIns="34275" rIns="68575" bIns="34275" anchor="t" anchorCtr="0">
            <a:noAutofit/>
          </a:bodyPr>
          <a:lstStyle/>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dirty="0"/>
          </a:p>
        </p:txBody>
      </p:sp>
      <p:pic>
        <p:nvPicPr>
          <p:cNvPr id="111" name="Google Shape;111;p14">
            <a:extLst>
              <a:ext uri="{FF2B5EF4-FFF2-40B4-BE49-F238E27FC236}">
                <a16:creationId xmlns:a16="http://schemas.microsoft.com/office/drawing/2014/main" id="{657B1B7F-F00C-D8DF-DA18-543F519BA022}"/>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1190E694-EC8B-1259-421D-20EEE583E959}"/>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52616AA-EF51-5C40-127E-5867C28EEB5C}"/>
              </a:ext>
            </a:extLst>
          </p:cNvPr>
          <p:cNvSpPr txBox="1"/>
          <p:nvPr/>
        </p:nvSpPr>
        <p:spPr>
          <a:xfrm>
            <a:off x="979656" y="438613"/>
            <a:ext cx="3592344"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Methodology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9A891E96-FF13-E67E-17BC-2F8E8807631A}"/>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Rectangle 1">
            <a:extLst>
              <a:ext uri="{FF2B5EF4-FFF2-40B4-BE49-F238E27FC236}">
                <a16:creationId xmlns:a16="http://schemas.microsoft.com/office/drawing/2014/main" id="{2865B681-F2A5-73FE-F6FE-AE055B1493F7}"/>
              </a:ext>
            </a:extLst>
          </p:cNvPr>
          <p:cNvSpPr>
            <a:spLocks noChangeArrowheads="1"/>
          </p:cNvSpPr>
          <p:nvPr/>
        </p:nvSpPr>
        <p:spPr bwMode="auto">
          <a:xfrm>
            <a:off x="533332" y="2525946"/>
            <a:ext cx="1847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2F29B497-61B9-A4FB-555B-B31FEF3A9BD5}"/>
              </a:ext>
            </a:extLst>
          </p:cNvPr>
          <p:cNvSpPr txBox="1"/>
          <p:nvPr/>
        </p:nvSpPr>
        <p:spPr>
          <a:xfrm>
            <a:off x="718063" y="870025"/>
            <a:ext cx="7054296" cy="3323987"/>
          </a:xfrm>
          <a:prstGeom prst="rect">
            <a:avLst/>
          </a:prstGeom>
          <a:noFill/>
        </p:spPr>
        <p:txBody>
          <a:bodyPr wrap="square" rtlCol="0">
            <a:spAutoFit/>
          </a:bodyPr>
          <a:lstStyle/>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User Interface Development: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Using React to build the frontend application.</a:t>
            </a:r>
          </a:p>
          <a:p>
            <a:pPr marL="285750" indent="-28575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Downloading: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Using library like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youtube</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-dl or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pytube</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Python) to download videos from platforms like YouTube.</a:t>
            </a:r>
          </a:p>
          <a:p>
            <a:pPr marL="285750" indent="-28575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Audio and Frame Extraction: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Use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ffmpeg</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to extract the audio track from the video file.</a:t>
            </a:r>
          </a:p>
          <a:p>
            <a:pPr marL="285750" indent="-28575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Speech Recognition: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Using the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SpeechRecognition</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library in Python for </a:t>
            </a:r>
            <a:r>
              <a:rPr lang="en-IN"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accurate transcription.</a:t>
            </a:r>
            <a:endPar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Text Processing: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U</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tilizing libraries like Hugging Face Transformers. </a:t>
            </a:r>
          </a:p>
          <a:p>
            <a:pPr marL="285750" indent="-285750">
              <a:buFont typeface="Wingdings" panose="05000000000000000000" pitchFamily="2" charset="2"/>
              <a:buChar char="Ø"/>
            </a:pPr>
            <a:endParaRPr lang="en-GB"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Presentation Generation: </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Using </a:t>
            </a:r>
            <a:r>
              <a:rPr lang="en-GB" b="0" i="0" dirty="0" err="1">
                <a:solidFill>
                  <a:schemeClr val="tx1"/>
                </a:solidFill>
                <a:effectLst/>
                <a:latin typeface="Calibri" panose="020F0502020204030204" pitchFamily="34" charset="0"/>
                <a:ea typeface="Calibri" panose="020F0502020204030204" pitchFamily="34" charset="0"/>
                <a:cs typeface="Calibri" panose="020F0502020204030204" pitchFamily="34" charset="0"/>
              </a:rPr>
              <a:t>pptxgenjs</a:t>
            </a: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 for the frontend or python-pptx for the backend to generate PowerPoint files.</a:t>
            </a:r>
            <a:endParaRPr lang="en-IN" b="1" i="0"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2759871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4A5C24F4-8DC0-C8C4-B224-6A6F5B89F9EB}"/>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E337076C-957C-41B3-B97C-F2385D17E46C}"/>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17F0B63E-2965-0E6C-20BE-8EFD5BEAACCA}"/>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3E7343F8-C85D-A4CD-BD8C-0D7C48173821}"/>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9947165E-B912-439E-1437-36B7156E9480}"/>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2527D39E-7E4C-5D3B-6A71-08246F8487EA}"/>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FC135485-0AAC-6E88-CA33-A7674CA7F643}"/>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B839ED4-5539-AFC5-7BFF-62169C3DAEFC}"/>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Implementation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3446C589-4413-BB90-3E18-D36770151988}"/>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A39F6BA1-0A94-B490-0EE9-359A7CF2B6BA}"/>
              </a:ext>
            </a:extLst>
          </p:cNvPr>
          <p:cNvPicPr>
            <a:picLocks noChangeAspect="1"/>
          </p:cNvPicPr>
          <p:nvPr/>
        </p:nvPicPr>
        <p:blipFill>
          <a:blip r:embed="rId4"/>
          <a:stretch>
            <a:fillRect/>
          </a:stretch>
        </p:blipFill>
        <p:spPr>
          <a:xfrm>
            <a:off x="458181" y="870810"/>
            <a:ext cx="7781590" cy="3722621"/>
          </a:xfrm>
          <a:prstGeom prst="rect">
            <a:avLst/>
          </a:prstGeom>
        </p:spPr>
      </p:pic>
    </p:spTree>
    <p:extLst>
      <p:ext uri="{BB962C8B-B14F-4D97-AF65-F5344CB8AC3E}">
        <p14:creationId xmlns:p14="http://schemas.microsoft.com/office/powerpoint/2010/main" val="1229849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7D1C3C6-8C97-C757-1144-ADED01D12643}"/>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ED54D828-6068-BDD1-7372-997A06A8E0AB}"/>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A8478A46-3880-F5CC-DAF3-168AD5D0C64E}"/>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B163CE11-E9ED-3C5C-7750-A8920BAE77C3}"/>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515FDECA-2390-A5EC-0B71-6C3C51F8FBAB}"/>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391C4EA7-3D7C-B8AE-72E6-553A6546D823}"/>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6D547428-05F4-1B19-1616-5A84A30B6C82}"/>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448A48AC-944B-8C25-91D7-8C1E149B170E}"/>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Implementation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0CEDBF9A-F11B-DEC7-3D0B-E67D5BE3AE84}"/>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28A7F390-76E5-31C1-A571-3214292401FA}"/>
              </a:ext>
            </a:extLst>
          </p:cNvPr>
          <p:cNvPicPr>
            <a:picLocks noChangeAspect="1"/>
          </p:cNvPicPr>
          <p:nvPr/>
        </p:nvPicPr>
        <p:blipFill>
          <a:blip r:embed="rId4"/>
          <a:stretch>
            <a:fillRect/>
          </a:stretch>
        </p:blipFill>
        <p:spPr>
          <a:xfrm>
            <a:off x="358652" y="875331"/>
            <a:ext cx="7675302" cy="3683020"/>
          </a:xfrm>
          <a:prstGeom prst="rect">
            <a:avLst/>
          </a:prstGeom>
        </p:spPr>
      </p:pic>
    </p:spTree>
    <p:extLst>
      <p:ext uri="{BB962C8B-B14F-4D97-AF65-F5344CB8AC3E}">
        <p14:creationId xmlns:p14="http://schemas.microsoft.com/office/powerpoint/2010/main" val="2190950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306E9836-F1F2-D12E-54C5-641808093266}"/>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D189EE86-5575-2B49-039C-BC2CC08ECC96}"/>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B5ABA1E0-7FAD-D531-E53C-7C3A45B2BBFC}"/>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85EFCC65-55E5-275E-0D11-BAD4C5BAEB87}"/>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88AB5080-9F19-F425-A4ED-D9246A6182AD}"/>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CF22A89C-597A-0288-01C4-6D12396B2326}"/>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7A0E17D5-45A7-9999-8871-E991B4AD4C30}"/>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D89FBF9F-251E-6D0E-7021-7CC28E990340}"/>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Implementation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ABEDFB37-4B49-BCA8-2BE4-E95276908C3B}"/>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6" name="Picture 5">
            <a:extLst>
              <a:ext uri="{FF2B5EF4-FFF2-40B4-BE49-F238E27FC236}">
                <a16:creationId xmlns:a16="http://schemas.microsoft.com/office/drawing/2014/main" id="{C4B136F8-A225-4407-4FF0-FADCE03C4BAE}"/>
              </a:ext>
            </a:extLst>
          </p:cNvPr>
          <p:cNvPicPr>
            <a:picLocks noChangeAspect="1"/>
          </p:cNvPicPr>
          <p:nvPr/>
        </p:nvPicPr>
        <p:blipFill>
          <a:blip r:embed="rId4"/>
          <a:stretch>
            <a:fillRect/>
          </a:stretch>
        </p:blipFill>
        <p:spPr>
          <a:xfrm>
            <a:off x="744569" y="866549"/>
            <a:ext cx="7459471" cy="3726882"/>
          </a:xfrm>
          <a:prstGeom prst="rect">
            <a:avLst/>
          </a:prstGeom>
        </p:spPr>
      </p:pic>
    </p:spTree>
    <p:extLst>
      <p:ext uri="{BB962C8B-B14F-4D97-AF65-F5344CB8AC3E}">
        <p14:creationId xmlns:p14="http://schemas.microsoft.com/office/powerpoint/2010/main" val="20202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439D170E-AEC3-F540-F2E1-E6419256BE68}"/>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948A9F7F-4C4A-EC12-C3D3-DB36DDBE0F11}"/>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7874FF44-5763-AA54-1D03-32CA2B445B09}"/>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CA621AC0-FECC-FFAA-8529-48412E451033}"/>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06CB4650-A87C-A734-7B37-91E07F665DFF}"/>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D7E76E78-FBA5-CACA-D8CC-08BB45ECE750}"/>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91E9B3D9-7A32-C14E-65E6-9A9B3463A131}"/>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E35AD782-EDEC-543A-AB59-44749E88BEF8}"/>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Implementation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D330FDEC-0691-FC3F-900B-1904CDCF2E7F}"/>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96318083-B748-3ABA-8AEA-2B6A016FA931}"/>
              </a:ext>
            </a:extLst>
          </p:cNvPr>
          <p:cNvPicPr>
            <a:picLocks noChangeAspect="1"/>
          </p:cNvPicPr>
          <p:nvPr/>
        </p:nvPicPr>
        <p:blipFill>
          <a:blip r:embed="rId4"/>
          <a:stretch>
            <a:fillRect/>
          </a:stretch>
        </p:blipFill>
        <p:spPr>
          <a:xfrm>
            <a:off x="461450" y="875331"/>
            <a:ext cx="7702893" cy="3682028"/>
          </a:xfrm>
          <a:prstGeom prst="rect">
            <a:avLst/>
          </a:prstGeom>
        </p:spPr>
      </p:pic>
    </p:spTree>
    <p:extLst>
      <p:ext uri="{BB962C8B-B14F-4D97-AF65-F5344CB8AC3E}">
        <p14:creationId xmlns:p14="http://schemas.microsoft.com/office/powerpoint/2010/main" val="13382232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F5CEC86-16D2-7D60-494D-56E60A05CB2C}"/>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1D7E464B-C92C-52D5-58D7-41486DC88DFA}"/>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8E486076-0539-9D05-546D-BD454DF7CC01}"/>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59B2944F-E271-CB12-11C0-59B120601199}"/>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93F7331F-29DE-B519-E880-206DB1FDA28C}"/>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088767A2-69A0-22B1-57C8-FDF9E31D84BF}"/>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78152ED6-CA96-E47B-42A5-89677E69EFB5}"/>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73E69AF-4297-1B43-7A06-0676AEC8D142}"/>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Application In Real World</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05CED4BD-4F03-EB21-E22E-BAD8154959C7}"/>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FEC35564-99D1-BE1B-486A-0554100018B8}"/>
              </a:ext>
            </a:extLst>
          </p:cNvPr>
          <p:cNvSpPr txBox="1"/>
          <p:nvPr/>
        </p:nvSpPr>
        <p:spPr>
          <a:xfrm>
            <a:off x="979656" y="1246320"/>
            <a:ext cx="6253777" cy="2893100"/>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Education &amp; E-Learning</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Corporate Training</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Content Creation for Social Media</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Healthcare &amp; Medical Training</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Conference &amp; Webinar Summaries</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Research &amp; Academia</a:t>
            </a: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Pct val="140000"/>
              <a:buFont typeface="Wingdings" panose="05000000000000000000" pitchFamily="2" charset="2"/>
              <a:buChar char="Ø"/>
              <a:tabLst/>
            </a:pPr>
            <a:r>
              <a:rPr lang="en-IN" dirty="0">
                <a:latin typeface="Calibri" panose="020F0502020204030204" pitchFamily="34" charset="0"/>
                <a:ea typeface="Calibri" panose="020F0502020204030204" pitchFamily="34" charset="0"/>
                <a:cs typeface="Calibri" panose="020F0502020204030204" pitchFamily="34" charset="0"/>
              </a:rPr>
              <a:t>Media &amp; Journalism</a:t>
            </a:r>
            <a:endPar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737330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0382FDA1-96D8-0767-429F-217CCC318326}"/>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6CE71FBE-DBAE-2221-3B4A-130C58D05742}"/>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94D23D30-453A-4C60-530C-0A32946220BB}"/>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BF1CAA36-8169-914B-CA13-9CC308CA913E}"/>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3C2403A8-6024-A5CA-576C-C5910D6BE268}"/>
              </a:ext>
            </a:extLst>
          </p:cNvPr>
          <p:cNvSpPr/>
          <p:nvPr/>
        </p:nvSpPr>
        <p:spPr>
          <a:xfrm>
            <a:off x="744569" y="881301"/>
            <a:ext cx="6365305" cy="2720544"/>
          </a:xfrm>
          <a:prstGeom prst="rect">
            <a:avLst/>
          </a:prstGeom>
          <a:noFill/>
          <a:ln>
            <a:noFill/>
          </a:ln>
        </p:spPr>
        <p:txBody>
          <a:bodyPr spcFirstLastPara="1" wrap="square" lIns="68575" tIns="34275" rIns="68575" bIns="34275" anchor="t" anchorCtr="0">
            <a:noAutofit/>
          </a:bodyPr>
          <a:lstStyle/>
          <a:p>
            <a:pPr marL="285750" lvl="4" indent="-285750">
              <a:buSzPct val="130000"/>
              <a:buFont typeface="Wingdings" panose="05000000000000000000" pitchFamily="2" charset="2"/>
              <a:buChar char="Ø"/>
            </a:pPr>
            <a:endPar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F9E540B5-38F4-5F0A-8301-EF5D0C0302D0}"/>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8CEC758A-8271-EDB3-3D8A-5E09AF1412BA}"/>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0080F99-813F-BB09-A66E-F559FCE05CC7}"/>
              </a:ext>
            </a:extLst>
          </p:cNvPr>
          <p:cNvSpPr txBox="1"/>
          <p:nvPr/>
        </p:nvSpPr>
        <p:spPr>
          <a:xfrm>
            <a:off x="979656" y="438613"/>
            <a:ext cx="336932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Progress</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61AF2211-4411-7F55-47F7-4C5415F9E40F}"/>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5" name="Rectangle 1">
            <a:extLst>
              <a:ext uri="{FF2B5EF4-FFF2-40B4-BE49-F238E27FC236}">
                <a16:creationId xmlns:a16="http://schemas.microsoft.com/office/drawing/2014/main" id="{67A615C0-10C2-A4D0-864B-3F0ED357A44B}"/>
              </a:ext>
            </a:extLst>
          </p:cNvPr>
          <p:cNvSpPr>
            <a:spLocks noChangeArrowheads="1"/>
          </p:cNvSpPr>
          <p:nvPr/>
        </p:nvSpPr>
        <p:spPr bwMode="auto">
          <a:xfrm>
            <a:off x="521067" y="957636"/>
            <a:ext cx="7643276"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Video Input Processing</a:t>
            </a:r>
            <a:r>
              <a:rPr lang="en-US" altLang="en-US"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en-US" b="1" dirty="0">
                <a:solidFill>
                  <a:schemeClr val="tx1"/>
                </a:solidFill>
                <a:latin typeface="Calibri" panose="020F0502020204030204" pitchFamily="34" charset="0"/>
                <a:ea typeface="Calibri" panose="020F0502020204030204" pitchFamily="34" charset="0"/>
                <a:cs typeface="Calibri" panose="020F0502020204030204" pitchFamily="34" charset="0"/>
              </a:rPr>
              <a:t>- completed</a:t>
            </a:r>
          </a:p>
          <a:p>
            <a:pPr marL="457200" eaLnBrk="0" fontAlgn="base" hangingPunct="0">
              <a:spcBef>
                <a:spcPct val="0"/>
              </a:spcBef>
              <a:spcAft>
                <a:spcPct val="0"/>
              </a:spcAft>
              <a:buClrTx/>
              <a:buFontTx/>
              <a:buChar char="•"/>
            </a:pP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Uers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can upload a video file or provide a YouTube video link.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Video Transcription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lang="en-GB" dirty="0">
                <a:solidFill>
                  <a:schemeClr val="tx1"/>
                </a:solidFill>
                <a:latin typeface="Calibri" panose="020F0502020204030204" pitchFamily="34" charset="0"/>
                <a:ea typeface="Calibri" panose="020F0502020204030204" pitchFamily="34" charset="0"/>
                <a:cs typeface="Calibri" panose="020F0502020204030204" pitchFamily="34" charset="0"/>
              </a:rPr>
              <a:t>Deep Learning Technique is applied to extract text from audio data</a:t>
            </a:r>
          </a:p>
          <a:p>
            <a:pPr marL="457200" marR="0" lvl="1" indent="0" algn="l" defTabSz="914400" rtl="0" eaLnBrk="0" fontAlgn="base" latinLnBrk="0" hangingPunct="0">
              <a:lnSpc>
                <a:spcPct val="100000"/>
              </a:lnSpc>
              <a:spcBef>
                <a:spcPct val="0"/>
              </a:spcBef>
              <a:spcAft>
                <a:spcPct val="0"/>
              </a:spcAft>
              <a:buClrTx/>
              <a:buSzTx/>
              <a:buFontTx/>
              <a:buChar char="•"/>
              <a:tabLst/>
            </a:pPr>
            <a:r>
              <a:rPr lang="en-GB"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Optical Character Recognition (OCR) is used to extract the text from video frames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Summarization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Summarize the video transcript to extract key points using LLM algorithms.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Slide Generation</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Automatically generate PowerPoint slides with summarized content using Python-pptx.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Customization Options</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Allow users to select slide themes, layouts, or presentation styles (optional).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Real-time Slide Preview</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Display a preview of slides before final download.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Download Output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Provide a downloadable .pptx file of the generated slides. </a:t>
            </a:r>
          </a:p>
        </p:txBody>
      </p:sp>
    </p:spTree>
    <p:extLst>
      <p:ext uri="{BB962C8B-B14F-4D97-AF65-F5344CB8AC3E}">
        <p14:creationId xmlns:p14="http://schemas.microsoft.com/office/powerpoint/2010/main" val="4104776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63F1F728-02B1-89E8-C988-63B8222E1560}"/>
            </a:ext>
          </a:extLst>
        </p:cNvPr>
        <p:cNvGrpSpPr/>
        <p:nvPr/>
      </p:nvGrpSpPr>
      <p:grpSpPr>
        <a:xfrm>
          <a:off x="0" y="0"/>
          <a:ext cx="0" cy="0"/>
          <a:chOff x="0" y="0"/>
          <a:chExt cx="0" cy="0"/>
        </a:xfrm>
      </p:grpSpPr>
      <p:sp>
        <p:nvSpPr>
          <p:cNvPr id="88" name="Google Shape;88;p13">
            <a:extLst>
              <a:ext uri="{FF2B5EF4-FFF2-40B4-BE49-F238E27FC236}">
                <a16:creationId xmlns:a16="http://schemas.microsoft.com/office/drawing/2014/main" id="{C8650CCD-6219-FA76-D699-EA5D7622B96C}"/>
              </a:ext>
            </a:extLst>
          </p:cNvPr>
          <p:cNvSpPr/>
          <p:nvPr/>
        </p:nvSpPr>
        <p:spPr>
          <a:xfrm>
            <a:off x="3334214" y="2483155"/>
            <a:ext cx="5622911" cy="300084"/>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dirty="0">
                <a:solidFill>
                  <a:schemeClr val="dk1"/>
                </a:solidFill>
                <a:latin typeface="Calibri"/>
                <a:ea typeface="Calibri"/>
                <a:cs typeface="Calibri"/>
                <a:sym typeface="Calibri"/>
              </a:rPr>
              <a:t>Akash Kumar</a:t>
            </a:r>
            <a:endParaRPr sz="1800" b="1" i="0" u="none" strike="noStrike" cap="none" dirty="0">
              <a:solidFill>
                <a:schemeClr val="dk1"/>
              </a:solidFill>
              <a:latin typeface="Calibri"/>
              <a:ea typeface="Calibri"/>
              <a:cs typeface="Calibri"/>
              <a:sym typeface="Calibri"/>
            </a:endParaRPr>
          </a:p>
        </p:txBody>
      </p:sp>
      <p:sp>
        <p:nvSpPr>
          <p:cNvPr id="89" name="Google Shape;89;p13">
            <a:extLst>
              <a:ext uri="{FF2B5EF4-FFF2-40B4-BE49-F238E27FC236}">
                <a16:creationId xmlns:a16="http://schemas.microsoft.com/office/drawing/2014/main" id="{343ACECB-8C41-0A46-8EAF-556E65F64E8B}"/>
              </a:ext>
            </a:extLst>
          </p:cNvPr>
          <p:cNvSpPr/>
          <p:nvPr/>
        </p:nvSpPr>
        <p:spPr>
          <a:xfrm>
            <a:off x="3334213" y="3002742"/>
            <a:ext cx="2992408"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b="1" i="0" u="none" strike="noStrike" cap="none" dirty="0">
                <a:solidFill>
                  <a:schemeClr val="dk1"/>
                </a:solidFill>
                <a:latin typeface="Calibri"/>
                <a:ea typeface="Calibri"/>
                <a:cs typeface="Calibri"/>
                <a:sym typeface="Calibri"/>
              </a:rPr>
              <a:t>Department Of Computer Application</a:t>
            </a:r>
            <a:endParaRPr b="1" i="0" u="none" strike="noStrike" cap="none" dirty="0">
              <a:solidFill>
                <a:schemeClr val="dk1"/>
              </a:solidFill>
              <a:latin typeface="Calibri"/>
              <a:ea typeface="Calibri"/>
              <a:cs typeface="Calibri"/>
              <a:sym typeface="Calibri"/>
            </a:endParaRPr>
          </a:p>
        </p:txBody>
      </p:sp>
      <p:sp>
        <p:nvSpPr>
          <p:cNvPr id="90" name="Google Shape;90;p13">
            <a:extLst>
              <a:ext uri="{FF2B5EF4-FFF2-40B4-BE49-F238E27FC236}">
                <a16:creationId xmlns:a16="http://schemas.microsoft.com/office/drawing/2014/main" id="{B9E467A9-07BD-AB08-3E81-A4C3ECE0CF70}"/>
              </a:ext>
            </a:extLst>
          </p:cNvPr>
          <p:cNvSpPr/>
          <p:nvPr/>
        </p:nvSpPr>
        <p:spPr>
          <a:xfrm>
            <a:off x="3334214" y="2757908"/>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b="1" dirty="0">
                <a:solidFill>
                  <a:schemeClr val="dk1"/>
                </a:solidFill>
                <a:latin typeface="Calibri"/>
                <a:ea typeface="Calibri"/>
                <a:cs typeface="Calibri"/>
                <a:sym typeface="Calibri"/>
              </a:rPr>
              <a:t>SRN: PES1PG23CA009</a:t>
            </a:r>
            <a:endParaRPr b="1" i="0" u="none" strike="noStrike" cap="none" dirty="0">
              <a:solidFill>
                <a:schemeClr val="dk1"/>
              </a:solidFill>
              <a:latin typeface="Calibri"/>
              <a:ea typeface="Calibri"/>
              <a:cs typeface="Calibri"/>
              <a:sym typeface="Calibri"/>
            </a:endParaRPr>
          </a:p>
        </p:txBody>
      </p:sp>
      <p:grpSp>
        <p:nvGrpSpPr>
          <p:cNvPr id="92" name="Google Shape;92;p13">
            <a:extLst>
              <a:ext uri="{FF2B5EF4-FFF2-40B4-BE49-F238E27FC236}">
                <a16:creationId xmlns:a16="http://schemas.microsoft.com/office/drawing/2014/main" id="{9B056BBE-9DFE-F8D3-4FE6-F2C98C972747}"/>
              </a:ext>
            </a:extLst>
          </p:cNvPr>
          <p:cNvGrpSpPr/>
          <p:nvPr/>
        </p:nvGrpSpPr>
        <p:grpSpPr>
          <a:xfrm>
            <a:off x="235384" y="262100"/>
            <a:ext cx="8638805" cy="4663791"/>
            <a:chOff x="313844" y="349466"/>
            <a:chExt cx="11518407" cy="6218388"/>
          </a:xfrm>
        </p:grpSpPr>
        <p:sp>
          <p:nvSpPr>
            <p:cNvPr id="93" name="Google Shape;93;p13">
              <a:extLst>
                <a:ext uri="{FF2B5EF4-FFF2-40B4-BE49-F238E27FC236}">
                  <a16:creationId xmlns:a16="http://schemas.microsoft.com/office/drawing/2014/main" id="{0E812157-1D52-80F1-64B8-90D0B21373AE}"/>
                </a:ext>
              </a:extLst>
            </p:cNvPr>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4" name="Google Shape;94;p13">
              <a:extLst>
                <a:ext uri="{FF2B5EF4-FFF2-40B4-BE49-F238E27FC236}">
                  <a16:creationId xmlns:a16="http://schemas.microsoft.com/office/drawing/2014/main" id="{45404720-A923-BD8B-8793-53F12911D733}"/>
                </a:ext>
              </a:extLst>
            </p:cNvPr>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5" name="Google Shape;95;p13">
              <a:extLst>
                <a:ext uri="{FF2B5EF4-FFF2-40B4-BE49-F238E27FC236}">
                  <a16:creationId xmlns:a16="http://schemas.microsoft.com/office/drawing/2014/main" id="{B89A925D-6FD2-17B5-7AF1-DCFEB94C9723}"/>
                </a:ext>
              </a:extLst>
            </p:cNvPr>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96" name="Google Shape;96;p13">
              <a:extLst>
                <a:ext uri="{FF2B5EF4-FFF2-40B4-BE49-F238E27FC236}">
                  <a16:creationId xmlns:a16="http://schemas.microsoft.com/office/drawing/2014/main" id="{B6C84FBE-F5D6-0A94-8FC7-5A45765C6778}"/>
                </a:ext>
              </a:extLst>
            </p:cNvPr>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grpSp>
      <p:pic>
        <p:nvPicPr>
          <p:cNvPr id="98" name="Google Shape;98;p13">
            <a:extLst>
              <a:ext uri="{FF2B5EF4-FFF2-40B4-BE49-F238E27FC236}">
                <a16:creationId xmlns:a16="http://schemas.microsoft.com/office/drawing/2014/main" id="{6AD288A5-663B-F532-AF37-845C860169FE}"/>
              </a:ext>
            </a:extLst>
          </p:cNvPr>
          <p:cNvPicPr preferRelativeResize="0"/>
          <p:nvPr/>
        </p:nvPicPr>
        <p:blipFill rotWithShape="1">
          <a:blip r:embed="rId3">
            <a:alphaModFix/>
          </a:blip>
          <a:srcRect/>
          <a:stretch/>
        </p:blipFill>
        <p:spPr>
          <a:xfrm>
            <a:off x="1828801" y="1317674"/>
            <a:ext cx="1505414" cy="2317624"/>
          </a:xfrm>
          <a:prstGeom prst="rect">
            <a:avLst/>
          </a:prstGeom>
          <a:noFill/>
          <a:ln>
            <a:noFill/>
          </a:ln>
        </p:spPr>
      </p:pic>
      <p:sp>
        <p:nvSpPr>
          <p:cNvPr id="4" name="TextBox 3">
            <a:extLst>
              <a:ext uri="{FF2B5EF4-FFF2-40B4-BE49-F238E27FC236}">
                <a16:creationId xmlns:a16="http://schemas.microsoft.com/office/drawing/2014/main" id="{F0396B46-508E-7AE7-917B-800BCAD061E9}"/>
              </a:ext>
            </a:extLst>
          </p:cNvPr>
          <p:cNvSpPr txBox="1"/>
          <p:nvPr/>
        </p:nvSpPr>
        <p:spPr>
          <a:xfrm>
            <a:off x="3334213" y="1615382"/>
            <a:ext cx="3846335" cy="707886"/>
          </a:xfrm>
          <a:prstGeom prst="rect">
            <a:avLst/>
          </a:prstGeom>
          <a:noFill/>
        </p:spPr>
        <p:txBody>
          <a:bodyPr wrap="square" rtlCol="0">
            <a:spAutoFit/>
          </a:bodyPr>
          <a:lstStyle/>
          <a:p>
            <a:r>
              <a:rPr lang="en-IN" sz="4000" b="1" dirty="0">
                <a:solidFill>
                  <a:srgbClr val="92D050"/>
                </a:solidFill>
              </a:rPr>
              <a:t>Thank You</a:t>
            </a:r>
          </a:p>
        </p:txBody>
      </p:sp>
      <p:cxnSp>
        <p:nvCxnSpPr>
          <p:cNvPr id="6" name="Straight Connector 5">
            <a:extLst>
              <a:ext uri="{FF2B5EF4-FFF2-40B4-BE49-F238E27FC236}">
                <a16:creationId xmlns:a16="http://schemas.microsoft.com/office/drawing/2014/main" id="{2A5E2582-3940-ABC3-2677-B903BF6504B2}"/>
              </a:ext>
            </a:extLst>
          </p:cNvPr>
          <p:cNvCxnSpPr/>
          <p:nvPr/>
        </p:nvCxnSpPr>
        <p:spPr>
          <a:xfrm>
            <a:off x="3334213" y="2323268"/>
            <a:ext cx="3389972"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30599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729C05E8-335E-07B6-B47C-C0DC8ED2FB88}"/>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2E71B2E3-91B3-9346-192A-B289A5921087}"/>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3B7C0166-FFC0-9D9B-94FE-2710B1126FEF}"/>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86C163AB-B4F3-FDE8-51CE-9D3B335DD092}"/>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EEF41DBD-ACE8-6386-9618-039F9F8E955D}"/>
              </a:ext>
            </a:extLst>
          </p:cNvPr>
          <p:cNvSpPr/>
          <p:nvPr/>
        </p:nvSpPr>
        <p:spPr>
          <a:xfrm>
            <a:off x="551764" y="617973"/>
            <a:ext cx="6365305" cy="3988863"/>
          </a:xfrm>
          <a:prstGeom prst="rect">
            <a:avLst/>
          </a:prstGeom>
          <a:noFill/>
          <a:ln>
            <a:noFill/>
          </a:ln>
        </p:spPr>
        <p:txBody>
          <a:bodyPr spcFirstLastPara="1" wrap="square" lIns="68575" tIns="34275" rIns="68575" bIns="34275" anchor="t" anchorCtr="0">
            <a:noAutofit/>
          </a:bodyPr>
          <a:lstStyle/>
          <a:p>
            <a:pPr lvl="1">
              <a:buSzPct val="130000"/>
            </a:pPr>
            <a:endParaRPr lang="en-GB" sz="1600" dirty="0">
              <a:latin typeface="Calibri" panose="020F0502020204030204" pitchFamily="34" charset="0"/>
              <a:ea typeface="Calibri" panose="020F0502020204030204" pitchFamily="34" charset="0"/>
              <a:cs typeface="Calibri" panose="020F0502020204030204" pitchFamily="34" charset="0"/>
            </a:endParaRPr>
          </a:p>
          <a:p>
            <a:pPr lvl="2">
              <a:buSzPct val="130000"/>
            </a:pPr>
            <a:r>
              <a:rPr lang="en-GB" sz="1600" b="1" dirty="0">
                <a:latin typeface="Calibri" panose="020F0502020204030204" pitchFamily="34" charset="0"/>
                <a:ea typeface="Calibri" panose="020F0502020204030204" pitchFamily="34" charset="0"/>
                <a:cs typeface="Calibri" panose="020F0502020204030204" pitchFamily="34" charset="0"/>
              </a:rPr>
              <a:t>Problem Statement</a:t>
            </a:r>
          </a:p>
          <a:p>
            <a:pPr lvl="2">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Manually creating presentation slides from video content is a time-consuming and labour-intensive task, particularly for educators, content creators, and business professionals. </a:t>
            </a: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Summarizing long-form videos into concise points and formatting them into visually engaging slides requires significant effort, often slowing down content delivery and knowledge sharing.</a:t>
            </a:r>
          </a:p>
          <a:p>
            <a:pPr marL="285750" lvl="2" indent="-285750">
              <a:buSzPct val="130000"/>
              <a:buFont typeface="Wingdings" panose="05000000000000000000" pitchFamily="2" charset="2"/>
              <a:buChar char="Ø"/>
            </a:pPr>
            <a:endParaRPr lang="en-GB" b="1" dirty="0">
              <a:latin typeface="Calibri" panose="020F0502020204030204" pitchFamily="34" charset="0"/>
              <a:ea typeface="Calibri" panose="020F0502020204030204" pitchFamily="34" charset="0"/>
              <a:cs typeface="Calibri" panose="020F0502020204030204" pitchFamily="34" charset="0"/>
            </a:endParaRPr>
          </a:p>
          <a:p>
            <a:pPr lvl="2">
              <a:buSzPct val="130000"/>
            </a:pPr>
            <a:r>
              <a:rPr lang="en-GB" sz="1600" b="1" dirty="0">
                <a:latin typeface="Calibri" panose="020F0502020204030204" pitchFamily="34" charset="0"/>
                <a:ea typeface="Calibri" panose="020F0502020204030204" pitchFamily="34" charset="0"/>
                <a:cs typeface="Calibri" panose="020F0502020204030204" pitchFamily="34" charset="0"/>
              </a:rPr>
              <a:t>Proposed Solution</a:t>
            </a:r>
          </a:p>
          <a:p>
            <a:pPr lvl="2">
              <a:buSzPct val="130000"/>
            </a:pPr>
            <a:endParaRPr lang="en-GB" sz="1600"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Video-to-Slide Automation System converts video content into structured presentation slides. Using Python for backend processing and React for the interface, it extracts, summarizes, and organizes key points to generate polished PowerPoint presentations from a YouTube video link.</a:t>
            </a:r>
          </a:p>
          <a:p>
            <a:pPr lvl="2">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3AB9BC0A-35AE-03B5-754D-569D5EEAE96D}"/>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D683B539-FEDF-4594-CC52-49F8F0925761}"/>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695FCF0-D60F-7DA4-9454-8F80AC2D1EE7}"/>
              </a:ext>
            </a:extLst>
          </p:cNvPr>
          <p:cNvSpPr txBox="1"/>
          <p:nvPr/>
        </p:nvSpPr>
        <p:spPr>
          <a:xfrm>
            <a:off x="979656" y="438613"/>
            <a:ext cx="1842565"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Introduction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C53E694B-819F-5D29-B6C9-F4B9DF25CAD9}"/>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13022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7B119E7D-36ED-9BBC-FBBC-80C318990DA6}"/>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E9F267A4-08D8-26D9-5B55-931FF33880B6}"/>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AAC37A45-D4A3-27AC-8760-480787E9B013}"/>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58680955-BC6D-DF0A-7072-9F1A8E693A77}"/>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A8B7DC7C-4D62-E32A-0751-F1E3C715A716}"/>
              </a:ext>
            </a:extLst>
          </p:cNvPr>
          <p:cNvSpPr/>
          <p:nvPr/>
        </p:nvSpPr>
        <p:spPr>
          <a:xfrm>
            <a:off x="551764" y="688132"/>
            <a:ext cx="6365305" cy="3988863"/>
          </a:xfrm>
          <a:prstGeom prst="rect">
            <a:avLst/>
          </a:prstGeom>
          <a:noFill/>
          <a:ln>
            <a:noFill/>
          </a:ln>
        </p:spPr>
        <p:txBody>
          <a:bodyPr spcFirstLastPara="1" wrap="square" lIns="68575" tIns="34275" rIns="68575" bIns="34275" anchor="t" anchorCtr="0">
            <a:noAutofit/>
          </a:bodyPr>
          <a:lstStyle/>
          <a:p>
            <a:pPr lvl="1">
              <a:buSzPct val="130000"/>
            </a:pPr>
            <a:endParaRPr lang="en-GB" sz="1600" dirty="0">
              <a:latin typeface="Calibri" panose="020F0502020204030204" pitchFamily="34" charset="0"/>
              <a:ea typeface="Calibri" panose="020F0502020204030204" pitchFamily="34" charset="0"/>
              <a:cs typeface="Calibri" panose="020F0502020204030204" pitchFamily="34" charset="0"/>
            </a:endParaRPr>
          </a:p>
          <a:p>
            <a:pPr lvl="2">
              <a:buSzPct val="130000"/>
            </a:pPr>
            <a:r>
              <a:rPr lang="en-IN" sz="1600" b="1" dirty="0">
                <a:latin typeface="Calibri" panose="020F0502020204030204" pitchFamily="34" charset="0"/>
                <a:ea typeface="Calibri" panose="020F0502020204030204" pitchFamily="34" charset="0"/>
                <a:cs typeface="Calibri" panose="020F0502020204030204" pitchFamily="34" charset="0"/>
              </a:rPr>
              <a:t>Purpose</a:t>
            </a:r>
            <a:endParaRPr lang="en-GB" sz="1600" b="1" dirty="0">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The purpose of this project is to streamline the process of creating presentation slides by automating content extraction and summarization. This helps reduce manual work, improves productivity, and enhances accessibility to educational and informational content.</a:t>
            </a:r>
          </a:p>
          <a:p>
            <a:pPr marL="285750" lvl="2" indent="-285750">
              <a:buSzPct val="130000"/>
              <a:buFont typeface="Wingdings" panose="05000000000000000000" pitchFamily="2" charset="2"/>
              <a:buChar char="Ø"/>
            </a:pPr>
            <a:endParaRPr lang="en-GB" b="1" dirty="0">
              <a:latin typeface="Calibri" panose="020F0502020204030204" pitchFamily="34" charset="0"/>
              <a:ea typeface="Calibri" panose="020F0502020204030204" pitchFamily="34" charset="0"/>
              <a:cs typeface="Calibri" panose="020F0502020204030204" pitchFamily="34" charset="0"/>
            </a:endParaRPr>
          </a:p>
          <a:p>
            <a:pPr lvl="2">
              <a:buSzPct val="130000"/>
            </a:pPr>
            <a:r>
              <a:rPr lang="en-GB" sz="1600" b="1" dirty="0">
                <a:latin typeface="Calibri" panose="020F0502020204030204" pitchFamily="34" charset="0"/>
                <a:ea typeface="Calibri" panose="020F0502020204030204" pitchFamily="34" charset="0"/>
                <a:cs typeface="Calibri" panose="020F0502020204030204" pitchFamily="34" charset="0"/>
              </a:rPr>
              <a:t>Scope</a:t>
            </a:r>
          </a:p>
          <a:p>
            <a:pPr lvl="2">
              <a:buSzPct val="130000"/>
            </a:pPr>
            <a:endParaRPr lang="en-GB" sz="1600"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Static and dynamic video content, allowing users to input video links for automated processing.</a:t>
            </a:r>
          </a:p>
          <a:p>
            <a:pPr marL="285750" lvl="2" indent="-285750">
              <a:buSzPct val="130000"/>
              <a:buFont typeface="Wingdings" panose="05000000000000000000" pitchFamily="2" charset="2"/>
              <a:buChar char="Ø"/>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Customizable slide generation, providing flexibility in slide design and layout.</a:t>
            </a:r>
          </a:p>
          <a:p>
            <a:pPr marL="285750" lvl="2" indent="-285750">
              <a:buSzPct val="130000"/>
              <a:buFont typeface="Wingdings" panose="05000000000000000000" pitchFamily="2" charset="2"/>
              <a:buChar char="Ø"/>
            </a:pPr>
            <a:endParaRPr lang="en-GB" b="1"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r>
              <a:rPr lang="en-GB" dirty="0">
                <a:latin typeface="Calibri" panose="020F0502020204030204" pitchFamily="34" charset="0"/>
                <a:ea typeface="Calibri" panose="020F0502020204030204" pitchFamily="34" charset="0"/>
                <a:cs typeface="Calibri" panose="020F0502020204030204" pitchFamily="34" charset="0"/>
              </a:rPr>
              <a:t>Real-time content summarization and visualization, making it suitable for various applications, including education, business presentations, and content marketing.</a:t>
            </a:r>
            <a:endParaRPr lang="en-GB" b="1"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3A96B6F9-D616-0534-F3F0-2F91FE4E2413}"/>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C2785D0C-0A6E-F0A3-1C52-8967D59E82A2}"/>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26592C82-83D5-27B9-B630-C2CBD53D7FA0}"/>
              </a:ext>
            </a:extLst>
          </p:cNvPr>
          <p:cNvSpPr txBox="1"/>
          <p:nvPr/>
        </p:nvSpPr>
        <p:spPr>
          <a:xfrm>
            <a:off x="979656" y="438613"/>
            <a:ext cx="1842565"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Introduction</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9563EA31-E796-FB7D-9390-851B6B0A037E}"/>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588773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40EF25E-9DAF-9A3A-4ED3-77EEA1BDD5B7}"/>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95A7F242-3B37-9525-9685-81B35C03265C}"/>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819FCA55-9D59-BA5C-045A-6D48F2B0259A}"/>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DAC9CADD-E5DC-E4C0-EE08-33B8F8E516BC}"/>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94694F7A-36E3-002B-8075-65E3F72785CC}"/>
              </a:ext>
            </a:extLst>
          </p:cNvPr>
          <p:cNvSpPr/>
          <p:nvPr/>
        </p:nvSpPr>
        <p:spPr>
          <a:xfrm>
            <a:off x="583524" y="875332"/>
            <a:ext cx="7612579" cy="1359868"/>
          </a:xfrm>
          <a:prstGeom prst="rect">
            <a:avLst/>
          </a:prstGeom>
          <a:noFill/>
          <a:ln>
            <a:noFill/>
          </a:ln>
        </p:spPr>
        <p:txBody>
          <a:bodyPr spcFirstLastPara="1" wrap="square" lIns="68575" tIns="34275" rIns="68575" bIns="34275" anchor="t" anchorCtr="0">
            <a:noAutofit/>
          </a:bodyPr>
          <a:lstStyle/>
          <a:p>
            <a:pPr lvl="1">
              <a:buSzPct val="130000"/>
            </a:pPr>
            <a:r>
              <a:rPr lang="en-GB" b="1" dirty="0">
                <a:solidFill>
                  <a:schemeClr val="tx1"/>
                </a:solidFill>
                <a:latin typeface="Calibri" panose="020F0502020204030204" pitchFamily="34" charset="0"/>
                <a:ea typeface="Calibri" panose="020F0502020204030204" pitchFamily="34" charset="0"/>
                <a:cs typeface="Calibri" panose="020F0502020204030204" pitchFamily="34" charset="0"/>
              </a:rPr>
              <a:t>1. Introduction To The Domain</a:t>
            </a:r>
          </a:p>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lvl="1" indent="-285750">
              <a:buSzPct val="130000"/>
              <a:buFont typeface="Wingdings" panose="05000000000000000000" pitchFamily="2" charset="2"/>
              <a:buChar char="Ø"/>
            </a:pPr>
            <a:r>
              <a:rPr lang="en-GB"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project falls within the domain of Artificial Intelligence (AI) and Content Generation, specifically focusing on automated presentation creation. The web application aims to transform various content sources (videos, text, documents) into professionally structured presentations using AI-driven techniques and ML modules.</a:t>
            </a:r>
          </a:p>
          <a:p>
            <a:pPr lvl="2">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b="1" dirty="0">
              <a:latin typeface="Calibri" panose="020F0502020204030204" pitchFamily="34" charset="0"/>
              <a:ea typeface="Calibri" panose="020F0502020204030204" pitchFamily="34" charset="0"/>
              <a:cs typeface="Calibri" panose="020F0502020204030204" pitchFamily="34" charset="0"/>
            </a:endParaRPr>
          </a:p>
        </p:txBody>
      </p:sp>
      <p:pic>
        <p:nvPicPr>
          <p:cNvPr id="111" name="Google Shape;111;p14">
            <a:extLst>
              <a:ext uri="{FF2B5EF4-FFF2-40B4-BE49-F238E27FC236}">
                <a16:creationId xmlns:a16="http://schemas.microsoft.com/office/drawing/2014/main" id="{149C6E7D-D44D-1870-B2BE-39266C49DC5D}"/>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67AA1A0D-3630-2905-A861-EC75DE6C2495}"/>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E641BA1-98D3-E122-7178-1246FD277A50}"/>
              </a:ext>
            </a:extLst>
          </p:cNvPr>
          <p:cNvSpPr txBox="1"/>
          <p:nvPr/>
        </p:nvSpPr>
        <p:spPr>
          <a:xfrm>
            <a:off x="979656" y="438613"/>
            <a:ext cx="1842565"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Domain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A0154952-38EA-E218-B659-0336CC680DA5}"/>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9119347F-7BD2-13C7-CA6C-EF8540D89E6C}"/>
              </a:ext>
            </a:extLst>
          </p:cNvPr>
          <p:cNvSpPr txBox="1"/>
          <p:nvPr/>
        </p:nvSpPr>
        <p:spPr>
          <a:xfrm>
            <a:off x="583524" y="2284499"/>
            <a:ext cx="1798320" cy="307777"/>
          </a:xfrm>
          <a:prstGeom prst="rect">
            <a:avLst/>
          </a:prstGeom>
          <a:noFill/>
        </p:spPr>
        <p:txBody>
          <a:bodyPr wrap="square" rtlCol="0">
            <a:spAutoFit/>
          </a:bodyPr>
          <a:lstStyle/>
          <a:p>
            <a:r>
              <a:rPr lang="en-GB" b="1" dirty="0">
                <a:latin typeface="Calibri" panose="020F0502020204030204" pitchFamily="34" charset="0"/>
                <a:ea typeface="Calibri" panose="020F0502020204030204" pitchFamily="34" charset="0"/>
                <a:cs typeface="Calibri" panose="020F0502020204030204" pitchFamily="34" charset="0"/>
              </a:rPr>
              <a:t>2. Key Aspect</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5D4B7653-DA66-845E-E05C-41304FB9A234}"/>
              </a:ext>
            </a:extLst>
          </p:cNvPr>
          <p:cNvSpPr txBox="1"/>
          <p:nvPr/>
        </p:nvSpPr>
        <p:spPr>
          <a:xfrm>
            <a:off x="979656" y="2602437"/>
            <a:ext cx="4929216" cy="2101794"/>
          </a:xfrm>
          <a:prstGeom prst="rect">
            <a:avLst/>
          </a:prstGeom>
          <a:noFill/>
        </p:spPr>
        <p:txBody>
          <a:bodyPr wrap="square" rtlCol="0">
            <a:spAutoFit/>
          </a:bodyPr>
          <a:lstStyle/>
          <a:p>
            <a:pPr>
              <a:lnSpc>
                <a:spcPts val="1200"/>
              </a:lnSpc>
            </a:pP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2.1 Content Processing:</a:t>
            </a:r>
          </a:p>
          <a:p>
            <a:pPr>
              <a:lnSpc>
                <a:spcPts val="1200"/>
              </a:lnSpc>
            </a:pPr>
            <a:endPar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Video content extraction and analysis</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Text summarization and structuring</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Document parsing and organization</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Multi-format input handling (YouTube, PDF, DOCX, TXT)</a:t>
            </a:r>
          </a:p>
          <a:p>
            <a:pPr>
              <a:lnSpc>
                <a:spcPts val="1200"/>
              </a:lnSpc>
            </a:pPr>
            <a:b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rPr>
              <a:t>2.2 Artificial Intelligence (AI):</a:t>
            </a:r>
          </a:p>
          <a:p>
            <a:pPr>
              <a:lnSpc>
                <a:spcPts val="1200"/>
              </a:lnSpc>
            </a:pPr>
            <a:endParaRPr lang="en-IN" b="1" dirty="0">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Natural Language Processing (NLP) for text understanding</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Content summarization algorithms</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Semantic analysis for topic extraction</a:t>
            </a:r>
          </a:p>
          <a:p>
            <a:pPr marL="285750" indent="-285750">
              <a:lnSpc>
                <a:spcPts val="1200"/>
              </a:lnSpc>
              <a:buFont typeface="Wingdings" panose="05000000000000000000" pitchFamily="2" charset="2"/>
              <a:buChar char="Ø"/>
            </a:pPr>
            <a:r>
              <a:rPr lang="en-IN" b="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Structure recognition and organization</a:t>
            </a:r>
          </a:p>
        </p:txBody>
      </p:sp>
    </p:spTree>
    <p:extLst>
      <p:ext uri="{BB962C8B-B14F-4D97-AF65-F5344CB8AC3E}">
        <p14:creationId xmlns:p14="http://schemas.microsoft.com/office/powerpoint/2010/main" val="2718154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F0B6A8C5-E7FD-8717-CAF4-571096EA1ACF}"/>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5C1A57F0-229D-3A21-52E9-7BD623E8E49E}"/>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5006C4A9-3025-A41B-99FE-6D4EC78A87F4}"/>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79B16132-2C07-5B30-07F7-73595C960D04}"/>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331031AC-CB24-48D4-844F-DAA092D828F6}"/>
              </a:ext>
            </a:extLst>
          </p:cNvPr>
          <p:cNvSpPr/>
          <p:nvPr/>
        </p:nvSpPr>
        <p:spPr>
          <a:xfrm>
            <a:off x="655359" y="792830"/>
            <a:ext cx="6365305" cy="3788256"/>
          </a:xfrm>
          <a:prstGeom prst="rect">
            <a:avLst/>
          </a:prstGeom>
          <a:noFill/>
          <a:ln>
            <a:noFill/>
          </a:ln>
        </p:spPr>
        <p:txBody>
          <a:bodyPr spcFirstLastPara="1" wrap="square" lIns="68575" tIns="34275" rIns="68575" bIns="34275" anchor="t" anchorCtr="0">
            <a:noAutofit/>
          </a:bodyPr>
          <a:lstStyle/>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10548896-05E1-AC66-7614-EEA9A8CE610F}"/>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A9D14428-823C-55C5-00EE-F05AF1C631AD}"/>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AFC98DAE-8C37-59B9-4E07-B7726909D0AE}"/>
              </a:ext>
            </a:extLst>
          </p:cNvPr>
          <p:cNvSpPr txBox="1"/>
          <p:nvPr/>
        </p:nvSpPr>
        <p:spPr>
          <a:xfrm>
            <a:off x="979657" y="438613"/>
            <a:ext cx="320205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Literature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15BEEB90-CB65-B931-69F2-D7651DF416AB}"/>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31259B6D-FC2D-7060-CAC3-183E283D9CC9}"/>
              </a:ext>
            </a:extLst>
          </p:cNvPr>
          <p:cNvSpPr txBox="1"/>
          <p:nvPr/>
        </p:nvSpPr>
        <p:spPr>
          <a:xfrm>
            <a:off x="655359" y="958895"/>
            <a:ext cx="7508984" cy="3447098"/>
          </a:xfrm>
          <a:prstGeom prst="rect">
            <a:avLst/>
          </a:prstGeom>
          <a:noFill/>
        </p:spPr>
        <p:txBody>
          <a:bodyPr wrap="square" rtlCol="0">
            <a:spAutoFit/>
          </a:bodyPr>
          <a:lstStyle/>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Title: </a:t>
            </a:r>
            <a:r>
              <a:rPr lang="en-GB" dirty="0" err="1">
                <a:latin typeface="Calibri" panose="020F0502020204030204" pitchFamily="34" charset="0"/>
                <a:ea typeface="Calibri" panose="020F0502020204030204" pitchFamily="34" charset="0"/>
                <a:cs typeface="Calibri" panose="020F0502020204030204" pitchFamily="34" charset="0"/>
              </a:rPr>
              <a:t>VidSum</a:t>
            </a:r>
            <a:r>
              <a:rPr lang="en-GB" dirty="0">
                <a:latin typeface="Calibri" panose="020F0502020204030204" pitchFamily="34" charset="0"/>
                <a:ea typeface="Calibri" panose="020F0502020204030204" pitchFamily="34" charset="0"/>
                <a:cs typeface="Calibri" panose="020F0502020204030204" pitchFamily="34" charset="0"/>
              </a:rPr>
              <a:t> - Video Summarization using Deep Learning</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Author: </a:t>
            </a:r>
            <a:r>
              <a:rPr lang="en-IN" dirty="0" err="1">
                <a:latin typeface="Calibri" panose="020F0502020204030204" pitchFamily="34" charset="0"/>
                <a:ea typeface="Calibri" panose="020F0502020204030204" pitchFamily="34" charset="0"/>
                <a:cs typeface="Calibri" panose="020F0502020204030204" pitchFamily="34" charset="0"/>
              </a:rPr>
              <a:t>Nishit</a:t>
            </a:r>
            <a:r>
              <a:rPr lang="en-IN" dirty="0">
                <a:latin typeface="Calibri" panose="020F0502020204030204" pitchFamily="34" charset="0"/>
                <a:ea typeface="Calibri" panose="020F0502020204030204" pitchFamily="34" charset="0"/>
                <a:cs typeface="Calibri" panose="020F0502020204030204" pitchFamily="34" charset="0"/>
              </a:rPr>
              <a:t> Anand; Rupesh Kumar </a:t>
            </a:r>
            <a:r>
              <a:rPr lang="en-IN" dirty="0" err="1">
                <a:latin typeface="Calibri" panose="020F0502020204030204" pitchFamily="34" charset="0"/>
                <a:ea typeface="Calibri" panose="020F0502020204030204" pitchFamily="34" charset="0"/>
                <a:cs typeface="Calibri" panose="020F0502020204030204" pitchFamily="34" charset="0"/>
              </a:rPr>
              <a:t>Koshariya</a:t>
            </a:r>
            <a:r>
              <a:rPr lang="en-IN" dirty="0">
                <a:latin typeface="Calibri" panose="020F0502020204030204" pitchFamily="34" charset="0"/>
                <a:ea typeface="Calibri" panose="020F0502020204030204" pitchFamily="34" charset="0"/>
                <a:cs typeface="Calibri" panose="020F0502020204030204" pitchFamily="34" charset="0"/>
              </a:rPr>
              <a:t>; Varsha Garg</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Publication Detail:</a:t>
            </a:r>
          </a:p>
          <a:p>
            <a:pPr lvl="4"/>
            <a:r>
              <a:rPr lang="en-IN" b="1" dirty="0">
                <a:latin typeface="Calibri" panose="020F0502020204030204" pitchFamily="34" charset="0"/>
                <a:ea typeface="Calibri" panose="020F0502020204030204" pitchFamily="34" charset="0"/>
                <a:cs typeface="Calibri" panose="020F0502020204030204" pitchFamily="34" charset="0"/>
              </a:rPr>
              <a:t>              Publisher: IEEE</a:t>
            </a:r>
          </a:p>
          <a:p>
            <a:pPr lvl="4"/>
            <a:r>
              <a:rPr lang="en-IN" b="1" dirty="0">
                <a:latin typeface="Calibri" panose="020F0502020204030204" pitchFamily="34" charset="0"/>
                <a:ea typeface="Calibri" panose="020F0502020204030204" pitchFamily="34" charset="0"/>
                <a:cs typeface="Calibri" panose="020F0502020204030204" pitchFamily="34" charset="0"/>
              </a:rPr>
              <a:t>              Published In: </a:t>
            </a:r>
            <a:r>
              <a:rPr lang="en-IN" dirty="0"/>
              <a:t>2023 Second International Conference on Informatics (ICI)</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Summary: </a:t>
            </a:r>
            <a:r>
              <a:rPr lang="en-GB" dirty="0">
                <a:latin typeface="Calibri" panose="020F0502020204030204" pitchFamily="34" charset="0"/>
                <a:ea typeface="Calibri" panose="020F0502020204030204" pitchFamily="34" charset="0"/>
                <a:cs typeface="Calibri" panose="020F0502020204030204" pitchFamily="34" charset="0"/>
              </a:rPr>
              <a:t>The paper introduces </a:t>
            </a:r>
            <a:r>
              <a:rPr lang="en-GB" dirty="0" err="1">
                <a:latin typeface="Calibri" panose="020F0502020204030204" pitchFamily="34" charset="0"/>
                <a:ea typeface="Calibri" panose="020F0502020204030204" pitchFamily="34" charset="0"/>
                <a:cs typeface="Calibri" panose="020F0502020204030204" pitchFamily="34" charset="0"/>
              </a:rPr>
              <a:t>VidSum</a:t>
            </a:r>
            <a:r>
              <a:rPr lang="en-GB" dirty="0">
                <a:latin typeface="Calibri" panose="020F0502020204030204" pitchFamily="34" charset="0"/>
                <a:ea typeface="Calibri" panose="020F0502020204030204" pitchFamily="34" charset="0"/>
                <a:cs typeface="Calibri" panose="020F0502020204030204" pitchFamily="34" charset="0"/>
              </a:rPr>
              <a:t>, a video summarization framework leveraging Convolutional Neural Networks (CNNs) and Long Short-Term Memory (LSTM) networks to create short, coherent summaries of videos by identifying and selecting important frames. The approach addresses the challenges posed by the massive growth of video data, with applications in areas like surveillance, automated movie trailers, and event highlight reels.</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dirty="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427159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A6CF17D1-6D9F-8761-700D-B9203CAE0266}"/>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C8BB77FA-3DF1-5C5B-414D-A023EE4EAED7}"/>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8894022B-8A8C-42AA-E7BE-453591417BF9}"/>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343A4C45-1681-B2C4-B387-424FEEE88404}"/>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E53F83BB-EFAF-1F55-9C79-F6403C559D3A}"/>
              </a:ext>
            </a:extLst>
          </p:cNvPr>
          <p:cNvSpPr/>
          <p:nvPr/>
        </p:nvSpPr>
        <p:spPr>
          <a:xfrm>
            <a:off x="655359" y="792830"/>
            <a:ext cx="6365305" cy="3788256"/>
          </a:xfrm>
          <a:prstGeom prst="rect">
            <a:avLst/>
          </a:prstGeom>
          <a:noFill/>
          <a:ln>
            <a:noFill/>
          </a:ln>
        </p:spPr>
        <p:txBody>
          <a:bodyPr spcFirstLastPara="1" wrap="square" lIns="68575" tIns="34275" rIns="68575" bIns="34275" anchor="t" anchorCtr="0">
            <a:noAutofit/>
          </a:bodyPr>
          <a:lstStyle/>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97BFDC24-A214-F004-1827-2957C6D3B88C}"/>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D8E3340E-DE4B-974F-35E4-D22242124F4A}"/>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8EE874D0-5416-BC2A-DC94-014CCAC1DA65}"/>
              </a:ext>
            </a:extLst>
          </p:cNvPr>
          <p:cNvSpPr txBox="1"/>
          <p:nvPr/>
        </p:nvSpPr>
        <p:spPr>
          <a:xfrm>
            <a:off x="979657" y="438613"/>
            <a:ext cx="320205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Literature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8C76EA2A-EC39-96A7-CD03-6793785F20D4}"/>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562B37FE-D84C-E3E5-5A95-1C36C507D2B2}"/>
              </a:ext>
            </a:extLst>
          </p:cNvPr>
          <p:cNvSpPr txBox="1"/>
          <p:nvPr/>
        </p:nvSpPr>
        <p:spPr>
          <a:xfrm>
            <a:off x="524970" y="968166"/>
            <a:ext cx="7508984" cy="3939540"/>
          </a:xfrm>
          <a:prstGeom prst="rect">
            <a:avLst/>
          </a:prstGeom>
          <a:noFill/>
        </p:spPr>
        <p:txBody>
          <a:bodyPr wrap="square" rtlCol="0">
            <a:spAutoFit/>
          </a:bodyPr>
          <a:lstStyle/>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Title: </a:t>
            </a:r>
            <a:r>
              <a:rPr lang="en-GB" dirty="0">
                <a:latin typeface="Calibri" panose="020F0502020204030204" pitchFamily="34" charset="0"/>
                <a:ea typeface="Calibri" panose="020F0502020204030204" pitchFamily="34" charset="0"/>
                <a:cs typeface="Calibri" panose="020F0502020204030204" pitchFamily="34" charset="0"/>
              </a:rPr>
              <a:t>Lecture2Note: Automatic Generation of Lecture Notes from Slide-Based Educational Videos</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Author: </a:t>
            </a:r>
            <a:r>
              <a:rPr lang="en-IN" dirty="0" err="1"/>
              <a:t>Chengpei</a:t>
            </a:r>
            <a:r>
              <a:rPr lang="en-IN" dirty="0"/>
              <a:t> Xu; Ruomei Wang; </a:t>
            </a:r>
            <a:r>
              <a:rPr lang="en-IN" dirty="0" err="1"/>
              <a:t>Shujin</a:t>
            </a:r>
            <a:r>
              <a:rPr lang="en-IN" dirty="0"/>
              <a:t> Lin; </a:t>
            </a:r>
            <a:r>
              <a:rPr lang="en-IN" dirty="0" err="1"/>
              <a:t>Xiaonan</a:t>
            </a:r>
            <a:r>
              <a:rPr lang="en-IN" dirty="0"/>
              <a:t> Luo; Baoquan Zhao; </a:t>
            </a:r>
            <a:r>
              <a:rPr lang="en-IN" dirty="0" err="1"/>
              <a:t>Lijie</a:t>
            </a:r>
            <a:r>
              <a:rPr lang="en-IN" dirty="0"/>
              <a:t> Shao</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Publication Details:</a:t>
            </a:r>
          </a:p>
          <a:p>
            <a:pPr lvl="1"/>
            <a:r>
              <a:rPr lang="en-IN" sz="1600" b="1"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Publisher: IEEE</a:t>
            </a:r>
          </a:p>
          <a:p>
            <a:pPr lvl="1"/>
            <a:r>
              <a:rPr lang="en-IN" sz="1600" b="1" dirty="0">
                <a:latin typeface="Calibri" panose="020F0502020204030204" pitchFamily="34" charset="0"/>
                <a:ea typeface="Calibri" panose="020F0502020204030204" pitchFamily="34" charset="0"/>
                <a:cs typeface="Calibri" panose="020F0502020204030204" pitchFamily="34" charset="0"/>
              </a:rPr>
              <a:t>              </a:t>
            </a:r>
            <a:r>
              <a:rPr lang="en-GB" b="1" dirty="0">
                <a:latin typeface="Calibri" panose="020F0502020204030204" pitchFamily="34" charset="0"/>
                <a:ea typeface="Calibri" panose="020F0502020204030204" pitchFamily="34" charset="0"/>
                <a:cs typeface="Calibri" panose="020F0502020204030204" pitchFamily="34" charset="0"/>
              </a:rPr>
              <a:t>Published in: </a:t>
            </a:r>
            <a:r>
              <a:rPr lang="en-GB" dirty="0">
                <a:latin typeface="Calibri" panose="020F0502020204030204" pitchFamily="34" charset="0"/>
                <a:ea typeface="Calibri" panose="020F0502020204030204" pitchFamily="34" charset="0"/>
                <a:cs typeface="Calibri" panose="020F0502020204030204" pitchFamily="34" charset="0"/>
              </a:rPr>
              <a:t>2019 IEEE International Conference on Multimedia and Expo (ICME)</a:t>
            </a:r>
          </a:p>
          <a:p>
            <a:pPr lvl="1"/>
            <a:r>
              <a:rPr lang="en-GB"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Summary: </a:t>
            </a:r>
            <a:r>
              <a:rPr lang="en-GB" dirty="0">
                <a:latin typeface="Calibri" panose="020F0502020204030204" pitchFamily="34" charset="0"/>
                <a:ea typeface="Calibri" panose="020F0502020204030204" pitchFamily="34" charset="0"/>
                <a:cs typeface="Calibri" panose="020F0502020204030204" pitchFamily="34" charset="0"/>
              </a:rPr>
              <a:t>The paper presents </a:t>
            </a:r>
            <a:r>
              <a:rPr lang="en-GB" i="1" dirty="0">
                <a:latin typeface="Calibri" panose="020F0502020204030204" pitchFamily="34" charset="0"/>
                <a:ea typeface="Calibri" panose="020F0502020204030204" pitchFamily="34" charset="0"/>
                <a:cs typeface="Calibri" panose="020F0502020204030204" pitchFamily="34" charset="0"/>
              </a:rPr>
              <a:t>Lecture2Note</a:t>
            </a:r>
            <a:r>
              <a:rPr lang="en-GB" dirty="0">
                <a:latin typeface="Calibri" panose="020F0502020204030204" pitchFamily="34" charset="0"/>
                <a:ea typeface="Calibri" panose="020F0502020204030204" pitchFamily="34" charset="0"/>
                <a:cs typeface="Calibri" panose="020F0502020204030204" pitchFamily="34" charset="0"/>
              </a:rPr>
              <a:t>, a method for generating lecture notes by aligning visual entities from slides with corresponding speech texts using semantic similarity. These are arranged in a compact, note-like layout to enhance navigation and review. While effective, the method's quality depends on OCR and subtitle accuracy, with limitations in unordered cases. Future work aims to improve accuracy using image captioning.</a:t>
            </a:r>
          </a:p>
          <a:p>
            <a:pPr marL="285750" indent="-285750">
              <a:buFont typeface="Wingdings" panose="05000000000000000000" pitchFamily="2" charset="2"/>
              <a:buChar char="Ø"/>
            </a:pPr>
            <a:endParaRPr lang="en-GB" dirty="0"/>
          </a:p>
          <a:p>
            <a:pPr marL="285750" indent="-285750">
              <a:buFont typeface="Wingdings" panose="05000000000000000000" pitchFamily="2" charset="2"/>
              <a:buChar char="Ø"/>
            </a:pPr>
            <a:endParaRPr lang="en-GB" dirty="0"/>
          </a:p>
        </p:txBody>
      </p:sp>
    </p:spTree>
    <p:extLst>
      <p:ext uri="{BB962C8B-B14F-4D97-AF65-F5344CB8AC3E}">
        <p14:creationId xmlns:p14="http://schemas.microsoft.com/office/powerpoint/2010/main" val="1292612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6C5B4640-CFFD-F1F9-6AEF-29ECA002CEA8}"/>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A12F12DB-022A-6DD4-FD31-FE01C7EF5CAB}"/>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C1890240-6F2C-6A81-5073-3E711E85A053}"/>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8EF631D7-84DE-D869-765D-A0C3B02D417B}"/>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5F3159F0-E740-E530-07B8-479B6B0EAA49}"/>
              </a:ext>
            </a:extLst>
          </p:cNvPr>
          <p:cNvSpPr/>
          <p:nvPr/>
        </p:nvSpPr>
        <p:spPr>
          <a:xfrm>
            <a:off x="655359" y="792830"/>
            <a:ext cx="7378595" cy="3788256"/>
          </a:xfrm>
          <a:prstGeom prst="rect">
            <a:avLst/>
          </a:prstGeom>
          <a:noFill/>
          <a:ln>
            <a:noFill/>
          </a:ln>
        </p:spPr>
        <p:txBody>
          <a:bodyPr spcFirstLastPara="1" wrap="square" lIns="68575" tIns="34275" rIns="68575" bIns="34275" anchor="t" anchorCtr="0">
            <a:noAutofit/>
          </a:bodyPr>
          <a:lstStyle/>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80F44849-CA64-379D-AD41-AC9EE3BA591A}"/>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E9F6251A-88C9-E74C-F7A3-4EFEF6B2D979}"/>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10E755EC-7147-9CDC-FF18-F7BBDC57B9F1}"/>
              </a:ext>
            </a:extLst>
          </p:cNvPr>
          <p:cNvSpPr txBox="1"/>
          <p:nvPr/>
        </p:nvSpPr>
        <p:spPr>
          <a:xfrm>
            <a:off x="979657" y="438613"/>
            <a:ext cx="320205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Literature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5154F069-EB71-7266-1C63-720CA846F9BF}"/>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BB021FC4-8313-9A22-DDAC-F1CD1C0D7EC9}"/>
              </a:ext>
            </a:extLst>
          </p:cNvPr>
          <p:cNvSpPr txBox="1"/>
          <p:nvPr/>
        </p:nvSpPr>
        <p:spPr>
          <a:xfrm>
            <a:off x="655359" y="993573"/>
            <a:ext cx="8164343" cy="3447098"/>
          </a:xfrm>
          <a:prstGeom prst="rect">
            <a:avLst/>
          </a:prstGeom>
          <a:noFill/>
        </p:spPr>
        <p:txBody>
          <a:bodyPr wrap="square" rtlCol="0">
            <a:spAutoFit/>
          </a:bodyPr>
          <a:lstStyle/>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Title: </a:t>
            </a:r>
            <a:r>
              <a:rPr lang="en-GB" dirty="0">
                <a:latin typeface="Calibri" panose="020F0502020204030204" pitchFamily="34" charset="0"/>
                <a:ea typeface="Calibri" panose="020F0502020204030204" pitchFamily="34" charset="0"/>
                <a:cs typeface="Calibri" panose="020F0502020204030204" pitchFamily="34" charset="0"/>
              </a:rPr>
              <a:t>Presentation slides generation from scientific papers using support vector regression</a:t>
            </a: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Author: </a:t>
            </a:r>
            <a:r>
              <a:rPr lang="en-IN" dirty="0"/>
              <a:t>S. </a:t>
            </a:r>
            <a:r>
              <a:rPr lang="en-IN" dirty="0" err="1"/>
              <a:t>Syamili</a:t>
            </a:r>
            <a:r>
              <a:rPr lang="en-IN" dirty="0"/>
              <a:t>; Anish Abraham</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Publication Details</a:t>
            </a:r>
            <a:r>
              <a:rPr lang="en-IN" b="1" dirty="0">
                <a:latin typeface="Calibri" panose="020F0502020204030204" pitchFamily="34" charset="0"/>
                <a:ea typeface="Calibri" panose="020F0502020204030204" pitchFamily="34" charset="0"/>
                <a:cs typeface="Calibri" panose="020F0502020204030204" pitchFamily="34" charset="0"/>
              </a:rPr>
              <a:t>:</a:t>
            </a:r>
          </a:p>
          <a:p>
            <a:pPr lvl="1"/>
            <a:r>
              <a:rPr lang="en-IN" b="1" dirty="0">
                <a:latin typeface="Calibri" panose="020F0502020204030204" pitchFamily="34" charset="0"/>
                <a:ea typeface="Calibri" panose="020F0502020204030204" pitchFamily="34" charset="0"/>
                <a:cs typeface="Calibri" panose="020F0502020204030204" pitchFamily="34" charset="0"/>
              </a:rPr>
              <a:t>             Publisher: IEEE</a:t>
            </a:r>
          </a:p>
          <a:p>
            <a:pPr lvl="1"/>
            <a:r>
              <a:rPr lang="en-IN" b="1" dirty="0">
                <a:latin typeface="Calibri" panose="020F0502020204030204" pitchFamily="34" charset="0"/>
                <a:ea typeface="Calibri" panose="020F0502020204030204" pitchFamily="34" charset="0"/>
                <a:cs typeface="Calibri" panose="020F0502020204030204" pitchFamily="34" charset="0"/>
              </a:rPr>
              <a:t>             Published in: </a:t>
            </a:r>
            <a:r>
              <a:rPr lang="en-IN" dirty="0">
                <a:latin typeface="Calibri" panose="020F0502020204030204" pitchFamily="34" charset="0"/>
                <a:ea typeface="Calibri" panose="020F0502020204030204" pitchFamily="34" charset="0"/>
                <a:cs typeface="Calibri" panose="020F0502020204030204" pitchFamily="34" charset="0"/>
              </a:rPr>
              <a:t>2017 International Conference on Inventive Communication and Computational Technologies (ICICCT)</a:t>
            </a:r>
          </a:p>
          <a:p>
            <a:pPr lvl="1"/>
            <a:r>
              <a:rPr lang="en-IN"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 </a:t>
            </a: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Summary: </a:t>
            </a:r>
            <a:r>
              <a:rPr lang="en-GB" dirty="0"/>
              <a:t>The paper proposes an automated system for generating presentation slides from scientific papers. Using Support Vector Regression (SVR), it ranks sentence importance based on features like headings, sentence position, and numerical data. Integer Linear Programming (ILP) creates slides by selecting key sentences, phrases, and visual elements. The system saves time by producing editable draft slides and aims to support multiple documents. Future improvements include expanding to diverse document types and enhancing slide quality.</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4513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1DC0217F-FC3C-3CF3-496A-51BA42790741}"/>
            </a:ext>
          </a:extLst>
        </p:cNvPr>
        <p:cNvGrpSpPr/>
        <p:nvPr/>
      </p:nvGrpSpPr>
      <p:grpSpPr>
        <a:xfrm>
          <a:off x="0" y="0"/>
          <a:ext cx="0" cy="0"/>
          <a:chOff x="0" y="0"/>
          <a:chExt cx="0" cy="0"/>
        </a:xfrm>
      </p:grpSpPr>
      <p:sp>
        <p:nvSpPr>
          <p:cNvPr id="106" name="Google Shape;106;p14">
            <a:extLst>
              <a:ext uri="{FF2B5EF4-FFF2-40B4-BE49-F238E27FC236}">
                <a16:creationId xmlns:a16="http://schemas.microsoft.com/office/drawing/2014/main" id="{DFA70938-E3EE-3A1E-E8B3-1005C3B4BC9B}"/>
              </a:ext>
            </a:extLst>
          </p:cNvPr>
          <p:cNvSpPr/>
          <p:nvPr/>
        </p:nvSpPr>
        <p:spPr>
          <a:xfrm>
            <a:off x="979657" y="-11510"/>
            <a:ext cx="7054297" cy="900246"/>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2800"/>
              <a:buFont typeface="Arial"/>
              <a:buNone/>
            </a:pPr>
            <a:r>
              <a:rPr lang="en-US" sz="2800" b="1" dirty="0">
                <a:solidFill>
                  <a:schemeClr val="accent2"/>
                </a:solidFill>
                <a:latin typeface="Calibri"/>
                <a:ea typeface="Calibri"/>
                <a:cs typeface="Calibri"/>
                <a:sym typeface="Calibri"/>
              </a:rPr>
              <a:t>Video To Slides Automation System</a:t>
            </a:r>
            <a:endParaRPr sz="2700" b="1" i="0" u="none" strike="noStrike" cap="none" dirty="0">
              <a:solidFill>
                <a:schemeClr val="accent2"/>
              </a:solidFill>
              <a:latin typeface="Calibri"/>
              <a:ea typeface="Calibri"/>
              <a:cs typeface="Calibri"/>
              <a:sym typeface="Calibri"/>
            </a:endParaRPr>
          </a:p>
        </p:txBody>
      </p:sp>
      <p:sp>
        <p:nvSpPr>
          <p:cNvPr id="108" name="Google Shape;108;p14">
            <a:extLst>
              <a:ext uri="{FF2B5EF4-FFF2-40B4-BE49-F238E27FC236}">
                <a16:creationId xmlns:a16="http://schemas.microsoft.com/office/drawing/2014/main" id="{87C064F7-1125-0F30-AA6D-39906E6F2AB6}"/>
              </a:ext>
            </a:extLst>
          </p:cNvPr>
          <p:cNvSpPr/>
          <p:nvPr/>
        </p:nvSpPr>
        <p:spPr>
          <a:xfrm>
            <a:off x="6747856" y="4747155"/>
            <a:ext cx="5622911" cy="300083"/>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500"/>
              <a:buFont typeface="Arial"/>
              <a:buNone/>
            </a:pPr>
            <a:r>
              <a:rPr lang="en-US" sz="1100" b="1" i="0" u="none" strike="noStrike" cap="none" dirty="0">
                <a:solidFill>
                  <a:schemeClr val="dk1"/>
                </a:solidFill>
                <a:latin typeface="Calibri"/>
                <a:ea typeface="Calibri"/>
                <a:cs typeface="Calibri"/>
                <a:sym typeface="Calibri"/>
              </a:rPr>
              <a:t>Department of Computer Applications</a:t>
            </a:r>
            <a:endParaRPr sz="1100" b="1" i="0" u="none" strike="noStrike" cap="none" dirty="0">
              <a:solidFill>
                <a:schemeClr val="dk1"/>
              </a:solidFill>
              <a:latin typeface="Calibri"/>
              <a:ea typeface="Calibri"/>
              <a:cs typeface="Calibri"/>
              <a:sym typeface="Calibri"/>
            </a:endParaRPr>
          </a:p>
        </p:txBody>
      </p:sp>
      <p:cxnSp>
        <p:nvCxnSpPr>
          <p:cNvPr id="109" name="Google Shape;109;p14">
            <a:extLst>
              <a:ext uri="{FF2B5EF4-FFF2-40B4-BE49-F238E27FC236}">
                <a16:creationId xmlns:a16="http://schemas.microsoft.com/office/drawing/2014/main" id="{6039CDC8-002F-12C2-6573-D1C90567E495}"/>
              </a:ext>
            </a:extLst>
          </p:cNvPr>
          <p:cNvCxnSpPr>
            <a:cxnSpLocks/>
          </p:cNvCxnSpPr>
          <p:nvPr/>
        </p:nvCxnSpPr>
        <p:spPr>
          <a:xfrm>
            <a:off x="0" y="805171"/>
            <a:ext cx="8164343"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10" name="Google Shape;110;p14">
            <a:extLst>
              <a:ext uri="{FF2B5EF4-FFF2-40B4-BE49-F238E27FC236}">
                <a16:creationId xmlns:a16="http://schemas.microsoft.com/office/drawing/2014/main" id="{E067412C-1591-A7D1-DD88-3E2EDC811778}"/>
              </a:ext>
            </a:extLst>
          </p:cNvPr>
          <p:cNvSpPr/>
          <p:nvPr/>
        </p:nvSpPr>
        <p:spPr>
          <a:xfrm>
            <a:off x="655359" y="792830"/>
            <a:ext cx="7378595" cy="3788256"/>
          </a:xfrm>
          <a:prstGeom prst="rect">
            <a:avLst/>
          </a:prstGeom>
          <a:noFill/>
          <a:ln>
            <a:noFill/>
          </a:ln>
        </p:spPr>
        <p:txBody>
          <a:bodyPr spcFirstLastPara="1" wrap="square" lIns="68575" tIns="34275" rIns="68575" bIns="34275" anchor="t" anchorCtr="0">
            <a:noAutofit/>
          </a:bodyPr>
          <a:lstStyle/>
          <a:p>
            <a:pPr lvl="1">
              <a:buSzPct val="130000"/>
            </a:pPr>
            <a:endParaRPr lang="en-GB" b="1"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lvl="2">
              <a:buSzPct val="130000"/>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lvl="2" indent="-285750">
              <a:buSzPct val="130000"/>
              <a:buFont typeface="Wingdings" panose="05000000000000000000" pitchFamily="2" charset="2"/>
              <a:buChar char="Ø"/>
            </a:pPr>
            <a:endParaRPr lang="en-GB" dirty="0"/>
          </a:p>
          <a:p>
            <a:pPr marL="285750" lvl="2" indent="-285750">
              <a:buSzPct val="130000"/>
              <a:buFont typeface="Wingdings" panose="05000000000000000000" pitchFamily="2" charset="2"/>
              <a:buChar char="Ø"/>
            </a:pPr>
            <a:endParaRPr lang="en-GB" b="1" dirty="0">
              <a:solidFill>
                <a:schemeClr val="tx1"/>
              </a:solidFill>
            </a:endParaRPr>
          </a:p>
        </p:txBody>
      </p:sp>
      <p:pic>
        <p:nvPicPr>
          <p:cNvPr id="111" name="Google Shape;111;p14">
            <a:extLst>
              <a:ext uri="{FF2B5EF4-FFF2-40B4-BE49-F238E27FC236}">
                <a16:creationId xmlns:a16="http://schemas.microsoft.com/office/drawing/2014/main" id="{55E61BB0-870B-D029-A4B1-ACD67EFD700C}"/>
              </a:ext>
            </a:extLst>
          </p:cNvPr>
          <p:cNvPicPr preferRelativeResize="0"/>
          <p:nvPr/>
        </p:nvPicPr>
        <p:blipFill rotWithShape="1">
          <a:blip r:embed="rId3">
            <a:alphaModFix/>
          </a:blip>
          <a:srcRect/>
          <a:stretch/>
        </p:blipFill>
        <p:spPr>
          <a:xfrm>
            <a:off x="8358252" y="0"/>
            <a:ext cx="655359" cy="1116097"/>
          </a:xfrm>
          <a:prstGeom prst="rect">
            <a:avLst/>
          </a:prstGeom>
          <a:noFill/>
          <a:ln>
            <a:noFill/>
          </a:ln>
        </p:spPr>
      </p:pic>
      <p:sp>
        <p:nvSpPr>
          <p:cNvPr id="112" name="Google Shape;112;p14">
            <a:extLst>
              <a:ext uri="{FF2B5EF4-FFF2-40B4-BE49-F238E27FC236}">
                <a16:creationId xmlns:a16="http://schemas.microsoft.com/office/drawing/2014/main" id="{8492168A-C430-11B6-556C-A66E633A8C2F}"/>
              </a:ext>
            </a:extLst>
          </p:cNvPr>
          <p:cNvSpPr/>
          <p:nvPr/>
        </p:nvSpPr>
        <p:spPr>
          <a:xfrm>
            <a:off x="87410" y="4747155"/>
            <a:ext cx="5622911" cy="346249"/>
          </a:xfrm>
          <a:prstGeom prst="rect">
            <a:avLst/>
          </a:prstGeom>
          <a:no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1" dirty="0">
                <a:solidFill>
                  <a:schemeClr val="dk1"/>
                </a:solidFill>
                <a:latin typeface="Calibri"/>
                <a:ea typeface="Calibri"/>
                <a:cs typeface="Calibri"/>
                <a:sym typeface="Calibri"/>
              </a:rPr>
              <a:t>Akash Kumar(SRN: PES1PG23CA009)</a:t>
            </a:r>
            <a:endParaRPr sz="1100" b="1" i="0" u="none" strike="noStrike" cap="none"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0EC9E90B-37D7-6882-7068-21BA0CCCE024}"/>
              </a:ext>
            </a:extLst>
          </p:cNvPr>
          <p:cNvSpPr txBox="1"/>
          <p:nvPr/>
        </p:nvSpPr>
        <p:spPr>
          <a:xfrm>
            <a:off x="979657" y="438613"/>
            <a:ext cx="3202050" cy="369332"/>
          </a:xfrm>
          <a:prstGeom prst="rect">
            <a:avLst/>
          </a:prstGeom>
          <a:noFill/>
        </p:spPr>
        <p:txBody>
          <a:bodyPr wrap="square" rtlCol="0">
            <a:spAutoFit/>
          </a:bodyPr>
          <a:lstStyle/>
          <a:p>
            <a:r>
              <a:rPr lang="en-GB" sz="1800" b="1" dirty="0">
                <a:solidFill>
                  <a:srgbClr val="002060"/>
                </a:solidFill>
                <a:latin typeface="Calibri" panose="020F0502020204030204" pitchFamily="34" charset="0"/>
                <a:ea typeface="Calibri" panose="020F0502020204030204" pitchFamily="34" charset="0"/>
                <a:cs typeface="Calibri" panose="020F0502020204030204" pitchFamily="34" charset="0"/>
              </a:rPr>
              <a:t>Literature Survey</a:t>
            </a:r>
            <a:endParaRPr lang="en-IN" sz="1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cxnSp>
        <p:nvCxnSpPr>
          <p:cNvPr id="4" name="Google Shape;109;p14">
            <a:extLst>
              <a:ext uri="{FF2B5EF4-FFF2-40B4-BE49-F238E27FC236}">
                <a16:creationId xmlns:a16="http://schemas.microsoft.com/office/drawing/2014/main" id="{AE465D04-F932-2A27-D8E0-4DB6C28990D8}"/>
              </a:ext>
            </a:extLst>
          </p:cNvPr>
          <p:cNvCxnSpPr>
            <a:cxnSpLocks/>
          </p:cNvCxnSpPr>
          <p:nvPr/>
        </p:nvCxnSpPr>
        <p:spPr>
          <a:xfrm>
            <a:off x="0" y="4676995"/>
            <a:ext cx="9144001" cy="0"/>
          </a:xfrm>
          <a:prstGeom prst="straightConnector1">
            <a:avLst/>
          </a:prstGeom>
          <a:ln>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3" name="TextBox 2">
            <a:extLst>
              <a:ext uri="{FF2B5EF4-FFF2-40B4-BE49-F238E27FC236}">
                <a16:creationId xmlns:a16="http://schemas.microsoft.com/office/drawing/2014/main" id="{3E71C6F5-ABBD-E9B1-5286-BCCE1B8F2987}"/>
              </a:ext>
            </a:extLst>
          </p:cNvPr>
          <p:cNvSpPr txBox="1"/>
          <p:nvPr/>
        </p:nvSpPr>
        <p:spPr>
          <a:xfrm>
            <a:off x="524970" y="1048256"/>
            <a:ext cx="7508984" cy="3046988"/>
          </a:xfrm>
          <a:prstGeom prst="rect">
            <a:avLst/>
          </a:prstGeom>
          <a:noFill/>
        </p:spPr>
        <p:txBody>
          <a:bodyPr wrap="square" rtlCol="0">
            <a:spAutoFit/>
          </a:bodyPr>
          <a:lstStyle/>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Title: </a:t>
            </a:r>
            <a:r>
              <a:rPr lang="en-GB" dirty="0">
                <a:latin typeface="Calibri" panose="020F0502020204030204" pitchFamily="34" charset="0"/>
                <a:ea typeface="Calibri" panose="020F0502020204030204" pitchFamily="34" charset="0"/>
                <a:cs typeface="Calibri" panose="020F0502020204030204" pitchFamily="34" charset="0"/>
              </a:rPr>
              <a:t>Video Summarization Leveraging Multimodal Information for Presentations</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Author: </a:t>
            </a:r>
            <a:r>
              <a:rPr lang="en-GB" dirty="0" err="1">
                <a:latin typeface="Calibri" panose="020F0502020204030204" pitchFamily="34" charset="0"/>
                <a:ea typeface="Calibri" panose="020F0502020204030204" pitchFamily="34" charset="0"/>
                <a:cs typeface="Calibri" panose="020F0502020204030204" pitchFamily="34" charset="0"/>
              </a:rPr>
              <a:t>Hanchao</a:t>
            </a:r>
            <a:r>
              <a:rPr lang="en-GB" dirty="0">
                <a:latin typeface="Calibri" panose="020F0502020204030204" pitchFamily="34" charset="0"/>
                <a:ea typeface="Calibri" panose="020F0502020204030204" pitchFamily="34" charset="0"/>
                <a:cs typeface="Calibri" panose="020F0502020204030204" pitchFamily="34" charset="0"/>
              </a:rPr>
              <a:t> Liu, </a:t>
            </a:r>
            <a:r>
              <a:rPr lang="en-GB" dirty="0" err="1">
                <a:latin typeface="Calibri" panose="020F0502020204030204" pitchFamily="34" charset="0"/>
                <a:ea typeface="Calibri" panose="020F0502020204030204" pitchFamily="34" charset="0"/>
                <a:cs typeface="Calibri" panose="020F0502020204030204" pitchFamily="34" charset="0"/>
              </a:rPr>
              <a:t>Dapeng</a:t>
            </a:r>
            <a:r>
              <a:rPr lang="en-GB" dirty="0">
                <a:latin typeface="Calibri" panose="020F0502020204030204" pitchFamily="34" charset="0"/>
                <a:ea typeface="Calibri" panose="020F0502020204030204" pitchFamily="34" charset="0"/>
                <a:cs typeface="Calibri" panose="020F0502020204030204" pitchFamily="34" charset="0"/>
              </a:rPr>
              <a:t> Chen, </a:t>
            </a:r>
            <a:r>
              <a:rPr lang="en-GB" dirty="0" err="1">
                <a:latin typeface="Calibri" panose="020F0502020204030204" pitchFamily="34" charset="0"/>
                <a:ea typeface="Calibri" panose="020F0502020204030204" pitchFamily="34" charset="0"/>
                <a:cs typeface="Calibri" panose="020F0502020204030204" pitchFamily="34" charset="0"/>
              </a:rPr>
              <a:t>Rongjun</a:t>
            </a:r>
            <a:r>
              <a:rPr lang="en-GB" dirty="0">
                <a:latin typeface="Calibri" panose="020F0502020204030204" pitchFamily="34" charset="0"/>
                <a:ea typeface="Calibri" panose="020F0502020204030204" pitchFamily="34" charset="0"/>
                <a:cs typeface="Calibri" panose="020F0502020204030204" pitchFamily="34" charset="0"/>
              </a:rPr>
              <a:t> Li, </a:t>
            </a:r>
            <a:r>
              <a:rPr lang="en-GB" dirty="0" err="1">
                <a:latin typeface="Calibri" panose="020F0502020204030204" pitchFamily="34" charset="0"/>
                <a:ea typeface="Calibri" panose="020F0502020204030204" pitchFamily="34" charset="0"/>
                <a:cs typeface="Calibri" panose="020F0502020204030204" pitchFamily="34" charset="0"/>
              </a:rPr>
              <a:t>Wenyuan</a:t>
            </a:r>
            <a:r>
              <a:rPr lang="en-GB" dirty="0">
                <a:latin typeface="Calibri" panose="020F0502020204030204" pitchFamily="34" charset="0"/>
                <a:ea typeface="Calibri" panose="020F0502020204030204" pitchFamily="34" charset="0"/>
                <a:cs typeface="Calibri" panose="020F0502020204030204" pitchFamily="34" charset="0"/>
              </a:rPr>
              <a:t> Xue, Wei Peng</a:t>
            </a:r>
          </a:p>
          <a:p>
            <a:pPr marL="285750" indent="-285750">
              <a:buFont typeface="Wingdings" panose="05000000000000000000" pitchFamily="2" charset="2"/>
              <a:buChar char="Ø"/>
            </a:pPr>
            <a:endParaRPr lang="en-IN"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Ø"/>
            </a:pPr>
            <a:r>
              <a:rPr lang="en-IN" sz="1600" b="1" dirty="0">
                <a:latin typeface="Calibri" panose="020F0502020204030204" pitchFamily="34" charset="0"/>
                <a:ea typeface="Calibri" panose="020F0502020204030204" pitchFamily="34" charset="0"/>
                <a:cs typeface="Calibri" panose="020F0502020204030204" pitchFamily="34" charset="0"/>
              </a:rPr>
              <a:t>Publication Details:</a:t>
            </a:r>
          </a:p>
          <a:p>
            <a:r>
              <a:rPr lang="en-IN" sz="1600" b="1" dirty="0">
                <a:latin typeface="Calibri" panose="020F0502020204030204" pitchFamily="34" charset="0"/>
                <a:ea typeface="Calibri" panose="020F0502020204030204" pitchFamily="34" charset="0"/>
                <a:cs typeface="Calibri" panose="020F0502020204030204" pitchFamily="34" charset="0"/>
              </a:rPr>
              <a:t>            </a:t>
            </a:r>
            <a:r>
              <a:rPr lang="en-IN" b="1" dirty="0">
                <a:latin typeface="Calibri" panose="020F0502020204030204" pitchFamily="34" charset="0"/>
                <a:ea typeface="Calibri" panose="020F0502020204030204" pitchFamily="34" charset="0"/>
                <a:cs typeface="Calibri" panose="020F0502020204030204" pitchFamily="34" charset="0"/>
              </a:rPr>
              <a:t>Source: </a:t>
            </a:r>
            <a:r>
              <a:rPr lang="en-IN" dirty="0">
                <a:latin typeface="Calibri" panose="020F0502020204030204" pitchFamily="34" charset="0"/>
                <a:ea typeface="Calibri" panose="020F0502020204030204" pitchFamily="34" charset="0"/>
                <a:cs typeface="Calibri" panose="020F0502020204030204" pitchFamily="34" charset="0"/>
              </a:rPr>
              <a:t>Google Scholar, </a:t>
            </a:r>
            <a:r>
              <a:rPr lang="en-IN" dirty="0" err="1">
                <a:latin typeface="Calibri" panose="020F0502020204030204" pitchFamily="34" charset="0"/>
                <a:ea typeface="Calibri" panose="020F0502020204030204" pitchFamily="34" charset="0"/>
                <a:cs typeface="Calibri" panose="020F0502020204030204" pitchFamily="34" charset="0"/>
              </a:rPr>
              <a:t>Interspeech</a:t>
            </a:r>
            <a:r>
              <a:rPr lang="en-IN" dirty="0">
                <a:latin typeface="Calibri" panose="020F0502020204030204" pitchFamily="34" charset="0"/>
                <a:ea typeface="Calibri" panose="020F0502020204030204" pitchFamily="34" charset="0"/>
                <a:cs typeface="Calibri" panose="020F0502020204030204" pitchFamily="34" charset="0"/>
              </a:rPr>
              <a:t> 2023</a:t>
            </a:r>
          </a:p>
          <a:p>
            <a:pPr marL="285750" indent="-285750">
              <a:buFont typeface="Wingdings" panose="05000000000000000000" pitchFamily="2" charset="2"/>
              <a:buChar char="Ø"/>
            </a:pPr>
            <a:r>
              <a:rPr lang="en-GB" sz="1600" b="1" dirty="0">
                <a:latin typeface="Calibri" panose="020F0502020204030204" pitchFamily="34" charset="0"/>
                <a:ea typeface="Calibri" panose="020F0502020204030204" pitchFamily="34" charset="0"/>
                <a:cs typeface="Calibri" panose="020F0502020204030204" pitchFamily="34" charset="0"/>
              </a:rPr>
              <a:t>Summary: </a:t>
            </a:r>
            <a:r>
              <a:rPr lang="en-IN" dirty="0">
                <a:latin typeface="Calibri" panose="020F0502020204030204" pitchFamily="34" charset="0"/>
                <a:ea typeface="Calibri" panose="020F0502020204030204" pitchFamily="34" charset="0"/>
                <a:cs typeface="Calibri" panose="020F0502020204030204" pitchFamily="34" charset="0"/>
              </a:rPr>
              <a:t>The paper introduces a video summarization system for presentation videos, leveraging multimodal data (speech, text, visuals). It uses ASR and OCR to extract text, a query-focused summarizer to identify key content, and assembles video clips accordingly. Tested on ICCV 2017 videos, it reduces video length by 80% while preserving critical content, outperforming existing methods. Future improvements include enhancing OCR queries and adding a discourse parser.</a:t>
            </a:r>
          </a:p>
          <a:p>
            <a:pPr marL="285750" indent="-285750">
              <a:buFont typeface="Wingdings" panose="05000000000000000000" pitchFamily="2" charset="2"/>
              <a:buChar char="Ø"/>
            </a:pP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2299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3728</TotalTime>
  <Words>2115</Words>
  <Application>Microsoft Office PowerPoint</Application>
  <PresentationFormat>On-screen Show (16:9)</PresentationFormat>
  <Paragraphs>303</Paragraphs>
  <Slides>28</Slides>
  <Notes>28</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Akash Kumar</cp:lastModifiedBy>
  <cp:revision>105</cp:revision>
  <dcterms:modified xsi:type="dcterms:W3CDTF">2025-02-07T14:43:50Z</dcterms:modified>
</cp:coreProperties>
</file>