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1" r:id="rId4"/>
    <p:sldId id="260" r:id="rId5"/>
    <p:sldId id="259" r:id="rId6"/>
    <p:sldId id="264" r:id="rId7"/>
    <p:sldId id="265"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82"/>
    <a:srgbClr val="FFAA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96"/>
      </p:cViewPr>
      <p:guideLst>
        <p:guide orient="horz" pos="2160"/>
        <p:guide pos="3840"/>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3E9F-1791-446F-B003-FB9D9C602F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05F469-3278-4978-87B4-839DA51B4C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8CD93F-609A-4886-97BE-B27736C816FC}"/>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5" name="Footer Placeholder 4">
            <a:extLst>
              <a:ext uri="{FF2B5EF4-FFF2-40B4-BE49-F238E27FC236}">
                <a16:creationId xmlns:a16="http://schemas.microsoft.com/office/drawing/2014/main" id="{7F4093B9-CE29-497A-99BF-101264E6E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6D2E6-B23B-49F3-9C03-7F432CD53499}"/>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3225017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C3C0-C4DF-4E12-B5C9-2B1F531872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8C8955-4ADD-405F-B8AF-AD073C5F2A8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D1D0DF-9D0B-4498-97DD-96FDC61E36DC}"/>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5" name="Footer Placeholder 4">
            <a:extLst>
              <a:ext uri="{FF2B5EF4-FFF2-40B4-BE49-F238E27FC236}">
                <a16:creationId xmlns:a16="http://schemas.microsoft.com/office/drawing/2014/main" id="{2F247FA5-CBB9-44A1-9CB4-1F74E9FB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5F99E-F915-4454-BB7C-D5F060B9A305}"/>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292120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4C206F-9910-4855-A829-2B69364FA9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776CC0-0DC0-469E-8307-1D993F00811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5FD04-853F-4C53-BD5F-E5F692361E7E}"/>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5" name="Footer Placeholder 4">
            <a:extLst>
              <a:ext uri="{FF2B5EF4-FFF2-40B4-BE49-F238E27FC236}">
                <a16:creationId xmlns:a16="http://schemas.microsoft.com/office/drawing/2014/main" id="{0C4F86BF-B5CB-4796-9708-CAEBB21AD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D6DE6-8003-4545-9906-22BE254290CC}"/>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1457907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365-90ED-4604-8F3D-5E2E666613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9F6FB4-B556-4857-BDF8-7980FB3C8A7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6C046C-6DD9-410D-A165-16DF215A65A8}"/>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5" name="Footer Placeholder 4">
            <a:extLst>
              <a:ext uri="{FF2B5EF4-FFF2-40B4-BE49-F238E27FC236}">
                <a16:creationId xmlns:a16="http://schemas.microsoft.com/office/drawing/2014/main" id="{AD71C228-F04E-40D7-A949-50218D436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C8EE30-9B66-457B-A310-0509AE5CB709}"/>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177824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B52D0-8D83-407D-80BE-1F941FA37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E78FB3-6AC6-4665-A7EA-A4048C453D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C86AA9-3D75-4458-8F26-8B78C54ACF7D}"/>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5" name="Footer Placeholder 4">
            <a:extLst>
              <a:ext uri="{FF2B5EF4-FFF2-40B4-BE49-F238E27FC236}">
                <a16:creationId xmlns:a16="http://schemas.microsoft.com/office/drawing/2014/main" id="{ED048D38-6F49-4432-870D-9529D52D7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366E7-47BF-4354-A391-F2255B798544}"/>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205183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08BD-7ADE-4C9D-913F-2CAD321F36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AD877E-AA97-4E33-80A8-CB5C34CF2FB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F36D55-BC69-4D00-BA28-40E76462767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EA0D-F6EC-484C-B72B-E3DA48AD68CC}"/>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6" name="Footer Placeholder 5">
            <a:extLst>
              <a:ext uri="{FF2B5EF4-FFF2-40B4-BE49-F238E27FC236}">
                <a16:creationId xmlns:a16="http://schemas.microsoft.com/office/drawing/2014/main" id="{BD8AC498-3F90-4665-BE5D-A052FEBFB6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BC7BD-3DA9-475E-B4E9-A9D0FB78DE24}"/>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393661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F94-5B33-42B8-8717-1F92A0231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0A69DA-590E-4B28-BA3C-5CAA38585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9FDF5BE-FEBE-4039-B0CD-CBAB302CC31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3F2BD7-7189-4EEE-987C-EB515BC7A1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ECFC44-7712-4F21-B448-FF79D37E20A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FBE02-5719-4938-ABE0-A3B4A36F3629}"/>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8" name="Footer Placeholder 7">
            <a:extLst>
              <a:ext uri="{FF2B5EF4-FFF2-40B4-BE49-F238E27FC236}">
                <a16:creationId xmlns:a16="http://schemas.microsoft.com/office/drawing/2014/main" id="{94104D29-69EE-455C-B2AA-74F9995F5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B8E674-4FB6-406F-83A1-91EB7AAB9E2D}"/>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376131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09A68-45A6-4AF3-85DA-D6FB82C0AF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93C106-7FA0-444A-8085-FC362A303509}"/>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4" name="Footer Placeholder 3">
            <a:extLst>
              <a:ext uri="{FF2B5EF4-FFF2-40B4-BE49-F238E27FC236}">
                <a16:creationId xmlns:a16="http://schemas.microsoft.com/office/drawing/2014/main" id="{711D17C3-918B-424D-AFB8-777EA39D4C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E342B9-6B26-44AA-8003-EEC5DAD37760}"/>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329032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7D7E68-88CE-4FDF-BED2-203C0816577B}"/>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3" name="Footer Placeholder 2">
            <a:extLst>
              <a:ext uri="{FF2B5EF4-FFF2-40B4-BE49-F238E27FC236}">
                <a16:creationId xmlns:a16="http://schemas.microsoft.com/office/drawing/2014/main" id="{EEA2EE83-CE1D-40CB-A6FA-C3A4ADABE3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288EC3-247F-424D-9A8C-8713E4AF883E}"/>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390012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0082-DDBF-4B13-A3F0-DDE20618C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EBE30-1CDC-4A56-9E8B-6F84B04FC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C01F7-BD40-4BFF-B02E-DBAA89423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D25E088-1D06-4D1A-B4E3-95FE77AE8E29}"/>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6" name="Footer Placeholder 5">
            <a:extLst>
              <a:ext uri="{FF2B5EF4-FFF2-40B4-BE49-F238E27FC236}">
                <a16:creationId xmlns:a16="http://schemas.microsoft.com/office/drawing/2014/main" id="{1F28E5C4-6D17-49AF-AFF5-1E7BE017CD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BAB792-65BF-4A67-85FB-DC3BF99F06EC}"/>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381819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3D46-F693-4A9C-B7F6-09D4D12F89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31DA29-A1B5-433C-BAB6-C64E31BC3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D1410-81CA-4AE1-B335-15A7B07275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8E43E8B-F6E1-4E07-97B3-435DE49DD446}"/>
              </a:ext>
            </a:extLst>
          </p:cNvPr>
          <p:cNvSpPr>
            <a:spLocks noGrp="1"/>
          </p:cNvSpPr>
          <p:nvPr>
            <p:ph type="dt" sz="half" idx="10"/>
          </p:nvPr>
        </p:nvSpPr>
        <p:spPr/>
        <p:txBody>
          <a:bodyPr/>
          <a:lstStyle/>
          <a:p>
            <a:fld id="{D387F001-4320-461F-8788-93F2133AA4E1}" type="datetimeFigureOut">
              <a:rPr lang="en-US" smtClean="0"/>
              <a:pPr/>
              <a:t>3/29/2025</a:t>
            </a:fld>
            <a:endParaRPr lang="en-US"/>
          </a:p>
        </p:txBody>
      </p:sp>
      <p:sp>
        <p:nvSpPr>
          <p:cNvPr id="6" name="Footer Placeholder 5">
            <a:extLst>
              <a:ext uri="{FF2B5EF4-FFF2-40B4-BE49-F238E27FC236}">
                <a16:creationId xmlns:a16="http://schemas.microsoft.com/office/drawing/2014/main" id="{06D8BC34-F121-4201-BA48-E930912CA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656E81-A7CA-48E5-A61E-3BF941618109}"/>
              </a:ext>
            </a:extLst>
          </p:cNvPr>
          <p:cNvSpPr>
            <a:spLocks noGrp="1"/>
          </p:cNvSpPr>
          <p:nvPr>
            <p:ph type="sldNum" sz="quarter" idx="12"/>
          </p:nvPr>
        </p:nvSpPr>
        <p:spPr/>
        <p:txBody>
          <a:bodyPr/>
          <a:lstStyle/>
          <a:p>
            <a:fld id="{923D9934-D54C-4BD8-82B9-16D54B613FC2}" type="slidenum">
              <a:rPr lang="en-US" smtClean="0"/>
              <a:pPr/>
              <a:t>‹#›</a:t>
            </a:fld>
            <a:endParaRPr lang="en-US"/>
          </a:p>
        </p:txBody>
      </p:sp>
    </p:spTree>
    <p:extLst>
      <p:ext uri="{BB962C8B-B14F-4D97-AF65-F5344CB8AC3E}">
        <p14:creationId xmlns:p14="http://schemas.microsoft.com/office/powerpoint/2010/main" val="124286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8EB6B-2CA8-4A3A-810F-DB7FEA098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2E912-E666-4667-AE4A-54FE23D55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FF52B-744A-4DFB-B38A-3EEC2AC2A5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7F001-4320-461F-8788-93F2133AA4E1}" type="datetimeFigureOut">
              <a:rPr lang="en-US" smtClean="0"/>
              <a:pPr/>
              <a:t>3/29/2025</a:t>
            </a:fld>
            <a:endParaRPr lang="en-US"/>
          </a:p>
        </p:txBody>
      </p:sp>
      <p:sp>
        <p:nvSpPr>
          <p:cNvPr id="5" name="Footer Placeholder 4">
            <a:extLst>
              <a:ext uri="{FF2B5EF4-FFF2-40B4-BE49-F238E27FC236}">
                <a16:creationId xmlns:a16="http://schemas.microsoft.com/office/drawing/2014/main" id="{53D38BBD-D3E0-4878-AA7E-E586FE5B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DAC835F-4A62-4EB7-8E7B-DE868C3B5E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3D9934-D54C-4BD8-82B9-16D54B613FC2}" type="slidenum">
              <a:rPr lang="en-US" smtClean="0"/>
              <a:pPr/>
              <a:t>‹#›</a:t>
            </a:fld>
            <a:endParaRPr lang="en-US"/>
          </a:p>
        </p:txBody>
      </p:sp>
    </p:spTree>
    <p:extLst>
      <p:ext uri="{BB962C8B-B14F-4D97-AF65-F5344CB8AC3E}">
        <p14:creationId xmlns:p14="http://schemas.microsoft.com/office/powerpoint/2010/main" val="3121699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1111348"/>
            <a:ext cx="11407515"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2400" b="1" dirty="0">
                <a:latin typeface="+mn-lt"/>
              </a:rPr>
              <a:t>DICE ROLLER SIMULATOR</a:t>
            </a:r>
          </a:p>
        </p:txBody>
      </p:sp>
      <p:sp>
        <p:nvSpPr>
          <p:cNvPr id="5" name="Subtitle 2">
            <a:extLst>
              <a:ext uri="{FF2B5EF4-FFF2-40B4-BE49-F238E27FC236}">
                <a16:creationId xmlns:a16="http://schemas.microsoft.com/office/drawing/2014/main" id="{E71EE9B0-9A70-419E-B207-5E84C013EDE7}"/>
              </a:ext>
            </a:extLst>
          </p:cNvPr>
          <p:cNvSpPr txBox="1">
            <a:spLocks/>
          </p:cNvSpPr>
          <p:nvPr/>
        </p:nvSpPr>
        <p:spPr>
          <a:xfrm>
            <a:off x="5275385" y="4282417"/>
            <a:ext cx="6724356" cy="18510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a:p>
            <a:pPr marL="0" indent="0">
              <a:buNone/>
            </a:pPr>
            <a:endParaRPr lang="en-US" sz="2400" dirty="0"/>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E2UC201C  					Course Name: OOPS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3" name="Title 12"/>
          <p:cNvSpPr>
            <a:spLocks noGrp="1"/>
          </p:cNvSpPr>
          <p:nvPr>
            <p:ph type="title"/>
          </p:nvPr>
        </p:nvSpPr>
        <p:spPr>
          <a:xfrm>
            <a:off x="838200" y="1181686"/>
            <a:ext cx="10515600" cy="1026942"/>
          </a:xfrm>
        </p:spPr>
        <p:txBody>
          <a:bodyPr>
            <a:normAutofit fontScale="90000"/>
          </a:bodyPr>
          <a:lstStyle/>
          <a:p>
            <a:br>
              <a:rPr lang="en-US" dirty="0"/>
            </a:br>
            <a:endParaRPr lang="en-US" dirty="0"/>
          </a:p>
        </p:txBody>
      </p:sp>
      <p:sp>
        <p:nvSpPr>
          <p:cNvPr id="16" name="Content Placeholder 15"/>
          <p:cNvSpPr>
            <a:spLocks noGrp="1"/>
          </p:cNvSpPr>
          <p:nvPr>
            <p:ph sz="half" idx="1"/>
          </p:nvPr>
        </p:nvSpPr>
        <p:spPr>
          <a:xfrm>
            <a:off x="239151" y="3334043"/>
            <a:ext cx="4698609" cy="2842920"/>
          </a:xfrm>
        </p:spPr>
        <p:txBody>
          <a:bodyPr>
            <a:normAutofit/>
          </a:bodyPr>
          <a:lstStyle/>
          <a:p>
            <a:r>
              <a:rPr lang="en-US" dirty="0">
                <a:solidFill>
                  <a:srgbClr val="C00000"/>
                </a:solidFill>
              </a:rPr>
              <a:t>Guided By</a:t>
            </a:r>
          </a:p>
          <a:p>
            <a:endParaRPr lang="en-US" dirty="0">
              <a:solidFill>
                <a:srgbClr val="C00000"/>
              </a:solidFill>
            </a:endParaRPr>
          </a:p>
          <a:p>
            <a:r>
              <a:rPr lang="en-US" dirty="0">
                <a:solidFill>
                  <a:srgbClr val="00B0F0"/>
                </a:solidFill>
              </a:rPr>
              <a:t>Dr Amit Sir</a:t>
            </a:r>
          </a:p>
          <a:p>
            <a:endParaRPr lang="en-US" dirty="0">
              <a:solidFill>
                <a:srgbClr val="00B0F0"/>
              </a:solidFill>
            </a:endParaRPr>
          </a:p>
        </p:txBody>
      </p:sp>
      <p:sp>
        <p:nvSpPr>
          <p:cNvPr id="18" name="Content Placeholder 17"/>
          <p:cNvSpPr>
            <a:spLocks noGrp="1"/>
          </p:cNvSpPr>
          <p:nvPr>
            <p:ph sz="half" idx="2"/>
          </p:nvPr>
        </p:nvSpPr>
        <p:spPr>
          <a:xfrm>
            <a:off x="6614160" y="2895600"/>
            <a:ext cx="5577840" cy="3047999"/>
          </a:xfrm>
        </p:spPr>
        <p:txBody>
          <a:bodyPr>
            <a:normAutofit/>
          </a:bodyPr>
          <a:lstStyle/>
          <a:p>
            <a:r>
              <a:rPr lang="en-US" dirty="0">
                <a:solidFill>
                  <a:srgbClr val="C00000"/>
                </a:solidFill>
              </a:rPr>
              <a:t>Presented By</a:t>
            </a:r>
          </a:p>
          <a:p>
            <a:pPr>
              <a:buNone/>
            </a:pPr>
            <a:r>
              <a:rPr lang="en-US" dirty="0">
                <a:solidFill>
                  <a:srgbClr val="00B0F0"/>
                </a:solidFill>
              </a:rPr>
              <a:t>    AKASH KUMAR</a:t>
            </a:r>
          </a:p>
          <a:p>
            <a:pPr>
              <a:buNone/>
            </a:pPr>
            <a:r>
              <a:rPr lang="en-US" dirty="0">
                <a:solidFill>
                  <a:srgbClr val="00B0F0"/>
                </a:solidFill>
              </a:rPr>
              <a:t>    23SCSE1011715</a:t>
            </a:r>
          </a:p>
          <a:p>
            <a:pPr>
              <a:buNone/>
            </a:pPr>
            <a:r>
              <a:rPr lang="en-US" dirty="0">
                <a:solidFill>
                  <a:srgbClr val="00B0F0"/>
                </a:solidFill>
              </a:rPr>
              <a:t>    SWARAJ KUMAR</a:t>
            </a:r>
          </a:p>
          <a:p>
            <a:pPr>
              <a:buNone/>
            </a:pPr>
            <a:r>
              <a:rPr lang="en-US" dirty="0">
                <a:solidFill>
                  <a:srgbClr val="00B0F0"/>
                </a:solidFill>
              </a:rPr>
              <a:t>   23SCSE10110883</a:t>
            </a:r>
          </a:p>
          <a:p>
            <a:pPr>
              <a:buNone/>
            </a:pPr>
            <a:r>
              <a:rPr lang="en-US" dirty="0">
                <a:solidFill>
                  <a:srgbClr val="C00000"/>
                </a:solidFill>
              </a:rPr>
              <a:t>  . Section : ‘10’</a:t>
            </a:r>
          </a:p>
          <a:p>
            <a:pPr>
              <a:buNone/>
            </a:pPr>
            <a:endParaRPr lang="en-US" dirty="0">
              <a:solidFill>
                <a:srgbClr val="C00000"/>
              </a:solidFill>
            </a:endParaRPr>
          </a:p>
          <a:p>
            <a:endParaRPr lang="en-US" dirty="0">
              <a:solidFill>
                <a:srgbClr val="C00000"/>
              </a:solidFill>
            </a:endParaRPr>
          </a:p>
        </p:txBody>
      </p:sp>
    </p:spTree>
    <p:extLst>
      <p:ext uri="{BB962C8B-B14F-4D97-AF65-F5344CB8AC3E}">
        <p14:creationId xmlns:p14="http://schemas.microsoft.com/office/powerpoint/2010/main" val="45563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1111348"/>
            <a:ext cx="11407515" cy="10972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400" b="1" dirty="0">
              <a:latin typeface="+mn-lt"/>
            </a:endParaRPr>
          </a:p>
        </p:txBody>
      </p:sp>
      <p:sp>
        <p:nvSpPr>
          <p:cNvPr id="5" name="Subtitle 2">
            <a:extLst>
              <a:ext uri="{FF2B5EF4-FFF2-40B4-BE49-F238E27FC236}">
                <a16:creationId xmlns:a16="http://schemas.microsoft.com/office/drawing/2014/main" id="{E71EE9B0-9A70-419E-B207-5E84C013EDE7}"/>
              </a:ext>
            </a:extLst>
          </p:cNvPr>
          <p:cNvSpPr txBox="1">
            <a:spLocks/>
          </p:cNvSpPr>
          <p:nvPr/>
        </p:nvSpPr>
        <p:spPr>
          <a:xfrm>
            <a:off x="5275385" y="4282417"/>
            <a:ext cx="6724356" cy="18510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400" dirty="0"/>
          </a:p>
          <a:p>
            <a:pPr marL="0" indent="0">
              <a:buNone/>
            </a:pPr>
            <a:endParaRPr lang="en-US" sz="2400" dirty="0"/>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13" name="Title 12"/>
          <p:cNvSpPr>
            <a:spLocks noGrp="1"/>
          </p:cNvSpPr>
          <p:nvPr>
            <p:ph type="title"/>
          </p:nvPr>
        </p:nvSpPr>
        <p:spPr>
          <a:xfrm>
            <a:off x="-164690" y="-65254"/>
            <a:ext cx="10515600" cy="1026942"/>
          </a:xfrm>
        </p:spPr>
        <p:txBody>
          <a:bodyPr>
            <a:normAutofit fontScale="90000"/>
          </a:bodyPr>
          <a:lstStyle/>
          <a:p>
            <a:br>
              <a:rPr lang="en-US" dirty="0"/>
            </a:br>
            <a:r>
              <a:rPr lang="en-US" dirty="0"/>
              <a:t>                                        </a:t>
            </a:r>
            <a:r>
              <a:rPr lang="en-US" b="1" u="sng" dirty="0"/>
              <a:t>INTRODUCTION</a:t>
            </a:r>
            <a:br>
              <a:rPr lang="en-US" b="1" u="sng" dirty="0"/>
            </a:br>
            <a:endParaRPr lang="en-US" b="1" u="sng" dirty="0"/>
          </a:p>
        </p:txBody>
      </p:sp>
      <p:sp>
        <p:nvSpPr>
          <p:cNvPr id="18" name="Content Placeholder 17"/>
          <p:cNvSpPr>
            <a:spLocks noGrp="1"/>
          </p:cNvSpPr>
          <p:nvPr>
            <p:ph sz="half" idx="2"/>
          </p:nvPr>
        </p:nvSpPr>
        <p:spPr>
          <a:xfrm>
            <a:off x="6614160" y="2895600"/>
            <a:ext cx="5577840" cy="3047999"/>
          </a:xfrm>
        </p:spPr>
        <p:txBody>
          <a:bodyPr>
            <a:normAutofit/>
          </a:bodyPr>
          <a:lstStyle/>
          <a:p>
            <a:pPr>
              <a:buNone/>
            </a:pPr>
            <a:endParaRPr lang="en-US" dirty="0">
              <a:solidFill>
                <a:srgbClr val="C00000"/>
              </a:solidFill>
            </a:endParaRPr>
          </a:p>
          <a:p>
            <a:endParaRPr lang="en-US" dirty="0">
              <a:solidFill>
                <a:srgbClr val="C00000"/>
              </a:solidFill>
            </a:endParaRPr>
          </a:p>
        </p:txBody>
      </p:sp>
      <p:sp>
        <p:nvSpPr>
          <p:cNvPr id="9" name="TextBox 8">
            <a:extLst>
              <a:ext uri="{FF2B5EF4-FFF2-40B4-BE49-F238E27FC236}">
                <a16:creationId xmlns:a16="http://schemas.microsoft.com/office/drawing/2014/main" id="{4261C9E7-5309-AA7C-D822-3FD509B8D39A}"/>
              </a:ext>
            </a:extLst>
          </p:cNvPr>
          <p:cNvSpPr txBox="1"/>
          <p:nvPr/>
        </p:nvSpPr>
        <p:spPr>
          <a:xfrm>
            <a:off x="392241" y="1586248"/>
            <a:ext cx="11407515" cy="3108543"/>
          </a:xfrm>
          <a:prstGeom prst="rect">
            <a:avLst/>
          </a:prstGeom>
          <a:noFill/>
        </p:spPr>
        <p:txBody>
          <a:bodyPr wrap="square">
            <a:spAutoFit/>
          </a:bodyPr>
          <a:lstStyle/>
          <a:p>
            <a:r>
              <a:rPr lang="en-IN" sz="2800" dirty="0"/>
              <a:t>In this Python project, we'll create a digital version of the popular board game Ludo using object-oriented programming principles. The game will involve players taking turns to roll a dice and move their tokens around the board. We'll design classes to represent the game board, players, tokens, and the dice, encapsulating their respective functionalities. By employing OOP concepts such as inheritance, encapsulation, and polymorphism, we'll create a modular and scalable Ludo game simulation in Python."</a:t>
            </a:r>
          </a:p>
        </p:txBody>
      </p:sp>
    </p:spTree>
    <p:extLst>
      <p:ext uri="{BB962C8B-B14F-4D97-AF65-F5344CB8AC3E}">
        <p14:creationId xmlns:p14="http://schemas.microsoft.com/office/powerpoint/2010/main" val="409267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834182" y="603400"/>
            <a:ext cx="4740474"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Problem Statement</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E2UC201C  					Course Name: OOPS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C0594F-231B-F220-7B6A-D2543AD0E4D1}"/>
              </a:ext>
            </a:extLst>
          </p:cNvPr>
          <p:cNvSpPr txBox="1"/>
          <p:nvPr/>
        </p:nvSpPr>
        <p:spPr>
          <a:xfrm>
            <a:off x="579353" y="2135927"/>
            <a:ext cx="11409266" cy="3139321"/>
          </a:xfrm>
          <a:prstGeom prst="rect">
            <a:avLst/>
          </a:prstGeom>
          <a:noFill/>
        </p:spPr>
        <p:txBody>
          <a:bodyPr wrap="square" rtlCol="0">
            <a:spAutoFit/>
          </a:bodyPr>
          <a:lstStyle/>
          <a:p>
            <a:pPr algn="l">
              <a:buFont typeface="+mj-lt"/>
              <a:buAutoNum type="arabicPeriod"/>
            </a:pPr>
            <a:r>
              <a:rPr lang="en-US" b="1" i="0" dirty="0">
                <a:effectLst/>
                <a:latin typeface="Söhne"/>
              </a:rPr>
              <a:t>Manual Dice Rolling Hassles:</a:t>
            </a:r>
            <a:r>
              <a:rPr lang="en-US" b="0" i="0" dirty="0">
                <a:effectLst/>
                <a:latin typeface="Söhne"/>
              </a:rPr>
              <a:t> Rolling dice manually in games or educational activities can be tedious, prone to errors, and time-consuming, especially when multiple dice are involved.</a:t>
            </a:r>
          </a:p>
          <a:p>
            <a:pPr algn="l">
              <a:buFont typeface="+mj-lt"/>
              <a:buAutoNum type="arabicPeriod"/>
            </a:pPr>
            <a:r>
              <a:rPr lang="en-US" b="1" i="0" dirty="0">
                <a:effectLst/>
                <a:latin typeface="Söhne"/>
              </a:rPr>
              <a:t>Gameplay Disruptions:</a:t>
            </a:r>
            <a:r>
              <a:rPr lang="en-US" b="0" i="0" dirty="0">
                <a:effectLst/>
                <a:latin typeface="Söhne"/>
              </a:rPr>
              <a:t> Manual dice rolling may disrupt the flow of gameplay, leading to delays and distractions, particularly in fast-paced gaming environments.</a:t>
            </a:r>
          </a:p>
          <a:p>
            <a:pPr algn="l">
              <a:buFont typeface="+mj-lt"/>
              <a:buAutoNum type="arabicPeriod"/>
            </a:pPr>
            <a:r>
              <a:rPr lang="en-US" b="1" i="0" dirty="0">
                <a:effectLst/>
                <a:latin typeface="Söhne"/>
              </a:rPr>
              <a:t>Accuracy Concerns:</a:t>
            </a:r>
            <a:r>
              <a:rPr lang="en-US" b="0" i="0" dirty="0">
                <a:effectLst/>
                <a:latin typeface="Söhne"/>
              </a:rPr>
              <a:t> Human errors in manual dice rolling can affect the integrity of the game, potentially leading to unfair outcomes or discrepancies in results.</a:t>
            </a:r>
          </a:p>
          <a:p>
            <a:pPr algn="l">
              <a:buFont typeface="+mj-lt"/>
              <a:buAutoNum type="arabicPeriod"/>
            </a:pPr>
            <a:r>
              <a:rPr lang="en-US" b="1" i="0" dirty="0">
                <a:effectLst/>
                <a:latin typeface="Söhne"/>
              </a:rPr>
              <a:t>Educational Limitations:</a:t>
            </a:r>
            <a:r>
              <a:rPr lang="en-US" b="0" i="0" dirty="0">
                <a:effectLst/>
                <a:latin typeface="Söhne"/>
              </a:rPr>
              <a:t> In educational settings, manual dice rolling might hinder the efficiency of activities that require random number generation, such as probability simulations or statistical experiments.</a:t>
            </a:r>
          </a:p>
          <a:p>
            <a:pPr algn="l">
              <a:buFont typeface="+mj-lt"/>
              <a:buAutoNum type="arabicPeriod"/>
            </a:pPr>
            <a:r>
              <a:rPr lang="en-US" b="1" i="0" dirty="0">
                <a:effectLst/>
                <a:latin typeface="Söhne"/>
              </a:rPr>
              <a:t>Need for Automation:</a:t>
            </a:r>
            <a:r>
              <a:rPr lang="en-US" b="0" i="0" dirty="0">
                <a:effectLst/>
                <a:latin typeface="Söhne"/>
              </a:rPr>
              <a:t> There is a growing need for a reliable and efficient solution to automate the dice rolling process, ensuring accuracy, convenience, and seamless integration into various gaming and educational applications.</a:t>
            </a:r>
          </a:p>
          <a:p>
            <a:endParaRPr lang="en-IN" dirty="0"/>
          </a:p>
        </p:txBody>
      </p:sp>
    </p:spTree>
    <p:extLst>
      <p:ext uri="{BB962C8B-B14F-4D97-AF65-F5344CB8AC3E}">
        <p14:creationId xmlns:p14="http://schemas.microsoft.com/office/powerpoint/2010/main" val="43460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Flowchart</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E2UC201C  					Course Name: OOPS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FA4126-3FA0-C6C5-A238-3DA7B89868A7}"/>
              </a:ext>
            </a:extLst>
          </p:cNvPr>
          <p:cNvPicPr>
            <a:picLocks noChangeAspect="1"/>
          </p:cNvPicPr>
          <p:nvPr/>
        </p:nvPicPr>
        <p:blipFill>
          <a:blip r:embed="rId3"/>
          <a:stretch>
            <a:fillRect/>
          </a:stretch>
        </p:blipFill>
        <p:spPr>
          <a:xfrm>
            <a:off x="3997297" y="1613765"/>
            <a:ext cx="4197405" cy="4572251"/>
          </a:xfrm>
          <a:prstGeom prst="rect">
            <a:avLst/>
          </a:prstGeom>
        </p:spPr>
      </p:pic>
    </p:spTree>
    <p:extLst>
      <p:ext uri="{BB962C8B-B14F-4D97-AF65-F5344CB8AC3E}">
        <p14:creationId xmlns:p14="http://schemas.microsoft.com/office/powerpoint/2010/main" val="55989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Technology Used</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E2UC201C  					Course Name: OOPS</a:t>
            </a:r>
            <a:endParaRPr lang="en-US" sz="2000" b="1" dirty="0">
              <a:solidFill>
                <a:schemeClr val="bg1"/>
              </a:solidFill>
              <a:latin typeface="Times New Roman" panose="02020603050405020304" pitchFamily="18" charset="0"/>
              <a:cs typeface="Times New Roman" panose="02020603050405020304" pitchFamily="18" charset="0"/>
            </a:endParaRPr>
          </a:p>
        </p:txBody>
      </p:sp>
      <p:pic>
        <p:nvPicPr>
          <p:cNvPr id="7" name="Picture 6" descr="A logo of a company&#10;&#10;Description automatically generated">
            <a:extLst>
              <a:ext uri="{FF2B5EF4-FFF2-40B4-BE49-F238E27FC236}">
                <a16:creationId xmlns:a16="http://schemas.microsoft.com/office/drawing/2014/main" id="{345A8400-C457-7FB3-5E0F-5EA40A0113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2758" y="810851"/>
            <a:ext cx="4686483" cy="2929052"/>
          </a:xfrm>
          <a:prstGeom prst="rect">
            <a:avLst/>
          </a:prstGeom>
        </p:spPr>
      </p:pic>
      <p:sp>
        <p:nvSpPr>
          <p:cNvPr id="9" name="TextBox 8">
            <a:extLst>
              <a:ext uri="{FF2B5EF4-FFF2-40B4-BE49-F238E27FC236}">
                <a16:creationId xmlns:a16="http://schemas.microsoft.com/office/drawing/2014/main" id="{3552D041-7AD2-5E33-7E2D-1D00621FF5E3}"/>
              </a:ext>
            </a:extLst>
          </p:cNvPr>
          <p:cNvSpPr txBox="1"/>
          <p:nvPr/>
        </p:nvSpPr>
        <p:spPr>
          <a:xfrm>
            <a:off x="1257209" y="1249948"/>
            <a:ext cx="9099732" cy="4801314"/>
          </a:xfrm>
          <a:prstGeom prst="rect">
            <a:avLst/>
          </a:prstGeom>
          <a:noFill/>
        </p:spPr>
        <p:txBody>
          <a:bodyPr wrap="square" rtlCol="0">
            <a:spAutoFit/>
          </a:bodyPr>
          <a:lstStyle/>
          <a:p>
            <a:endParaRPr lang="en-US" dirty="0"/>
          </a:p>
          <a:p>
            <a:r>
              <a:rPr lang="en-US" dirty="0"/>
              <a:t>In the development of the Dice Roller Simulator, we employed several key technologies to ensure efficiency, reliability, and ease of use. Below are the core technologies utilized in this project:</a:t>
            </a:r>
          </a:p>
          <a:p>
            <a:r>
              <a:rPr lang="en-US" dirty="0"/>
              <a:t>Python Programming Language:</a:t>
            </a:r>
          </a:p>
          <a:p>
            <a:r>
              <a:rPr lang="en-US" dirty="0"/>
              <a:t>Python was chosen as the primary programming language due to its simplicity, versatility, and extensive libraries.</a:t>
            </a:r>
          </a:p>
          <a:p>
            <a:r>
              <a:rPr lang="en-US" dirty="0"/>
              <a:t>It allowed for rapid development and easy integration of features required for simulating dice rolls.</a:t>
            </a:r>
          </a:p>
          <a:p>
            <a:r>
              <a:rPr lang="en-US" dirty="0"/>
              <a:t>Object-Oriented Programming (OOP) Concepts:</a:t>
            </a:r>
          </a:p>
          <a:p>
            <a:r>
              <a:rPr lang="en-US" dirty="0"/>
              <a:t>Object-oriented programming principles were employed to structure the code effectively.</a:t>
            </a:r>
          </a:p>
          <a:p>
            <a:r>
              <a:rPr lang="en-US" dirty="0"/>
              <a:t>Classes and objects were utilized to encapsulate related data and functionality, enhancing modularity and reusability.</a:t>
            </a:r>
          </a:p>
          <a:p>
            <a:r>
              <a:rPr lang="en-US" dirty="0"/>
              <a:t>Random Module:</a:t>
            </a:r>
          </a:p>
          <a:p>
            <a:r>
              <a:rPr lang="en-US" dirty="0"/>
              <a:t>The random module in Python provided essential functions for generating random numbers.</a:t>
            </a:r>
          </a:p>
          <a:p>
            <a:r>
              <a:rPr lang="en-US" dirty="0"/>
              <a:t>It enabled the simulation of random dice rolls, ensuring fairness and unpredictability in gameplay.</a:t>
            </a:r>
            <a:endParaRPr lang="en-IN" dirty="0"/>
          </a:p>
        </p:txBody>
      </p:sp>
    </p:spTree>
    <p:extLst>
      <p:ext uri="{BB962C8B-B14F-4D97-AF65-F5344CB8AC3E}">
        <p14:creationId xmlns:p14="http://schemas.microsoft.com/office/powerpoint/2010/main" val="196101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E2UC201C  					Course Name: OOPS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35882133-62D1-1435-F98D-F91AC224C1BB}"/>
              </a:ext>
            </a:extLst>
          </p:cNvPr>
          <p:cNvSpPr/>
          <p:nvPr/>
        </p:nvSpPr>
        <p:spPr>
          <a:xfrm>
            <a:off x="752474" y="978235"/>
            <a:ext cx="221907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Source code</a:t>
            </a:r>
          </a:p>
        </p:txBody>
      </p:sp>
      <p:pic>
        <p:nvPicPr>
          <p:cNvPr id="7" name="Picture 6">
            <a:extLst>
              <a:ext uri="{FF2B5EF4-FFF2-40B4-BE49-F238E27FC236}">
                <a16:creationId xmlns:a16="http://schemas.microsoft.com/office/drawing/2014/main" id="{05B9B71F-5705-5AA1-A359-5898ED4CDB52}"/>
              </a:ext>
            </a:extLst>
          </p:cNvPr>
          <p:cNvPicPr>
            <a:picLocks noChangeAspect="1"/>
          </p:cNvPicPr>
          <p:nvPr/>
        </p:nvPicPr>
        <p:blipFill>
          <a:blip r:embed="rId3"/>
          <a:stretch>
            <a:fillRect/>
          </a:stretch>
        </p:blipFill>
        <p:spPr>
          <a:xfrm>
            <a:off x="3331776" y="936599"/>
            <a:ext cx="7031424" cy="5458471"/>
          </a:xfrm>
          <a:prstGeom prst="rect">
            <a:avLst/>
          </a:prstGeom>
        </p:spPr>
      </p:pic>
    </p:spTree>
    <p:extLst>
      <p:ext uri="{BB962C8B-B14F-4D97-AF65-F5344CB8AC3E}">
        <p14:creationId xmlns:p14="http://schemas.microsoft.com/office/powerpoint/2010/main" val="186703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39224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Course Code: E2UC201C  					Course Name: OOPS</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6A0D9D9-D4C3-218B-9057-9B1068B722A9}"/>
              </a:ext>
            </a:extLst>
          </p:cNvPr>
          <p:cNvSpPr/>
          <p:nvPr/>
        </p:nvSpPr>
        <p:spPr>
          <a:xfrm>
            <a:off x="545071" y="1063058"/>
            <a:ext cx="191975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Result</a:t>
            </a:r>
          </a:p>
        </p:txBody>
      </p:sp>
      <p:pic>
        <p:nvPicPr>
          <p:cNvPr id="6" name="Picture 5">
            <a:extLst>
              <a:ext uri="{FF2B5EF4-FFF2-40B4-BE49-F238E27FC236}">
                <a16:creationId xmlns:a16="http://schemas.microsoft.com/office/drawing/2014/main" id="{73DBC9BB-FD5B-C937-3360-29FDD7412571}"/>
              </a:ext>
            </a:extLst>
          </p:cNvPr>
          <p:cNvPicPr>
            <a:picLocks noChangeAspect="1"/>
          </p:cNvPicPr>
          <p:nvPr/>
        </p:nvPicPr>
        <p:blipFill>
          <a:blip r:embed="rId3"/>
          <a:stretch>
            <a:fillRect/>
          </a:stretch>
        </p:blipFill>
        <p:spPr>
          <a:xfrm>
            <a:off x="839285" y="2408622"/>
            <a:ext cx="3256949" cy="1809417"/>
          </a:xfrm>
          <a:prstGeom prst="rect">
            <a:avLst/>
          </a:prstGeom>
        </p:spPr>
      </p:pic>
      <p:pic>
        <p:nvPicPr>
          <p:cNvPr id="9" name="Picture 8">
            <a:extLst>
              <a:ext uri="{FF2B5EF4-FFF2-40B4-BE49-F238E27FC236}">
                <a16:creationId xmlns:a16="http://schemas.microsoft.com/office/drawing/2014/main" id="{84E6A82E-B52B-3FAA-82E3-B42D838E98A8}"/>
              </a:ext>
            </a:extLst>
          </p:cNvPr>
          <p:cNvPicPr>
            <a:picLocks noChangeAspect="1"/>
          </p:cNvPicPr>
          <p:nvPr/>
        </p:nvPicPr>
        <p:blipFill>
          <a:blip r:embed="rId4"/>
          <a:stretch>
            <a:fillRect/>
          </a:stretch>
        </p:blipFill>
        <p:spPr>
          <a:xfrm>
            <a:off x="5738772" y="1448392"/>
            <a:ext cx="3516045" cy="4377937"/>
          </a:xfrm>
          <a:prstGeom prst="rect">
            <a:avLst/>
          </a:prstGeom>
        </p:spPr>
      </p:pic>
    </p:spTree>
    <p:extLst>
      <p:ext uri="{BB962C8B-B14F-4D97-AF65-F5344CB8AC3E}">
        <p14:creationId xmlns:p14="http://schemas.microsoft.com/office/powerpoint/2010/main" val="111856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0634EA6-5857-473C-989D-3FAD60E982E3}"/>
              </a:ext>
            </a:extLst>
          </p:cNvPr>
          <p:cNvSpPr txBox="1">
            <a:spLocks/>
          </p:cNvSpPr>
          <p:nvPr/>
        </p:nvSpPr>
        <p:spPr>
          <a:xfrm>
            <a:off x="297352" y="603400"/>
            <a:ext cx="11407515" cy="13308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sz="3600" b="1" dirty="0">
                <a:latin typeface="+mn-lt"/>
              </a:rPr>
              <a:t>Conclusion</a:t>
            </a:r>
            <a:endParaRPr lang="en-US" sz="2400" b="1" dirty="0">
              <a:latin typeface="+mn-lt"/>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91607"/>
            <a:ext cx="1504949" cy="1023587"/>
          </a:xfrm>
          <a:prstGeom prst="rect">
            <a:avLst/>
          </a:prstGeom>
        </p:spPr>
      </p:pic>
      <p:pic>
        <p:nvPicPr>
          <p:cNvPr id="11" name="Picture 10">
            <a:extLst>
              <a:ext uri="{FF2B5EF4-FFF2-40B4-BE49-F238E27FC236}">
                <a16:creationId xmlns:a16="http://schemas.microsoft.com/office/drawing/2014/main" id="{90CAFED0-102C-4A1F-9B66-03941619ED7B}"/>
              </a:ext>
            </a:extLst>
          </p:cNvPr>
          <p:cNvPicPr>
            <a:picLocks noChangeAspect="1"/>
          </p:cNvPicPr>
          <p:nvPr/>
        </p:nvPicPr>
        <p:blipFill>
          <a:blip r:embed="rId2"/>
          <a:stretch>
            <a:fillRect/>
          </a:stretch>
        </p:blipFill>
        <p:spPr>
          <a:xfrm>
            <a:off x="0" y="21647"/>
            <a:ext cx="1504949" cy="1023587"/>
          </a:xfrm>
          <a:prstGeom prst="rect">
            <a:avLst/>
          </a:prstGeom>
        </p:spPr>
      </p:pic>
      <p:sp>
        <p:nvSpPr>
          <p:cNvPr id="12" name="Title 1">
            <a:extLst>
              <a:ext uri="{FF2B5EF4-FFF2-40B4-BE49-F238E27FC236}">
                <a16:creationId xmlns:a16="http://schemas.microsoft.com/office/drawing/2014/main" id="{1B2D5CF5-AFE6-401F-AD77-6BCCF4F81578}"/>
              </a:ext>
            </a:extLst>
          </p:cNvPr>
          <p:cNvSpPr txBox="1">
            <a:spLocks noChangeArrowheads="1"/>
          </p:cNvSpPr>
          <p:nvPr/>
        </p:nvSpPr>
        <p:spPr>
          <a:xfrm>
            <a:off x="3" y="6431610"/>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14" name="Picture 13">
            <a:extLst>
              <a:ext uri="{FF2B5EF4-FFF2-40B4-BE49-F238E27FC236}">
                <a16:creationId xmlns:a16="http://schemas.microsoft.com/office/drawing/2014/main" id="{0E5EC5A2-AA4D-4584-A4BD-E8A3EE1A655B}"/>
              </a:ext>
            </a:extLst>
          </p:cNvPr>
          <p:cNvPicPr>
            <a:picLocks noChangeAspect="1"/>
          </p:cNvPicPr>
          <p:nvPr/>
        </p:nvPicPr>
        <p:blipFill>
          <a:blip r:embed="rId2"/>
          <a:stretch>
            <a:fillRect/>
          </a:stretch>
        </p:blipFill>
        <p:spPr>
          <a:xfrm>
            <a:off x="0" y="-11447"/>
            <a:ext cx="1504949" cy="1023587"/>
          </a:xfrm>
          <a:prstGeom prst="rect">
            <a:avLst/>
          </a:prstGeom>
        </p:spPr>
      </p:pic>
      <p:sp>
        <p:nvSpPr>
          <p:cNvPr id="15" name="Title 1">
            <a:extLst>
              <a:ext uri="{FF2B5EF4-FFF2-40B4-BE49-F238E27FC236}">
                <a16:creationId xmlns:a16="http://schemas.microsoft.com/office/drawing/2014/main" id="{CFD76DEF-FBE4-4048-BA45-CFF54019E1F5}"/>
              </a:ext>
            </a:extLst>
          </p:cNvPr>
          <p:cNvSpPr txBox="1">
            <a:spLocks noChangeArrowheads="1"/>
          </p:cNvSpPr>
          <p:nvPr/>
        </p:nvSpPr>
        <p:spPr>
          <a:xfrm>
            <a:off x="3" y="6364611"/>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effectLst/>
                <a:uLnTx/>
                <a:uFillTx/>
                <a:latin typeface="Tinos"/>
                <a:ea typeface="+mj-ea"/>
                <a:cs typeface="+mj-cs"/>
              </a:rPr>
              <a:t>					     		</a:t>
            </a:r>
            <a:endParaRPr lang="zh-CN" altLang="en-US" sz="2400" b="1" dirty="0">
              <a:latin typeface="Tinos"/>
            </a:endParaRPr>
          </a:p>
          <a:p>
            <a:pPr lvl="0">
              <a:lnSpc>
                <a:spcPct val="90000"/>
              </a:lnSpc>
              <a:spcBef>
                <a:spcPct val="0"/>
              </a:spcBef>
              <a:defRPr/>
            </a:pPr>
            <a:endParaRPr kumimoji="0" lang="en-IN" altLang="zh-CN" sz="2400" b="1" i="0" u="none" strike="noStrike" kern="1200" cap="none" spc="0" normalizeH="0" baseline="0" noProof="0" dirty="0">
              <a:ln>
                <a:noFill/>
              </a:ln>
              <a:effectLst/>
              <a:uLnTx/>
              <a:uFillTx/>
              <a:latin typeface="Tinos"/>
              <a:ea typeface="+mj-ea"/>
              <a:cs typeface="+mj-cs"/>
            </a:endParaRPr>
          </a:p>
        </p:txBody>
      </p:sp>
      <p:pic>
        <p:nvPicPr>
          <p:cNvPr id="17" name="Picture 16">
            <a:extLst>
              <a:ext uri="{FF2B5EF4-FFF2-40B4-BE49-F238E27FC236}">
                <a16:creationId xmlns:a16="http://schemas.microsoft.com/office/drawing/2014/main" id="{DA5F9815-63AB-4A14-B67F-BE47778A498D}"/>
              </a:ext>
            </a:extLst>
          </p:cNvPr>
          <p:cNvPicPr>
            <a:picLocks noChangeAspect="1"/>
          </p:cNvPicPr>
          <p:nvPr/>
        </p:nvPicPr>
        <p:blipFill>
          <a:blip r:embed="rId2"/>
          <a:stretch>
            <a:fillRect/>
          </a:stretch>
        </p:blipFill>
        <p:spPr>
          <a:xfrm>
            <a:off x="0" y="-78446"/>
            <a:ext cx="1504949" cy="1023587"/>
          </a:xfrm>
          <a:prstGeom prst="rect">
            <a:avLst/>
          </a:prstGeom>
        </p:spPr>
      </p:pic>
      <p:sp>
        <p:nvSpPr>
          <p:cNvPr id="2" name="Title 1">
            <a:extLst>
              <a:ext uri="{FF2B5EF4-FFF2-40B4-BE49-F238E27FC236}">
                <a16:creationId xmlns:a16="http://schemas.microsoft.com/office/drawing/2014/main" id="{16C6E62C-F18D-5606-3A13-FBA4A414B37F}"/>
              </a:ext>
            </a:extLst>
          </p:cNvPr>
          <p:cNvSpPr txBox="1">
            <a:spLocks noChangeArrowheads="1"/>
          </p:cNvSpPr>
          <p:nvPr/>
        </p:nvSpPr>
        <p:spPr>
          <a:xfrm>
            <a:off x="1301568" y="-96513"/>
            <a:ext cx="10687051" cy="1033112"/>
          </a:xfrm>
          <a:prstGeom prst="rect">
            <a:avLst/>
          </a:prstGeom>
          <a:solidFill>
            <a:srgbClr val="C00000"/>
          </a:solidFill>
        </p:spPr>
        <p:txBody>
          <a:bodyPr/>
          <a:lstStyle/>
          <a:p>
            <a:pPr algn="ctr" fontAlgn="base"/>
            <a:r>
              <a:rPr lang="en-IN" sz="2800" b="1" dirty="0">
                <a:latin typeface="Times New Roman" panose="02020603050405020304" pitchFamily="18" charset="0"/>
                <a:cs typeface="Times New Roman" panose="02020603050405020304" pitchFamily="18" charset="0"/>
              </a:rPr>
              <a:t>Name of the School: School of Computer Science and Engineering </a:t>
            </a:r>
          </a:p>
          <a:p>
            <a:pPr fontAlgn="base"/>
            <a:r>
              <a:rPr lang="en-IN" sz="40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Course Code: E2UC201C  					Course Name: OOPS</a:t>
            </a:r>
            <a:endParaRPr lang="en-US"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FBA311E-71DA-A6F4-31C6-76B39C3D7F91}"/>
              </a:ext>
            </a:extLst>
          </p:cNvPr>
          <p:cNvSpPr txBox="1"/>
          <p:nvPr/>
        </p:nvSpPr>
        <p:spPr>
          <a:xfrm>
            <a:off x="850900" y="1460243"/>
            <a:ext cx="10687051" cy="4801314"/>
          </a:xfrm>
          <a:prstGeom prst="rect">
            <a:avLst/>
          </a:prstGeom>
          <a:noFill/>
        </p:spPr>
        <p:txBody>
          <a:bodyPr wrap="square" rtlCol="0">
            <a:spAutoFit/>
          </a:bodyPr>
          <a:lstStyle/>
          <a:p>
            <a:pPr algn="l">
              <a:buFont typeface="+mj-lt"/>
              <a:buAutoNum type="arabicPeriod"/>
            </a:pPr>
            <a:r>
              <a:rPr lang="en-US" b="1" i="0" dirty="0">
                <a:effectLst/>
                <a:latin typeface="Söhne"/>
              </a:rPr>
              <a:t>Efficiency and Convenience:</a:t>
            </a:r>
            <a:endParaRPr lang="en-US" b="0" i="0" dirty="0">
              <a:effectLst/>
              <a:latin typeface="Söhne"/>
            </a:endParaRPr>
          </a:p>
          <a:p>
            <a:pPr marL="742950" lvl="1" indent="-285750" algn="l">
              <a:buFont typeface="+mj-lt"/>
              <a:buAutoNum type="arabicPeriod"/>
            </a:pPr>
            <a:r>
              <a:rPr lang="en-US" b="0" i="0" dirty="0">
                <a:effectLst/>
                <a:latin typeface="Söhne"/>
              </a:rPr>
              <a:t>The Dice Roller Simulator streamlines the dice rolling process, offering users an efficient and convenient solution for generating random numbers in gaming and educational activities.</a:t>
            </a:r>
          </a:p>
          <a:p>
            <a:pPr algn="l">
              <a:buFont typeface="+mj-lt"/>
              <a:buAutoNum type="arabicPeriod"/>
            </a:pPr>
            <a:r>
              <a:rPr lang="en-US" b="1" i="0" dirty="0">
                <a:effectLst/>
                <a:latin typeface="Söhne"/>
              </a:rPr>
              <a:t>Customizability and Adaptability:</a:t>
            </a:r>
            <a:endParaRPr lang="en-US" b="0" i="0" dirty="0">
              <a:effectLst/>
              <a:latin typeface="Söhne"/>
            </a:endParaRPr>
          </a:p>
          <a:p>
            <a:pPr marL="742950" lvl="1" indent="-285750" algn="l">
              <a:buFont typeface="+mj-lt"/>
              <a:buAutoNum type="arabicPeriod"/>
            </a:pPr>
            <a:r>
              <a:rPr lang="en-US" b="0" i="0" dirty="0">
                <a:effectLst/>
                <a:latin typeface="Söhne"/>
              </a:rPr>
              <a:t>With its customizable parameters, including the number of dice and sides, the simulator adapts to various gaming scenarios and educational exercises, catering to diverse user preferences.</a:t>
            </a:r>
          </a:p>
          <a:p>
            <a:pPr algn="l">
              <a:buFont typeface="+mj-lt"/>
              <a:buAutoNum type="arabicPeriod"/>
            </a:pPr>
            <a:r>
              <a:rPr lang="en-US" b="1" i="0" dirty="0">
                <a:effectLst/>
                <a:latin typeface="Söhne"/>
              </a:rPr>
              <a:t>User-Friendly Experience:</a:t>
            </a:r>
            <a:endParaRPr lang="en-US" b="0" i="0" dirty="0">
              <a:effectLst/>
              <a:latin typeface="Söhne"/>
            </a:endParaRPr>
          </a:p>
          <a:p>
            <a:pPr marL="742950" lvl="1" indent="-285750" algn="l">
              <a:buFont typeface="+mj-lt"/>
              <a:buAutoNum type="arabicPeriod"/>
            </a:pPr>
            <a:r>
              <a:rPr lang="en-US" b="0" i="0" dirty="0">
                <a:effectLst/>
                <a:latin typeface="Söhne"/>
              </a:rPr>
              <a:t>The intuitive interface of the simulator ensures a user-friendly experience, enabling seamless interaction and easy interpretation of roll results.</a:t>
            </a:r>
          </a:p>
          <a:p>
            <a:pPr algn="l">
              <a:buFont typeface="+mj-lt"/>
              <a:buAutoNum type="arabicPeriod"/>
            </a:pPr>
            <a:r>
              <a:rPr lang="en-US" b="1" i="0" dirty="0">
                <a:effectLst/>
                <a:latin typeface="Söhne"/>
              </a:rPr>
              <a:t>Accuracy and Fairness:</a:t>
            </a:r>
            <a:endParaRPr lang="en-US" b="0" i="0" dirty="0">
              <a:effectLst/>
              <a:latin typeface="Söhne"/>
            </a:endParaRPr>
          </a:p>
          <a:p>
            <a:pPr marL="742950" lvl="1" indent="-285750" algn="l">
              <a:buFont typeface="+mj-lt"/>
              <a:buAutoNum type="arabicPeriod"/>
            </a:pPr>
            <a:r>
              <a:rPr lang="en-US" b="0" i="0" dirty="0">
                <a:effectLst/>
                <a:latin typeface="Söhne"/>
              </a:rPr>
              <a:t>Through advanced random number generation techniques, the simulator maintains accuracy and fairness in dice rolls, enhancing the integrity of gameplay outcomes.</a:t>
            </a:r>
          </a:p>
          <a:p>
            <a:pPr algn="l">
              <a:buFont typeface="+mj-lt"/>
              <a:buAutoNum type="arabicPeriod"/>
            </a:pPr>
            <a:r>
              <a:rPr lang="en-US" b="1" i="0" dirty="0">
                <a:effectLst/>
                <a:latin typeface="Söhne"/>
              </a:rPr>
              <a:t>Continued Innovation:</a:t>
            </a:r>
            <a:endParaRPr lang="en-US" b="0" i="0" dirty="0">
              <a:effectLst/>
              <a:latin typeface="Söhne"/>
            </a:endParaRPr>
          </a:p>
          <a:p>
            <a:pPr marL="742950" lvl="1" indent="-285750" algn="l">
              <a:buFont typeface="+mj-lt"/>
              <a:buAutoNum type="arabicPeriod"/>
            </a:pPr>
            <a:r>
              <a:rPr lang="en-US" b="0" i="0" dirty="0">
                <a:effectLst/>
                <a:latin typeface="Söhne"/>
              </a:rPr>
              <a:t>Looking ahead, the project aims to continue innovating, exploring opportunities to enhance features, refine the user interface, optimize performance, and engage with the community for ongoing improvements.</a:t>
            </a:r>
          </a:p>
          <a:p>
            <a:endParaRPr lang="en-IN" dirty="0"/>
          </a:p>
        </p:txBody>
      </p:sp>
    </p:spTree>
    <p:extLst>
      <p:ext uri="{BB962C8B-B14F-4D97-AF65-F5344CB8AC3E}">
        <p14:creationId xmlns:p14="http://schemas.microsoft.com/office/powerpoint/2010/main" val="3230489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875</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Söhne</vt:lpstr>
      <vt:lpstr>Times New Roman</vt:lpstr>
      <vt:lpstr>Tinos</vt:lpstr>
      <vt:lpstr>Office Theme</vt:lpstr>
      <vt:lpstr> </vt:lpstr>
      <vt:lpstr>                                         INTRODUCTION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Prabu K</dc:creator>
  <cp:lastModifiedBy>AKASH KUMAR</cp:lastModifiedBy>
  <cp:revision>176</cp:revision>
  <dcterms:created xsi:type="dcterms:W3CDTF">2023-11-05T07:10:02Z</dcterms:created>
  <dcterms:modified xsi:type="dcterms:W3CDTF">2025-03-29T06:14:40Z</dcterms:modified>
</cp:coreProperties>
</file>