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8" r:id="rId4"/>
  </p:sldMasterIdLst>
  <p:notesMasterIdLst>
    <p:notesMasterId r:id="rId18"/>
  </p:notesMasterIdLst>
  <p:handoutMasterIdLst>
    <p:handoutMasterId r:id="rId19"/>
  </p:handoutMasterIdLst>
  <p:sldIdLst>
    <p:sldId id="763" r:id="rId5"/>
    <p:sldId id="841" r:id="rId6"/>
    <p:sldId id="853" r:id="rId7"/>
    <p:sldId id="846" r:id="rId8"/>
    <p:sldId id="845" r:id="rId9"/>
    <p:sldId id="843" r:id="rId10"/>
    <p:sldId id="854" r:id="rId11"/>
    <p:sldId id="852" r:id="rId12"/>
    <p:sldId id="849" r:id="rId13"/>
    <p:sldId id="857" r:id="rId14"/>
    <p:sldId id="840" r:id="rId15"/>
    <p:sldId id="855" r:id="rId16"/>
    <p:sldId id="856" r:id="rId17"/>
  </p:sldIdLst>
  <p:sldSz cx="12192000" cy="6858000"/>
  <p:notesSz cx="7010400" cy="9296400"/>
  <p:custDataLst>
    <p:tags r:id="rId2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ohnson, Kyle T" initials="KJ" lastIdx="4" clrIdx="6">
    <p:extLst>
      <p:ext uri="{19B8F6BF-5375-455C-9EA6-DF929625EA0E}">
        <p15:presenceInfo xmlns:p15="http://schemas.microsoft.com/office/powerpoint/2012/main" userId="Johnson, Kyle T" providerId="None"/>
      </p:ext>
    </p:extLst>
  </p:cmAuthor>
  <p:cmAuthor id="1" name="Vander Kuur, Cindy K" initials="CV" lastIdx="7" clrIdx="0">
    <p:extLst/>
  </p:cmAuthor>
  <p:cmAuthor id="2" name="Fedosova, Kate" initials="KF" lastIdx="38" clrIdx="1">
    <p:extLst/>
  </p:cmAuthor>
  <p:cmAuthor id="3" name="Segers, Trent" initials="TS" lastIdx="4" clrIdx="2">
    <p:extLst/>
  </p:cmAuthor>
  <p:cmAuthor id="4" name="Vaz, Andrew" initials="AV" lastIdx="15" clrIdx="3">
    <p:extLst/>
  </p:cmAuthor>
  <p:cmAuthor id="5" name="Hall, Laura J." initials="LH" lastIdx="18" clrIdx="4">
    <p:extLst/>
  </p:cmAuthor>
  <p:cmAuthor id="6" name="Hawryluk, Krystina" initials="KH" lastIdx="179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C8"/>
    <a:srgbClr val="E26464"/>
    <a:srgbClr val="E2BEB4"/>
    <a:srgbClr val="B6F4A2"/>
    <a:srgbClr val="62B5E5"/>
    <a:srgbClr val="000000"/>
    <a:srgbClr val="53565A"/>
    <a:srgbClr val="FFFFFF"/>
    <a:srgbClr val="9DD4CF"/>
    <a:srgbClr val="1B5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59" autoAdjust="0"/>
  </p:normalViewPr>
  <p:slideViewPr>
    <p:cSldViewPr snapToGrid="0" showGuides="1">
      <p:cViewPr varScale="1">
        <p:scale>
          <a:sx n="74" d="100"/>
          <a:sy n="74" d="100"/>
        </p:scale>
        <p:origin x="898" y="67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3388" y="5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38049" cy="464316"/>
          </a:xfrm>
          <a:prstGeom prst="rect">
            <a:avLst/>
          </a:prstGeom>
        </p:spPr>
        <p:txBody>
          <a:bodyPr vert="horz" lIns="87631" tIns="43816" rIns="87631" bIns="43816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1"/>
            <a:ext cx="3038049" cy="464316"/>
          </a:xfrm>
          <a:prstGeom prst="rect">
            <a:avLst/>
          </a:prstGeom>
        </p:spPr>
        <p:txBody>
          <a:bodyPr vert="horz" lIns="87631" tIns="43816" rIns="87631" bIns="43816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2/22/2019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644"/>
            <a:ext cx="3038049" cy="464316"/>
          </a:xfrm>
          <a:prstGeom prst="rect">
            <a:avLst/>
          </a:prstGeom>
        </p:spPr>
        <p:txBody>
          <a:bodyPr vert="horz" lIns="87631" tIns="43816" rIns="87631" bIns="43816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4"/>
            <a:ext cx="3038049" cy="464316"/>
          </a:xfrm>
          <a:prstGeom prst="rect">
            <a:avLst/>
          </a:prstGeom>
        </p:spPr>
        <p:txBody>
          <a:bodyPr vert="horz" lIns="87631" tIns="43816" rIns="87631" bIns="43816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4923" tIns="47461" rIns="94923" bIns="47461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4923" tIns="47461" rIns="94923" bIns="47461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3" tIns="47461" rIns="94923" bIns="4746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4923" tIns="47461" rIns="94923" bIns="474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4923" tIns="47461" rIns="94923" bIns="47461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4923" tIns="47461" rIns="94923" bIns="47461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588" y="728663"/>
            <a:ext cx="6459537" cy="363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6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9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7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8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1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5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6080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3112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442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61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953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390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33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50411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8013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439355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0251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Drag picture to placeholder or click icon to add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9546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0558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07379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00185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311594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32044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8081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39713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7017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501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077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18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3413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3332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02660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51452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91869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94166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26010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1653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43021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22964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65756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5668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2935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939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250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037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823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603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2019 Deloitte Consulting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black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5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  <p:sldLayoutId id="2147483829" r:id="rId31"/>
    <p:sldLayoutId id="2147483830" r:id="rId32"/>
    <p:sldLayoutId id="2147483831" r:id="rId33"/>
    <p:sldLayoutId id="2147483832" r:id="rId34"/>
    <p:sldLayoutId id="2147483833" r:id="rId35"/>
    <p:sldLayoutId id="2147483834" r:id="rId36"/>
    <p:sldLayoutId id="2147483835" r:id="rId37"/>
    <p:sldLayoutId id="2147483836" r:id="rId38"/>
    <p:sldLayoutId id="2147483837" r:id="rId39"/>
    <p:sldLayoutId id="2147483838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opedia.com/" TargetMode="External"/><Relationship Id="rId3" Type="http://schemas.openxmlformats.org/officeDocument/2006/relationships/hyperlink" Target="https://www2.deloitte.com/insights/us/en.html" TargetMode="External"/><Relationship Id="rId7" Type="http://schemas.openxmlformats.org/officeDocument/2006/relationships/hyperlink" Target="https://www.techworld.com/" TargetMode="External"/><Relationship Id="rId2" Type="http://schemas.openxmlformats.org/officeDocument/2006/relationships/hyperlink" Target="https://kx.deloitteresources.com/research/Pages/KX_Research_Tools.aspx" TargetMode="Externa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www.cio.com/" TargetMode="External"/><Relationship Id="rId5" Type="http://schemas.openxmlformats.org/officeDocument/2006/relationships/hyperlink" Target="https://www.crn.com/channel-chiefs/cc2019.htm" TargetMode="External"/><Relationship Id="rId4" Type="http://schemas.openxmlformats.org/officeDocument/2006/relationships/hyperlink" Target="https://deloittenet.deloitte.com/cm/Pages/DailiesHome.aspx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2.deloitte.com/insights/us/en/focus/tech-trends/2019/future-of-connectivity-advanced-networking.html" TargetMode="External"/><Relationship Id="rId13" Type="http://schemas.openxmlformats.org/officeDocument/2006/relationships/hyperlink" Target="https://www2.deloitte.com/us/en/pages/technology-media-and-telecommunications/articles/sports-business-trends-disruption.html" TargetMode="External"/><Relationship Id="rId3" Type="http://schemas.openxmlformats.org/officeDocument/2006/relationships/hyperlink" Target="https://www2.deloitte.com/us/en/pages/technology-media-and-telecommunications/articles/media-and-entertainment-industry-outlook-trends.html" TargetMode="External"/><Relationship Id="rId7" Type="http://schemas.openxmlformats.org/officeDocument/2006/relationships/hyperlink" Target="https://www2.deloitte.com/content/dam/Deloitte/us/Documents/technology-media-telecommunications/us-future-of-advertising-implications-core-modernization-models.pdf" TargetMode="External"/><Relationship Id="rId12" Type="http://schemas.openxmlformats.org/officeDocument/2006/relationships/hyperlink" Target="https://www.semi.org/en/node/581" TargetMode="External"/><Relationship Id="rId2" Type="http://schemas.openxmlformats.org/officeDocument/2006/relationships/hyperlink" Target="https://www2.deloitte.com/insights/us/en/focus/cognitive-technologies/AI-applications-in-technology-media-and-telecom.html" TargetMode="Externa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www2.deloitte.com/insights/us/en/industry/technology/technology-media-and-telecom-predictions.html" TargetMode="External"/><Relationship Id="rId11" Type="http://schemas.openxmlformats.org/officeDocument/2006/relationships/hyperlink" Target="https://www2.deloitte.com/us/en/pages/mergers-and-acquisitions/articles/ma-trends-report.html" TargetMode="External"/><Relationship Id="rId5" Type="http://schemas.openxmlformats.org/officeDocument/2006/relationships/hyperlink" Target="https://www2.deloitte.com/insights/us/en/focus/tech-trends.html" TargetMode="External"/><Relationship Id="rId10" Type="http://schemas.openxmlformats.org/officeDocument/2006/relationships/hyperlink" Target="https://www2.deloitte.com/us/en/pages/technology-media-and-telecommunications/articles/technology-media-telecommunications-convergence.html?id=us:2em:3na:charticle:eng:tmt:121118:tmtpv" TargetMode="External"/><Relationship Id="rId4" Type="http://schemas.openxmlformats.org/officeDocument/2006/relationships/hyperlink" Target="https://www2.deloitte.com/us/en/pages/technology-media-and-telecommunications/articles/telecommunications-industry-outlook.html" TargetMode="External"/><Relationship Id="rId9" Type="http://schemas.openxmlformats.org/officeDocument/2006/relationships/hyperlink" Target="https://www2.deloitte.com/global/en/pages/technology-media-and-telecommunications/articles/will-5G-remake-the-world-or-make-it-faster.html" TargetMode="External"/><Relationship Id="rId14" Type="http://schemas.openxmlformats.org/officeDocument/2006/relationships/hyperlink" Target="https://www2.deloitte.com/us/en/pages/technology-media-and-telecommunications/articles/stadium-experience-fan-satisfaction-survey.html?nc=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rester.com/report/Now+Tech+AIBased+Text+Analytics+Platforms+Q2+2018/-/E-RES141339#figure3" TargetMode="External"/><Relationship Id="rId2" Type="http://schemas.openxmlformats.org/officeDocument/2006/relationships/hyperlink" Target="https://www.forrester.com/report/Now+Tech+AI+Consultancies+Q4+2018/-/E-RES137446#figure4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070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gray">
          <a:xfrm>
            <a:off x="-4300" y="0"/>
            <a:ext cx="12176370" cy="6858000"/>
          </a:xfrm>
          <a:prstGeom prst="rect">
            <a:avLst/>
          </a:prstGeom>
          <a:gradFill flip="none" rotWithShape="1">
            <a:gsLst>
              <a:gs pos="31000">
                <a:schemeClr val="tx1"/>
              </a:gs>
              <a:gs pos="100000">
                <a:srgbClr val="030304">
                  <a:alpha val="0"/>
                </a:srgbClr>
              </a:gs>
            </a:gsLst>
            <a:lin ang="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198" y="5845180"/>
            <a:ext cx="7188793" cy="505645"/>
          </a:xfrm>
        </p:spPr>
        <p:txBody>
          <a:bodyPr/>
          <a:lstStyle/>
          <a:p>
            <a:r>
              <a:rPr lang="en-US" dirty="0"/>
              <a:t>Digital FTE – Research Bot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February 2019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069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0D293C7B-8679-4215-A122-AC59480510D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9980965"/>
              </p:ext>
            </p:extLst>
          </p:nvPr>
        </p:nvGraphicFramePr>
        <p:xfrm>
          <a:off x="550458" y="1698019"/>
          <a:ext cx="10921104" cy="4532999"/>
        </p:xfrm>
        <a:graphic>
          <a:graphicData uri="http://schemas.openxmlformats.org/drawingml/2006/table">
            <a:tbl>
              <a:tblPr/>
              <a:tblGrid>
                <a:gridCol w="463819">
                  <a:extLst>
                    <a:ext uri="{9D8B030D-6E8A-4147-A177-3AD203B41FA5}">
                      <a16:colId xmlns:a16="http://schemas.microsoft.com/office/drawing/2014/main" val="3414939568"/>
                    </a:ext>
                  </a:extLst>
                </a:gridCol>
                <a:gridCol w="1811081">
                  <a:extLst>
                    <a:ext uri="{9D8B030D-6E8A-4147-A177-3AD203B41FA5}">
                      <a16:colId xmlns:a16="http://schemas.microsoft.com/office/drawing/2014/main" val="3570045241"/>
                    </a:ext>
                  </a:extLst>
                </a:gridCol>
                <a:gridCol w="28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068">
                  <a:extLst>
                    <a:ext uri="{9D8B030D-6E8A-4147-A177-3AD203B41FA5}">
                      <a16:colId xmlns:a16="http://schemas.microsoft.com/office/drawing/2014/main" val="2792887820"/>
                    </a:ext>
                  </a:extLst>
                </a:gridCol>
                <a:gridCol w="2882068">
                  <a:extLst>
                    <a:ext uri="{9D8B030D-6E8A-4147-A177-3AD203B41FA5}">
                      <a16:colId xmlns:a16="http://schemas.microsoft.com/office/drawing/2014/main" val="667661569"/>
                    </a:ext>
                  </a:extLst>
                </a:gridCol>
              </a:tblGrid>
              <a:tr h="43256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for Release 1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for Release 2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Front 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1) Design Front End to capture Search parameters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2) Provide options to display or download in certain formats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1) Designing of Front End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2) Providing option for displaying summarized data on web page.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Providing option for displaying summarized data in CSV and other presentale formats.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WebCrawler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Create a bot to navigate through different websites and extract data.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17 data sources identified. We will have the bot navigate through 2 internal and 2 external sources.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 will have the bot navigate through rest of the sources.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Data Preparation (Summary) – NLP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 NLP models to derive meaningful inferences from search results and prepare a summary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Summary information will be included in Release 1.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1799"/>
                  </a:ext>
                </a:extLst>
              </a:tr>
              <a:tr h="68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Data Processing (Chart/Images)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 ML algorithms to derive charts, images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Won't be included in Release 1.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Would be covered in Release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Data Processing (Financials) - NLP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 NLP models to derive meaningful inferences from search results and prepare a summary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Won't be included in Release 1.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Would be covered in Release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Output Format Preparation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Convert the data into ppt or some presentable format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Display the summarized text on the web page.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Display charts, figures and financial info.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A77AA0-EEFE-4E7E-919B-C113C683B479}"/>
              </a:ext>
            </a:extLst>
          </p:cNvPr>
          <p:cNvSpPr txBox="1"/>
          <p:nvPr/>
        </p:nvSpPr>
        <p:spPr>
          <a:xfrm>
            <a:off x="191478" y="84871"/>
            <a:ext cx="118150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Delivery Schedule – Release Plans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401E8-18BE-4397-80E9-704DA275FF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3914" y="1282824"/>
          <a:ext cx="9707648" cy="249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456">
                  <a:extLst>
                    <a:ext uri="{9D8B030D-6E8A-4147-A177-3AD203B41FA5}">
                      <a16:colId xmlns:a16="http://schemas.microsoft.com/office/drawing/2014/main" val="549335378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3116690669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4278412890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582161537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1950684536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1908106955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870539133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3374675112"/>
                    </a:ext>
                  </a:extLst>
                </a:gridCol>
              </a:tblGrid>
              <a:tr h="2493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2/11 – 2/15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2/18 – 2/22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2/25 – 3/1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3/4 – 3/8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3/11 – 3/15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3/18 – 3/22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3/25 – 3/29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4/1 – 4/5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9373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EEF184-FEEC-413F-87A4-B2A0DFEBB202}"/>
              </a:ext>
            </a:extLst>
          </p:cNvPr>
          <p:cNvSpPr txBox="1"/>
          <p:nvPr/>
        </p:nvSpPr>
        <p:spPr>
          <a:xfrm>
            <a:off x="396756" y="1322875"/>
            <a:ext cx="12424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</a:pPr>
            <a:r>
              <a:rPr lang="en-US" sz="1100" b="1" dirty="0">
                <a:solidFill>
                  <a:srgbClr val="313131"/>
                </a:solidFill>
              </a:rPr>
              <a:t>Timeline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27362F-8A21-4195-9222-52EFF50A35CA}"/>
              </a:ext>
            </a:extLst>
          </p:cNvPr>
          <p:cNvCxnSpPr>
            <a:cxnSpLocks/>
          </p:cNvCxnSpPr>
          <p:nvPr/>
        </p:nvCxnSpPr>
        <p:spPr>
          <a:xfrm>
            <a:off x="1763914" y="1272433"/>
            <a:ext cx="24340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D95705-B8CC-47BB-95F2-E6BFD84D39D5}"/>
              </a:ext>
            </a:extLst>
          </p:cNvPr>
          <p:cNvCxnSpPr>
            <a:cxnSpLocks/>
          </p:cNvCxnSpPr>
          <p:nvPr/>
        </p:nvCxnSpPr>
        <p:spPr>
          <a:xfrm>
            <a:off x="4197927" y="1272433"/>
            <a:ext cx="7273635" cy="3123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Box">
            <a:extLst>
              <a:ext uri="{FF2B5EF4-FFF2-40B4-BE49-F238E27FC236}">
                <a16:creationId xmlns:a16="http://schemas.microsoft.com/office/drawing/2014/main" id="{D12C759D-A576-4A7E-B59A-F39762E32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1789" y="1033283"/>
            <a:ext cx="228600" cy="228600"/>
          </a:xfrm>
          <a:prstGeom prst="rect">
            <a:avLst/>
          </a:prstGeom>
        </p:spPr>
      </p:pic>
      <p:sp>
        <p:nvSpPr>
          <p:cNvPr id="22" name="Freeform 11">
            <a:extLst>
              <a:ext uri="{FF2B5EF4-FFF2-40B4-BE49-F238E27FC236}">
                <a16:creationId xmlns:a16="http://schemas.microsoft.com/office/drawing/2014/main" id="{45E77C37-FF73-4CC5-9FE8-2C1A4C4E6BD6}"/>
              </a:ext>
            </a:extLst>
          </p:cNvPr>
          <p:cNvSpPr>
            <a:spLocks noChangeAspect="1"/>
          </p:cNvSpPr>
          <p:nvPr/>
        </p:nvSpPr>
        <p:spPr bwMode="auto">
          <a:xfrm>
            <a:off x="6400119" y="1033283"/>
            <a:ext cx="191181" cy="228600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1">
            <a:extLst>
              <a:ext uri="{FF2B5EF4-FFF2-40B4-BE49-F238E27FC236}">
                <a16:creationId xmlns:a16="http://schemas.microsoft.com/office/drawing/2014/main" id="{9F4E9A14-8E35-460E-A6EB-14CC2374E4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70664" y="1033283"/>
            <a:ext cx="227121" cy="228600"/>
          </a:xfrm>
          <a:custGeom>
            <a:avLst/>
            <a:gdLst>
              <a:gd name="T0" fmla="*/ 329 w 494"/>
              <a:gd name="T1" fmla="*/ 167 h 505"/>
              <a:gd name="T2" fmla="*/ 329 w 494"/>
              <a:gd name="T3" fmla="*/ 167 h 505"/>
              <a:gd name="T4" fmla="*/ 329 w 494"/>
              <a:gd name="T5" fmla="*/ 107 h 505"/>
              <a:gd name="T6" fmla="*/ 388 w 494"/>
              <a:gd name="T7" fmla="*/ 107 h 505"/>
              <a:gd name="T8" fmla="*/ 388 w 494"/>
              <a:gd name="T9" fmla="*/ 167 h 505"/>
              <a:gd name="T10" fmla="*/ 329 w 494"/>
              <a:gd name="T11" fmla="*/ 167 h 505"/>
              <a:gd name="T12" fmla="*/ 302 w 494"/>
              <a:gd name="T13" fmla="*/ 328 h 505"/>
              <a:gd name="T14" fmla="*/ 302 w 494"/>
              <a:gd name="T15" fmla="*/ 328 h 505"/>
              <a:gd name="T16" fmla="*/ 473 w 494"/>
              <a:gd name="T17" fmla="*/ 31 h 505"/>
              <a:gd name="T18" fmla="*/ 469 w 494"/>
              <a:gd name="T19" fmla="*/ 25 h 505"/>
              <a:gd name="T20" fmla="*/ 462 w 494"/>
              <a:gd name="T21" fmla="*/ 22 h 505"/>
              <a:gd name="T22" fmla="*/ 172 w 494"/>
              <a:gd name="T23" fmla="*/ 195 h 505"/>
              <a:gd name="T24" fmla="*/ 10 w 494"/>
              <a:gd name="T25" fmla="*/ 333 h 505"/>
              <a:gd name="T26" fmla="*/ 34 w 494"/>
              <a:gd name="T27" fmla="*/ 359 h 505"/>
              <a:gd name="T28" fmla="*/ 93 w 494"/>
              <a:gd name="T29" fmla="*/ 337 h 505"/>
              <a:gd name="T30" fmla="*/ 163 w 494"/>
              <a:gd name="T31" fmla="*/ 409 h 505"/>
              <a:gd name="T32" fmla="*/ 141 w 494"/>
              <a:gd name="T33" fmla="*/ 469 h 505"/>
              <a:gd name="T34" fmla="*/ 167 w 494"/>
              <a:gd name="T35" fmla="*/ 494 h 505"/>
              <a:gd name="T36" fmla="*/ 302 w 494"/>
              <a:gd name="T37" fmla="*/ 328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4" h="505">
                <a:moveTo>
                  <a:pt x="329" y="167"/>
                </a:moveTo>
                <a:lnTo>
                  <a:pt x="329" y="167"/>
                </a:lnTo>
                <a:cubicBezTo>
                  <a:pt x="313" y="151"/>
                  <a:pt x="313" y="124"/>
                  <a:pt x="329" y="107"/>
                </a:cubicBezTo>
                <a:cubicBezTo>
                  <a:pt x="346" y="90"/>
                  <a:pt x="372" y="90"/>
                  <a:pt x="388" y="107"/>
                </a:cubicBezTo>
                <a:cubicBezTo>
                  <a:pt x="404" y="124"/>
                  <a:pt x="404" y="151"/>
                  <a:pt x="388" y="167"/>
                </a:cubicBezTo>
                <a:cubicBezTo>
                  <a:pt x="372" y="184"/>
                  <a:pt x="346" y="184"/>
                  <a:pt x="329" y="167"/>
                </a:cubicBezTo>
                <a:close/>
                <a:moveTo>
                  <a:pt x="302" y="328"/>
                </a:moveTo>
                <a:lnTo>
                  <a:pt x="302" y="328"/>
                </a:lnTo>
                <a:cubicBezTo>
                  <a:pt x="302" y="328"/>
                  <a:pt x="494" y="190"/>
                  <a:pt x="473" y="31"/>
                </a:cubicBezTo>
                <a:cubicBezTo>
                  <a:pt x="472" y="28"/>
                  <a:pt x="471" y="26"/>
                  <a:pt x="469" y="25"/>
                </a:cubicBezTo>
                <a:cubicBezTo>
                  <a:pt x="468" y="23"/>
                  <a:pt x="466" y="22"/>
                  <a:pt x="462" y="22"/>
                </a:cubicBezTo>
                <a:cubicBezTo>
                  <a:pt x="307" y="0"/>
                  <a:pt x="172" y="195"/>
                  <a:pt x="172" y="195"/>
                </a:cubicBezTo>
                <a:cubicBezTo>
                  <a:pt x="55" y="181"/>
                  <a:pt x="63" y="205"/>
                  <a:pt x="10" y="333"/>
                </a:cubicBezTo>
                <a:cubicBezTo>
                  <a:pt x="0" y="358"/>
                  <a:pt x="16" y="366"/>
                  <a:pt x="34" y="359"/>
                </a:cubicBezTo>
                <a:cubicBezTo>
                  <a:pt x="52" y="352"/>
                  <a:pt x="93" y="337"/>
                  <a:pt x="93" y="337"/>
                </a:cubicBezTo>
                <a:lnTo>
                  <a:pt x="163" y="409"/>
                </a:lnTo>
                <a:cubicBezTo>
                  <a:pt x="163" y="409"/>
                  <a:pt x="148" y="450"/>
                  <a:pt x="141" y="469"/>
                </a:cubicBezTo>
                <a:cubicBezTo>
                  <a:pt x="135" y="488"/>
                  <a:pt x="143" y="505"/>
                  <a:pt x="167" y="494"/>
                </a:cubicBezTo>
                <a:cubicBezTo>
                  <a:pt x="293" y="439"/>
                  <a:pt x="316" y="448"/>
                  <a:pt x="302" y="328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1">
            <a:extLst>
              <a:ext uri="{FF2B5EF4-FFF2-40B4-BE49-F238E27FC236}">
                <a16:creationId xmlns:a16="http://schemas.microsoft.com/office/drawing/2014/main" id="{9EFDDF47-A45F-472E-905B-7CA4868D3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0760" y="1033283"/>
            <a:ext cx="227121" cy="228600"/>
          </a:xfrm>
          <a:custGeom>
            <a:avLst/>
            <a:gdLst>
              <a:gd name="T0" fmla="*/ 329 w 494"/>
              <a:gd name="T1" fmla="*/ 167 h 505"/>
              <a:gd name="T2" fmla="*/ 329 w 494"/>
              <a:gd name="T3" fmla="*/ 167 h 505"/>
              <a:gd name="T4" fmla="*/ 329 w 494"/>
              <a:gd name="T5" fmla="*/ 107 h 505"/>
              <a:gd name="T6" fmla="*/ 388 w 494"/>
              <a:gd name="T7" fmla="*/ 107 h 505"/>
              <a:gd name="T8" fmla="*/ 388 w 494"/>
              <a:gd name="T9" fmla="*/ 167 h 505"/>
              <a:gd name="T10" fmla="*/ 329 w 494"/>
              <a:gd name="T11" fmla="*/ 167 h 505"/>
              <a:gd name="T12" fmla="*/ 302 w 494"/>
              <a:gd name="T13" fmla="*/ 328 h 505"/>
              <a:gd name="T14" fmla="*/ 302 w 494"/>
              <a:gd name="T15" fmla="*/ 328 h 505"/>
              <a:gd name="T16" fmla="*/ 473 w 494"/>
              <a:gd name="T17" fmla="*/ 31 h 505"/>
              <a:gd name="T18" fmla="*/ 469 w 494"/>
              <a:gd name="T19" fmla="*/ 25 h 505"/>
              <a:gd name="T20" fmla="*/ 462 w 494"/>
              <a:gd name="T21" fmla="*/ 22 h 505"/>
              <a:gd name="T22" fmla="*/ 172 w 494"/>
              <a:gd name="T23" fmla="*/ 195 h 505"/>
              <a:gd name="T24" fmla="*/ 10 w 494"/>
              <a:gd name="T25" fmla="*/ 333 h 505"/>
              <a:gd name="T26" fmla="*/ 34 w 494"/>
              <a:gd name="T27" fmla="*/ 359 h 505"/>
              <a:gd name="T28" fmla="*/ 93 w 494"/>
              <a:gd name="T29" fmla="*/ 337 h 505"/>
              <a:gd name="T30" fmla="*/ 163 w 494"/>
              <a:gd name="T31" fmla="*/ 409 h 505"/>
              <a:gd name="T32" fmla="*/ 141 w 494"/>
              <a:gd name="T33" fmla="*/ 469 h 505"/>
              <a:gd name="T34" fmla="*/ 167 w 494"/>
              <a:gd name="T35" fmla="*/ 494 h 505"/>
              <a:gd name="T36" fmla="*/ 302 w 494"/>
              <a:gd name="T37" fmla="*/ 328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4" h="505">
                <a:moveTo>
                  <a:pt x="329" y="167"/>
                </a:moveTo>
                <a:lnTo>
                  <a:pt x="329" y="167"/>
                </a:lnTo>
                <a:cubicBezTo>
                  <a:pt x="313" y="151"/>
                  <a:pt x="313" y="124"/>
                  <a:pt x="329" y="107"/>
                </a:cubicBezTo>
                <a:cubicBezTo>
                  <a:pt x="346" y="90"/>
                  <a:pt x="372" y="90"/>
                  <a:pt x="388" y="107"/>
                </a:cubicBezTo>
                <a:cubicBezTo>
                  <a:pt x="404" y="124"/>
                  <a:pt x="404" y="151"/>
                  <a:pt x="388" y="167"/>
                </a:cubicBezTo>
                <a:cubicBezTo>
                  <a:pt x="372" y="184"/>
                  <a:pt x="346" y="184"/>
                  <a:pt x="329" y="167"/>
                </a:cubicBezTo>
                <a:close/>
                <a:moveTo>
                  <a:pt x="302" y="328"/>
                </a:moveTo>
                <a:lnTo>
                  <a:pt x="302" y="328"/>
                </a:lnTo>
                <a:cubicBezTo>
                  <a:pt x="302" y="328"/>
                  <a:pt x="494" y="190"/>
                  <a:pt x="473" y="31"/>
                </a:cubicBezTo>
                <a:cubicBezTo>
                  <a:pt x="472" y="28"/>
                  <a:pt x="471" y="26"/>
                  <a:pt x="469" y="25"/>
                </a:cubicBezTo>
                <a:cubicBezTo>
                  <a:pt x="468" y="23"/>
                  <a:pt x="466" y="22"/>
                  <a:pt x="462" y="22"/>
                </a:cubicBezTo>
                <a:cubicBezTo>
                  <a:pt x="307" y="0"/>
                  <a:pt x="172" y="195"/>
                  <a:pt x="172" y="195"/>
                </a:cubicBezTo>
                <a:cubicBezTo>
                  <a:pt x="55" y="181"/>
                  <a:pt x="63" y="205"/>
                  <a:pt x="10" y="333"/>
                </a:cubicBezTo>
                <a:cubicBezTo>
                  <a:pt x="0" y="358"/>
                  <a:pt x="16" y="366"/>
                  <a:pt x="34" y="359"/>
                </a:cubicBezTo>
                <a:cubicBezTo>
                  <a:pt x="52" y="352"/>
                  <a:pt x="93" y="337"/>
                  <a:pt x="93" y="337"/>
                </a:cubicBezTo>
                <a:lnTo>
                  <a:pt x="163" y="409"/>
                </a:lnTo>
                <a:cubicBezTo>
                  <a:pt x="163" y="409"/>
                  <a:pt x="148" y="450"/>
                  <a:pt x="141" y="469"/>
                </a:cubicBezTo>
                <a:cubicBezTo>
                  <a:pt x="135" y="488"/>
                  <a:pt x="143" y="505"/>
                  <a:pt x="167" y="494"/>
                </a:cubicBezTo>
                <a:cubicBezTo>
                  <a:pt x="293" y="439"/>
                  <a:pt x="316" y="448"/>
                  <a:pt x="302" y="328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1DFC6C34-39FA-4EF9-8AE7-DCFA6F1173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18883" y="1033283"/>
            <a:ext cx="142876" cy="228600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AE180-D6D8-4FB8-98F3-BEC1F36058CA}"/>
              </a:ext>
            </a:extLst>
          </p:cNvPr>
          <p:cNvSpPr txBox="1"/>
          <p:nvPr/>
        </p:nvSpPr>
        <p:spPr>
          <a:xfrm>
            <a:off x="4560131" y="985997"/>
            <a:ext cx="55819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800" dirty="0">
                <a:solidFill>
                  <a:srgbClr val="313131"/>
                </a:solidFill>
              </a:rPr>
              <a:t>Release 1 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5D188-E972-4DD1-8625-95741ACDCD05}"/>
              </a:ext>
            </a:extLst>
          </p:cNvPr>
          <p:cNvSpPr txBox="1"/>
          <p:nvPr/>
        </p:nvSpPr>
        <p:spPr>
          <a:xfrm>
            <a:off x="5787590" y="985997"/>
            <a:ext cx="55819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spcBef>
                <a:spcPts val="600"/>
              </a:spcBef>
              <a:buSzPct val="100000"/>
            </a:pPr>
            <a:r>
              <a:rPr lang="en-US" sz="800" dirty="0">
                <a:solidFill>
                  <a:srgbClr val="313131"/>
                </a:solidFill>
              </a:rPr>
              <a:t>Release 2 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4FCC5-DD1B-41DD-A02D-D7654FE1956E}"/>
              </a:ext>
            </a:extLst>
          </p:cNvPr>
          <p:cNvSpPr txBox="1"/>
          <p:nvPr/>
        </p:nvSpPr>
        <p:spPr>
          <a:xfrm>
            <a:off x="2688759" y="985996"/>
            <a:ext cx="558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800" dirty="0">
                <a:solidFill>
                  <a:srgbClr val="313131"/>
                </a:solidFill>
              </a:rPr>
              <a:t>Planning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B25A7-6309-4AA8-9390-3EEA25EFA300}"/>
              </a:ext>
            </a:extLst>
          </p:cNvPr>
          <p:cNvSpPr txBox="1"/>
          <p:nvPr/>
        </p:nvSpPr>
        <p:spPr>
          <a:xfrm>
            <a:off x="10628068" y="985997"/>
            <a:ext cx="55819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spcBef>
                <a:spcPts val="600"/>
              </a:spcBef>
              <a:buSzPct val="100000"/>
            </a:pPr>
            <a:r>
              <a:rPr lang="en-US" sz="800" dirty="0">
                <a:solidFill>
                  <a:srgbClr val="313131"/>
                </a:solidFill>
              </a:rPr>
              <a:t>Release 2 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3DEDBB-0F39-4652-B82D-C9977324A04B}"/>
              </a:ext>
            </a:extLst>
          </p:cNvPr>
          <p:cNvSpPr txBox="1"/>
          <p:nvPr/>
        </p:nvSpPr>
        <p:spPr>
          <a:xfrm>
            <a:off x="7024328" y="985997"/>
            <a:ext cx="55819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800" dirty="0">
                <a:solidFill>
                  <a:srgbClr val="313131"/>
                </a:solidFill>
              </a:rPr>
              <a:t>Release 2 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87F43-7B9A-4552-BE67-C46B6F051EB2}"/>
              </a:ext>
            </a:extLst>
          </p:cNvPr>
          <p:cNvSpPr txBox="1"/>
          <p:nvPr/>
        </p:nvSpPr>
        <p:spPr>
          <a:xfrm>
            <a:off x="3609900" y="859718"/>
            <a:ext cx="675410" cy="13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800" dirty="0">
                <a:solidFill>
                  <a:srgbClr val="313131"/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7140634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121-EBF2-47B2-8CD7-863A9EF3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163795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5CE9-3F63-4ACC-8198-5E880D75AB5C}"/>
              </a:ext>
            </a:extLst>
          </p:cNvPr>
          <p:cNvSpPr txBox="1"/>
          <p:nvPr/>
        </p:nvSpPr>
        <p:spPr>
          <a:xfrm>
            <a:off x="191478" y="84871"/>
            <a:ext cx="118150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Appendix I – Data Source URLs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D1C77-EC41-4621-8F79-DF353BFA0DD6}"/>
              </a:ext>
            </a:extLst>
          </p:cNvPr>
          <p:cNvSpPr/>
          <p:nvPr/>
        </p:nvSpPr>
        <p:spPr>
          <a:xfrm>
            <a:off x="550718" y="1521812"/>
            <a:ext cx="10525991" cy="119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a typeface="Times New Roman" panose="02020603050405020304" pitchFamily="18" charset="0"/>
              </a:rPr>
              <a:t>Intellinet (Forrester, Gartner, Thomson One, Factiva, etc.):</a:t>
            </a:r>
            <a:r>
              <a:rPr lang="en-US" sz="1200" dirty="0">
                <a:ea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0563C1"/>
                </a:solidFill>
                <a:ea typeface="Times New Roman" panose="02020603050405020304" pitchFamily="18" charset="0"/>
                <a:hlinkClick r:id="rId2"/>
              </a:rPr>
              <a:t>https://kx.deloitteresources.com/research/Pages/KX_Research_Tools.aspx</a:t>
            </a:r>
            <a:endParaRPr lang="en-US" sz="1200" dirty="0"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a typeface="Times New Roman" panose="02020603050405020304" pitchFamily="18" charset="0"/>
              </a:rPr>
              <a:t>Deloitte Insights</a:t>
            </a:r>
            <a:r>
              <a:rPr lang="en-US" sz="1200" dirty="0">
                <a:ea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a typeface="Times New Roman" panose="02020603050405020304" pitchFamily="18" charset="0"/>
                <a:hlinkClick r:id="rId3"/>
              </a:rPr>
              <a:t>https://www2.deloitte.com/insights/us/en.html</a:t>
            </a:r>
            <a:endParaRPr lang="en-US" sz="1200" dirty="0"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a typeface="Times New Roman" panose="02020603050405020304" pitchFamily="18" charset="0"/>
              </a:rPr>
              <a:t>Industry Daily Newsletter</a:t>
            </a:r>
            <a:r>
              <a:rPr lang="en-US" sz="1200" dirty="0">
                <a:ea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a typeface="Times New Roman" panose="02020603050405020304" pitchFamily="18" charset="0"/>
                <a:hlinkClick r:id="rId4"/>
              </a:rPr>
              <a:t>https://deloittenet.deloitte.com/cm/Pages/DailiesHome.aspx</a:t>
            </a:r>
            <a:endParaRPr lang="en-US" sz="1200" dirty="0">
              <a:ea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13153C-8077-47B4-B343-B36D1F427F98}"/>
              </a:ext>
            </a:extLst>
          </p:cNvPr>
          <p:cNvGrpSpPr/>
          <p:nvPr/>
        </p:nvGrpSpPr>
        <p:grpSpPr>
          <a:xfrm>
            <a:off x="457200" y="954225"/>
            <a:ext cx="10744200" cy="2474776"/>
            <a:chOff x="457200" y="954225"/>
            <a:chExt cx="10744200" cy="24747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78A4A6-4F7E-4A99-B92C-CFCF74EAA36B}"/>
                </a:ext>
              </a:extLst>
            </p:cNvPr>
            <p:cNvSpPr/>
            <p:nvPr/>
          </p:nvSpPr>
          <p:spPr bwMode="gray">
            <a:xfrm>
              <a:off x="457200" y="954225"/>
              <a:ext cx="10744200" cy="369332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Internal Data Sources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FC8946-509D-4313-BA62-8D95FF453175}"/>
                </a:ext>
              </a:extLst>
            </p:cNvPr>
            <p:cNvSpPr/>
            <p:nvPr/>
          </p:nvSpPr>
          <p:spPr bwMode="gray">
            <a:xfrm>
              <a:off x="457200" y="1323557"/>
              <a:ext cx="10744200" cy="2105444"/>
            </a:xfrm>
            <a:prstGeom prst="rect">
              <a:avLst/>
            </a:prstGeom>
            <a:noFill/>
            <a:ln w="63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BD4F4C-DA5B-41C8-ABEA-C25F3C79E623}"/>
              </a:ext>
            </a:extLst>
          </p:cNvPr>
          <p:cNvGrpSpPr/>
          <p:nvPr/>
        </p:nvGrpSpPr>
        <p:grpSpPr>
          <a:xfrm>
            <a:off x="457200" y="3645470"/>
            <a:ext cx="10744200" cy="2474776"/>
            <a:chOff x="457200" y="954225"/>
            <a:chExt cx="10744200" cy="24747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25623-015A-4A71-B460-4074F18D8668}"/>
                </a:ext>
              </a:extLst>
            </p:cNvPr>
            <p:cNvSpPr/>
            <p:nvPr/>
          </p:nvSpPr>
          <p:spPr bwMode="gray">
            <a:xfrm>
              <a:off x="457200" y="954225"/>
              <a:ext cx="10744200" cy="369332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External Data Sources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D8908-6F49-42AA-926D-828E147B7CDE}"/>
                </a:ext>
              </a:extLst>
            </p:cNvPr>
            <p:cNvSpPr/>
            <p:nvPr/>
          </p:nvSpPr>
          <p:spPr bwMode="gray">
            <a:xfrm>
              <a:off x="457200" y="1323557"/>
              <a:ext cx="10744200" cy="2105444"/>
            </a:xfrm>
            <a:prstGeom prst="rect">
              <a:avLst/>
            </a:prstGeom>
            <a:noFill/>
            <a:ln w="63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B5E1D-3E18-4554-A81B-7D14B28928CB}"/>
              </a:ext>
            </a:extLst>
          </p:cNvPr>
          <p:cNvSpPr/>
          <p:nvPr/>
        </p:nvSpPr>
        <p:spPr>
          <a:xfrm>
            <a:off x="550717" y="4215228"/>
            <a:ext cx="105259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a typeface="Times New Roman" panose="02020603050405020304" pitchFamily="18" charset="0"/>
              </a:rPr>
              <a:t>CRN</a:t>
            </a:r>
            <a:r>
              <a:rPr lang="en-US" sz="1200" dirty="0">
                <a:ea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a typeface="Times New Roman" panose="02020603050405020304" pitchFamily="18" charset="0"/>
                <a:hlinkClick r:id="rId5"/>
              </a:rPr>
              <a:t>https://www.crn.com/channel-chiefs/cc2019.htm</a:t>
            </a:r>
            <a:endParaRPr lang="en-US" sz="1200" dirty="0"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a typeface="Times New Roman" panose="02020603050405020304" pitchFamily="18" charset="0"/>
              </a:rPr>
              <a:t>CIO</a:t>
            </a:r>
            <a:r>
              <a:rPr lang="en-US" sz="1200" dirty="0">
                <a:ea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a typeface="Times New Roman" panose="02020603050405020304" pitchFamily="18" charset="0"/>
                <a:hlinkClick r:id="rId6"/>
              </a:rPr>
              <a:t>https://www.cio.com/</a:t>
            </a:r>
            <a:endParaRPr lang="en-US" sz="1200" dirty="0"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ea typeface="Times New Roman" panose="02020603050405020304" pitchFamily="18" charset="0"/>
              </a:rPr>
              <a:t>Techworld</a:t>
            </a:r>
            <a:r>
              <a:rPr lang="en-US" sz="1200" dirty="0">
                <a:ea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a typeface="Times New Roman" panose="02020603050405020304" pitchFamily="18" charset="0"/>
                <a:hlinkClick r:id="rId7"/>
              </a:rPr>
              <a:t>https://www.techworld.com/</a:t>
            </a:r>
            <a:endParaRPr lang="en-US" sz="1200" dirty="0"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a typeface="Times New Roman" panose="02020603050405020304" pitchFamily="18" charset="0"/>
              </a:rPr>
              <a:t>Techopedia</a:t>
            </a:r>
            <a:r>
              <a:rPr lang="en-US" sz="1200" dirty="0">
                <a:ea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a typeface="Times New Roman" panose="02020603050405020304" pitchFamily="18" charset="0"/>
                <a:hlinkClick r:id="rId8"/>
              </a:rPr>
              <a:t>https://www.techopedia.com/</a:t>
            </a:r>
            <a:endParaRPr lang="en-US" sz="12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10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B5CE9-3F63-4ACC-8198-5E880D75AB5C}"/>
              </a:ext>
            </a:extLst>
          </p:cNvPr>
          <p:cNvSpPr txBox="1"/>
          <p:nvPr/>
        </p:nvSpPr>
        <p:spPr>
          <a:xfrm>
            <a:off x="191478" y="84871"/>
            <a:ext cx="118150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Appendix II – Additional Data Sources for Future 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13153C-8077-47B4-B343-B36D1F427F98}"/>
              </a:ext>
            </a:extLst>
          </p:cNvPr>
          <p:cNvGrpSpPr/>
          <p:nvPr/>
        </p:nvGrpSpPr>
        <p:grpSpPr>
          <a:xfrm>
            <a:off x="457200" y="954225"/>
            <a:ext cx="10744200" cy="5436184"/>
            <a:chOff x="457200" y="954225"/>
            <a:chExt cx="10744200" cy="54361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78A4A6-4F7E-4A99-B92C-CFCF74EAA36B}"/>
                </a:ext>
              </a:extLst>
            </p:cNvPr>
            <p:cNvSpPr/>
            <p:nvPr/>
          </p:nvSpPr>
          <p:spPr bwMode="gray">
            <a:xfrm>
              <a:off x="457200" y="954225"/>
              <a:ext cx="10744200" cy="369332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Eminence and Content Published by Deloitte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FC8946-509D-4313-BA62-8D95FF453175}"/>
                </a:ext>
              </a:extLst>
            </p:cNvPr>
            <p:cNvSpPr/>
            <p:nvPr/>
          </p:nvSpPr>
          <p:spPr bwMode="gray">
            <a:xfrm>
              <a:off x="457200" y="1323557"/>
              <a:ext cx="10744200" cy="5066852"/>
            </a:xfrm>
            <a:prstGeom prst="rect">
              <a:avLst/>
            </a:prstGeom>
            <a:noFill/>
            <a:ln w="63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81B2AC-873C-406D-B7FA-1179D09B5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12431"/>
              </p:ext>
            </p:extLst>
          </p:nvPr>
        </p:nvGraphicFramePr>
        <p:xfrm>
          <a:off x="561109" y="1406132"/>
          <a:ext cx="10525991" cy="485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036">
                  <a:extLst>
                    <a:ext uri="{9D8B030D-6E8A-4147-A177-3AD203B41FA5}">
                      <a16:colId xmlns:a16="http://schemas.microsoft.com/office/drawing/2014/main" val="3508062573"/>
                    </a:ext>
                  </a:extLst>
                </a:gridCol>
                <a:gridCol w="7338955">
                  <a:extLst>
                    <a:ext uri="{9D8B030D-6E8A-4147-A177-3AD203B41FA5}">
                      <a16:colId xmlns:a16="http://schemas.microsoft.com/office/drawing/2014/main" val="2488464422"/>
                    </a:ext>
                  </a:extLst>
                </a:gridCol>
              </a:tblGrid>
              <a:tr h="3471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Area</a:t>
                      </a: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Content URL</a:t>
                      </a: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38271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Cognitive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 dirty="0">
                          <a:effectLst/>
                          <a:hlinkClick r:id="rId2"/>
                        </a:rPr>
                        <a:t>TMT Cut of AI Survey</a:t>
                      </a:r>
                      <a:r>
                        <a:rPr lang="en-GB" sz="1200" dirty="0">
                          <a:effectLst/>
                        </a:rPr>
                        <a:t> (Jan 25)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699883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Cross TMT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3"/>
                        </a:rPr>
                        <a:t>2019 M&amp;E Outlook</a:t>
                      </a:r>
                      <a:r>
                        <a:rPr lang="en-GB" sz="1200">
                          <a:effectLst/>
                        </a:rPr>
                        <a:t> (Feb 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9225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Cross TMT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4"/>
                        </a:rPr>
                        <a:t>2019 Telco Outlook</a:t>
                      </a:r>
                      <a:r>
                        <a:rPr lang="en-GB" sz="1200">
                          <a:effectLst/>
                        </a:rPr>
                        <a:t> (Feb 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29120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Cross TMT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5"/>
                        </a:rPr>
                        <a:t>Tech Trends</a:t>
                      </a:r>
                      <a:r>
                        <a:rPr lang="en-GB" sz="1200">
                          <a:effectLst/>
                        </a:rPr>
                        <a:t> (Jan 17)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87891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Cross TMT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6"/>
                        </a:rPr>
                        <a:t>Global TMT Predictions</a:t>
                      </a:r>
                      <a:r>
                        <a:rPr lang="en-GB" sz="1200">
                          <a:effectLst/>
                        </a:rPr>
                        <a:t> (Dec 11)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24308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Fut of Adv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7"/>
                        </a:rPr>
                        <a:t>Fut of Adv. for Publishers</a:t>
                      </a:r>
                      <a:r>
                        <a:rPr lang="en-GB" sz="1200">
                          <a:effectLst/>
                        </a:rPr>
                        <a:t> (Jan 7)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31428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Fut of Conn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8"/>
                        </a:rPr>
                        <a:t>Connectivity of Tomorrow</a:t>
                      </a:r>
                      <a:r>
                        <a:rPr lang="en-GB" sz="1200">
                          <a:effectLst/>
                        </a:rPr>
                        <a:t> (Jan 16)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25521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Fut of Conn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9"/>
                        </a:rPr>
                        <a:t>Will 5G remake the world</a:t>
                      </a:r>
                      <a:r>
                        <a:rPr lang="en-GB" sz="1200">
                          <a:effectLst/>
                        </a:rPr>
                        <a:t> (Dec 13)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4663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M&amp;A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10"/>
                        </a:rPr>
                        <a:t>The Cost of Convergence</a:t>
                      </a:r>
                      <a:r>
                        <a:rPr lang="en-GB" sz="1200">
                          <a:effectLst/>
                        </a:rPr>
                        <a:t> (Dec 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61873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M&amp;A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11"/>
                        </a:rPr>
                        <a:t>2019 M&amp;A Trends Report</a:t>
                      </a:r>
                      <a:r>
                        <a:rPr lang="en-GB" sz="1200">
                          <a:effectLst/>
                        </a:rPr>
                        <a:t> (Dec 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733160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Semiconductor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12"/>
                        </a:rPr>
                        <a:t>Talent Gap in Semi Industry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31830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Sports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  <a:hlinkClick r:id="rId13"/>
                        </a:rPr>
                        <a:t>Sports Trends 2019</a:t>
                      </a:r>
                      <a:r>
                        <a:rPr lang="en-GB" sz="1200">
                          <a:effectLst/>
                        </a:rPr>
                        <a:t> (Feb 15)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3767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Sports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 dirty="0">
                          <a:effectLst/>
                          <a:hlinkClick r:id="rId14"/>
                        </a:rPr>
                        <a:t>The Stadium Experience</a:t>
                      </a:r>
                      <a:r>
                        <a:rPr lang="en-GB" sz="1200" dirty="0">
                          <a:effectLst/>
                        </a:rPr>
                        <a:t> (Jan 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10" marR="5461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1034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12DE1E-86C2-4A2C-8EC3-4895D7384A46}"/>
              </a:ext>
            </a:extLst>
          </p:cNvPr>
          <p:cNvGrpSpPr/>
          <p:nvPr/>
        </p:nvGrpSpPr>
        <p:grpSpPr>
          <a:xfrm>
            <a:off x="508674" y="600199"/>
            <a:ext cx="11205235" cy="1842235"/>
            <a:chOff x="600882" y="812795"/>
            <a:chExt cx="11205235" cy="18422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69C8E9-0863-44AE-9227-E6FB16F5639F}"/>
                </a:ext>
              </a:extLst>
            </p:cNvPr>
            <p:cNvSpPr/>
            <p:nvPr/>
          </p:nvSpPr>
          <p:spPr bwMode="gray">
            <a:xfrm>
              <a:off x="600882" y="812795"/>
              <a:ext cx="11205235" cy="18422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E549AB-6844-418A-A691-1BFD0F3FBC44}"/>
                </a:ext>
              </a:extLst>
            </p:cNvPr>
            <p:cNvGrpSpPr/>
            <p:nvPr/>
          </p:nvGrpSpPr>
          <p:grpSpPr>
            <a:xfrm>
              <a:off x="1190295" y="933706"/>
              <a:ext cx="914400" cy="914400"/>
              <a:chOff x="920251" y="1835829"/>
              <a:chExt cx="914400" cy="9144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94B3C4E-F0B3-462A-BF91-367FBD2589A2}"/>
                  </a:ext>
                </a:extLst>
              </p:cNvPr>
              <p:cNvSpPr/>
              <p:nvPr/>
            </p:nvSpPr>
            <p:spPr bwMode="gray">
              <a:xfrm>
                <a:off x="920251" y="1835829"/>
                <a:ext cx="914400" cy="914400"/>
              </a:xfrm>
              <a:prstGeom prst="ellipse">
                <a:avLst/>
              </a:prstGeom>
              <a:solidFill>
                <a:srgbClr val="53565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	</a:t>
                </a:r>
              </a:p>
            </p:txBody>
          </p:sp>
          <p:pic>
            <p:nvPicPr>
              <p:cNvPr id="3" name="Graphic 2" descr="User">
                <a:extLst>
                  <a:ext uri="{FF2B5EF4-FFF2-40B4-BE49-F238E27FC236}">
                    <a16:creationId xmlns:a16="http://schemas.microsoft.com/office/drawing/2014/main" id="{B7FEAA6A-EAF2-42F0-8B0E-7BC1A3CB6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7411" y="1972989"/>
                <a:ext cx="640080" cy="640080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291475-C2A3-46CD-BAAB-B9A5FC470DC3}"/>
                </a:ext>
              </a:extLst>
            </p:cNvPr>
            <p:cNvSpPr/>
            <p:nvPr/>
          </p:nvSpPr>
          <p:spPr bwMode="gray">
            <a:xfrm>
              <a:off x="680083" y="1921683"/>
              <a:ext cx="1934824" cy="640028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dirty="0"/>
                <a:t>User Log in a portal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F496BF-8EBE-44EB-BC61-B80D81956809}"/>
                </a:ext>
              </a:extLst>
            </p:cNvPr>
            <p:cNvSpPr/>
            <p:nvPr/>
          </p:nvSpPr>
          <p:spPr bwMode="gray">
            <a:xfrm>
              <a:off x="2952289" y="1921683"/>
              <a:ext cx="1934824" cy="640028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dirty="0"/>
                <a:t>User inputs search details in the web page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766893-F6CE-419C-A52B-4877A6F8A2D7}"/>
                </a:ext>
              </a:extLst>
            </p:cNvPr>
            <p:cNvSpPr/>
            <p:nvPr/>
          </p:nvSpPr>
          <p:spPr bwMode="gray">
            <a:xfrm>
              <a:off x="5224495" y="1889682"/>
              <a:ext cx="1934824" cy="704031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dirty="0"/>
                <a:t>Bot searches data sources using data entered by user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677ACF-3383-4BFC-9ED0-7AE812995440}"/>
                </a:ext>
              </a:extLst>
            </p:cNvPr>
            <p:cNvSpPr/>
            <p:nvPr/>
          </p:nvSpPr>
          <p:spPr bwMode="gray">
            <a:xfrm>
              <a:off x="7496701" y="1889682"/>
              <a:ext cx="1934824" cy="704031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dirty="0"/>
                <a:t>Bot compiles and processes information from different sources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AE82B5-A304-4156-A548-0FFC26AB0589}"/>
                </a:ext>
              </a:extLst>
            </p:cNvPr>
            <p:cNvSpPr/>
            <p:nvPr/>
          </p:nvSpPr>
          <p:spPr bwMode="gray">
            <a:xfrm>
              <a:off x="9768906" y="1889682"/>
              <a:ext cx="1934824" cy="704031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dirty="0"/>
                <a:t>Relevant output is delivered to the user in the desired format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A9EDAE0-BFB8-4289-BD54-3D48009F7757}"/>
                </a:ext>
              </a:extLst>
            </p:cNvPr>
            <p:cNvGrpSpPr/>
            <p:nvPr/>
          </p:nvGrpSpPr>
          <p:grpSpPr>
            <a:xfrm>
              <a:off x="3462500" y="933706"/>
              <a:ext cx="914400" cy="914400"/>
              <a:chOff x="3102111" y="1835829"/>
              <a:chExt cx="914400" cy="9144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441BB62-B78F-49C5-8A68-4132A6E1BF04}"/>
                  </a:ext>
                </a:extLst>
              </p:cNvPr>
              <p:cNvSpPr/>
              <p:nvPr/>
            </p:nvSpPr>
            <p:spPr bwMode="gray">
              <a:xfrm>
                <a:off x="3102111" y="1835829"/>
                <a:ext cx="914400" cy="914400"/>
              </a:xfrm>
              <a:prstGeom prst="ellipse">
                <a:avLst/>
              </a:prstGeom>
              <a:solidFill>
                <a:srgbClr val="53565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	</a:t>
                </a:r>
              </a:p>
            </p:txBody>
          </p:sp>
          <p:pic>
            <p:nvPicPr>
              <p:cNvPr id="18" name="Graphic 17" descr="List">
                <a:extLst>
                  <a:ext uri="{FF2B5EF4-FFF2-40B4-BE49-F238E27FC236}">
                    <a16:creationId xmlns:a16="http://schemas.microsoft.com/office/drawing/2014/main" id="{FC718BE1-8F52-4180-BE6A-236F52D63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9271" y="1972989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F2F2E0-E0A8-42CA-B9DB-D156EFED1F68}"/>
                </a:ext>
              </a:extLst>
            </p:cNvPr>
            <p:cNvGrpSpPr/>
            <p:nvPr/>
          </p:nvGrpSpPr>
          <p:grpSpPr>
            <a:xfrm>
              <a:off x="8006910" y="933706"/>
              <a:ext cx="914400" cy="914400"/>
              <a:chOff x="7725577" y="1835829"/>
              <a:chExt cx="914400" cy="9144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95DB61F-6C56-4DF8-B326-5C0584A2C9E8}"/>
                  </a:ext>
                </a:extLst>
              </p:cNvPr>
              <p:cNvSpPr/>
              <p:nvPr/>
            </p:nvSpPr>
            <p:spPr bwMode="gray">
              <a:xfrm>
                <a:off x="7725577" y="1835829"/>
                <a:ext cx="914400" cy="914400"/>
              </a:xfrm>
              <a:prstGeom prst="ellipse">
                <a:avLst/>
              </a:prstGeom>
              <a:solidFill>
                <a:srgbClr val="53565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	</a:t>
                </a:r>
              </a:p>
            </p:txBody>
          </p:sp>
          <p:pic>
            <p:nvPicPr>
              <p:cNvPr id="30" name="Graphic 29" descr="Robot">
                <a:extLst>
                  <a:ext uri="{FF2B5EF4-FFF2-40B4-BE49-F238E27FC236}">
                    <a16:creationId xmlns:a16="http://schemas.microsoft.com/office/drawing/2014/main" id="{EBAD7A6F-0327-4351-8087-CC18C8AA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862737" y="1972989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2A4BC2-D520-4536-8284-C62F3A3D94CC}"/>
                </a:ext>
              </a:extLst>
            </p:cNvPr>
            <p:cNvGrpSpPr/>
            <p:nvPr/>
          </p:nvGrpSpPr>
          <p:grpSpPr>
            <a:xfrm>
              <a:off x="10279118" y="933706"/>
              <a:ext cx="914400" cy="914400"/>
              <a:chOff x="10008803" y="1835829"/>
              <a:chExt cx="914400" cy="9144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E5EC006-A76A-4EFB-A7F0-86B5BD3051FD}"/>
                  </a:ext>
                </a:extLst>
              </p:cNvPr>
              <p:cNvSpPr/>
              <p:nvPr/>
            </p:nvSpPr>
            <p:spPr bwMode="gray">
              <a:xfrm>
                <a:off x="10008803" y="1835829"/>
                <a:ext cx="914400" cy="914400"/>
              </a:xfrm>
              <a:prstGeom prst="ellipse">
                <a:avLst/>
              </a:prstGeom>
              <a:solidFill>
                <a:srgbClr val="53565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	</a:t>
                </a:r>
              </a:p>
            </p:txBody>
          </p:sp>
          <p:pic>
            <p:nvPicPr>
              <p:cNvPr id="32" name="Graphic 31" descr="Box">
                <a:extLst>
                  <a:ext uri="{FF2B5EF4-FFF2-40B4-BE49-F238E27FC236}">
                    <a16:creationId xmlns:a16="http://schemas.microsoft.com/office/drawing/2014/main" id="{5B44A071-87D0-4986-9A33-69EA6581B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145963" y="1972989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B62B9FB-8825-4AB1-AD4D-00AD8E3F8451}"/>
                </a:ext>
              </a:extLst>
            </p:cNvPr>
            <p:cNvGrpSpPr/>
            <p:nvPr/>
          </p:nvGrpSpPr>
          <p:grpSpPr>
            <a:xfrm>
              <a:off x="5734705" y="933706"/>
              <a:ext cx="914400" cy="914400"/>
              <a:chOff x="5482424" y="1835829"/>
              <a:chExt cx="914400" cy="9144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B90750-C109-4A86-B016-22A551F73B97}"/>
                  </a:ext>
                </a:extLst>
              </p:cNvPr>
              <p:cNvSpPr/>
              <p:nvPr/>
            </p:nvSpPr>
            <p:spPr bwMode="gray">
              <a:xfrm>
                <a:off x="5482424" y="1835829"/>
                <a:ext cx="914400" cy="914400"/>
              </a:xfrm>
              <a:prstGeom prst="ellipse">
                <a:avLst/>
              </a:prstGeom>
              <a:solidFill>
                <a:srgbClr val="53565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	</a:t>
                </a:r>
              </a:p>
            </p:txBody>
          </p:sp>
          <p:pic>
            <p:nvPicPr>
              <p:cNvPr id="34" name="Graphic 33" descr="Earth Globe Europe-Africa">
                <a:extLst>
                  <a:ext uri="{FF2B5EF4-FFF2-40B4-BE49-F238E27FC236}">
                    <a16:creationId xmlns:a16="http://schemas.microsoft.com/office/drawing/2014/main" id="{857FCD64-C1C2-4831-B237-801BDF5EF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619584" y="1972989"/>
                <a:ext cx="640080" cy="640080"/>
              </a:xfrm>
              <a:prstGeom prst="rect">
                <a:avLst/>
              </a:prstGeom>
            </p:spPr>
          </p:pic>
        </p:grp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2E5FAFF6-1429-4BDD-BE33-E9F61FE83286}"/>
                </a:ext>
              </a:extLst>
            </p:cNvPr>
            <p:cNvSpPr/>
            <p:nvPr/>
          </p:nvSpPr>
          <p:spPr bwMode="gray">
            <a:xfrm>
              <a:off x="2639409" y="1206240"/>
              <a:ext cx="288377" cy="369332"/>
            </a:xfrm>
            <a:prstGeom prst="chevron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Arrow: Chevron 47">
              <a:extLst>
                <a:ext uri="{FF2B5EF4-FFF2-40B4-BE49-F238E27FC236}">
                  <a16:creationId xmlns:a16="http://schemas.microsoft.com/office/drawing/2014/main" id="{56B89BE4-6BF1-4A60-9CBD-746E0660EB35}"/>
                </a:ext>
              </a:extLst>
            </p:cNvPr>
            <p:cNvSpPr/>
            <p:nvPr/>
          </p:nvSpPr>
          <p:spPr bwMode="gray">
            <a:xfrm>
              <a:off x="4911614" y="1206240"/>
              <a:ext cx="288377" cy="369332"/>
            </a:xfrm>
            <a:prstGeom prst="chevron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Arrow: Chevron 48">
              <a:extLst>
                <a:ext uri="{FF2B5EF4-FFF2-40B4-BE49-F238E27FC236}">
                  <a16:creationId xmlns:a16="http://schemas.microsoft.com/office/drawing/2014/main" id="{7ED64B56-B762-47FC-8ABC-5AE8093AA692}"/>
                </a:ext>
              </a:extLst>
            </p:cNvPr>
            <p:cNvSpPr/>
            <p:nvPr/>
          </p:nvSpPr>
          <p:spPr bwMode="gray">
            <a:xfrm>
              <a:off x="7183819" y="1206240"/>
              <a:ext cx="288377" cy="369332"/>
            </a:xfrm>
            <a:prstGeom prst="chevron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E74812C0-615C-4F93-BD17-4330929C6258}"/>
                </a:ext>
              </a:extLst>
            </p:cNvPr>
            <p:cNvSpPr/>
            <p:nvPr/>
          </p:nvSpPr>
          <p:spPr bwMode="gray">
            <a:xfrm>
              <a:off x="9456024" y="1206240"/>
              <a:ext cx="288377" cy="369332"/>
            </a:xfrm>
            <a:prstGeom prst="chevron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ounded Rectangular Callout 55">
            <a:extLst>
              <a:ext uri="{FF2B5EF4-FFF2-40B4-BE49-F238E27FC236}">
                <a16:creationId xmlns:a16="http://schemas.microsoft.com/office/drawing/2014/main" id="{668333D3-3428-4223-AB68-F1BE7C386CDA}"/>
              </a:ext>
            </a:extLst>
          </p:cNvPr>
          <p:cNvSpPr/>
          <p:nvPr/>
        </p:nvSpPr>
        <p:spPr>
          <a:xfrm rot="10800000">
            <a:off x="508673" y="2882163"/>
            <a:ext cx="4532371" cy="3385058"/>
          </a:xfrm>
          <a:prstGeom prst="wedgeRoundRectCallout">
            <a:avLst>
              <a:gd name="adj1" fmla="val -33997"/>
              <a:gd name="adj2" fmla="val 6654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63BA7-5FD1-49AD-8C98-99B76517667F}"/>
              </a:ext>
            </a:extLst>
          </p:cNvPr>
          <p:cNvSpPr txBox="1"/>
          <p:nvPr/>
        </p:nvSpPr>
        <p:spPr>
          <a:xfrm>
            <a:off x="191478" y="84871"/>
            <a:ext cx="4739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Process Flow/ Scope</a:t>
            </a:r>
          </a:p>
        </p:txBody>
      </p:sp>
      <p:sp>
        <p:nvSpPr>
          <p:cNvPr id="62" name="Rounded Rectangular Callout 55">
            <a:extLst>
              <a:ext uri="{FF2B5EF4-FFF2-40B4-BE49-F238E27FC236}">
                <a16:creationId xmlns:a16="http://schemas.microsoft.com/office/drawing/2014/main" id="{B574B366-1119-4EB6-80CA-EF7A37A19F10}"/>
              </a:ext>
            </a:extLst>
          </p:cNvPr>
          <p:cNvSpPr/>
          <p:nvPr/>
        </p:nvSpPr>
        <p:spPr>
          <a:xfrm rot="10800000" flipH="1">
            <a:off x="5156785" y="2895539"/>
            <a:ext cx="4207031" cy="3371681"/>
          </a:xfrm>
          <a:prstGeom prst="wedgeRoundRectCallout">
            <a:avLst>
              <a:gd name="adj1" fmla="val -41068"/>
              <a:gd name="adj2" fmla="val 6554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6B7A7F-C389-4D66-BFDA-5ED3A71E5184}"/>
              </a:ext>
            </a:extLst>
          </p:cNvPr>
          <p:cNvSpPr txBox="1"/>
          <p:nvPr/>
        </p:nvSpPr>
        <p:spPr>
          <a:xfrm>
            <a:off x="868619" y="3053225"/>
            <a:ext cx="3645541" cy="169277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100" b="1" dirty="0">
                <a:solidFill>
                  <a:schemeClr val="bg1"/>
                </a:solidFill>
              </a:rPr>
              <a:t>Search Parameters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2843F2-8098-4EC1-AB29-F611075F2BED}"/>
              </a:ext>
            </a:extLst>
          </p:cNvPr>
          <p:cNvSpPr txBox="1"/>
          <p:nvPr/>
        </p:nvSpPr>
        <p:spPr>
          <a:xfrm>
            <a:off x="868619" y="3304873"/>
            <a:ext cx="2103587" cy="18081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>
              <a:spcAft>
                <a:spcPts val="600"/>
              </a:spcAft>
              <a:buSzPct val="100000"/>
            </a:pPr>
            <a:r>
              <a:rPr lang="en-US" sz="1000" b="1" dirty="0"/>
              <a:t>Type of Search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u="sng" dirty="0"/>
              <a:t>Industry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Trends &amp; Analysis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Latest Updates/ News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u="sng" dirty="0"/>
              <a:t>Company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Financials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Key Contacts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Offerings &amp;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3B8FC4-A464-4E5E-95CE-00E1DDA186E5}"/>
              </a:ext>
            </a:extLst>
          </p:cNvPr>
          <p:cNvSpPr txBox="1"/>
          <p:nvPr/>
        </p:nvSpPr>
        <p:spPr>
          <a:xfrm>
            <a:off x="5413030" y="3053225"/>
            <a:ext cx="3645541" cy="169277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100" b="1" dirty="0">
                <a:solidFill>
                  <a:schemeClr val="bg1"/>
                </a:solidFill>
              </a:rPr>
              <a:t>Data Sources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065199-BB6E-4180-B510-799B49EBBBAE}"/>
              </a:ext>
            </a:extLst>
          </p:cNvPr>
          <p:cNvSpPr txBox="1"/>
          <p:nvPr/>
        </p:nvSpPr>
        <p:spPr>
          <a:xfrm>
            <a:off x="5413030" y="3304873"/>
            <a:ext cx="3645541" cy="2539157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marL="115888">
              <a:spcAft>
                <a:spcPts val="600"/>
              </a:spcAft>
              <a:buSzPct val="100000"/>
            </a:pPr>
            <a:r>
              <a:rPr lang="en-US" sz="1000" b="1" dirty="0"/>
              <a:t>Internal Data Sources</a:t>
            </a:r>
          </a:p>
          <a:p>
            <a:pPr marL="115888">
              <a:spcAft>
                <a:spcPts val="300"/>
              </a:spcAft>
              <a:buSzPct val="100000"/>
            </a:pPr>
            <a:r>
              <a:rPr lang="en-US" sz="1000" b="1" i="1" dirty="0">
                <a:solidFill>
                  <a:schemeClr val="accent5"/>
                </a:solidFill>
              </a:rPr>
              <a:t>Intellinet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Factiva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WSJ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Industry Daily Newsletters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EMIS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IBIS World</a:t>
            </a:r>
          </a:p>
          <a:p>
            <a:pPr marL="115888">
              <a:spcAft>
                <a:spcPts val="300"/>
              </a:spcAft>
              <a:buSzPct val="100000"/>
            </a:pPr>
            <a:r>
              <a:rPr lang="en-US" sz="1000" b="1" i="1" dirty="0">
                <a:solidFill>
                  <a:schemeClr val="accent5"/>
                </a:solidFill>
              </a:rPr>
              <a:t>Other Sources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Deloitte Insights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Thomson One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Intelligize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Forrester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Gartner</a:t>
            </a:r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 err="1"/>
              <a:t>BoardEx</a:t>
            </a:r>
            <a:endParaRPr lang="en-US" sz="1000" dirty="0"/>
          </a:p>
          <a:p>
            <a:pPr marL="287338" indent="-17145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Computer Economics</a:t>
            </a:r>
          </a:p>
        </p:txBody>
      </p:sp>
      <p:sp>
        <p:nvSpPr>
          <p:cNvPr id="74" name="Rounded Rectangular Callout 55">
            <a:extLst>
              <a:ext uri="{FF2B5EF4-FFF2-40B4-BE49-F238E27FC236}">
                <a16:creationId xmlns:a16="http://schemas.microsoft.com/office/drawing/2014/main" id="{C6D81FCE-EDB3-401A-B38F-D95C8AF89DA5}"/>
              </a:ext>
            </a:extLst>
          </p:cNvPr>
          <p:cNvSpPr/>
          <p:nvPr/>
        </p:nvSpPr>
        <p:spPr>
          <a:xfrm rot="10800000" flipH="1">
            <a:off x="9598844" y="2895539"/>
            <a:ext cx="2082297" cy="3371682"/>
          </a:xfrm>
          <a:prstGeom prst="wedgeRoundRectCallout">
            <a:avLst>
              <a:gd name="adj1" fmla="val -12350"/>
              <a:gd name="adj2" fmla="val 6665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690204-E61E-47DB-8902-291605FEEBA0}"/>
              </a:ext>
            </a:extLst>
          </p:cNvPr>
          <p:cNvSpPr txBox="1"/>
          <p:nvPr/>
        </p:nvSpPr>
        <p:spPr>
          <a:xfrm>
            <a:off x="9725592" y="3053225"/>
            <a:ext cx="1828800" cy="169277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100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F2B547-E0F5-4974-AA9C-B014326CCE54}"/>
              </a:ext>
            </a:extLst>
          </p:cNvPr>
          <p:cNvSpPr txBox="1"/>
          <p:nvPr/>
        </p:nvSpPr>
        <p:spPr>
          <a:xfrm>
            <a:off x="9725593" y="3304873"/>
            <a:ext cx="1828800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>
              <a:spcAft>
                <a:spcPts val="600"/>
              </a:spcAft>
              <a:buSzPct val="100000"/>
            </a:pPr>
            <a:r>
              <a:rPr lang="en-US" sz="1000" b="1" dirty="0"/>
              <a:t>On Screen</a:t>
            </a:r>
            <a:endParaRPr lang="en-US" sz="1000" dirty="0"/>
          </a:p>
          <a:p>
            <a:pPr marL="287338" indent="-1714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HTML</a:t>
            </a:r>
          </a:p>
          <a:p>
            <a:pPr marL="115888">
              <a:spcAft>
                <a:spcPts val="600"/>
              </a:spcAft>
              <a:buSzPct val="100000"/>
            </a:pPr>
            <a:endParaRPr lang="en-US" sz="1000" dirty="0"/>
          </a:p>
          <a:p>
            <a:pPr marL="115888">
              <a:spcAft>
                <a:spcPts val="600"/>
              </a:spcAft>
              <a:buSzPct val="100000"/>
            </a:pPr>
            <a:r>
              <a:rPr lang="en-US" sz="1000" b="1" dirty="0"/>
              <a:t>Export Options</a:t>
            </a:r>
          </a:p>
          <a:p>
            <a:pPr marL="287338" indent="-1714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Predefined MS PowerPoint</a:t>
            </a:r>
          </a:p>
          <a:p>
            <a:pPr marL="287338" indent="-1714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CSV File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CFF66A-1F3C-4910-8A11-B495A35D6D17}"/>
              </a:ext>
            </a:extLst>
          </p:cNvPr>
          <p:cNvSpPr txBox="1"/>
          <p:nvPr/>
        </p:nvSpPr>
        <p:spPr>
          <a:xfrm>
            <a:off x="2827210" y="3304873"/>
            <a:ext cx="2103587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>
              <a:spcBef>
                <a:spcPts val="300"/>
              </a:spcBef>
              <a:spcAft>
                <a:spcPts val="300"/>
              </a:spcAft>
              <a:buSzPct val="100000"/>
            </a:pP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u="sng" dirty="0"/>
              <a:t>Technology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Trends &amp; Analysis</a:t>
            </a:r>
            <a:endParaRPr lang="en-US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Latest Updates/ News</a:t>
            </a: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u="sng" dirty="0"/>
              <a:t>Product &amp; Services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Trends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Competitive Landscape</a:t>
            </a:r>
          </a:p>
          <a:p>
            <a:pPr marL="400050" indent="-171450">
              <a:spcBef>
                <a:spcPts val="3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dirty="0"/>
              <a:t>Latest Updates/ News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ABEA64-C257-4074-8918-93399E017C93}"/>
              </a:ext>
            </a:extLst>
          </p:cNvPr>
          <p:cNvSpPr txBox="1"/>
          <p:nvPr/>
        </p:nvSpPr>
        <p:spPr>
          <a:xfrm>
            <a:off x="868619" y="5290376"/>
            <a:ext cx="3926286" cy="1346522"/>
          </a:xfrm>
          <a:prstGeom prst="rect">
            <a:avLst/>
          </a:prstGeom>
          <a:noFill/>
        </p:spPr>
        <p:txBody>
          <a:bodyPr wrap="square" lIns="0" tIns="0" rIns="0" bIns="0" numCol="2" rtlCol="0" anchor="ctr">
            <a:spAutoFit/>
          </a:bodyPr>
          <a:lstStyle/>
          <a:p>
            <a:pPr marL="115888">
              <a:spcAft>
                <a:spcPts val="600"/>
              </a:spcAft>
              <a:buSzPct val="100000"/>
            </a:pPr>
            <a:r>
              <a:rPr lang="en-US" sz="1000" b="1" dirty="0"/>
              <a:t>Relevant Filter for Search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Keyword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Industry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Geo-location/Region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Time Range of Data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Output format (PPT and/or CSV)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4077AA-DB9C-49D8-8A83-B4DD9FD1DA46}"/>
              </a:ext>
            </a:extLst>
          </p:cNvPr>
          <p:cNvCxnSpPr>
            <a:cxnSpLocks/>
          </p:cNvCxnSpPr>
          <p:nvPr/>
        </p:nvCxnSpPr>
        <p:spPr>
          <a:xfrm flipH="1">
            <a:off x="803663" y="5238133"/>
            <a:ext cx="39507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EE9851-3F59-4033-9489-3B046333D59A}"/>
              </a:ext>
            </a:extLst>
          </p:cNvPr>
          <p:cNvSpPr txBox="1"/>
          <p:nvPr/>
        </p:nvSpPr>
        <p:spPr>
          <a:xfrm>
            <a:off x="5416845" y="5290376"/>
            <a:ext cx="3641726" cy="893514"/>
          </a:xfrm>
          <a:prstGeom prst="rect">
            <a:avLst/>
          </a:prstGeom>
          <a:noFill/>
        </p:spPr>
        <p:txBody>
          <a:bodyPr wrap="square" lIns="0" tIns="0" rIns="0" bIns="0" numCol="2" rtlCol="0" anchor="ctr">
            <a:spAutoFit/>
          </a:bodyPr>
          <a:lstStyle/>
          <a:p>
            <a:pPr marL="115888">
              <a:spcAft>
                <a:spcPts val="600"/>
              </a:spcAft>
              <a:buSzPct val="100000"/>
            </a:pPr>
            <a:r>
              <a:rPr lang="en-US" sz="1000" b="1" dirty="0"/>
              <a:t>External Data Sources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CRN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CIO</a:t>
            </a:r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 err="1"/>
              <a:t>Techworld</a:t>
            </a:r>
            <a:endParaRPr lang="en-US" sz="1000" dirty="0"/>
          </a:p>
          <a:p>
            <a:pPr marL="287338" indent="-171450">
              <a:spcBef>
                <a:spcPts val="3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 err="1"/>
              <a:t>Techpedia</a:t>
            </a:r>
            <a:endParaRPr lang="en-US" sz="10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991A72-9A75-4ED6-B767-C3B7B111F14E}"/>
              </a:ext>
            </a:extLst>
          </p:cNvPr>
          <p:cNvCxnSpPr>
            <a:cxnSpLocks/>
          </p:cNvCxnSpPr>
          <p:nvPr/>
        </p:nvCxnSpPr>
        <p:spPr>
          <a:xfrm flipH="1">
            <a:off x="5338391" y="5238133"/>
            <a:ext cx="3834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7E16BB-E0CC-4F8D-BD62-E075FA49A716}"/>
              </a:ext>
            </a:extLst>
          </p:cNvPr>
          <p:cNvSpPr txBox="1"/>
          <p:nvPr/>
        </p:nvSpPr>
        <p:spPr>
          <a:xfrm>
            <a:off x="8681870" y="6584617"/>
            <a:ext cx="29415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SzPct val="100000"/>
            </a:pPr>
            <a:r>
              <a:rPr lang="en-US" sz="800" b="1" i="1" dirty="0">
                <a:solidFill>
                  <a:srgbClr val="313131"/>
                </a:solidFill>
              </a:rPr>
              <a:t>Note</a:t>
            </a:r>
            <a:r>
              <a:rPr lang="en-US" sz="800" i="1" dirty="0">
                <a:solidFill>
                  <a:srgbClr val="313131"/>
                </a:solidFill>
              </a:rPr>
              <a:t>: URLs for Data sources covered in Appendix I</a:t>
            </a:r>
          </a:p>
          <a:p>
            <a:pPr>
              <a:buSzPct val="100000"/>
            </a:pPr>
            <a:r>
              <a:rPr lang="en-US" sz="800" i="1" dirty="0">
                <a:solidFill>
                  <a:srgbClr val="313131"/>
                </a:solidFill>
              </a:rPr>
              <a:t>          Appendix II covers data sources for future scope</a:t>
            </a:r>
          </a:p>
        </p:txBody>
      </p:sp>
    </p:spTree>
    <p:extLst>
      <p:ext uri="{BB962C8B-B14F-4D97-AF65-F5344CB8AC3E}">
        <p14:creationId xmlns:p14="http://schemas.microsoft.com/office/powerpoint/2010/main" val="12867091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19C7A-426A-48C3-A327-16D12016BC52}"/>
              </a:ext>
            </a:extLst>
          </p:cNvPr>
          <p:cNvSpPr txBox="1"/>
          <p:nvPr/>
        </p:nvSpPr>
        <p:spPr>
          <a:xfrm>
            <a:off x="191478" y="84871"/>
            <a:ext cx="80889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Search Type – Data Source Mapping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026ACB-1A3D-40CB-8EBE-8A6F6E403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72626"/>
              </p:ext>
            </p:extLst>
          </p:nvPr>
        </p:nvGraphicFramePr>
        <p:xfrm>
          <a:off x="448878" y="841221"/>
          <a:ext cx="10851771" cy="4162518"/>
        </p:xfrm>
        <a:graphic>
          <a:graphicData uri="http://schemas.openxmlformats.org/drawingml/2006/table">
            <a:tbl>
              <a:tblPr/>
              <a:tblGrid>
                <a:gridCol w="3617257">
                  <a:extLst>
                    <a:ext uri="{9D8B030D-6E8A-4147-A177-3AD203B41FA5}">
                      <a16:colId xmlns:a16="http://schemas.microsoft.com/office/drawing/2014/main" val="912575215"/>
                    </a:ext>
                  </a:extLst>
                </a:gridCol>
                <a:gridCol w="3617257">
                  <a:extLst>
                    <a:ext uri="{9D8B030D-6E8A-4147-A177-3AD203B41FA5}">
                      <a16:colId xmlns:a16="http://schemas.microsoft.com/office/drawing/2014/main" val="2853331359"/>
                    </a:ext>
                  </a:extLst>
                </a:gridCol>
                <a:gridCol w="3617257">
                  <a:extLst>
                    <a:ext uri="{9D8B030D-6E8A-4147-A177-3AD203B41FA5}">
                      <a16:colId xmlns:a16="http://schemas.microsoft.com/office/drawing/2014/main" val="12993977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Type of Search – Level 1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Type of Search – Level 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of Data Sources</a:t>
                      </a: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79896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Industry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Latest Updates/ News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755856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Industry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Trends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268684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Industry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Top Players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76817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Industry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Industry Analysis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861562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Technology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Latest Updates/ News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45418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Technology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Trends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751857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Technology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Top Players/ Vendors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842792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Company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Latest Updates/ News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473963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Company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Financials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315598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Company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Key Contacts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11237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Company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Company Profile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552518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Products &amp; Services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Latest Updates/ News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29331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Products &amp; Services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Trends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629549"/>
                  </a:ext>
                </a:extLst>
              </a:tr>
              <a:tr h="271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Products &amp; Services</a:t>
                      </a: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Competitive Landscape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3859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998E55-0AA4-4355-BD53-666FD56397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8877" y="5240985"/>
          <a:ext cx="3566160" cy="103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70">
                  <a:extLst>
                    <a:ext uri="{9D8B030D-6E8A-4147-A177-3AD203B41FA5}">
                      <a16:colId xmlns:a16="http://schemas.microsoft.com/office/drawing/2014/main" val="922938957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1727943179"/>
                    </a:ext>
                  </a:extLst>
                </a:gridCol>
              </a:tblGrid>
              <a:tr h="2987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Data Sources - Category 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3254"/>
                  </a:ext>
                </a:extLst>
              </a:tr>
              <a:tr h="454407">
                <a:tc>
                  <a:txBody>
                    <a:bodyPr/>
                    <a:lstStyle/>
                    <a:p>
                      <a:r>
                        <a:rPr lang="en-US" sz="1050" b="1" dirty="0"/>
                        <a:t>Internal: 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Factiva, WSJ, Industry Daily Newsletters, Deloitte Insights, Thomson One</a:t>
                      </a:r>
                      <a:endParaRPr lang="en-US" sz="1050" b="1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External: 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CIO,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Techworld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Techpedia</a:t>
                      </a:r>
                      <a:endParaRPr lang="en-US" sz="1050" b="1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64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6AEAC-6E10-4BAA-A503-AA50DDB270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91683" y="5244197"/>
          <a:ext cx="3566160" cy="103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70">
                  <a:extLst>
                    <a:ext uri="{9D8B030D-6E8A-4147-A177-3AD203B41FA5}">
                      <a16:colId xmlns:a16="http://schemas.microsoft.com/office/drawing/2014/main" val="922938957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1727943179"/>
                    </a:ext>
                  </a:extLst>
                </a:gridCol>
              </a:tblGrid>
              <a:tr h="2987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Data Sources - Category 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3254"/>
                  </a:ext>
                </a:extLst>
              </a:tr>
              <a:tr h="454407">
                <a:tc>
                  <a:txBody>
                    <a:bodyPr/>
                    <a:lstStyle/>
                    <a:p>
                      <a:r>
                        <a:rPr lang="en-US" sz="1050" b="1" dirty="0"/>
                        <a:t>Internal: </a:t>
                      </a: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Deloitte Insights, Forrester, Gartner, EMIS, computereconomics.com, IBIS World, Factiva</a:t>
                      </a:r>
                      <a:endParaRPr lang="en-US" sz="1050" b="1" dirty="0"/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External: 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CIO,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Techworld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Techpedia</a:t>
                      </a:r>
                      <a:endParaRPr lang="en-US" sz="1050" b="1" dirty="0"/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640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3BBB1C-635B-4D60-AC33-BBF9DF621B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4489" y="5244197"/>
          <a:ext cx="3566160" cy="103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70">
                  <a:extLst>
                    <a:ext uri="{9D8B030D-6E8A-4147-A177-3AD203B41FA5}">
                      <a16:colId xmlns:a16="http://schemas.microsoft.com/office/drawing/2014/main" val="922938957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1727943179"/>
                    </a:ext>
                  </a:extLst>
                </a:gridCol>
              </a:tblGrid>
              <a:tr h="2987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Data Sources - Category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325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050" b="1" dirty="0"/>
                        <a:t>Internal: </a:t>
                      </a: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Thomson One, </a:t>
                      </a:r>
                      <a:r>
                        <a:rPr lang="en-US" sz="105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Intelligize</a:t>
                      </a: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, Factiva, </a:t>
                      </a:r>
                      <a:r>
                        <a:rPr lang="en-US" sz="105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BoardEx</a:t>
                      </a:r>
                      <a:endParaRPr lang="en-US" sz="1050" b="1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External: 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CRN</a:t>
                      </a:r>
                      <a:endParaRPr lang="en-US" sz="1050" b="1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64025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F8B2024A-376A-4FAC-ADFC-1A359EECFB14}"/>
              </a:ext>
            </a:extLst>
          </p:cNvPr>
          <p:cNvSpPr/>
          <p:nvPr/>
        </p:nvSpPr>
        <p:spPr bwMode="gray">
          <a:xfrm>
            <a:off x="9029194" y="1230450"/>
            <a:ext cx="228600" cy="228600"/>
          </a:xfrm>
          <a:prstGeom prst="ellipse">
            <a:avLst/>
          </a:prstGeom>
          <a:solidFill>
            <a:srgbClr val="E2BEB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05797E-E608-4E19-8E58-5F55309133C7}"/>
              </a:ext>
            </a:extLst>
          </p:cNvPr>
          <p:cNvSpPr/>
          <p:nvPr/>
        </p:nvSpPr>
        <p:spPr bwMode="gray">
          <a:xfrm>
            <a:off x="9413660" y="1500750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2E8ABB-BFEE-4834-96B5-1DD64A23B4DE}"/>
              </a:ext>
            </a:extLst>
          </p:cNvPr>
          <p:cNvSpPr/>
          <p:nvPr/>
        </p:nvSpPr>
        <p:spPr bwMode="gray">
          <a:xfrm>
            <a:off x="9413660" y="1771050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C9D592-96F2-439E-878B-519926F3D46F}"/>
              </a:ext>
            </a:extLst>
          </p:cNvPr>
          <p:cNvSpPr/>
          <p:nvPr/>
        </p:nvSpPr>
        <p:spPr bwMode="gray">
          <a:xfrm>
            <a:off x="9413660" y="2041350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8A172B-AADB-4687-8A5B-7679037A500E}"/>
              </a:ext>
            </a:extLst>
          </p:cNvPr>
          <p:cNvSpPr/>
          <p:nvPr/>
        </p:nvSpPr>
        <p:spPr bwMode="gray">
          <a:xfrm>
            <a:off x="9029194" y="2311650"/>
            <a:ext cx="228600" cy="228600"/>
          </a:xfrm>
          <a:prstGeom prst="ellipse">
            <a:avLst/>
          </a:prstGeom>
          <a:solidFill>
            <a:srgbClr val="FFC8C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0E5269-2A5B-4B37-AD7D-025BE4121FBE}"/>
              </a:ext>
            </a:extLst>
          </p:cNvPr>
          <p:cNvSpPr/>
          <p:nvPr/>
        </p:nvSpPr>
        <p:spPr bwMode="gray">
          <a:xfrm>
            <a:off x="9413660" y="2581950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3EF283-5EB3-4D94-BEAF-4543AAF6ADE9}"/>
              </a:ext>
            </a:extLst>
          </p:cNvPr>
          <p:cNvSpPr/>
          <p:nvPr/>
        </p:nvSpPr>
        <p:spPr bwMode="gray">
          <a:xfrm>
            <a:off x="9413660" y="2852250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778587-F00A-4F94-AD42-6565CFE44554}"/>
              </a:ext>
            </a:extLst>
          </p:cNvPr>
          <p:cNvSpPr/>
          <p:nvPr/>
        </p:nvSpPr>
        <p:spPr bwMode="gray">
          <a:xfrm>
            <a:off x="9029194" y="3122550"/>
            <a:ext cx="228600" cy="228600"/>
          </a:xfrm>
          <a:prstGeom prst="ellipse">
            <a:avLst/>
          </a:prstGeom>
          <a:solidFill>
            <a:srgbClr val="FFC8C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89B742-45AD-4E1F-9C3A-B3D27990D21F}"/>
              </a:ext>
            </a:extLst>
          </p:cNvPr>
          <p:cNvSpPr/>
          <p:nvPr/>
        </p:nvSpPr>
        <p:spPr bwMode="gray">
          <a:xfrm>
            <a:off x="9798126" y="3663150"/>
            <a:ext cx="228600" cy="228600"/>
          </a:xfrm>
          <a:prstGeom prst="ellipse">
            <a:avLst/>
          </a:prstGeom>
          <a:solidFill>
            <a:srgbClr val="E3E4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1F1CB1-2C96-4560-BDF6-867A442BA0B7}"/>
              </a:ext>
            </a:extLst>
          </p:cNvPr>
          <p:cNvSpPr/>
          <p:nvPr/>
        </p:nvSpPr>
        <p:spPr bwMode="gray">
          <a:xfrm>
            <a:off x="9413660" y="3933450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9C833E-47F0-43F4-B05D-50699AF03E1A}"/>
              </a:ext>
            </a:extLst>
          </p:cNvPr>
          <p:cNvSpPr/>
          <p:nvPr/>
        </p:nvSpPr>
        <p:spPr bwMode="gray">
          <a:xfrm>
            <a:off x="9029194" y="4203750"/>
            <a:ext cx="228600" cy="228600"/>
          </a:xfrm>
          <a:prstGeom prst="ellipse">
            <a:avLst/>
          </a:prstGeom>
          <a:solidFill>
            <a:srgbClr val="FFC8C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EAA78C-E57A-4C45-A399-E3C1F2599158}"/>
              </a:ext>
            </a:extLst>
          </p:cNvPr>
          <p:cNvSpPr/>
          <p:nvPr/>
        </p:nvSpPr>
        <p:spPr bwMode="gray">
          <a:xfrm>
            <a:off x="9413660" y="4474050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737E1E-D863-4E51-9349-3AD693F6B0C4}"/>
              </a:ext>
            </a:extLst>
          </p:cNvPr>
          <p:cNvSpPr/>
          <p:nvPr/>
        </p:nvSpPr>
        <p:spPr bwMode="gray">
          <a:xfrm>
            <a:off x="9413660" y="4744344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43ED38-5D12-4C28-A372-DD9D646625C1}"/>
              </a:ext>
            </a:extLst>
          </p:cNvPr>
          <p:cNvSpPr/>
          <p:nvPr/>
        </p:nvSpPr>
        <p:spPr bwMode="gray">
          <a:xfrm>
            <a:off x="3150513" y="5272159"/>
            <a:ext cx="228600" cy="228600"/>
          </a:xfrm>
          <a:prstGeom prst="ellipse">
            <a:avLst/>
          </a:prstGeom>
          <a:solidFill>
            <a:srgbClr val="FFC8C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D2CB4B-1CF7-4173-94EF-37C2D892C370}"/>
              </a:ext>
            </a:extLst>
          </p:cNvPr>
          <p:cNvSpPr/>
          <p:nvPr/>
        </p:nvSpPr>
        <p:spPr bwMode="gray">
          <a:xfrm>
            <a:off x="6793319" y="5272159"/>
            <a:ext cx="228600" cy="228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20436A-D7C1-419C-AACA-828C016AF5D0}"/>
              </a:ext>
            </a:extLst>
          </p:cNvPr>
          <p:cNvSpPr/>
          <p:nvPr/>
        </p:nvSpPr>
        <p:spPr bwMode="gray">
          <a:xfrm>
            <a:off x="10436125" y="5272159"/>
            <a:ext cx="228600" cy="228600"/>
          </a:xfrm>
          <a:prstGeom prst="ellipse">
            <a:avLst/>
          </a:prstGeom>
          <a:solidFill>
            <a:srgbClr val="E3E4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5EE4DB-3009-4C5C-83FC-39D89EEF5EED}"/>
              </a:ext>
            </a:extLst>
          </p:cNvPr>
          <p:cNvSpPr/>
          <p:nvPr/>
        </p:nvSpPr>
        <p:spPr bwMode="gray">
          <a:xfrm>
            <a:off x="9798126" y="3392850"/>
            <a:ext cx="228600" cy="228600"/>
          </a:xfrm>
          <a:prstGeom prst="ellipse">
            <a:avLst/>
          </a:prstGeom>
          <a:solidFill>
            <a:srgbClr val="E3E4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00235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19C7A-426A-48C3-A327-16D12016BC52}"/>
              </a:ext>
            </a:extLst>
          </p:cNvPr>
          <p:cNvSpPr txBox="1"/>
          <p:nvPr/>
        </p:nvSpPr>
        <p:spPr>
          <a:xfrm>
            <a:off x="191478" y="84871"/>
            <a:ext cx="80889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Sample Use Cases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026ACB-1A3D-40CB-8EBE-8A6F6E403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87312"/>
              </p:ext>
            </p:extLst>
          </p:nvPr>
        </p:nvGraphicFramePr>
        <p:xfrm>
          <a:off x="511941" y="946325"/>
          <a:ext cx="11334604" cy="4256298"/>
        </p:xfrm>
        <a:graphic>
          <a:graphicData uri="http://schemas.openxmlformats.org/drawingml/2006/table">
            <a:tbl>
              <a:tblPr/>
              <a:tblGrid>
                <a:gridCol w="5667302">
                  <a:extLst>
                    <a:ext uri="{9D8B030D-6E8A-4147-A177-3AD203B41FA5}">
                      <a16:colId xmlns:a16="http://schemas.microsoft.com/office/drawing/2014/main" val="912575215"/>
                    </a:ext>
                  </a:extLst>
                </a:gridCol>
                <a:gridCol w="5667302">
                  <a:extLst>
                    <a:ext uri="{9D8B030D-6E8A-4147-A177-3AD203B41FA5}">
                      <a16:colId xmlns:a16="http://schemas.microsoft.com/office/drawing/2014/main" val="2630638710"/>
                    </a:ext>
                  </a:extLst>
                </a:gridCol>
              </a:tblGrid>
              <a:tr h="472922">
                <a:tc grid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+mn-lt"/>
                        </a:rPr>
                        <a:t>Use Case for Category A: Latest updates from healthcare sector in the USA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755856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Type of Search – Level 1: Industry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Type of Search – Level 2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: Latest Updates/ News</a:t>
                      </a: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268684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Internal Data Sources: 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Factiva, WSJ, Industry Daily Newsletters, Deloitte Insights, Thomson One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External Data Sources: CIO,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Techworld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Techpedia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8460270"/>
                  </a:ext>
                </a:extLst>
              </a:tr>
              <a:tr h="472922">
                <a:tc grid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+mn-lt"/>
                        </a:rPr>
                        <a:t>Use Case for Category B: Vendor information for AI capability in TM&amp;E </a:t>
                      </a:r>
                      <a:r>
                        <a:rPr lang="en-US" sz="1050" b="1">
                          <a:latin typeface="+mn-lt"/>
                        </a:rPr>
                        <a:t>industry                                                                       [</a:t>
                      </a:r>
                      <a:r>
                        <a:rPr lang="en-US" sz="1050" b="1" dirty="0">
                          <a:latin typeface="+mn-lt"/>
                        </a:rPr>
                        <a:t>Candidate </a:t>
                      </a:r>
                      <a:r>
                        <a:rPr lang="en-US" sz="1050" b="1">
                          <a:latin typeface="+mn-lt"/>
                        </a:rPr>
                        <a:t>for Release </a:t>
                      </a:r>
                      <a:r>
                        <a:rPr lang="en-US" sz="1050" b="1" dirty="0">
                          <a:latin typeface="+mn-lt"/>
                        </a:rPr>
                        <a:t>1]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976817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Type of Search – Level 1: Technology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Type of Search – Level 2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: Top Players/ Vendors</a:t>
                      </a: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861562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Internal Data Sources: Deloitte Insights, Forrester, Gartner, EMIS, computereconomics.com, IBIS World, Factiva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External Data Sources: CIO,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Techworld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Techpedia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751857"/>
                  </a:ext>
                </a:extLst>
              </a:tr>
              <a:tr h="472922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+mn-lt"/>
                        </a:rPr>
                        <a:t>Use Case for Category C: IT spending of Anthem compared to its competitors and key contacts in Anthem</a:t>
                      </a:r>
                      <a:endParaRPr lang="en-US" sz="105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82880" marR="6350" marT="635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1842792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Type of Search – Level 1: Company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Type of Search – Level 2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: Financials, Contacts</a:t>
                      </a: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473963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Internal Data Sources: Thomson One, Intelligize, Factiva, </a:t>
                      </a:r>
                      <a:r>
                        <a:rPr lang="en-US" sz="105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BoardEx</a:t>
                      </a: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External Data Sources: CRN</a:t>
                      </a:r>
                    </a:p>
                  </a:txBody>
                  <a:tcPr marL="1828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31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460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0D293C7B-8679-4215-A122-AC59480510D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0443498"/>
              </p:ext>
            </p:extLst>
          </p:nvPr>
        </p:nvGraphicFramePr>
        <p:xfrm>
          <a:off x="448879" y="887524"/>
          <a:ext cx="11091080" cy="5527870"/>
        </p:xfrm>
        <a:graphic>
          <a:graphicData uri="http://schemas.openxmlformats.org/drawingml/2006/table">
            <a:tbl>
              <a:tblPr/>
              <a:tblGrid>
                <a:gridCol w="110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Step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login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open up the web page using browser URL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 the search level 1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specifies request for 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“Industry” 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type of search. 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 the search level 2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web page shows relevant sub-options to capture data for “Industry” search -&gt; Latest Updates/ News, Trends, Top Players, Industry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specifies request for 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“Latest Updates/ News” 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type of search. 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1799"/>
                  </a:ext>
                </a:extLst>
              </a:tr>
              <a:tr h="321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Webpage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capture fields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web page shows relevant options to capture data for “Industry – Latest News/ Updates” search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5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Input data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enters the below details in the fields: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Keyword (text box):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News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Industry (dropdown):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Life Sciences and Healthcare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Geo-location/Region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(dropdown):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Time Range of Data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(calendar):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Output template (dropdown):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&lt;PPT, CSV, Display on Page&gt;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Searches data source sites that are flagged for Industry – Latest Updates/ News search using data entered by user, captures relevant content and either displays or converts it in required format. Data sources in this case are: 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Factiva, WSJ, Industry Daily Newsletters, Deloitte Insights, Thomson One, 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CIO,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Techworld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Techpedia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 (category A)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Populate template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Parses the information collected and populates the relevant sections of template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 Output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Presents the final deliverable on the screen and gives the user an option to download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Download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Clicks on download link to download the final output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9EBE14-2DA9-4599-B3FC-73EDD193E8C1}"/>
              </a:ext>
            </a:extLst>
          </p:cNvPr>
          <p:cNvSpPr txBox="1"/>
          <p:nvPr/>
        </p:nvSpPr>
        <p:spPr>
          <a:xfrm>
            <a:off x="191478" y="84871"/>
            <a:ext cx="118150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Use Case A: Latest updates from healthcare sector in the USA</a:t>
            </a:r>
          </a:p>
        </p:txBody>
      </p:sp>
    </p:spTree>
    <p:extLst>
      <p:ext uri="{BB962C8B-B14F-4D97-AF65-F5344CB8AC3E}">
        <p14:creationId xmlns:p14="http://schemas.microsoft.com/office/powerpoint/2010/main" val="30520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0D293C7B-8679-4215-A122-AC59480510D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1610137"/>
              </p:ext>
            </p:extLst>
          </p:nvPr>
        </p:nvGraphicFramePr>
        <p:xfrm>
          <a:off x="448879" y="887522"/>
          <a:ext cx="11091080" cy="5528624"/>
        </p:xfrm>
        <a:graphic>
          <a:graphicData uri="http://schemas.openxmlformats.org/drawingml/2006/table">
            <a:tbl>
              <a:tblPr/>
              <a:tblGrid>
                <a:gridCol w="110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Step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login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open up the web page using browser URL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 the search level 1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specifies request for 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“Technology” 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type of search. 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 the search level 2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web page shows relevant sub-options to capture data for “Technology” search -&gt; Trends, Top Players/ Vendors, Latest Updates/ News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specifies request for 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“Top Players/ Vendors” 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type of search. 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1799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Webpage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capture fields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web page shows relevant options to capture data for “Technology – Top Players/ Vendors” search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Input data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enters the below details in the fields: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Keyword (text box):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Artificial Intelligence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Industry (dropdown):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Telecom, Media and Entertainment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50" dirty="0"/>
                        <a:t>Geo-location/Region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(dropdown):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Time Range of Data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(calendar):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Output template (drop 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&lt;PPT, CSV, Display on Page&gt;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Searches data source sites that are flagged for Technology – Top Players/ Vendors search using data entered by user, captures relevant content and either displays or converts it in required format. Data sources in this case are: 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Deloitte Insights, Forrester, Gartner, EMIS, computereconomics.com, IBIS World, Factiva, 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CIO,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Techworld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Techpedia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 (category B)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Populate template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Parses the information collected and populates the relevant sections of template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 Output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Presents the final deliverable on the screen and gives the user an option to download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Download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Clicks on download link to download the final output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9EBE14-2DA9-4599-B3FC-73EDD193E8C1}"/>
              </a:ext>
            </a:extLst>
          </p:cNvPr>
          <p:cNvSpPr txBox="1"/>
          <p:nvPr/>
        </p:nvSpPr>
        <p:spPr>
          <a:xfrm>
            <a:off x="191478" y="84871"/>
            <a:ext cx="118150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Use Case B: Vendor information for AI capability in TM&amp;E industry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E85C4-F1DC-453D-9CBE-A0EA1ABB0137}"/>
              </a:ext>
            </a:extLst>
          </p:cNvPr>
          <p:cNvSpPr/>
          <p:nvPr/>
        </p:nvSpPr>
        <p:spPr bwMode="gray">
          <a:xfrm>
            <a:off x="9221327" y="6447319"/>
            <a:ext cx="2318632" cy="22006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chemeClr val="bg1"/>
                </a:solidFill>
              </a:rPr>
              <a:t>Candidate for Release 1</a:t>
            </a:r>
          </a:p>
        </p:txBody>
      </p:sp>
    </p:spTree>
    <p:extLst>
      <p:ext uri="{BB962C8B-B14F-4D97-AF65-F5344CB8AC3E}">
        <p14:creationId xmlns:p14="http://schemas.microsoft.com/office/powerpoint/2010/main" val="23234088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A25A660-BD89-4365-AEB8-06256C55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04268"/>
              </p:ext>
            </p:extLst>
          </p:nvPr>
        </p:nvGraphicFramePr>
        <p:xfrm>
          <a:off x="343877" y="1068609"/>
          <a:ext cx="11582400" cy="471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55906">
                  <a:extLst>
                    <a:ext uri="{9D8B030D-6E8A-4147-A177-3AD203B41FA5}">
                      <a16:colId xmlns:a16="http://schemas.microsoft.com/office/drawing/2014/main" val="533369185"/>
                    </a:ext>
                  </a:extLst>
                </a:gridCol>
                <a:gridCol w="2097156">
                  <a:extLst>
                    <a:ext uri="{9D8B030D-6E8A-4147-A177-3AD203B41FA5}">
                      <a16:colId xmlns:a16="http://schemas.microsoft.com/office/drawing/2014/main" val="1418047385"/>
                    </a:ext>
                  </a:extLst>
                </a:gridCol>
                <a:gridCol w="1629338">
                  <a:extLst>
                    <a:ext uri="{9D8B030D-6E8A-4147-A177-3AD203B41FA5}">
                      <a16:colId xmlns:a16="http://schemas.microsoft.com/office/drawing/2014/main" val="3336457740"/>
                    </a:ext>
                  </a:extLst>
                </a:gridCol>
              </a:tblGrid>
              <a:tr h="471956">
                <a:tc>
                  <a:txBody>
                    <a:bodyPr/>
                    <a:lstStyle/>
                    <a:p>
                      <a:r>
                        <a:rPr lang="en-US" sz="1400" dirty="0"/>
                        <a:t>FORRESTER SEARCH RESULTS: Top Player/ Vendors – 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407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7395EB-9D50-46E1-9192-A7D058B59A95}"/>
              </a:ext>
            </a:extLst>
          </p:cNvPr>
          <p:cNvSpPr txBox="1"/>
          <p:nvPr/>
        </p:nvSpPr>
        <p:spPr>
          <a:xfrm>
            <a:off x="207109" y="225548"/>
            <a:ext cx="81417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srgbClr val="DA291C"/>
                </a:solidFill>
              </a:rPr>
              <a:t>Template – Option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D99CC-B7CF-4F74-B529-B159D6C4280B}"/>
              </a:ext>
            </a:extLst>
          </p:cNvPr>
          <p:cNvSpPr/>
          <p:nvPr/>
        </p:nvSpPr>
        <p:spPr bwMode="gray">
          <a:xfrm>
            <a:off x="343878" y="1583111"/>
            <a:ext cx="6697784" cy="25746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>
              <a:lnSpc>
                <a:spcPct val="106000"/>
              </a:lnSpc>
            </a:pPr>
            <a:r>
              <a:rPr lang="en-US" sz="1600" b="1" u="sng" dirty="0">
                <a:solidFill>
                  <a:schemeClr val="accent4"/>
                </a:solidFill>
              </a:rPr>
              <a:t>Reports</a:t>
            </a: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endParaRPr lang="en-US" sz="800" dirty="0"/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8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0331A6-E607-4589-8808-36978D47769C}"/>
              </a:ext>
            </a:extLst>
          </p:cNvPr>
          <p:cNvSpPr/>
          <p:nvPr/>
        </p:nvSpPr>
        <p:spPr bwMode="gray">
          <a:xfrm>
            <a:off x="7104185" y="1583111"/>
            <a:ext cx="4822092" cy="25746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u="sng" dirty="0">
                <a:solidFill>
                  <a:schemeClr val="accent4"/>
                </a:solidFill>
              </a:rPr>
              <a:t>Charts and Figures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8DCE0-3A9A-476F-858C-1771D7C5D1CC}"/>
              </a:ext>
            </a:extLst>
          </p:cNvPr>
          <p:cNvSpPr/>
          <p:nvPr/>
        </p:nvSpPr>
        <p:spPr bwMode="gray">
          <a:xfrm>
            <a:off x="343877" y="4228123"/>
            <a:ext cx="11582399" cy="22195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u="sng" dirty="0">
                <a:solidFill>
                  <a:schemeClr val="accent4"/>
                </a:solidFill>
              </a:rPr>
              <a:t>Financial/ Pricing Info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35C0F-0F56-4A36-ABC1-E29F8A822F89}"/>
              </a:ext>
            </a:extLst>
          </p:cNvPr>
          <p:cNvSpPr/>
          <p:nvPr/>
        </p:nvSpPr>
        <p:spPr bwMode="gray">
          <a:xfrm>
            <a:off x="8348869" y="1089413"/>
            <a:ext cx="731520" cy="20116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B38B5-EAA2-4C31-9D85-B7212F1B4564}"/>
              </a:ext>
            </a:extLst>
          </p:cNvPr>
          <p:cNvSpPr/>
          <p:nvPr/>
        </p:nvSpPr>
        <p:spPr bwMode="gray">
          <a:xfrm>
            <a:off x="9149471" y="1089413"/>
            <a:ext cx="731520" cy="20116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Share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F1DEE-3175-4A71-BBDE-BDDD3D705B23}"/>
              </a:ext>
            </a:extLst>
          </p:cNvPr>
          <p:cNvSpPr/>
          <p:nvPr/>
        </p:nvSpPr>
        <p:spPr bwMode="gray">
          <a:xfrm>
            <a:off x="10474767" y="1089413"/>
            <a:ext cx="1097280" cy="20116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526B1-4A51-430A-830B-B94CA020B530}"/>
              </a:ext>
            </a:extLst>
          </p:cNvPr>
          <p:cNvSpPr/>
          <p:nvPr/>
        </p:nvSpPr>
        <p:spPr bwMode="gray">
          <a:xfrm>
            <a:off x="10398873" y="1347134"/>
            <a:ext cx="660781" cy="1371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54492-24D0-438B-BBBB-75B8B8DA520B}"/>
              </a:ext>
            </a:extLst>
          </p:cNvPr>
          <p:cNvSpPr/>
          <p:nvPr/>
        </p:nvSpPr>
        <p:spPr bwMode="gray">
          <a:xfrm>
            <a:off x="11140994" y="1347134"/>
            <a:ext cx="571331" cy="1371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PPT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0EC6F-EF78-4837-BA1F-04F5739D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120" y="2063804"/>
            <a:ext cx="2145497" cy="185047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DDFBE51-7F27-468E-9BAD-D66B1BFD6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36399"/>
              </p:ext>
            </p:extLst>
          </p:nvPr>
        </p:nvGraphicFramePr>
        <p:xfrm>
          <a:off x="413237" y="2054063"/>
          <a:ext cx="6455154" cy="1860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859">
                  <a:extLst>
                    <a:ext uri="{9D8B030D-6E8A-4147-A177-3AD203B41FA5}">
                      <a16:colId xmlns:a16="http://schemas.microsoft.com/office/drawing/2014/main" val="3390934616"/>
                    </a:ext>
                  </a:extLst>
                </a:gridCol>
                <a:gridCol w="1075859">
                  <a:extLst>
                    <a:ext uri="{9D8B030D-6E8A-4147-A177-3AD203B41FA5}">
                      <a16:colId xmlns:a16="http://schemas.microsoft.com/office/drawing/2014/main" val="2187775630"/>
                    </a:ext>
                  </a:extLst>
                </a:gridCol>
                <a:gridCol w="1075859">
                  <a:extLst>
                    <a:ext uri="{9D8B030D-6E8A-4147-A177-3AD203B41FA5}">
                      <a16:colId xmlns:a16="http://schemas.microsoft.com/office/drawing/2014/main" val="963842981"/>
                    </a:ext>
                  </a:extLst>
                </a:gridCol>
                <a:gridCol w="1075859">
                  <a:extLst>
                    <a:ext uri="{9D8B030D-6E8A-4147-A177-3AD203B41FA5}">
                      <a16:colId xmlns:a16="http://schemas.microsoft.com/office/drawing/2014/main" val="831977456"/>
                    </a:ext>
                  </a:extLst>
                </a:gridCol>
                <a:gridCol w="1075859">
                  <a:extLst>
                    <a:ext uri="{9D8B030D-6E8A-4147-A177-3AD203B41FA5}">
                      <a16:colId xmlns:a16="http://schemas.microsoft.com/office/drawing/2014/main" val="2604624965"/>
                    </a:ext>
                  </a:extLst>
                </a:gridCol>
                <a:gridCol w="1075859">
                  <a:extLst>
                    <a:ext uri="{9D8B030D-6E8A-4147-A177-3AD203B41FA5}">
                      <a16:colId xmlns:a16="http://schemas.microsoft.com/office/drawing/2014/main" val="241559908"/>
                    </a:ext>
                  </a:extLst>
                </a:gridCol>
              </a:tblGrid>
              <a:tr h="469797">
                <a:tc>
                  <a:txBody>
                    <a:bodyPr/>
                    <a:lstStyle/>
                    <a:p>
                      <a:r>
                        <a:rPr lang="en-US" sz="800" dirty="0"/>
                        <a:t>Vendor Name</a:t>
                      </a:r>
                      <a:endParaRPr 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Primary Functionalities</a:t>
                      </a:r>
                      <a:endParaRPr lang="en-US" sz="800" b="1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Costing/ Pricing Features</a:t>
                      </a:r>
                      <a:endParaRPr lang="en-US" sz="800" b="1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Geographic Presence</a:t>
                      </a:r>
                    </a:p>
                    <a:p>
                      <a:endParaRPr lang="en-US" sz="800" b="1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Customer Support</a:t>
                      </a:r>
                      <a:endParaRPr lang="en-US" sz="800" b="1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Links used</a:t>
                      </a:r>
                      <a:endParaRPr lang="en-US" sz="800" b="1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61073"/>
                  </a:ext>
                </a:extLst>
              </a:tr>
              <a:tr h="463472">
                <a:tc>
                  <a:txBody>
                    <a:bodyPr/>
                    <a:lstStyle/>
                    <a:p>
                      <a:r>
                        <a:rPr lang="en-US" sz="800" dirty="0"/>
                        <a:t>IBM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880045"/>
                  </a:ext>
                </a:extLst>
              </a:tr>
              <a:tr h="463472">
                <a:tc>
                  <a:txBody>
                    <a:bodyPr/>
                    <a:lstStyle/>
                    <a:p>
                      <a:r>
                        <a:rPr lang="en-US" sz="800" dirty="0"/>
                        <a:t>Medallia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241035"/>
                  </a:ext>
                </a:extLst>
              </a:tr>
              <a:tr h="463472">
                <a:tc>
                  <a:txBody>
                    <a:bodyPr/>
                    <a:lstStyle/>
                    <a:p>
                      <a:r>
                        <a:rPr lang="en-US" sz="800" dirty="0" err="1"/>
                        <a:t>MicroFocus</a:t>
                      </a:r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0805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5F29D7D-95BF-4FF0-A6F2-2E8E22D38A48}"/>
              </a:ext>
            </a:extLst>
          </p:cNvPr>
          <p:cNvSpPr/>
          <p:nvPr/>
        </p:nvSpPr>
        <p:spPr bwMode="gray">
          <a:xfrm>
            <a:off x="1898073" y="2802311"/>
            <a:ext cx="3990109" cy="6338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Content gathered from data sources used to create a comparative view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6C81F-038C-4DE3-86F3-37E9CBCD06DC}"/>
              </a:ext>
            </a:extLst>
          </p:cNvPr>
          <p:cNvSpPr/>
          <p:nvPr/>
        </p:nvSpPr>
        <p:spPr bwMode="gray">
          <a:xfrm>
            <a:off x="9546660" y="2602222"/>
            <a:ext cx="2303962" cy="10340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Graphical content presented  with links to source, and linked (see 1 – 3 numbering) to content under reports section</a:t>
            </a:r>
            <a:endParaRPr lang="en-U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3EE5A-74CD-4620-B5B3-36EA4F419F70}"/>
              </a:ext>
            </a:extLst>
          </p:cNvPr>
          <p:cNvSpPr/>
          <p:nvPr/>
        </p:nvSpPr>
        <p:spPr bwMode="gray">
          <a:xfrm>
            <a:off x="9546660" y="4986538"/>
            <a:ext cx="2303962" cy="9400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Financial content presented  with links to source</a:t>
            </a:r>
            <a:r>
              <a:rPr lang="en-US" sz="1050" dirty="0"/>
              <a:t> and linked (see 1 – 3 numbering) to content under reports section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0A1135-BA4A-485F-9EA6-21DD5E0A5EF6}"/>
              </a:ext>
            </a:extLst>
          </p:cNvPr>
          <p:cNvSpPr/>
          <p:nvPr/>
        </p:nvSpPr>
        <p:spPr bwMode="gray">
          <a:xfrm>
            <a:off x="1205345" y="2664158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78255C-EB52-4300-BA2F-C7F04C802971}"/>
              </a:ext>
            </a:extLst>
          </p:cNvPr>
          <p:cNvSpPr/>
          <p:nvPr/>
        </p:nvSpPr>
        <p:spPr bwMode="gray">
          <a:xfrm>
            <a:off x="1205345" y="3085438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50212A-4E93-41C8-9BEB-984C19D6C82A}"/>
              </a:ext>
            </a:extLst>
          </p:cNvPr>
          <p:cNvSpPr/>
          <p:nvPr/>
        </p:nvSpPr>
        <p:spPr bwMode="gray">
          <a:xfrm>
            <a:off x="1205345" y="3556390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4DA9E9-6778-46CA-83F4-D8E4761DBA32}"/>
              </a:ext>
            </a:extLst>
          </p:cNvPr>
          <p:cNvSpPr/>
          <p:nvPr/>
        </p:nvSpPr>
        <p:spPr bwMode="gray">
          <a:xfrm>
            <a:off x="8009612" y="2224277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2B0C4C-E7F8-43D2-96B0-924D101EA2B7}"/>
              </a:ext>
            </a:extLst>
          </p:cNvPr>
          <p:cNvSpPr/>
          <p:nvPr/>
        </p:nvSpPr>
        <p:spPr bwMode="gray">
          <a:xfrm>
            <a:off x="9080389" y="2224277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2F396B-F9D9-4C39-A94D-0AEEC84D8871}"/>
              </a:ext>
            </a:extLst>
          </p:cNvPr>
          <p:cNvSpPr/>
          <p:nvPr/>
        </p:nvSpPr>
        <p:spPr bwMode="gray">
          <a:xfrm>
            <a:off x="9080389" y="2887349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96A473-B4D4-45EA-8C64-84E32703CD3D}"/>
              </a:ext>
            </a:extLst>
          </p:cNvPr>
          <p:cNvSpPr/>
          <p:nvPr/>
        </p:nvSpPr>
        <p:spPr bwMode="gray">
          <a:xfrm>
            <a:off x="8001609" y="2887349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8E9FA3-D417-4550-B25A-949861ECDCE2}"/>
              </a:ext>
            </a:extLst>
          </p:cNvPr>
          <p:cNvSpPr/>
          <p:nvPr/>
        </p:nvSpPr>
        <p:spPr bwMode="gray">
          <a:xfrm>
            <a:off x="8001609" y="3527916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FAABF6-D06F-41BF-B719-79749709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6" y="4704277"/>
            <a:ext cx="1279654" cy="14178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5FD6FD-1A07-4E22-A294-1593D2BF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87" y="4704277"/>
            <a:ext cx="1279654" cy="1417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1A6D2C-EDA9-454F-A04C-5F9A31BC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69" y="4704277"/>
            <a:ext cx="1279654" cy="141783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2693284F-33F7-41DE-A352-332A056BA57D}"/>
              </a:ext>
            </a:extLst>
          </p:cNvPr>
          <p:cNvSpPr/>
          <p:nvPr/>
        </p:nvSpPr>
        <p:spPr bwMode="gray">
          <a:xfrm>
            <a:off x="1969084" y="4986538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BAB3CC-B2AD-43E4-A0B9-FE1A0C865660}"/>
              </a:ext>
            </a:extLst>
          </p:cNvPr>
          <p:cNvSpPr/>
          <p:nvPr/>
        </p:nvSpPr>
        <p:spPr bwMode="gray">
          <a:xfrm>
            <a:off x="3998542" y="4986538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AE8568-C6AF-4597-89A0-D79057C71D10}"/>
              </a:ext>
            </a:extLst>
          </p:cNvPr>
          <p:cNvSpPr/>
          <p:nvPr/>
        </p:nvSpPr>
        <p:spPr bwMode="gray">
          <a:xfrm>
            <a:off x="6028000" y="4986538"/>
            <a:ext cx="228600" cy="228600"/>
          </a:xfrm>
          <a:prstGeom prst="ellipse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EF4893-7E38-436D-B8B6-BCC81B4338E7}"/>
              </a:ext>
            </a:extLst>
          </p:cNvPr>
          <p:cNvSpPr/>
          <p:nvPr/>
        </p:nvSpPr>
        <p:spPr bwMode="gray">
          <a:xfrm>
            <a:off x="8629135" y="106070"/>
            <a:ext cx="3246056" cy="841603"/>
          </a:xfrm>
          <a:prstGeom prst="rect">
            <a:avLst/>
          </a:prstGeom>
          <a:solidFill>
            <a:srgbClr val="FFC8C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One output slide per data source - in this example, the output slide presents data populated with data from Gartner, etc.</a:t>
            </a:r>
          </a:p>
        </p:txBody>
      </p:sp>
    </p:spTree>
    <p:extLst>
      <p:ext uri="{BB962C8B-B14F-4D97-AF65-F5344CB8AC3E}">
        <p14:creationId xmlns:p14="http://schemas.microsoft.com/office/powerpoint/2010/main" val="38587654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36ACFF-6AE4-4D07-BC0A-E7DD6E28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073"/>
              </p:ext>
            </p:extLst>
          </p:nvPr>
        </p:nvGraphicFramePr>
        <p:xfrm>
          <a:off x="343877" y="1068609"/>
          <a:ext cx="11582400" cy="471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55906">
                  <a:extLst>
                    <a:ext uri="{9D8B030D-6E8A-4147-A177-3AD203B41FA5}">
                      <a16:colId xmlns:a16="http://schemas.microsoft.com/office/drawing/2014/main" val="533369185"/>
                    </a:ext>
                  </a:extLst>
                </a:gridCol>
                <a:gridCol w="2097156">
                  <a:extLst>
                    <a:ext uri="{9D8B030D-6E8A-4147-A177-3AD203B41FA5}">
                      <a16:colId xmlns:a16="http://schemas.microsoft.com/office/drawing/2014/main" val="1418047385"/>
                    </a:ext>
                  </a:extLst>
                </a:gridCol>
                <a:gridCol w="1629338">
                  <a:extLst>
                    <a:ext uri="{9D8B030D-6E8A-4147-A177-3AD203B41FA5}">
                      <a16:colId xmlns:a16="http://schemas.microsoft.com/office/drawing/2014/main" val="3336457740"/>
                    </a:ext>
                  </a:extLst>
                </a:gridCol>
              </a:tblGrid>
              <a:tr h="471956">
                <a:tc>
                  <a:txBody>
                    <a:bodyPr/>
                    <a:lstStyle/>
                    <a:p>
                      <a:r>
                        <a:rPr lang="en-US" sz="1400" dirty="0"/>
                        <a:t>FORRESTER SEARCH RESULTS: Top Player/ Vendors – 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407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7395EB-9D50-46E1-9192-A7D058B59A95}"/>
              </a:ext>
            </a:extLst>
          </p:cNvPr>
          <p:cNvSpPr txBox="1"/>
          <p:nvPr/>
        </p:nvSpPr>
        <p:spPr>
          <a:xfrm>
            <a:off x="207109" y="225548"/>
            <a:ext cx="52402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srgbClr val="DA291C"/>
                </a:solidFill>
              </a:rPr>
              <a:t>Template – Option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F3AA3-9711-4B93-8744-2637A5FB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01773"/>
              </p:ext>
            </p:extLst>
          </p:nvPr>
        </p:nvGraphicFramePr>
        <p:xfrm>
          <a:off x="343876" y="1753335"/>
          <a:ext cx="11582398" cy="484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37">
                  <a:extLst>
                    <a:ext uri="{9D8B030D-6E8A-4147-A177-3AD203B41FA5}">
                      <a16:colId xmlns:a16="http://schemas.microsoft.com/office/drawing/2014/main" val="3390934616"/>
                    </a:ext>
                  </a:extLst>
                </a:gridCol>
                <a:gridCol w="1437843">
                  <a:extLst>
                    <a:ext uri="{9D8B030D-6E8A-4147-A177-3AD203B41FA5}">
                      <a16:colId xmlns:a16="http://schemas.microsoft.com/office/drawing/2014/main" val="2187775630"/>
                    </a:ext>
                  </a:extLst>
                </a:gridCol>
                <a:gridCol w="2268072">
                  <a:extLst>
                    <a:ext uri="{9D8B030D-6E8A-4147-A177-3AD203B41FA5}">
                      <a16:colId xmlns:a16="http://schemas.microsoft.com/office/drawing/2014/main" val="963842981"/>
                    </a:ext>
                  </a:extLst>
                </a:gridCol>
                <a:gridCol w="2277892">
                  <a:extLst>
                    <a:ext uri="{9D8B030D-6E8A-4147-A177-3AD203B41FA5}">
                      <a16:colId xmlns:a16="http://schemas.microsoft.com/office/drawing/2014/main" val="831977456"/>
                    </a:ext>
                  </a:extLst>
                </a:gridCol>
                <a:gridCol w="2359979">
                  <a:extLst>
                    <a:ext uri="{9D8B030D-6E8A-4147-A177-3AD203B41FA5}">
                      <a16:colId xmlns:a16="http://schemas.microsoft.com/office/drawing/2014/main" val="2604624965"/>
                    </a:ext>
                  </a:extLst>
                </a:gridCol>
                <a:gridCol w="2359975">
                  <a:extLst>
                    <a:ext uri="{9D8B030D-6E8A-4147-A177-3AD203B41FA5}">
                      <a16:colId xmlns:a16="http://schemas.microsoft.com/office/drawing/2014/main" val="241559908"/>
                    </a:ext>
                  </a:extLst>
                </a:gridCol>
              </a:tblGrid>
              <a:tr h="499756">
                <a:tc>
                  <a:txBody>
                    <a:bodyPr/>
                    <a:lstStyle/>
                    <a:p>
                      <a:r>
                        <a:rPr lang="en-US" sz="1000" b="1" dirty="0"/>
                        <a:t>Content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Overview/Abstract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Published Date</a:t>
                      </a:r>
                    </a:p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Applicable Geography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Applicable </a:t>
                      </a:r>
                    </a:p>
                    <a:p>
                      <a:r>
                        <a:rPr lang="en-US" sz="1000" b="1" dirty="0"/>
                        <a:t>Key words/Tags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61073"/>
                  </a:ext>
                </a:extLst>
              </a:tr>
              <a:tr h="2282027">
                <a:tc>
                  <a:txBody>
                    <a:bodyPr/>
                    <a:lstStyle/>
                    <a:p>
                      <a:r>
                        <a:rPr lang="en-US" sz="10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Now Tech: AI Consultancies, Q4 2018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Now Tech: AI-Based Text Analytics Platforms, Q2 2018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Forrester's report - They segmented the vendors in this market into three categories based on AI-dedicated revenue: large established players, midsize players, and smaller players 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Forrester classified vendors in 3 categories: General-purpose text analytics platforms, Text analytics platforms that primarily support customer-facing use cases, Text analytics platforms that primarily support non-customer-facing 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December 21, 2018</a:t>
                      </a:r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April 4, 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Global</a:t>
                      </a:r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Global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AI; Vendors;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80045"/>
                  </a:ext>
                </a:extLst>
              </a:tr>
              <a:tr h="219954">
                <a:tc>
                  <a:txBody>
                    <a:bodyPr/>
                    <a:lstStyle/>
                    <a:p>
                      <a:r>
                        <a:rPr lang="en-US" sz="1000" dirty="0"/>
                        <a:t>Blogs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December 21,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AI; Vendors;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41035"/>
                  </a:ext>
                </a:extLst>
              </a:tr>
              <a:tr h="1576154">
                <a:tc>
                  <a:txBody>
                    <a:bodyPr/>
                    <a:lstStyle/>
                    <a:p>
                      <a:r>
                        <a:rPr lang="en-US" sz="1000" dirty="0"/>
                        <a:t>Charts &amp; Figures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Now Tech Midsize Vendors: AI Consultancies, Q4 2018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December 21, 2018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AI; Vendors;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8051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FF1E8A3-09CE-4955-8909-AB0D342F8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62" y="5128617"/>
            <a:ext cx="1532244" cy="13215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D6BF27-17CA-4854-BC67-F2218C4C3C6F}"/>
              </a:ext>
            </a:extLst>
          </p:cNvPr>
          <p:cNvSpPr/>
          <p:nvPr/>
        </p:nvSpPr>
        <p:spPr bwMode="gray">
          <a:xfrm>
            <a:off x="8629135" y="106070"/>
            <a:ext cx="3246056" cy="841603"/>
          </a:xfrm>
          <a:prstGeom prst="rect">
            <a:avLst/>
          </a:prstGeom>
          <a:solidFill>
            <a:srgbClr val="FFC8C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/>
              <a:t>One output slide per data source - in this example, the output slide presents data populated with data from Gartner, etc.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575397-19DB-46FF-B452-53C385E729A1}"/>
              </a:ext>
            </a:extLst>
          </p:cNvPr>
          <p:cNvSpPr/>
          <p:nvPr/>
        </p:nvSpPr>
        <p:spPr bwMode="gray">
          <a:xfrm>
            <a:off x="8348869" y="1089413"/>
            <a:ext cx="731520" cy="20116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94F58-88E5-4D57-852F-3C5AA79177D6}"/>
              </a:ext>
            </a:extLst>
          </p:cNvPr>
          <p:cNvSpPr/>
          <p:nvPr/>
        </p:nvSpPr>
        <p:spPr bwMode="gray">
          <a:xfrm>
            <a:off x="9149471" y="1089413"/>
            <a:ext cx="731520" cy="20116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Share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8DD9A-2874-4B31-B208-EA15A5B647C6}"/>
              </a:ext>
            </a:extLst>
          </p:cNvPr>
          <p:cNvSpPr/>
          <p:nvPr/>
        </p:nvSpPr>
        <p:spPr bwMode="gray">
          <a:xfrm>
            <a:off x="10474767" y="1089413"/>
            <a:ext cx="1097280" cy="20116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B80A94-090C-4A82-9160-E61239695CDB}"/>
              </a:ext>
            </a:extLst>
          </p:cNvPr>
          <p:cNvSpPr/>
          <p:nvPr/>
        </p:nvSpPr>
        <p:spPr bwMode="gray">
          <a:xfrm>
            <a:off x="10398873" y="1347134"/>
            <a:ext cx="660781" cy="1371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C17CED-38BC-4A50-93A3-F4825930BDBD}"/>
              </a:ext>
            </a:extLst>
          </p:cNvPr>
          <p:cNvSpPr/>
          <p:nvPr/>
        </p:nvSpPr>
        <p:spPr bwMode="gray">
          <a:xfrm>
            <a:off x="11140994" y="1347134"/>
            <a:ext cx="571331" cy="13716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>
                <a:solidFill>
                  <a:schemeClr val="bg1"/>
                </a:solidFill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4902962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0D293C7B-8679-4215-A122-AC59480510D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4145495"/>
              </p:ext>
            </p:extLst>
          </p:nvPr>
        </p:nvGraphicFramePr>
        <p:xfrm>
          <a:off x="448879" y="887521"/>
          <a:ext cx="11091080" cy="5495496"/>
        </p:xfrm>
        <a:graphic>
          <a:graphicData uri="http://schemas.openxmlformats.org/drawingml/2006/table">
            <a:tbl>
              <a:tblPr/>
              <a:tblGrid>
                <a:gridCol w="110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Step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login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open up the web page using browser URL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 the search level 1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specifies request for 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“Company” 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type of search. 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Select the search level 2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web page shows relevant sub-options to capture data for “Company” search -&gt; Latest Updates/ News, Financials, Key Contacts, Company Profile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specifies request for 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“Financials” and “Key Contacts” 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type of search. 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1799"/>
                  </a:ext>
                </a:extLst>
              </a:tr>
              <a:tr h="346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Webpage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capture fields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web page shows relevant options to capture data for “Company - Financials” search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8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Input data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enters the below details in the fields: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Keyword (text box):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Anthem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Industry (dropdown):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050" dirty="0"/>
                        <a:t>Geo-location/Region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(dropdown):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Time Range of Data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(calendar):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Output template (drop down): </a:t>
                      </a: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&lt;PPT, CSV, Display on Page&gt;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Searches data source sites that are flagged for Company – Financials, Key Contacts search using data entered by user, captures relevant content and either displays or converts it in required format. Data sources in this case are: 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Thomson One, Intelligize, Factiva,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BoardEx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, CRN (category C)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Populate template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Parses the information collected and populates the relevant sections of template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 Output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Presents the final deliverable on the screen and gives the user an option to download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Download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Clicks on download link to download the final output</a:t>
                      </a:r>
                    </a:p>
                  </a:txBody>
                  <a:tcPr marL="91561" marR="91561"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9EBE14-2DA9-4599-B3FC-73EDD193E8C1}"/>
              </a:ext>
            </a:extLst>
          </p:cNvPr>
          <p:cNvSpPr txBox="1"/>
          <p:nvPr/>
        </p:nvSpPr>
        <p:spPr>
          <a:xfrm>
            <a:off x="191478" y="84871"/>
            <a:ext cx="11815010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/>
              <a:t>Use Case C: IT spending of Anthem compared to its competitors and key contacts in Anthem</a:t>
            </a:r>
          </a:p>
          <a:p>
            <a:pPr>
              <a:spcBef>
                <a:spcPts val="600"/>
              </a:spcBef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4876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heme/theme1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.potx [Read-Only]" id="{4895A7C0-7955-4330-B17A-388A5FD55948}" vid="{9ECA57C1-B0D9-4046-9645-1F06785FB3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58ECE11DE4344B221BEC42A77F186" ma:contentTypeVersion="10" ma:contentTypeDescription="Create a new document." ma:contentTypeScope="" ma:versionID="26bdaca3f546b0e95c0ea8dcb35eacf9">
  <xsd:schema xmlns:xsd="http://www.w3.org/2001/XMLSchema" xmlns:xs="http://www.w3.org/2001/XMLSchema" xmlns:p="http://schemas.microsoft.com/office/2006/metadata/properties" xmlns:ns2="a7f15c25-4b34-4066-ab50-f6c106775649" xmlns:ns3="7f806050-9bda-4081-985e-5cf2097ea1d2" targetNamespace="http://schemas.microsoft.com/office/2006/metadata/properties" ma:root="true" ma:fieldsID="0280bfe98dd67a37a9bfc007019cc5ff" ns2:_="" ns3:_="">
    <xsd:import namespace="a7f15c25-4b34-4066-ab50-f6c106775649"/>
    <xsd:import namespace="7f806050-9bda-4081-985e-5cf2097ea1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15c25-4b34-4066-ab50-f6c1067756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06050-9bda-4081-985e-5cf2097ea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DC4FF1-8DDC-4C3A-AB96-E232B38C77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f15c25-4b34-4066-ab50-f6c106775649"/>
    <ds:schemaRef ds:uri="7f806050-9bda-4081-985e-5cf2097ea1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A22846-D347-490E-92F6-271C6380B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f15c25-4b34-4066-ab50-f6c106775649"/>
    <ds:schemaRef ds:uri="7f806050-9bda-4081-985e-5cf2097ea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87C1A-C9C3-4A59-B5BC-9D9D6AB7C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28190</TotalTime>
  <Words>2261</Words>
  <Application>Microsoft Office PowerPoint</Application>
  <PresentationFormat>Widescreen</PresentationFormat>
  <Paragraphs>453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Open Sans</vt:lpstr>
      <vt:lpstr>Times New Roman</vt:lpstr>
      <vt:lpstr>Verdana</vt:lpstr>
      <vt:lpstr>Wingdings</vt:lpstr>
      <vt:lpstr>Wingdings 2</vt:lpstr>
      <vt:lpstr>2_Deloitte_US_Onscreen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Deloitte</dc:title>
  <dc:creator>kylejohnson@DELOITTE.com</dc:creator>
  <cp:lastModifiedBy>Basu, Saurav Kumar (US - Hyderabad)</cp:lastModifiedBy>
  <cp:revision>1702</cp:revision>
  <cp:lastPrinted>2017-08-29T22:50:49Z</cp:lastPrinted>
  <dcterms:created xsi:type="dcterms:W3CDTF">2017-05-23T01:02:34Z</dcterms:created>
  <dcterms:modified xsi:type="dcterms:W3CDTF">2019-02-22T14:26:40Z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0x010100F8958ECE11DE4344B221BEC42A77F186</vt:lpwstr>
  </property>
</Properties>
</file>