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07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5" r:id="rId9"/>
    <p:sldId id="272" r:id="rId10"/>
    <p:sldId id="263" r:id="rId11"/>
    <p:sldId id="264" r:id="rId12"/>
    <p:sldId id="267" r:id="rId13"/>
    <p:sldId id="266" r:id="rId14"/>
    <p:sldId id="269" r:id="rId15"/>
    <p:sldId id="268" r:id="rId16"/>
    <p:sldId id="270" r:id="rId17"/>
    <p:sldId id="276" r:id="rId18"/>
    <p:sldId id="277" r:id="rId19"/>
    <p:sldId id="271" r:id="rId20"/>
    <p:sldId id="273" r:id="rId21"/>
    <p:sldId id="275" r:id="rId22"/>
    <p:sldId id="278" r:id="rId23"/>
    <p:sldId id="279" r:id="rId24"/>
    <p:sldId id="280" r:id="rId25"/>
    <p:sldId id="281" r:id="rId26"/>
    <p:sldId id="282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Running time for Different workloads on Hadoop Cluster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28.6</c:v>
                </c:pt>
                <c:pt idx="1">
                  <c:v>17.9</c:v>
                </c:pt>
                <c:pt idx="2">
                  <c:v>11.8</c:v>
                </c:pt>
                <c:pt idx="3">
                  <c:v>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Terasort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26.1</c:v>
                </c:pt>
                <c:pt idx="1">
                  <c:v>15.8</c:v>
                </c:pt>
                <c:pt idx="2">
                  <c:v>8.200000000000001</c:v>
                </c:pt>
                <c:pt idx="3">
                  <c:v>5.9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Sleep task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26.9</c:v>
                </c:pt>
                <c:pt idx="1">
                  <c:v>16.1</c:v>
                </c:pt>
                <c:pt idx="2">
                  <c:v>9.8</c:v>
                </c:pt>
                <c:pt idx="3">
                  <c:v>6.3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120447512"/>
        <c:axId val="-2120270152"/>
      </c:barChart>
      <c:catAx>
        <c:axId val="-21204475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0270152"/>
        <c:crosses val="autoZero"/>
        <c:auto val="1"/>
        <c:lblAlgn val="ctr"/>
        <c:lblOffset val="100"/>
        <c:noMultiLvlLbl val="0"/>
      </c:catAx>
      <c:valAx>
        <c:axId val="-212027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0447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Throughput of Charm++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26.5</c:v>
                </c:pt>
                <c:pt idx="1">
                  <c:v>10.0</c:v>
                </c:pt>
                <c:pt idx="2">
                  <c:v>14.0</c:v>
                </c:pt>
                <c:pt idx="3">
                  <c:v>24.0</c:v>
                </c:pt>
                <c:pt idx="4">
                  <c:v>61.3</c:v>
                </c:pt>
                <c:pt idx="5">
                  <c:v>76.8</c:v>
                </c:pt>
                <c:pt idx="6">
                  <c:v>120.0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2143534008"/>
        <c:axId val="2141238824"/>
      </c:lineChart>
      <c:catAx>
        <c:axId val="21435340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Scale (NO. OF NODES 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1238824"/>
        <c:crosses val="autoZero"/>
        <c:auto val="1"/>
        <c:lblAlgn val="ctr"/>
        <c:lblOffset val="100"/>
        <c:noMultiLvlLbl val="0"/>
      </c:catAx>
      <c:valAx>
        <c:axId val="2141238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Throughput(Task/s)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353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Swift Throughput for 10GB</a:t>
            </a:r>
            <a:r>
              <a:rPr lang="en-US" baseline="0" dirty="0" smtClean="0"/>
              <a:t> Dataset Word count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355257063455"/>
          <c:y val="0.147255100543714"/>
          <c:w val="0.631071329319129"/>
          <c:h val="0.696663443321204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4.76</c:v>
                </c:pt>
                <c:pt idx="1">
                  <c:v>8.77</c:v>
                </c:pt>
                <c:pt idx="2">
                  <c:v>11.9</c:v>
                </c:pt>
                <c:pt idx="3">
                  <c:v>13.88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094312"/>
        <c:axId val="-2128991784"/>
      </c:lineChart>
      <c:catAx>
        <c:axId val="-21300943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No. of Nodes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8991784"/>
        <c:crosses val="autoZero"/>
        <c:auto val="1"/>
        <c:lblAlgn val="ctr"/>
        <c:lblOffset val="100"/>
        <c:noMultiLvlLbl val="0"/>
      </c:catAx>
      <c:valAx>
        <c:axId val="-2128991784"/>
        <c:scaling>
          <c:orientation val="minMax"/>
          <c:max val="14.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Throughput(MB/S)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30094312"/>
        <c:crosses val="autoZero"/>
        <c:crossBetween val="between"/>
      </c:valAx>
      <c:spPr>
        <a:gradFill flip="none" rotWithShape="1"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  <a:tileRect/>
        </a:gradFill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778426586382584"/>
          <c:y val="0.499022443994267"/>
          <c:w val="0.192161648911533"/>
          <c:h val="0.14598067976058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Throughput for Diff. Workloads on Hadoop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WordCount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5.819999999999998</c:v>
                </c:pt>
                <c:pt idx="1">
                  <c:v>9.31</c:v>
                </c:pt>
                <c:pt idx="2">
                  <c:v>14.12</c:v>
                </c:pt>
                <c:pt idx="3">
                  <c:v>24.5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Terasort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6.38</c:v>
                </c:pt>
                <c:pt idx="1">
                  <c:v>10.54</c:v>
                </c:pt>
                <c:pt idx="2">
                  <c:v>20.32</c:v>
                </c:pt>
                <c:pt idx="3">
                  <c:v>28.24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dk1">
                  <a:lumMod val="35000"/>
                  <a:lumOff val="65000"/>
                </a:schemeClr>
              </a:solidFill>
            </a:ln>
            <a:effectLst/>
          </c:spPr>
        </c:hiLowLines>
        <c:marker val="1"/>
        <c:smooth val="0"/>
        <c:axId val="2145293176"/>
        <c:axId val="2145277304"/>
      </c:lineChart>
      <c:catAx>
        <c:axId val="21452931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No. of Nodes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5277304"/>
        <c:crosses val="autoZero"/>
        <c:auto val="1"/>
        <c:lblAlgn val="ctr"/>
        <c:lblOffset val="100"/>
        <c:noMultiLvlLbl val="0"/>
      </c:catAx>
      <c:valAx>
        <c:axId val="214527730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</a:t>
                </a:r>
                <a:r>
                  <a:rPr lang="en-US" dirty="0" smtClean="0"/>
                  <a:t>(MB/</a:t>
                </a:r>
                <a:r>
                  <a:rPr lang="en-US" dirty="0"/>
                  <a:t>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52931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Hadoop – sleep task throughput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0.0748333333333333</c:v>
                </c:pt>
                <c:pt idx="1">
                  <c:v>0.124166666666667</c:v>
                </c:pt>
                <c:pt idx="2">
                  <c:v>0.204</c:v>
                </c:pt>
                <c:pt idx="3">
                  <c:v>0.317333333333333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8633880"/>
        <c:axId val="-2120376360"/>
      </c:lineChart>
      <c:catAx>
        <c:axId val="-212863388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No.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0376360"/>
        <c:crosses val="autoZero"/>
        <c:auto val="1"/>
        <c:lblAlgn val="ctr"/>
        <c:lblOffset val="100"/>
        <c:noMultiLvlLbl val="0"/>
      </c:catAx>
      <c:valAx>
        <c:axId val="-212037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(M Task/seconds)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863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Total Time taken by Sleep 0 on MATRIX for 1000 task per Node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taken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4">
                  <c:v>13.0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1201176"/>
        <c:axId val="-2121194840"/>
      </c:lineChart>
      <c:catAx>
        <c:axId val="-21212011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Scale (NO. OF NODES 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194840"/>
        <c:crosses val="autoZero"/>
        <c:auto val="1"/>
        <c:lblAlgn val="ctr"/>
        <c:lblOffset val="100"/>
        <c:noMultiLvlLbl val="0"/>
      </c:catAx>
      <c:valAx>
        <c:axId val="-212119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20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Throughput for Sleep 0 on MATRIX for 1000 task per node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83.33</c:v>
                </c:pt>
                <c:pt idx="1">
                  <c:v>166.67</c:v>
                </c:pt>
                <c:pt idx="2">
                  <c:v>250.0</c:v>
                </c:pt>
                <c:pt idx="3">
                  <c:v>333.33</c:v>
                </c:pt>
                <c:pt idx="4">
                  <c:v>615.8</c:v>
                </c:pt>
                <c:pt idx="5">
                  <c:v>1230.76</c:v>
                </c:pt>
                <c:pt idx="6">
                  <c:v>2285.71</c:v>
                </c:pt>
                <c:pt idx="7">
                  <c:v>4266.66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1171064"/>
        <c:axId val="-2121164728"/>
      </c:lineChart>
      <c:catAx>
        <c:axId val="-21211710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Scale (No of Nodes 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164728"/>
        <c:crosses val="autoZero"/>
        <c:auto val="1"/>
        <c:lblAlgn val="ctr"/>
        <c:lblOffset val="100"/>
        <c:noMultiLvlLbl val="0"/>
      </c:catAx>
      <c:valAx>
        <c:axId val="-212116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Throughput(task/seconds)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171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Time taken to execute total 8000 tasks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taken by No. of Nodes per 8000 Tasks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13.0</c:v>
                </c:pt>
                <c:pt idx="1">
                  <c:v>8.0</c:v>
                </c:pt>
                <c:pt idx="2">
                  <c:v>5.0</c:v>
                </c:pt>
                <c:pt idx="3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1093608"/>
        <c:axId val="-2121087240"/>
      </c:lineChart>
      <c:catAx>
        <c:axId val="-21210936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Scale(No. of Nodes)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087240"/>
        <c:crosses val="autoZero"/>
        <c:auto val="1"/>
        <c:lblAlgn val="ctr"/>
        <c:lblOffset val="100"/>
        <c:noMultiLvlLbl val="0"/>
      </c:catAx>
      <c:valAx>
        <c:axId val="-212108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09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Throughput for total 8000 tasks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Thoughput for 8000 tasks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615.384</c:v>
                </c:pt>
                <c:pt idx="1">
                  <c:v>975.61</c:v>
                </c:pt>
                <c:pt idx="2">
                  <c:v>1568.62</c:v>
                </c:pt>
                <c:pt idx="3">
                  <c:v>2758.66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1041384"/>
        <c:axId val="-2121035016"/>
      </c:lineChart>
      <c:catAx>
        <c:axId val="-21210413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 algn="ctr" rtl="0">
                  <a:defRPr/>
                </a:pPr>
                <a:r>
                  <a:rPr lang="en-US"/>
                  <a:t>Scale(No. of Nodes)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035016"/>
        <c:crosses val="autoZero"/>
        <c:auto val="1"/>
        <c:lblAlgn val="ctr"/>
        <c:lblOffset val="100"/>
        <c:noMultiLvlLbl val="0"/>
      </c:catAx>
      <c:valAx>
        <c:axId val="-212103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(Tasks/seconds)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041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Swift Latency for 10GB</a:t>
            </a:r>
            <a:r>
              <a:rPr lang="en-US" baseline="0" dirty="0" smtClean="0"/>
              <a:t> Dataset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355257063455"/>
          <c:y val="0.147255100543714"/>
          <c:w val="0.631071329319129"/>
          <c:h val="0.696663443321204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Time Taken by #Nodes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50.0</c:v>
                </c:pt>
                <c:pt idx="1">
                  <c:v>35.0</c:v>
                </c:pt>
                <c:pt idx="2">
                  <c:v>19.0</c:v>
                </c:pt>
                <c:pt idx="3">
                  <c:v>14.0</c:v>
                </c:pt>
                <c:pt idx="4">
                  <c:v>12.0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369976"/>
        <c:axId val="2142399544"/>
      </c:lineChart>
      <c:catAx>
        <c:axId val="21423699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No. of Nodes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399544"/>
        <c:crosses val="autoZero"/>
        <c:auto val="1"/>
        <c:lblAlgn val="ctr"/>
        <c:lblOffset val="100"/>
        <c:noMultiLvlLbl val="0"/>
      </c:catAx>
      <c:valAx>
        <c:axId val="214239954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in </a:t>
                </a:r>
                <a:r>
                  <a:rPr lang="en-US" baseline="0" dirty="0" err="1" smtClean="0"/>
                  <a:t>Minuted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423699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778426586382584"/>
          <c:y val="0.499022443994267"/>
          <c:w val="0.192161648911533"/>
          <c:h val="0.14598067976058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Total Time taken by Sleep 0 on MATRIX for 1000 task per Node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client Running Time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4">
                  <c:v>13.0</c:v>
                </c:pt>
                <c:pt idx="5">
                  <c:v>13.0</c:v>
                </c:pt>
                <c:pt idx="6">
                  <c:v>14.0</c:v>
                </c:pt>
                <c:pt idx="7">
                  <c:v>15.0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client Running Time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4">
                  <c:v>12.5</c:v>
                </c:pt>
                <c:pt idx="5">
                  <c:v>13.0</c:v>
                </c:pt>
                <c:pt idx="6">
                  <c:v>13.0</c:v>
                </c:pt>
                <c:pt idx="7">
                  <c:v>14.0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8.0</c:v>
                </c:pt>
                <c:pt idx="5">
                  <c:v>16.0</c:v>
                </c:pt>
                <c:pt idx="6">
                  <c:v>32.0</c:v>
                </c:pt>
                <c:pt idx="7">
                  <c:v>64.0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-2121923896"/>
        <c:axId val="-2120784216"/>
      </c:lineChart>
      <c:catAx>
        <c:axId val="-21219238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Scale (NO. OF NODES 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0784216"/>
        <c:crosses val="autoZero"/>
        <c:auto val="1"/>
        <c:lblAlgn val="ctr"/>
        <c:lblOffset val="100"/>
        <c:noMultiLvlLbl val="0"/>
      </c:catAx>
      <c:valAx>
        <c:axId val="-212078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92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4">
            <a:tint val="10000"/>
            <a:alpha val="94000"/>
            <a:satMod val="120000"/>
            <a:lumMod val="110000"/>
          </a:schemeClr>
        </a:gs>
        <a:gs pos="100000">
          <a:schemeClr val="accent4">
            <a:tint val="80000"/>
            <a:shade val="100000"/>
            <a:satMod val="140000"/>
            <a:lumMod val="120000"/>
          </a:schemeClr>
        </a:gs>
      </a:gsLst>
      <a:lin ang="5400000" scaled="0"/>
    </a:gradFill>
    <a:ln w="9525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DF66AD8-BC4A-4004-9882-414398D930CA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8" r:id="rId1"/>
    <p:sldLayoutId id="2147485209" r:id="rId2"/>
    <p:sldLayoutId id="2147485210" r:id="rId3"/>
    <p:sldLayoutId id="2147485211" r:id="rId4"/>
    <p:sldLayoutId id="2147485212" r:id="rId5"/>
    <p:sldLayoutId id="2147485213" r:id="rId6"/>
    <p:sldLayoutId id="2147485214" r:id="rId7"/>
    <p:sldLayoutId id="2147485215" r:id="rId8"/>
    <p:sldLayoutId id="2147485216" r:id="rId9"/>
    <p:sldLayoutId id="2147485217" r:id="rId10"/>
    <p:sldLayoutId id="214748521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288482" y="3013102"/>
            <a:ext cx="4847038" cy="258180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DETACH</a:t>
            </a:r>
            <a:r>
              <a:rPr lang="en-US" sz="3200" dirty="0" smtClean="0"/>
              <a:t> : </a:t>
            </a:r>
            <a:r>
              <a:rPr lang="en-US" sz="3200" b="1" dirty="0" smtClean="0"/>
              <a:t>D</a:t>
            </a:r>
            <a:r>
              <a:rPr lang="en-US" sz="3200" dirty="0" smtClean="0"/>
              <a:t>istribut</a:t>
            </a:r>
            <a:r>
              <a:rPr lang="en-US" sz="3200" b="1" dirty="0" smtClean="0"/>
              <a:t>e</a:t>
            </a:r>
            <a:r>
              <a:rPr lang="en-US" sz="3200" dirty="0" smtClean="0"/>
              <a:t>d Da</a:t>
            </a:r>
            <a:r>
              <a:rPr lang="en-US" sz="3200" b="1" dirty="0" smtClean="0"/>
              <a:t>t</a:t>
            </a:r>
            <a:r>
              <a:rPr lang="en-US" sz="3200" dirty="0" smtClean="0"/>
              <a:t>a </a:t>
            </a:r>
            <a:r>
              <a:rPr lang="en-US" sz="3200" b="1" dirty="0" smtClean="0"/>
              <a:t>A</a:t>
            </a:r>
            <a:r>
              <a:rPr lang="en-US" sz="3200" dirty="0" smtClean="0"/>
              <a:t>ware S</a:t>
            </a:r>
            <a:r>
              <a:rPr lang="en-US" sz="3200" b="1" dirty="0" smtClean="0"/>
              <a:t>ch</a:t>
            </a:r>
            <a:r>
              <a:rPr lang="en-US" sz="3200" dirty="0" smtClean="0"/>
              <a:t>eduling For </a:t>
            </a:r>
            <a:r>
              <a:rPr lang="en-US" sz="3200" b="1" dirty="0" err="1" smtClean="0"/>
              <a:t>H</a:t>
            </a:r>
            <a:r>
              <a:rPr lang="en-US" sz="3200" dirty="0" err="1" smtClean="0"/>
              <a:t>adoop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45" y="3561278"/>
            <a:ext cx="4507961" cy="3155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517932">
            <a:off x="1026280" y="4548357"/>
            <a:ext cx="1634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Akash</a:t>
            </a:r>
            <a:r>
              <a:rPr lang="en-US" dirty="0" smtClean="0"/>
              <a:t> </a:t>
            </a:r>
            <a:r>
              <a:rPr lang="en-US" dirty="0" err="1" smtClean="0"/>
              <a:t>Rafaliya</a:t>
            </a:r>
            <a:endParaRPr lang="en-US" dirty="0" smtClean="0"/>
          </a:p>
          <a:p>
            <a:pPr algn="ctr"/>
            <a:r>
              <a:rPr lang="en-US" dirty="0" smtClean="0"/>
              <a:t>Chintan Patel</a:t>
            </a:r>
          </a:p>
          <a:p>
            <a:pPr algn="ctr"/>
            <a:r>
              <a:rPr lang="en-US" dirty="0" err="1" smtClean="0"/>
              <a:t>Arpit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5873234"/>
            <a:ext cx="353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CS554 : Data Intensive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5775" y="5873018"/>
            <a:ext cx="16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April 29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 2015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Introduction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sz="2800" b="1" dirty="0" smtClean="0"/>
              <a:t>Problem Statement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Proposed Work and System Design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Benchmarking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45417"/>
          </a:xfrm>
        </p:spPr>
        <p:txBody>
          <a:bodyPr/>
          <a:lstStyle/>
          <a:p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7612"/>
            <a:ext cx="7467600" cy="470774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Design Issues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/>
              <a:t>Centralize design of  Resource Manager and task scheduler.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Metadata management of HDFS file system. </a:t>
            </a:r>
          </a:p>
          <a:p>
            <a:pPr marL="347663" lvl="1" indent="-342900">
              <a:buFont typeface="Wingdings" charset="2"/>
              <a:buChar char="Ø"/>
            </a:pPr>
            <a:r>
              <a:rPr lang="en-US" sz="2400" dirty="0" smtClean="0"/>
              <a:t>Scalability</a:t>
            </a:r>
          </a:p>
          <a:p>
            <a:pPr marL="538163" lvl="2" indent="-263525">
              <a:buFont typeface="Wingdings" charset="2"/>
              <a:buChar char="§"/>
              <a:tabLst>
                <a:tab pos="534988" algn="l"/>
              </a:tabLst>
            </a:pPr>
            <a:r>
              <a:rPr lang="en-US" dirty="0" smtClean="0"/>
              <a:t>System scale is increasing to extreme-scale </a:t>
            </a:r>
          </a:p>
          <a:p>
            <a:pPr marL="538163" lvl="2" indent="-263525">
              <a:buFont typeface="Wingdings" charset="2"/>
              <a:buChar char="§"/>
              <a:tabLst>
                <a:tab pos="534988" algn="l"/>
              </a:tabLst>
            </a:pPr>
            <a:r>
              <a:rPr lang="en-US" dirty="0" smtClean="0"/>
              <a:t>Increment in workload size</a:t>
            </a:r>
          </a:p>
          <a:p>
            <a:pPr marL="342900" lvl="2" indent="-342900">
              <a:buFont typeface="Wingdings" charset="2"/>
              <a:buChar char="Ø"/>
              <a:tabLst>
                <a:tab pos="534988" algn="l"/>
              </a:tabLst>
            </a:pPr>
            <a:r>
              <a:rPr lang="en-US" sz="2400" dirty="0" smtClean="0"/>
              <a:t>Efficiency</a:t>
            </a:r>
            <a:r>
              <a:rPr lang="en-US" sz="2800" dirty="0" smtClean="0"/>
              <a:t> </a:t>
            </a:r>
          </a:p>
          <a:p>
            <a:pPr marL="617220" lvl="3" indent="-342900">
              <a:buFont typeface="Wingdings" charset="2"/>
              <a:buChar char="§"/>
              <a:tabLst>
                <a:tab pos="534988" algn="l"/>
              </a:tabLst>
            </a:pPr>
            <a:r>
              <a:rPr lang="en-US" sz="2000" dirty="0" smtClean="0"/>
              <a:t>Distributed load balancing to achieve high system utilization</a:t>
            </a:r>
            <a:endParaRPr lang="en-US" sz="2000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marL="347663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2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Introduction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Problem Statement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b="1" dirty="0" smtClean="0"/>
              <a:t>Proposed Work and System Design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Benchmarking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80" y="207963"/>
            <a:ext cx="8041440" cy="655637"/>
          </a:xfrm>
        </p:spPr>
        <p:txBody>
          <a:bodyPr/>
          <a:lstStyle/>
          <a:p>
            <a:r>
              <a:rPr lang="en-US" sz="3600" dirty="0" smtClean="0"/>
              <a:t>DETACH : System Architecture</a:t>
            </a:r>
            <a:endParaRPr lang="en-US" sz="36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48080" y="1778000"/>
            <a:ext cx="7195720" cy="4495800"/>
            <a:chOff x="348080" y="1778000"/>
            <a:chExt cx="7195720" cy="4495800"/>
          </a:xfrm>
        </p:grpSpPr>
        <p:sp>
          <p:nvSpPr>
            <p:cNvPr id="7" name="Rectangle 6"/>
            <p:cNvSpPr/>
            <p:nvPr/>
          </p:nvSpPr>
          <p:spPr>
            <a:xfrm>
              <a:off x="2946400" y="1778000"/>
              <a:ext cx="1892300" cy="1485900"/>
            </a:xfrm>
            <a:prstGeom prst="rect">
              <a:avLst/>
            </a:prstGeom>
            <a:solidFill>
              <a:schemeClr val="bg2">
                <a:lumMod val="75000"/>
                <a:alpha val="89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8800" y="1982489"/>
              <a:ext cx="1587500" cy="10414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 dirty="0" smtClean="0"/>
            </a:p>
            <a:p>
              <a:pPr algn="ctr"/>
              <a:r>
                <a:rPr lang="en-US" sz="1200" dirty="0" smtClean="0"/>
                <a:t>Resource Manager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4497" y="2655589"/>
              <a:ext cx="1332103" cy="27241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Application Manager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65200" y="1778000"/>
              <a:ext cx="812800" cy="495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Client</a:t>
              </a:r>
              <a:endParaRPr lang="en-US" sz="1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65200" y="2680354"/>
              <a:ext cx="812800" cy="4953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Client</a:t>
              </a:r>
              <a:endParaRPr lang="en-US" sz="1000" dirty="0"/>
            </a:p>
          </p:txBody>
        </p:sp>
        <p:cxnSp>
          <p:nvCxnSpPr>
            <p:cNvPr id="11" name="Straight Arrow Connector 10"/>
            <p:cNvCxnSpPr>
              <a:stCxn id="8" idx="6"/>
              <a:endCxn id="6" idx="1"/>
            </p:cNvCxnSpPr>
            <p:nvPr/>
          </p:nvCxnSpPr>
          <p:spPr>
            <a:xfrm>
              <a:off x="1778000" y="2025650"/>
              <a:ext cx="1320800" cy="477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778000" y="2680354"/>
              <a:ext cx="1320800" cy="24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946400" y="4140200"/>
              <a:ext cx="1892300" cy="2133600"/>
            </a:xfrm>
            <a:prstGeom prst="rect">
              <a:avLst/>
            </a:prstGeom>
            <a:solidFill>
              <a:srgbClr val="FFF96D"/>
            </a:solidFill>
            <a:ln>
              <a:solidFill>
                <a:srgbClr val="F2E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5300" y="4140200"/>
              <a:ext cx="1968500" cy="2133600"/>
            </a:xfrm>
            <a:prstGeom prst="rect">
              <a:avLst/>
            </a:prstGeom>
            <a:solidFill>
              <a:srgbClr val="FFF96D"/>
            </a:solidFill>
            <a:ln>
              <a:solidFill>
                <a:srgbClr val="F2E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4497" y="5842000"/>
              <a:ext cx="1332103" cy="406400"/>
            </a:xfrm>
            <a:prstGeom prst="rect">
              <a:avLst/>
            </a:prstGeom>
            <a:solidFill>
              <a:srgbClr val="2A4E6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Node Manager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94197" y="5842000"/>
              <a:ext cx="1332103" cy="406400"/>
            </a:xfrm>
            <a:prstGeom prst="rect">
              <a:avLst/>
            </a:prstGeom>
            <a:solidFill>
              <a:srgbClr val="2A4E6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Node Manager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98800" y="4297381"/>
              <a:ext cx="1244600" cy="27241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ApplicationMaster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24300" y="5384800"/>
              <a:ext cx="762000" cy="368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Container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629400" y="5384800"/>
              <a:ext cx="762000" cy="368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Container</a:t>
              </a:r>
              <a:endParaRPr lang="en-US" sz="1000" dirty="0"/>
            </a:p>
          </p:txBody>
        </p:sp>
        <p:sp>
          <p:nvSpPr>
            <p:cNvPr id="25" name="Cloud 24"/>
            <p:cNvSpPr/>
            <p:nvPr/>
          </p:nvSpPr>
          <p:spPr>
            <a:xfrm>
              <a:off x="2946400" y="4876800"/>
              <a:ext cx="1181100" cy="495300"/>
            </a:xfrm>
            <a:prstGeom prst="cloud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MATRIX</a:t>
              </a:r>
              <a:endParaRPr lang="en-US" sz="1100" dirty="0"/>
            </a:p>
          </p:txBody>
        </p:sp>
        <p:sp>
          <p:nvSpPr>
            <p:cNvPr id="26" name="Cloud 25"/>
            <p:cNvSpPr/>
            <p:nvPr/>
          </p:nvSpPr>
          <p:spPr>
            <a:xfrm>
              <a:off x="5638800" y="4800600"/>
              <a:ext cx="1181100" cy="495300"/>
            </a:xfrm>
            <a:prstGeom prst="cloud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MATRIX</a:t>
              </a:r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8080" y="4140200"/>
              <a:ext cx="1892300" cy="2133600"/>
            </a:xfrm>
            <a:prstGeom prst="rect">
              <a:avLst/>
            </a:prstGeom>
            <a:solidFill>
              <a:srgbClr val="FFF96D"/>
            </a:solidFill>
            <a:ln>
              <a:solidFill>
                <a:srgbClr val="F2E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loud 27"/>
            <p:cNvSpPr/>
            <p:nvPr/>
          </p:nvSpPr>
          <p:spPr>
            <a:xfrm>
              <a:off x="424280" y="4889500"/>
              <a:ext cx="1181100" cy="495300"/>
            </a:xfrm>
            <a:prstGeom prst="cloud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MATRIX</a:t>
              </a:r>
              <a:endParaRPr lang="en-US" sz="11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8680" y="5384800"/>
              <a:ext cx="762000" cy="368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Container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997" y="5842000"/>
              <a:ext cx="1332103" cy="406400"/>
            </a:xfrm>
            <a:prstGeom prst="rect">
              <a:avLst/>
            </a:prstGeom>
            <a:solidFill>
              <a:srgbClr val="2A4E6F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Node Manager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340100" y="4569796"/>
              <a:ext cx="0" cy="421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0" idx="2"/>
            </p:cNvCxnSpPr>
            <p:nvPr/>
          </p:nvCxnSpPr>
          <p:spPr>
            <a:xfrm flipV="1">
              <a:off x="3708400" y="4569796"/>
              <a:ext cx="12700" cy="370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29" idx="1"/>
            </p:cNvCxnSpPr>
            <p:nvPr/>
          </p:nvCxnSpPr>
          <p:spPr>
            <a:xfrm>
              <a:off x="610997" y="5295900"/>
              <a:ext cx="727683" cy="273050"/>
            </a:xfrm>
            <a:prstGeom prst="bentConnector3">
              <a:avLst>
                <a:gd name="adj1" fmla="val 11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>
              <a:off x="3239897" y="5327650"/>
              <a:ext cx="727683" cy="273050"/>
            </a:xfrm>
            <a:prstGeom prst="bentConnector3">
              <a:avLst>
                <a:gd name="adj1" fmla="val 11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>
              <a:off x="5932297" y="5295900"/>
              <a:ext cx="727683" cy="273050"/>
            </a:xfrm>
            <a:prstGeom prst="bentConnector3">
              <a:avLst>
                <a:gd name="adj1" fmla="val 11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214496" y="2909703"/>
              <a:ext cx="482600" cy="152388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303438">
              <a:off x="4950251" y="2856217"/>
              <a:ext cx="482600" cy="332896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2063135">
              <a:off x="2359807" y="2903584"/>
              <a:ext cx="482600" cy="3328961"/>
            </a:xfrm>
            <a:prstGeom prst="rect">
              <a:avLst/>
            </a:prstGeom>
          </p:spPr>
        </p:pic>
        <p:cxnSp>
          <p:nvCxnSpPr>
            <p:cNvPr id="57" name="Elbow Connector 56"/>
            <p:cNvCxnSpPr>
              <a:stCxn id="20" idx="1"/>
              <a:endCxn id="16" idx="1"/>
            </p:cNvCxnSpPr>
            <p:nvPr/>
          </p:nvCxnSpPr>
          <p:spPr>
            <a:xfrm rot="10800000" flipH="1" flipV="1">
              <a:off x="3098799" y="4433588"/>
              <a:ext cx="115697" cy="1611611"/>
            </a:xfrm>
            <a:prstGeom prst="bentConnector3">
              <a:avLst>
                <a:gd name="adj1" fmla="val -19758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29873" y="34544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Resource </a:t>
              </a:r>
            </a:p>
            <a:p>
              <a:r>
                <a:rPr lang="en-US" sz="1000" dirty="0" smtClean="0"/>
                <a:t>Requests</a:t>
              </a:r>
              <a:endParaRPr 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8700" y="3583543"/>
              <a:ext cx="84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Status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>
              <a:endCxn id="25" idx="2"/>
            </p:cNvCxnSpPr>
            <p:nvPr/>
          </p:nvCxnSpPr>
          <p:spPr>
            <a:xfrm>
              <a:off x="1605380" y="5124450"/>
              <a:ext cx="13446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27500" y="4991100"/>
              <a:ext cx="15113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517" b="2517"/>
          <a:stretch>
            <a:fillRect/>
          </a:stretch>
        </p:blipFill>
        <p:spPr>
          <a:xfrm>
            <a:off x="2994297" y="1355118"/>
            <a:ext cx="5875999" cy="3109172"/>
          </a:xfrm>
        </p:spPr>
      </p:pic>
    </p:spTree>
    <p:extLst>
      <p:ext uri="{BB962C8B-B14F-4D97-AF65-F5344CB8AC3E}">
        <p14:creationId xmlns:p14="http://schemas.microsoft.com/office/powerpoint/2010/main" val="42890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Introduction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Problem Statement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Proposed Work and System Design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b="1" dirty="0" smtClean="0"/>
              <a:t>Benchmarking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Benchmarking of some of the distributed TEFs (</a:t>
            </a:r>
            <a:r>
              <a:rPr lang="en-US" dirty="0"/>
              <a:t>Task Execution </a:t>
            </a:r>
            <a:r>
              <a:rPr lang="en-US" dirty="0" smtClean="0"/>
              <a:t>Framework)- </a:t>
            </a:r>
            <a:r>
              <a:rPr lang="en-US" dirty="0" err="1" smtClean="0"/>
              <a:t>Hadoop</a:t>
            </a:r>
            <a:r>
              <a:rPr lang="en-US" dirty="0" smtClean="0"/>
              <a:t>-YARN, MATRIX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We will use below metrics for evaluation of above systems : Throughput,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1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642937"/>
          </a:xfrm>
        </p:spPr>
        <p:txBody>
          <a:bodyPr/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- YARN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467600" cy="471972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Apache </a:t>
            </a:r>
            <a:r>
              <a:rPr lang="en-US" dirty="0" err="1" smtClean="0"/>
              <a:t>Hadoop</a:t>
            </a:r>
            <a:r>
              <a:rPr lang="en-US" dirty="0" smtClean="0"/>
              <a:t> is a framework that allows for the distributed processing of large data sets </a:t>
            </a:r>
            <a:r>
              <a:rPr lang="en-US" dirty="0" err="1" smtClean="0"/>
              <a:t>crossclusters</a:t>
            </a:r>
            <a:r>
              <a:rPr lang="en-US" dirty="0" smtClean="0"/>
              <a:t> of commodity computers using a simple programming model.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is designed to scale up from single server to thousands of machines, each providing computation and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5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69863"/>
            <a:ext cx="8041440" cy="655637"/>
          </a:xfrm>
        </p:spPr>
        <p:txBody>
          <a:bodyPr/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-YARN Benchmarking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891654"/>
              </p:ext>
            </p:extLst>
          </p:nvPr>
        </p:nvGraphicFramePr>
        <p:xfrm>
          <a:off x="1092200" y="1460500"/>
          <a:ext cx="7658100" cy="490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2200" y="990600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Experiment environment : Amazon EC2 , c3.large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69863"/>
            <a:ext cx="8041440" cy="655637"/>
          </a:xfrm>
        </p:spPr>
        <p:txBody>
          <a:bodyPr/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-YARN Benchmarking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2200" y="990600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Experiment environment : Amazon EC2 , c3.large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90627488"/>
              </p:ext>
            </p:extLst>
          </p:nvPr>
        </p:nvGraphicFramePr>
        <p:xfrm>
          <a:off x="88900" y="1579033"/>
          <a:ext cx="4318000" cy="393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06031855"/>
              </p:ext>
            </p:extLst>
          </p:nvPr>
        </p:nvGraphicFramePr>
        <p:xfrm>
          <a:off x="4406900" y="1579033"/>
          <a:ext cx="4559300" cy="393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700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MATRIX is distributed Many Task Computing execution fabric.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MATRIX uses adaptive work stealing technique to achieve distributed load balancing.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It also uses  ZHT, distributed key-value store to keep task metadata.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Introduction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Problem Statement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Proposed Work and System Design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Benchmarking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58837"/>
          </a:xfrm>
        </p:spPr>
        <p:txBody>
          <a:bodyPr/>
          <a:lstStyle/>
          <a:p>
            <a:r>
              <a:rPr lang="en-US" sz="4000" dirty="0" smtClean="0"/>
              <a:t>MATRIX - Benchmarking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53392"/>
              </p:ext>
            </p:extLst>
          </p:nvPr>
        </p:nvGraphicFramePr>
        <p:xfrm>
          <a:off x="152400" y="2260600"/>
          <a:ext cx="44958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14557978"/>
              </p:ext>
            </p:extLst>
          </p:nvPr>
        </p:nvGraphicFramePr>
        <p:xfrm>
          <a:off x="4648200" y="2260600"/>
          <a:ext cx="438150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700" y="1739900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Experiment environment : Amazon EC2 , c3.large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58837"/>
          </a:xfrm>
        </p:spPr>
        <p:txBody>
          <a:bodyPr/>
          <a:lstStyle/>
          <a:p>
            <a:r>
              <a:rPr lang="en-US" sz="4000" dirty="0" smtClean="0"/>
              <a:t>MATRIX - Benchmarking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82700" y="1739900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Experiment environment : Amazon EC2 , c3.large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89908763"/>
              </p:ext>
            </p:extLst>
          </p:nvPr>
        </p:nvGraphicFramePr>
        <p:xfrm>
          <a:off x="127000" y="2349500"/>
          <a:ext cx="4703689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39322917"/>
              </p:ext>
            </p:extLst>
          </p:nvPr>
        </p:nvGraphicFramePr>
        <p:xfrm>
          <a:off x="4830689" y="2374900"/>
          <a:ext cx="4207021" cy="3695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686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192532"/>
              </p:ext>
            </p:extLst>
          </p:nvPr>
        </p:nvGraphicFramePr>
        <p:xfrm>
          <a:off x="2575594" y="1600377"/>
          <a:ext cx="4318000" cy="393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641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636236"/>
              </p:ext>
            </p:extLst>
          </p:nvPr>
        </p:nvGraphicFramePr>
        <p:xfrm>
          <a:off x="1454445" y="1140056"/>
          <a:ext cx="44958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96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02501"/>
              </p:ext>
            </p:extLst>
          </p:nvPr>
        </p:nvGraphicFramePr>
        <p:xfrm>
          <a:off x="1454445" y="1140056"/>
          <a:ext cx="44958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36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9357"/>
              </p:ext>
            </p:extLst>
          </p:nvPr>
        </p:nvGraphicFramePr>
        <p:xfrm>
          <a:off x="2575594" y="1600377"/>
          <a:ext cx="4318000" cy="393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960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5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225" r="11225"/>
          <a:stretch>
            <a:fillRect/>
          </a:stretch>
        </p:blipFill>
        <p:spPr>
          <a:xfrm rot="-60000">
            <a:off x="1816500" y="1067002"/>
            <a:ext cx="5187828" cy="3657600"/>
          </a:xfrm>
        </p:spPr>
      </p:pic>
    </p:spTree>
    <p:extLst>
      <p:ext uri="{BB962C8B-B14F-4D97-AF65-F5344CB8AC3E}">
        <p14:creationId xmlns:p14="http://schemas.microsoft.com/office/powerpoint/2010/main" val="333363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sz="2800" b="1" dirty="0" smtClean="0"/>
              <a:t>Introduction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Problem Statement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Proposed Work and System Design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Benchmarking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0"/>
            <a:ext cx="8041440" cy="1376942"/>
          </a:xfrm>
        </p:spPr>
        <p:txBody>
          <a:bodyPr/>
          <a:lstStyle/>
          <a:p>
            <a:r>
              <a:rPr lang="en-US" sz="2800" dirty="0" smtClean="0"/>
              <a:t>Diff. Between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1.0 and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2.0(YARN)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967203" y="1740595"/>
            <a:ext cx="4585846" cy="3305588"/>
          </a:xfrm>
          <a:prstGeom prst="roundRect">
            <a:avLst>
              <a:gd name="adj" fmla="val 294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874" y="1740595"/>
            <a:ext cx="2708275" cy="3305588"/>
          </a:xfrm>
          <a:prstGeom prst="roundRect">
            <a:avLst>
              <a:gd name="adj" fmla="val 294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913" y="1740595"/>
            <a:ext cx="2425261" cy="5542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1.0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913" y="3958854"/>
            <a:ext cx="2425262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>
                <a:solidFill>
                  <a:schemeClr val="bg1"/>
                </a:solidFill>
                <a:latin typeface="Calibri"/>
                <a:cs typeface="Calibri"/>
              </a:rPr>
              <a:t>HDFS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(redundant, reliable storage)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4913" y="3114657"/>
            <a:ext cx="2425262" cy="93586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 &amp; 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24796" y="3958854"/>
            <a:ext cx="4253301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HDFS2</a:t>
            </a:r>
            <a:endParaRPr lang="en-US" sz="20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(redundant, highly-available &amp; reliable storage)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24795" y="3246729"/>
            <a:ext cx="4253301" cy="803795"/>
          </a:xfrm>
          <a:prstGeom prst="roundRect">
            <a:avLst>
              <a:gd name="adj" fmla="val 6525"/>
            </a:avLst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24796" y="2546156"/>
            <a:ext cx="2108238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4609" y="2546156"/>
            <a:ext cx="2083490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40918" y="3319746"/>
            <a:ext cx="216608" cy="164480"/>
            <a:chOff x="1359665" y="4586445"/>
            <a:chExt cx="256410" cy="215206"/>
          </a:xfrm>
        </p:grpSpPr>
        <p:sp>
          <p:nvSpPr>
            <p:cNvPr id="14" name="Trapezoid 13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rapezoid 14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15845" y="3319424"/>
            <a:ext cx="216608" cy="164480"/>
            <a:chOff x="1359665" y="4586445"/>
            <a:chExt cx="256410" cy="215206"/>
          </a:xfrm>
        </p:grpSpPr>
        <p:sp>
          <p:nvSpPr>
            <p:cNvPr id="17" name="Trapezoid 16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40918" y="1740595"/>
            <a:ext cx="2425261" cy="541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2.0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262716" y="2914396"/>
            <a:ext cx="704487" cy="82474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8738" algn="ctr"/>
            <a:endParaRPr lang="en-US" sz="2000" b="1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3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71306"/>
            <a:ext cx="8041440" cy="730513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-Yarn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4153" r="4153"/>
          <a:stretch>
            <a:fillRect/>
          </a:stretch>
        </p:blipFill>
        <p:spPr>
          <a:xfrm>
            <a:off x="3432216" y="1189606"/>
            <a:ext cx="5605957" cy="4668657"/>
          </a:xfrm>
        </p:spPr>
      </p:pic>
      <p:sp>
        <p:nvSpPr>
          <p:cNvPr id="9" name="Rectangle 8"/>
          <p:cNvSpPr/>
          <p:nvPr/>
        </p:nvSpPr>
        <p:spPr>
          <a:xfrm>
            <a:off x="220699" y="801819"/>
            <a:ext cx="4572000" cy="58349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err="1"/>
              <a:t>ResourceManager</a:t>
            </a:r>
            <a:r>
              <a:rPr lang="en-US" sz="2600" dirty="0"/>
              <a:t> (RM)</a:t>
            </a:r>
          </a:p>
          <a:p>
            <a:pPr marL="398463" lvl="1">
              <a:lnSpc>
                <a:spcPct val="150000"/>
              </a:lnSpc>
              <a:buClr>
                <a:srgbClr val="69BE28"/>
              </a:buClr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Central agent - Manages and allocates cluster resources</a:t>
            </a: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err="1">
                <a:solidFill>
                  <a:srgbClr val="000000"/>
                </a:solidFill>
              </a:rPr>
              <a:t>NodeManager</a:t>
            </a:r>
            <a:r>
              <a:rPr lang="en-US" sz="2600" dirty="0">
                <a:solidFill>
                  <a:srgbClr val="000000"/>
                </a:solidFill>
              </a:rPr>
              <a:t> (NM)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r>
              <a:rPr lang="en-US" sz="2200" dirty="0">
                <a:solidFill>
                  <a:srgbClr val="7F7F7F"/>
                </a:solidFill>
                <a:cs typeface="Arial"/>
              </a:rPr>
              <a:t>Per-Node agent - Manages and enforces node resource allocations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ApplicationMaster (AM)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r>
              <a:rPr lang="en-US" sz="2200" dirty="0">
                <a:solidFill>
                  <a:srgbClr val="7F7F7F"/>
                </a:solidFill>
                <a:cs typeface="Arial"/>
              </a:rPr>
              <a:t>Per-Application – 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r>
              <a:rPr lang="en-US" sz="2200" dirty="0">
                <a:solidFill>
                  <a:srgbClr val="7F7F7F"/>
                </a:solidFill>
                <a:cs typeface="Arial"/>
              </a:rPr>
              <a:t>Manages application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r>
              <a:rPr lang="en-US" sz="2200" dirty="0">
                <a:solidFill>
                  <a:srgbClr val="7F7F7F"/>
                </a:solidFill>
                <a:cs typeface="Arial"/>
              </a:rPr>
              <a:t>lifecycle and task 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r>
              <a:rPr lang="en-US" sz="2200" dirty="0">
                <a:solidFill>
                  <a:srgbClr val="7F7F7F"/>
                </a:solidFill>
                <a:cs typeface="Arial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88361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27937"/>
            <a:ext cx="8041440" cy="1035340"/>
          </a:xfrm>
        </p:spPr>
        <p:txBody>
          <a:bodyPr/>
          <a:lstStyle/>
          <a:p>
            <a:r>
              <a:rPr lang="en-US" sz="4000" dirty="0" err="1" smtClean="0"/>
              <a:t>MapReduce</a:t>
            </a:r>
            <a:r>
              <a:rPr lang="en-US" sz="4000" dirty="0" smtClean="0"/>
              <a:t> Job Lifecycle in YARN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65" t="21100" r="12916"/>
          <a:stretch/>
        </p:blipFill>
        <p:spPr>
          <a:xfrm>
            <a:off x="137960" y="1899229"/>
            <a:ext cx="6128596" cy="3857811"/>
          </a:xfrm>
        </p:spPr>
      </p:pic>
      <p:sp>
        <p:nvSpPr>
          <p:cNvPr id="5" name="TextBox 4"/>
          <p:cNvSpPr txBox="1"/>
          <p:nvPr/>
        </p:nvSpPr>
        <p:spPr>
          <a:xfrm>
            <a:off x="4712209" y="1602475"/>
            <a:ext cx="415434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request by passing </a:t>
            </a:r>
            <a:r>
              <a:rPr lang="en-US" dirty="0" err="1"/>
              <a:t>config</a:t>
            </a:r>
            <a:r>
              <a:rPr lang="en-US" dirty="0"/>
              <a:t> for Application Manager to Resource Manager.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RM allocates a container as per AM requirements.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AM talks </a:t>
            </a:r>
            <a:r>
              <a:rPr lang="en-US" dirty="0"/>
              <a:t>directly to the </a:t>
            </a:r>
            <a:r>
              <a:rPr lang="en-US" dirty="0" smtClean="0"/>
              <a:t>NM on </a:t>
            </a:r>
            <a:r>
              <a:rPr lang="en-US" dirty="0"/>
              <a:t>those nodes to launch the containers for tasks.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AM </a:t>
            </a:r>
            <a:r>
              <a:rPr lang="en-US" dirty="0"/>
              <a:t>monitors the progress of the tasks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8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27938"/>
            <a:ext cx="8041440" cy="809807"/>
          </a:xfrm>
        </p:spPr>
        <p:txBody>
          <a:bodyPr/>
          <a:lstStyle/>
          <a:p>
            <a:r>
              <a:rPr lang="en-US" sz="3600" dirty="0" smtClean="0"/>
              <a:t>Non-</a:t>
            </a:r>
            <a:r>
              <a:rPr lang="en-US" sz="3600" dirty="0" err="1" smtClean="0"/>
              <a:t>MapReduce</a:t>
            </a:r>
            <a:r>
              <a:rPr lang="en-US" sz="3600" dirty="0" smtClean="0"/>
              <a:t> Job Lifecycle in YARN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13" t="19964" r="10450"/>
          <a:stretch/>
        </p:blipFill>
        <p:spPr>
          <a:xfrm>
            <a:off x="712173" y="1460033"/>
            <a:ext cx="7593627" cy="4529605"/>
          </a:xfrm>
        </p:spPr>
      </p:pic>
    </p:spTree>
    <p:extLst>
      <p:ext uri="{BB962C8B-B14F-4D97-AF65-F5344CB8AC3E}">
        <p14:creationId xmlns:p14="http://schemas.microsoft.com/office/powerpoint/2010/main" val="48556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73014"/>
            <a:ext cx="8041440" cy="914005"/>
          </a:xfrm>
        </p:spPr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17" b="2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39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35037"/>
          </a:xfrm>
        </p:spPr>
        <p:txBody>
          <a:bodyPr/>
          <a:lstStyle/>
          <a:p>
            <a:r>
              <a:rPr lang="en-US" sz="3600" dirty="0" smtClean="0"/>
              <a:t>MATRIX Execution Unit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2" y="1671082"/>
            <a:ext cx="866233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653</TotalTime>
  <Words>705</Words>
  <Application>Microsoft Macintosh PowerPoint</Application>
  <PresentationFormat>On-screen Show (4:3)</PresentationFormat>
  <Paragraphs>149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Sketchbook</vt:lpstr>
      <vt:lpstr>DETACH : Distributed Data Aware Scheduling For Hadoop  </vt:lpstr>
      <vt:lpstr>Outline</vt:lpstr>
      <vt:lpstr>Outline</vt:lpstr>
      <vt:lpstr>Diff. Between Hadoop 1.0 and Hadoop 2.0(YARN)</vt:lpstr>
      <vt:lpstr>Hadoop-Yarn</vt:lpstr>
      <vt:lpstr>MapReduce Job Lifecycle in YARN</vt:lpstr>
      <vt:lpstr>Non-MapReduce Job Lifecycle in YARN</vt:lpstr>
      <vt:lpstr>MATRIX</vt:lpstr>
      <vt:lpstr>MATRIX Execution Unit</vt:lpstr>
      <vt:lpstr>Outline</vt:lpstr>
      <vt:lpstr>Problem Statement</vt:lpstr>
      <vt:lpstr>Outline</vt:lpstr>
      <vt:lpstr>DETACH : System Architecture</vt:lpstr>
      <vt:lpstr>Outline</vt:lpstr>
      <vt:lpstr>Benchmarking</vt:lpstr>
      <vt:lpstr>Hadoop - YARN</vt:lpstr>
      <vt:lpstr>Hadoop-YARN Benchmarking</vt:lpstr>
      <vt:lpstr>Hadoop-YARN Benchmarking</vt:lpstr>
      <vt:lpstr>MATRIX</vt:lpstr>
      <vt:lpstr>MATRIX - Benchmarking</vt:lpstr>
      <vt:lpstr>MATRIX - Benchmarking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DETACH : Distributed Data Aware Scheduling For Hadoop</dc:title>
  <dc:creator>chintan patel</dc:creator>
  <cp:lastModifiedBy>chintan patel</cp:lastModifiedBy>
  <cp:revision>46</cp:revision>
  <dcterms:created xsi:type="dcterms:W3CDTF">2015-04-28T22:35:09Z</dcterms:created>
  <dcterms:modified xsi:type="dcterms:W3CDTF">2015-05-11T04:21:16Z</dcterms:modified>
</cp:coreProperties>
</file>