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 Sans Light"/>
      <p:regular r:id="rId22"/>
      <p:bold r:id="rId23"/>
      <p:italic r:id="rId24"/>
      <p:boldItalic r:id="rId25"/>
    </p:embeddedFont>
    <p:embeddedFont>
      <p:font typeface="Lexend Deca"/>
      <p:regular r:id="rId26"/>
      <p:bold r:id="rId27"/>
    </p:embeddedFont>
    <p:embeddedFont>
      <p:font typeface="Nunito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SansLight-regular.fntdata"/><Relationship Id="rId21" Type="http://schemas.openxmlformats.org/officeDocument/2006/relationships/slide" Target="slides/slide17.xml"/><Relationship Id="rId24" Type="http://schemas.openxmlformats.org/officeDocument/2006/relationships/font" Target="fonts/NunitoSansLight-italic.fntdata"/><Relationship Id="rId23" Type="http://schemas.openxmlformats.org/officeDocument/2006/relationships/font" Target="fonts/NunitoSans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exendDeca-regular.fntdata"/><Relationship Id="rId25" Type="http://schemas.openxmlformats.org/officeDocument/2006/relationships/font" Target="fonts/NunitoSansLight-boldItalic.fntdata"/><Relationship Id="rId28" Type="http://schemas.openxmlformats.org/officeDocument/2006/relationships/font" Target="fonts/NunitoSans-regular.fntdata"/><Relationship Id="rId27" Type="http://schemas.openxmlformats.org/officeDocument/2006/relationships/font" Target="fonts/LexendDec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-boldItalic.fntdata"/><Relationship Id="rId30" Type="http://schemas.openxmlformats.org/officeDocument/2006/relationships/font" Target="fonts/Nuni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21567f8b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c21567f8b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c21567f8b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c21567f8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2a1605a88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2a1605a8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2a1605a88_2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2a1605a8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2a1605a88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2a1605a88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c21567f8b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c21567f8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2a1605a88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2a1605a8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a1605a88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a1605a8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c21567f8b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c21567f8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c21567f8b_2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c21567f8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c21567f8b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c21567f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21567f8b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21567f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21567f8b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21567f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b="0" sz="4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fmla="val 603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/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b="0" sz="4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303600" y="303900"/>
            <a:ext cx="1216772" cy="1049100"/>
            <a:chOff x="304800" y="304800"/>
            <a:chExt cx="1216772" cy="1049100"/>
          </a:xfrm>
        </p:grpSpPr>
        <p:sp>
          <p:nvSpPr>
            <p:cNvPr id="28" name="Google Shape;28;p4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612525" y="846925"/>
            <a:ext cx="2794500" cy="336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 sz="2400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303600" y="393900"/>
            <a:ext cx="10434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b="1" sz="86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 half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300450" y="301275"/>
            <a:ext cx="1055325" cy="1662225"/>
          </a:xfrm>
          <a:custGeom>
            <a:rect b="b" l="l" r="r" t="t"/>
            <a:pathLst>
              <a:path extrusionOk="0" h="66489" w="42213">
                <a:moveTo>
                  <a:pt x="33" y="0"/>
                </a:moveTo>
                <a:lnTo>
                  <a:pt x="42213" y="0"/>
                </a:lnTo>
                <a:lnTo>
                  <a:pt x="41985" y="66489"/>
                </a:lnTo>
                <a:lnTo>
                  <a:pt x="0" y="66489"/>
                </a:lnTo>
                <a:lnTo>
                  <a:pt x="0" y="59758"/>
                </a:lnTo>
                <a:lnTo>
                  <a:pt x="6662" y="53790"/>
                </a:lnTo>
                <a:lnTo>
                  <a:pt x="70" y="476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5" name="Google Shape;45;p6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5293222" y="370225"/>
            <a:ext cx="3611400" cy="4229100"/>
            <a:chOff x="5293222" y="370225"/>
            <a:chExt cx="3611400" cy="4229100"/>
          </a:xfrm>
        </p:grpSpPr>
        <p:sp>
          <p:nvSpPr>
            <p:cNvPr id="47" name="Google Shape;47;p6"/>
            <p:cNvSpPr/>
            <p:nvPr/>
          </p:nvSpPr>
          <p:spPr>
            <a:xfrm>
              <a:off x="5293222" y="370225"/>
              <a:ext cx="36114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5227800" y="304800"/>
            <a:ext cx="36114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702900" y="144560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06800" y="2268300"/>
            <a:ext cx="3611400" cy="226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2" type="body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8"/>
          <p:cNvSpPr txBox="1"/>
          <p:nvPr>
            <p:ph idx="3" type="body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rect b="b" l="l" r="r" t="t"/>
            <a:pathLst>
              <a:path extrusionOk="0" h="41915" w="41985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229600" y="4197875"/>
            <a:ext cx="609600" cy="6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" name="Google Shape;79;p10"/>
          <p:cNvGrpSpPr/>
          <p:nvPr/>
        </p:nvGrpSpPr>
        <p:grpSpPr>
          <a:xfrm>
            <a:off x="296621" y="4197875"/>
            <a:ext cx="8103079" cy="640800"/>
            <a:chOff x="296621" y="713075"/>
            <a:chExt cx="8103079" cy="640800"/>
          </a:xfrm>
        </p:grpSpPr>
        <p:sp>
          <p:nvSpPr>
            <p:cNvPr id="80" name="Google Shape;80;p10"/>
            <p:cNvSpPr/>
            <p:nvPr/>
          </p:nvSpPr>
          <p:spPr>
            <a:xfrm>
              <a:off x="304800" y="713075"/>
              <a:ext cx="8094900" cy="640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 rot="5400000">
              <a:off x="223871" y="947150"/>
              <a:ext cx="319500" cy="1740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71050" y="4363600"/>
            <a:ext cx="7658400" cy="31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b="1" sz="30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556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556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556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556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556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556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556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556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/>
          <p:nvPr/>
        </p:nvSpPr>
        <p:spPr>
          <a:xfrm>
            <a:off x="5430125" y="1535400"/>
            <a:ext cx="1422600" cy="20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1459325" y="2047200"/>
            <a:ext cx="5737500" cy="10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From the Stadium to the Table: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Analyzing Sports and Dining Trends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4" name="Google Shape;94;p12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7" name="Google Shape;97;p12"/>
          <p:cNvSpPr txBox="1"/>
          <p:nvPr/>
        </p:nvSpPr>
        <p:spPr>
          <a:xfrm>
            <a:off x="1130825" y="3246600"/>
            <a:ext cx="5612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Team 108: Akash Kumar, Will Montgomery, Evie Sun, Xiaohu Xu</a:t>
            </a:r>
            <a:endParaRPr sz="16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52875" y="810875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Methods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174675" y="1448500"/>
            <a:ext cx="24297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Correlation Analysis:</a:t>
            </a:r>
            <a:endParaRPr b="1"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/>
              <a:t>Tested relationship between </a:t>
            </a: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win rate</a:t>
            </a:r>
            <a:r>
              <a:rPr lang="en" sz="1500"/>
              <a:t> and </a:t>
            </a: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sentiment difference</a:t>
            </a:r>
            <a:r>
              <a:rPr lang="en" sz="1500"/>
              <a:t>(on-season vs. off- season)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Expected </a:t>
            </a: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positive correlation</a:t>
            </a:r>
            <a:r>
              <a:rPr lang="en" sz="1500"/>
              <a:t> (winning teams → higher sentiment).</a:t>
            </a:r>
            <a:endParaRPr sz="1500"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2788700" y="1448500"/>
            <a:ext cx="25278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Regression Model:</a:t>
            </a:r>
            <a:endParaRPr b="1"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Dependent Variable: </a:t>
            </a:r>
            <a:r>
              <a:rPr lang="en" sz="1500"/>
              <a:t>Sentiment difference (On-Season - Off-Season).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Independent Variables:</a:t>
            </a:r>
            <a:r>
              <a:rPr lang="en" sz="1500"/>
              <a:t>    Win rate playoff progress, and season year.</a:t>
            </a:r>
            <a:endParaRPr sz="1500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1"/>
          <p:cNvSpPr txBox="1"/>
          <p:nvPr>
            <p:ph idx="2" type="body"/>
          </p:nvPr>
        </p:nvSpPr>
        <p:spPr>
          <a:xfrm>
            <a:off x="5500825" y="1448500"/>
            <a:ext cx="25278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Topic Model + WordCloud:</a:t>
            </a:r>
            <a:endParaRPr b="1"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Nunito Sans"/>
                <a:ea typeface="Nunito Sans"/>
                <a:cs typeface="Nunito Sans"/>
                <a:sym typeface="Nunito Sans"/>
              </a:rPr>
              <a:t>Investigate Specific Area</a:t>
            </a:r>
            <a:endParaRPr b="1" sz="1500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/>
              <a:t>Find highest disparity in win rate in same area, investigate if topics discussed in reviews differed significantly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730954" y="826300"/>
            <a:ext cx="768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Correlation Analysis Visualization</a:t>
            </a:r>
            <a:endParaRPr sz="2700"/>
          </a:p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8" y="1442175"/>
            <a:ext cx="3339701" cy="26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938" y="1557625"/>
            <a:ext cx="2948275" cy="25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213" y="1557625"/>
            <a:ext cx="2833551" cy="2563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181100" y="41207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NFL team win percentage</a:t>
            </a:r>
            <a:r>
              <a:rPr lang="en" sz="13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customer review sentiment</a:t>
            </a:r>
            <a:r>
              <a:rPr lang="en" sz="13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</a:t>
            </a:r>
            <a:r>
              <a:rPr b="1"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change</a:t>
            </a:r>
            <a:r>
              <a:rPr lang="en" sz="13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</a:t>
            </a:r>
            <a:endParaRPr sz="13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3350950" y="41374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NFL team win percentage</a:t>
            </a:r>
            <a:r>
              <a:rPr lang="en"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</a:t>
            </a:r>
            <a:r>
              <a:rPr b="1" lang="en" sz="1200">
                <a:solidFill>
                  <a:srgbClr val="A61C00"/>
                </a:solidFill>
                <a:latin typeface="Nunito Sans"/>
                <a:ea typeface="Nunito Sans"/>
                <a:cs typeface="Nunito Sans"/>
                <a:sym typeface="Nunito Sans"/>
              </a:rPr>
              <a:t>on-season</a:t>
            </a: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customer sentiment</a:t>
            </a:r>
            <a:r>
              <a:rPr lang="en"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</a:t>
            </a:r>
            <a:endParaRPr sz="1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6299200" y="4027975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NFL team win percentage</a:t>
            </a:r>
            <a:r>
              <a:rPr lang="en"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average </a:t>
            </a:r>
            <a:r>
              <a:rPr b="1" lang="en" sz="1200">
                <a:solidFill>
                  <a:srgbClr val="990000"/>
                </a:solidFill>
                <a:latin typeface="Nunito Sans"/>
                <a:ea typeface="Nunito Sans"/>
                <a:cs typeface="Nunito Sans"/>
                <a:sym typeface="Nunito Sans"/>
              </a:rPr>
              <a:t>off-season</a:t>
            </a:r>
            <a:r>
              <a:rPr b="1"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customer sentiment</a:t>
            </a:r>
            <a:r>
              <a:rPr lang="en" sz="12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.</a:t>
            </a:r>
            <a:endParaRPr sz="12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38911" l="0" r="16909" t="-1559"/>
          <a:stretch/>
        </p:blipFill>
        <p:spPr>
          <a:xfrm>
            <a:off x="1145300" y="1337075"/>
            <a:ext cx="7438650" cy="272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4804775" y="1761425"/>
            <a:ext cx="3779100" cy="265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WordCloud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88" y="1803475"/>
            <a:ext cx="8364425" cy="2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Topic Modeling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91025" y="1407375"/>
            <a:ext cx="3575400" cy="2951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Fitting BERTopic model for Indiana 2009 (High Win %)...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Top 10 Topics for Indiana 2009 (High Win %):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    Topic  Count                          Name  \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1       0     85               0_the_to_and_we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2       1     80           1_sushi_the_and_was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3       2     79              2_the_is_bar_and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4       3     78          3_mexican_the_and_to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5       4     68               4_in_the_you_is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6       5     55         5_pizza_the_and_crust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7       6     51          6_the_and_chinese_of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8       7     40           7_was_the_and_greek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9       8     38  8_breakfast_and_the_pancakes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10      9     34    9_burger_fries_the_burgers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4" name="Google Shape;204;p25"/>
          <p:cNvSpPr txBox="1"/>
          <p:nvPr>
            <p:ph idx="3" type="body"/>
          </p:nvPr>
        </p:nvSpPr>
        <p:spPr>
          <a:xfrm>
            <a:off x="4449699" y="1407375"/>
            <a:ext cx="46944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Fitting BERTopic model for Indiana 2011 (Low Win %)...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Top 10 Topics for Indiana 2011 (Low Win %):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    Topic  Count                          Name  \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1       0    419          0_pizza_crust_is_the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2       1    289        1_sushi_roll_rolls_the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3       2    135    2_burger_burgers_fries_the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4       3    105       3_italian_pasta_was_the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5       4    103               4_we_she_our_to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6       5    100     5_indy_in_indianapolis_is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7       6     78          6_thai_pad_spice_hot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8       7     77     7_chinese_food_is_chicken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9       8     72      8_ribs_bbq_brisket_sauce   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10      9     68  9_pho_vietnamese_saigon_beef</a:t>
            </a:r>
            <a:endParaRPr sz="10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691325" y="848575"/>
            <a:ext cx="5733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Potential Improvements</a:t>
            </a:r>
            <a:endParaRPr sz="3300"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200825" y="1241875"/>
            <a:ext cx="6223800" cy="321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Allocate more resources to developing accuracy of sentiment scores used in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Narrow down customer base/restaurant pool to specific sports bars/restaurants (if enough data points exist)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 metrics that identify most popular sport in region in question and check correlation to that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 flipH="1">
            <a:off x="6180475" y="355975"/>
            <a:ext cx="273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587525" y="1442050"/>
            <a:ext cx="3915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</a:t>
            </a:r>
            <a:r>
              <a:rPr lang="en" sz="3300"/>
              <a:t>onclusion</a:t>
            </a:r>
            <a:endParaRPr sz="3300"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43625" y="2073200"/>
            <a:ext cx="5026800" cy="256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does not appear to be any correlation between customer sentiment and local NFL team performance.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While the performance of a team is known to affect the mood of fans, they are able to separate this from the restaurant experience.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Businesses should continue to focus on what is within their control (service, quality)</a:t>
            </a:r>
            <a:endParaRPr/>
          </a:p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800" y="2167613"/>
            <a:ext cx="36114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/>
          <p:nvPr/>
        </p:nvSpPr>
        <p:spPr>
          <a:xfrm>
            <a:off x="4945475" y="182400"/>
            <a:ext cx="4049100" cy="198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4294967295" type="ctrTitle"/>
          </p:nvPr>
        </p:nvSpPr>
        <p:spPr>
          <a:xfrm>
            <a:off x="1096350" y="2100300"/>
            <a:ext cx="6951300" cy="94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Thank You!</a:t>
            </a:r>
            <a:endParaRPr sz="6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Background &amp; Objectives </a:t>
            </a:r>
            <a:endParaRPr sz="3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>
            <a:off x="614925" y="1582550"/>
            <a:ext cx="5690700" cy="22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Watching sports and dining at restaurants is a common activity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Sports culture in America and with regard to the NFL is very strong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Investigate if there is any correlation between the experience of these two factors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endParaRPr b="1"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win/loss data for relevant sports teams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Perform sentiment analysis on restaurant reviews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Compare sentiment trends with sports performance metrics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/>
          </a:p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527788" y="1222438"/>
            <a:ext cx="4245400" cy="23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55300" y="843125"/>
            <a:ext cx="7148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＆ Significance 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72350" y="1582550"/>
            <a:ext cx="30894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Research Question: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Does the performance of an NFL team in a state correlate with the average sentiment score of sports bars and other football-viewing dining establishments within that state?"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3577982" y="1582550"/>
            <a:ext cx="37179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Businesses can strategically time promotions based on team success.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2.Identifies extent of emotional connections between sports performance and consumer sentiment.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106650" y="1582450"/>
            <a:ext cx="63216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Sources: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Sports performance data &amp; restaurant reviews.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Sentiment score calculation on relevant areas (states in US with one football team)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Identify restaurants that possess TVs or fit any of the following filters: bar, American, restaurant, beer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Collected season to season data for NFL team local to state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Merge data as needed to investigate correlation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Data Processing</a:t>
            </a:r>
            <a:endParaRPr sz="3300"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9717" r="9709" t="0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625975" y="809675"/>
            <a:ext cx="5129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Analysis</a:t>
            </a:r>
            <a:endParaRPr sz="3300"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62775" y="1410200"/>
            <a:ext cx="3012600" cy="29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ethods: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/>
              <a:t>Used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VADER Sentiment Analysis</a:t>
            </a:r>
            <a:r>
              <a:rPr lang="en"/>
              <a:t> to assign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positive, neutral,</a:t>
            </a:r>
            <a:r>
              <a:rPr lang="en"/>
              <a:t>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or negative</a:t>
            </a:r>
            <a:r>
              <a:rPr lang="en"/>
              <a:t> scores to reviews.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/>
              <a:t>Statsmodels for regression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/>
              <a:t>BERT topic modeling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"/>
              <a:t>WordCloud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idx="2" type="body"/>
          </p:nvPr>
        </p:nvSpPr>
        <p:spPr>
          <a:xfrm>
            <a:off x="3348200" y="1410200"/>
            <a:ext cx="4168200" cy="367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Helps Achieve the Goal?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1.Converts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unstructured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 text data</a:t>
            </a:r>
            <a:r>
              <a:rPr lang="en"/>
              <a:t> into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quantifiable sentiment scores.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2.Enables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seasonal sentiment comparison</a:t>
            </a:r>
            <a:r>
              <a:rPr lang="en"/>
              <a:t>(on-season vs. off-season)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3.Identifies trends that </a:t>
            </a: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may correlate with NFL team success.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4. See potential year-to-year changes as teams’ performance changes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325" y="1232300"/>
            <a:ext cx="5587074" cy="385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type="title"/>
          </p:nvPr>
        </p:nvSpPr>
        <p:spPr>
          <a:xfrm>
            <a:off x="702904" y="632775"/>
            <a:ext cx="75267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Sentiment Polarity Visualization-Line plot</a:t>
            </a:r>
            <a:endParaRPr/>
          </a:p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6455100" y="2196450"/>
            <a:ext cx="2688900" cy="11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in customer sentiment changes across different states over the years.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02904" y="632775"/>
            <a:ext cx="768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Sentiment Polarity Visualization</a:t>
            </a:r>
            <a:endParaRPr sz="2700"/>
          </a:p>
        </p:txBody>
      </p:sp>
      <p:sp>
        <p:nvSpPr>
          <p:cNvPr id="143" name="Google Shape;143;p18"/>
          <p:cNvSpPr txBox="1"/>
          <p:nvPr>
            <p:ph idx="2" type="body"/>
          </p:nvPr>
        </p:nvSpPr>
        <p:spPr>
          <a:xfrm>
            <a:off x="6540100" y="1969888"/>
            <a:ext cx="25158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review data is highly concentrated in the 0.75 - 1.0 range, indicating that customers generally have a positive overall evaluation of these sports restaurants.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54450"/>
            <a:ext cx="6235300" cy="378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02900" y="632775"/>
            <a:ext cx="8854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Sentiment Polarity Visualization-Faceted Bar plot</a:t>
            </a:r>
            <a:endParaRPr sz="2600"/>
          </a:p>
        </p:txBody>
      </p:sp>
      <p:sp>
        <p:nvSpPr>
          <p:cNvPr id="151" name="Google Shape;151;p19"/>
          <p:cNvSpPr txBox="1"/>
          <p:nvPr>
            <p:ph idx="2" type="body"/>
          </p:nvPr>
        </p:nvSpPr>
        <p:spPr>
          <a:xfrm>
            <a:off x="6540100" y="2476663"/>
            <a:ext cx="25158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Internal sentiment changes within each state.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-14797" l="0" r="0" t="0"/>
          <a:stretch/>
        </p:blipFill>
        <p:spPr>
          <a:xfrm>
            <a:off x="603500" y="1373025"/>
            <a:ext cx="5733299" cy="41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702904" y="632775"/>
            <a:ext cx="76821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Sentiment Polarity Visualization-Bar plot</a:t>
            </a:r>
            <a:endParaRPr sz="2700"/>
          </a:p>
        </p:txBody>
      </p:sp>
      <p:sp>
        <p:nvSpPr>
          <p:cNvPr id="159" name="Google Shape;159;p20"/>
          <p:cNvSpPr txBox="1"/>
          <p:nvPr>
            <p:ph idx="2" type="body"/>
          </p:nvPr>
        </p:nvSpPr>
        <p:spPr>
          <a:xfrm>
            <a:off x="6540100" y="2476663"/>
            <a:ext cx="25158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Review activity levels across different states.</a:t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333875"/>
            <a:ext cx="5513307" cy="380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