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8" r:id="rId2"/>
    <p:sldId id="334" r:id="rId3"/>
    <p:sldId id="337" r:id="rId4"/>
    <p:sldId id="335" r:id="rId5"/>
    <p:sldId id="351" r:id="rId6"/>
    <p:sldId id="339" r:id="rId7"/>
    <p:sldId id="341" r:id="rId8"/>
    <p:sldId id="338" r:id="rId9"/>
    <p:sldId id="342" r:id="rId10"/>
    <p:sldId id="343" r:id="rId11"/>
    <p:sldId id="344" r:id="rId12"/>
    <p:sldId id="345" r:id="rId13"/>
    <p:sldId id="346" r:id="rId14"/>
    <p:sldId id="348" r:id="rId15"/>
    <p:sldId id="349" r:id="rId16"/>
    <p:sldId id="353" r:id="rId17"/>
    <p:sldId id="283" r:id="rId18"/>
    <p:sldId id="352" r:id="rId19"/>
    <p:sldId id="336" r:id="rId20"/>
    <p:sldId id="350" r:id="rId21"/>
    <p:sldId id="354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0BB45-9ABB-41E1-88C0-3E259CEC6C7D}" type="datetimeFigureOut">
              <a:rPr lang="zh-TW" altLang="en-US" smtClean="0"/>
              <a:t>2024/11/15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73DB3-7320-4F31-9A6F-1CD84CA6EB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550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73DB3-7320-4F31-9A6F-1CD84CA6EBC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19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2948B-023D-33E6-8919-9F510FD28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C7CF92-8AD7-E68D-D09F-3AFDA44035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537344-3DFA-066A-68C0-24AECE6F1D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83995-4034-26C9-2ED6-F1FBDDB405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73DB3-7320-4F31-9A6F-1CD84CA6EBC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65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A7ED7-62C3-C4D9-A355-C088C4373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58CC14-5D4A-2533-2346-F6145EDA90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C6C6F6-F67B-2C5C-F0EA-DC21CD303D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7EEF1-C5C2-4A28-2EF0-F57E46FFE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73DB3-7320-4F31-9A6F-1CD84CA6EBC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292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73DB3-7320-4F31-9A6F-1CD84CA6EBC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457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73DB3-7320-4F31-9A6F-1CD84CA6EBC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738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73DB3-7320-4F31-9A6F-1CD84CA6EBC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558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96910-A269-B296-E798-34166C36C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BCB64F-051E-5D18-70EE-4D310C12FA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10EAF9-5F52-61DC-42FE-F1D95CCBC0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2DA15-061F-ED67-E6FF-60483D7326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73DB3-7320-4F31-9A6F-1CD84CA6EBC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785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5F79C-CFBB-AAAE-B9F1-D23A8CD2C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2D3A8E-CC1B-BA33-77E9-3932B313F8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E584E7-3737-58AE-FEF7-645F9E84B4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C0D88-5006-47D4-EBCD-B22F457AA8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73DB3-7320-4F31-9A6F-1CD84CA6EBC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503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064C1-3246-916B-E10B-E98BB2DD8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BD1062-0214-6BC4-8040-3F53E68C07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90F78E-83B2-94E0-70F8-D7791FE17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45518-5547-0E97-AF3B-B76CB71497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73DB3-7320-4F31-9A6F-1CD84CA6EBC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896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4091B-E03D-FA3E-915D-4E9FA1316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C33AC4-7834-2127-E7AA-14C321988E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9308D4-EDFA-E0A6-740C-9E20EAAB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A3484-05FC-9FBD-C96E-13437AB49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73DB3-7320-4F31-9A6F-1CD84CA6EBC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72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5B5C2-BDA8-76AC-0E09-29705E081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E8405E-DB75-A974-1834-8F5AF64A61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E9CED9-92EA-2A3A-425E-BF38B13EF0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FFB9C-7400-9F7D-53F1-F63D17D0DE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73DB3-7320-4F31-9A6F-1CD84CA6EBC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407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A0BF-0601-6C69-EC8A-5B2305541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047EF-F784-98FA-EDF7-23EBBAE40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C28B1-4D51-3328-9DDD-0A805CDA7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CE6A-DAE9-421D-809B-F1870EA14A77}" type="datetimeFigureOut">
              <a:rPr lang="zh-TW" altLang="en-US" smtClean="0"/>
              <a:t>2024/11/15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0C0D1-84DE-292B-3679-2F8A858B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10AFF-1863-FD15-ACA4-EB29C4A5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6E45-7D2D-4BB8-B251-9109169C1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60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8CEF-A1FB-D9A6-58A0-32C04531D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317CA-7B1C-CFBE-D4F1-08E86AE6C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F57C6-784E-FF8F-008B-CB229544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CE6A-DAE9-421D-809B-F1870EA14A77}" type="datetimeFigureOut">
              <a:rPr lang="zh-TW" altLang="en-US" smtClean="0"/>
              <a:t>2024/11/15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84CF6-DABC-8556-C632-47511218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2FB68-A59F-F613-E50E-5F210F02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6E45-7D2D-4BB8-B251-9109169C1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57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8E1D9-ECAC-53E6-8349-AC36A04AC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D98F1-C16E-31F3-9625-1633ACCEF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457FA-3D32-71F0-48FA-4DFA03B8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CE6A-DAE9-421D-809B-F1870EA14A77}" type="datetimeFigureOut">
              <a:rPr lang="zh-TW" altLang="en-US" smtClean="0"/>
              <a:t>2024/11/15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64EFA-5387-D3D1-4E56-A5786A8B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99632-4275-BD58-CB44-DA505FFE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6E45-7D2D-4BB8-B251-9109169C1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186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6955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2329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638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FBA2-D1D0-1152-B60D-24632D84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4FD09-101B-71C7-1734-5D8B4DD4A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DC6A2-AB56-A3BE-6F7C-507D3D9C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CE6A-DAE9-421D-809B-F1870EA14A77}" type="datetimeFigureOut">
              <a:rPr lang="zh-TW" altLang="en-US" smtClean="0"/>
              <a:t>2024/11/15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AFD11-4354-9E50-7302-7E8D6CAE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61FCE-40BC-8321-9630-BD6C2484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6E45-7D2D-4BB8-B251-9109169C1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36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956C-4BDB-38E3-E1A5-1D833D3E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25359-6D6A-830C-210D-E0F8CF607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00560-3831-8388-6BA1-B7165EFF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CE6A-DAE9-421D-809B-F1870EA14A77}" type="datetimeFigureOut">
              <a:rPr lang="zh-TW" altLang="en-US" smtClean="0"/>
              <a:t>2024/11/15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28091-0B3B-2DA1-AFD5-2564FA6D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48ED6-4F02-D2E4-7830-EE319229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6E45-7D2D-4BB8-B251-9109169C1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49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E4F5-1A19-342F-7BB1-A8DB2C9F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AD695-D6FE-9CF1-4478-B8A29D8EF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588B8-B000-86BA-518A-B12CBEDF5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F7030-1617-01EE-4B59-C64EE577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CE6A-DAE9-421D-809B-F1870EA14A77}" type="datetimeFigureOut">
              <a:rPr lang="zh-TW" altLang="en-US" smtClean="0"/>
              <a:t>2024/11/15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E6B98-4F04-5622-49EA-92DA5653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06323-E291-0A35-8B9A-7C23C9583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6E45-7D2D-4BB8-B251-9109169C1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53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5817-8117-0373-46BF-93ED2CF3D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1E71A-A9AE-FC91-846D-24A1C4320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1A8CE-4F1F-7CAA-81D4-01CF23311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37817-FAE4-9B5E-912A-64C28B036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9B470-E138-916B-53F2-72AFD727C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4807E-DC43-F7A7-33F3-910F53F1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CE6A-DAE9-421D-809B-F1870EA14A77}" type="datetimeFigureOut">
              <a:rPr lang="zh-TW" altLang="en-US" smtClean="0"/>
              <a:t>2024/11/15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043763-6CBC-839A-2585-0E6FE0EF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93F25-75AA-92C5-9546-7D39E785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6E45-7D2D-4BB8-B251-9109169C1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99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A170-CDC8-1EAB-3FEC-C44E95D1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8B5AF-9BB2-8BCB-E678-C7C36FD6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CE6A-DAE9-421D-809B-F1870EA14A77}" type="datetimeFigureOut">
              <a:rPr lang="zh-TW" altLang="en-US" smtClean="0"/>
              <a:t>2024/11/15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C6990-2886-423A-7902-3F01FF72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5AE99-23D0-ADC9-D83E-29E07169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6E45-7D2D-4BB8-B251-9109169C1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41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4E029-3AB9-41CD-4E78-D7F95BE96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CE6A-DAE9-421D-809B-F1870EA14A77}" type="datetimeFigureOut">
              <a:rPr lang="zh-TW" altLang="en-US" smtClean="0"/>
              <a:t>2024/11/15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3A13E-8BC2-856C-C9A9-73A457D7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B4932-4460-ADD7-1B98-A1A48C4C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6E45-7D2D-4BB8-B251-9109169C1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44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35B8-FC9D-2C9A-EDEC-1F7E5E3E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BE407-58A1-B0BA-6B91-2843BD6E6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D16D6-03FB-F6FD-BF1D-1B6F49126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E82DB-3DC4-C7C1-5E1F-27500CA1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CE6A-DAE9-421D-809B-F1870EA14A77}" type="datetimeFigureOut">
              <a:rPr lang="zh-TW" altLang="en-US" smtClean="0"/>
              <a:t>2024/11/15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5C331-460F-CE76-A590-0FBD0C4D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FCEB2-F0AD-FC7E-52EB-5D9FF3BC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6E45-7D2D-4BB8-B251-9109169C1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955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E689-103A-FB24-C9C6-8351F912E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02AA8-083D-B791-5777-C1F1FAD2F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0BE8B-5D96-FE1E-1B4B-4791C7E44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F4888-22DD-1B05-0EE9-C4EC2BF8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CE6A-DAE9-421D-809B-F1870EA14A77}" type="datetimeFigureOut">
              <a:rPr lang="zh-TW" altLang="en-US" smtClean="0"/>
              <a:t>2024/11/15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0FB7A-5D30-F7AC-939E-7693BCCF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4C281-B703-2C97-C314-1D1B8493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6E45-7D2D-4BB8-B251-9109169C1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06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19BAA-4820-4D04-4D5C-F0423179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00641-83B2-9B87-F1CC-0DA8FD873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EA63-D21E-8E81-D413-C556E072B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FCE6A-DAE9-421D-809B-F1870EA14A77}" type="datetimeFigureOut">
              <a:rPr lang="zh-TW" altLang="en-US" smtClean="0"/>
              <a:t>2024/11/15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088DE-7889-FC5C-E017-8AE14B909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01EEC-8909-F35B-7079-912FD441F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36E45-7D2D-4BB8-B251-9109169C1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21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1905401-9C24-A41A-C667-3E65C7E0C25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476" r="2476"/>
          <a:stretch>
            <a:fillRect/>
          </a:stretch>
        </p:blipFill>
        <p:spPr>
          <a:xfrm>
            <a:off x="0" y="0"/>
            <a:ext cx="8702211" cy="68040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1071" y="2819399"/>
            <a:ext cx="5220929" cy="1567666"/>
          </a:xfrm>
          <a:solidFill>
            <a:schemeClr val="bg2"/>
          </a:solidFill>
          <a:ln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600" b="0" dirty="0">
                <a:latin typeface="Roboto" panose="02000000000000000000" pitchFamily="2" charset="0"/>
                <a:ea typeface="Roboto" panose="02000000000000000000" pitchFamily="2" charset="0"/>
              </a:rPr>
              <a:t>Lean Six Sigma Case Study</a:t>
            </a:r>
            <a:br>
              <a:rPr lang="en-US" sz="3600" b="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5400" dirty="0">
                <a:latin typeface="Roboto" panose="02000000000000000000" pitchFamily="2" charset="0"/>
                <a:ea typeface="Roboto" panose="02000000000000000000" pitchFamily="2" charset="0"/>
              </a:rPr>
              <a:t>Gentech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78E86-EA66-80D8-3A4D-F08B67280614}"/>
              </a:ext>
            </a:extLst>
          </p:cNvPr>
          <p:cNvSpPr txBox="1"/>
          <p:nvPr/>
        </p:nvSpPr>
        <p:spPr>
          <a:xfrm>
            <a:off x="8802795" y="4618381"/>
            <a:ext cx="33892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r>
              <a:rPr lang="en-US" altLang="zh-TW" sz="1800" kern="120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en-US" altLang="zh-TW" sz="1800" kern="1200" dirty="0" err="1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</a:t>
            </a:r>
            <a:r>
              <a:rPr lang="en-US" altLang="zh-TW" sz="1800" kern="120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-Chun Chou</a:t>
            </a:r>
            <a:br>
              <a:rPr lang="en-US" altLang="zh-TW" sz="1800" kern="120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altLang="zh-TW" sz="1800" kern="120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Akash Kumar</a:t>
            </a:r>
            <a:br>
              <a:rPr lang="en-US" altLang="zh-TW" sz="1800" kern="120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altLang="zh-TW" sz="1800" kern="120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en-US" altLang="zh-TW" sz="1800" kern="1200" dirty="0" err="1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Preveen</a:t>
            </a:r>
            <a:r>
              <a:rPr lang="en-US" altLang="zh-TW" sz="1800" kern="120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TW" sz="1800" kern="1200" dirty="0" err="1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Veerakumar</a:t>
            </a:r>
            <a:r>
              <a:rPr lang="en-US" altLang="zh-TW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TW" sz="1800" kern="120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altLang="zh-TW" sz="1800" kern="120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en-US" altLang="zh-TW" sz="1800" kern="1200" dirty="0" err="1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Parv</a:t>
            </a:r>
            <a:r>
              <a:rPr lang="en-US" altLang="zh-TW" sz="1800" kern="120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Khandelwal</a:t>
            </a:r>
            <a:br>
              <a:rPr lang="en-US" altLang="zh-TW" sz="1800" kern="120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altLang="zh-TW" sz="1800" kern="120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Anila Catherine </a:t>
            </a:r>
            <a:r>
              <a:rPr lang="en-US" altLang="zh-TW" sz="1800" kern="1200" dirty="0" err="1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Scaria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BA993-8EC5-B229-2CB9-6E1C1A8E9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959CDE7-9FAA-C9CA-5A88-C78CADE4B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07824" y="1124345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A9A43-42B2-E102-4A6B-1945905DB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124345"/>
          </a:xfrm>
        </p:spPr>
        <p:txBody>
          <a:bodyPr>
            <a:normAutofit/>
          </a:bodyPr>
          <a:lstStyle/>
          <a:p>
            <a:pPr algn="ctr" rtl="0">
              <a:defRPr sz="5400" b="1" i="0" u="none" strike="noStrike" kern="1200" baseline="0">
                <a:solidFill>
                  <a:prstClr val="black"/>
                </a:solidFill>
                <a:latin typeface="Calisto MT" panose="02040603050505030304" pitchFamily="18" charset="77"/>
                <a:ea typeface="+mn-ea"/>
                <a:cs typeface="Al Nile" pitchFamily="2" charset="-78"/>
              </a:defRPr>
            </a:pPr>
            <a:r>
              <a:rPr lang="en-US" altLang="zh-TW" sz="5400" dirty="0">
                <a:latin typeface="Roboto" panose="02000000000000000000" pitchFamily="2" charset="0"/>
                <a:ea typeface="Roboto" panose="02000000000000000000" pitchFamily="2" charset="0"/>
              </a:rPr>
              <a:t>Major Causes for Long Time Cycle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D1D556-8389-081A-E284-C413CC4FE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20" y="1717279"/>
            <a:ext cx="6656329" cy="45088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1898F0-5BA8-5093-431E-068FD63C5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88767" y="1614442"/>
            <a:ext cx="2290913" cy="634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8B54A3-0EC8-4BB3-A702-B3C425CBFA1A}"/>
              </a:ext>
            </a:extLst>
          </p:cNvPr>
          <p:cNvSpPr txBox="1"/>
          <p:nvPr/>
        </p:nvSpPr>
        <p:spPr>
          <a:xfrm>
            <a:off x="7353728" y="1614442"/>
            <a:ext cx="45231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ZTQ6, </a:t>
            </a:r>
            <a:r>
              <a:rPr lang="zh-TW" altLang="en-US" sz="2400" b="1" dirty="0"/>
              <a:t>Review Configuration</a:t>
            </a:r>
            <a:r>
              <a:rPr lang="zh-TW" altLang="en-US" sz="2400" dirty="0"/>
              <a:t>, contribut</a:t>
            </a:r>
            <a:r>
              <a:rPr lang="en-US" altLang="zh-TW" sz="2400" dirty="0"/>
              <a:t>e</a:t>
            </a:r>
            <a:r>
              <a:rPr lang="zh-TW" altLang="en-US" sz="2400" dirty="0"/>
              <a:t> most to the long cycletime.</a:t>
            </a:r>
          </a:p>
        </p:txBody>
      </p:sp>
    </p:spTree>
    <p:extLst>
      <p:ext uri="{BB962C8B-B14F-4D97-AF65-F5344CB8AC3E}">
        <p14:creationId xmlns:p14="http://schemas.microsoft.com/office/powerpoint/2010/main" val="1668817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C54A8-5B5F-D81A-5094-53F8C165E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18B2772-1DAA-5957-0171-151AE2434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07824" y="1124345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9C2CC-6205-BD28-095A-959A5844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124345"/>
          </a:xfrm>
        </p:spPr>
        <p:txBody>
          <a:bodyPr>
            <a:normAutofit/>
          </a:bodyPr>
          <a:lstStyle/>
          <a:p>
            <a:pPr algn="ctr" rtl="0">
              <a:defRPr sz="5400" b="1" i="0" u="none" strike="noStrike" kern="1200" baseline="0">
                <a:solidFill>
                  <a:prstClr val="black"/>
                </a:solidFill>
                <a:latin typeface="Calisto MT" panose="02040603050505030304" pitchFamily="18" charset="77"/>
                <a:ea typeface="+mn-ea"/>
                <a:cs typeface="Al Nile" pitchFamily="2" charset="-78"/>
              </a:defRPr>
            </a:pPr>
            <a:r>
              <a:rPr lang="en-US" altLang="zh-TW" sz="5400" dirty="0">
                <a:latin typeface="Roboto" panose="02000000000000000000" pitchFamily="2" charset="0"/>
                <a:ea typeface="Roboto" panose="02000000000000000000" pitchFamily="2" charset="0"/>
              </a:rPr>
              <a:t>Major Causes for Long Time Cycle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AC01E-E01F-EED5-1C0A-3A1C3727A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" t="2254" r="139" b="1774"/>
          <a:stretch/>
        </p:blipFill>
        <p:spPr>
          <a:xfrm>
            <a:off x="92313" y="1614442"/>
            <a:ext cx="7407821" cy="49955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7B3568-773D-A8D2-5F02-E485FC3D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88767" y="1614442"/>
            <a:ext cx="2290913" cy="634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9B9A36-606A-0BF4-676E-56A0843042C8}"/>
              </a:ext>
            </a:extLst>
          </p:cNvPr>
          <p:cNvSpPr txBox="1"/>
          <p:nvPr/>
        </p:nvSpPr>
        <p:spPr>
          <a:xfrm>
            <a:off x="7777537" y="1808923"/>
            <a:ext cx="420214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The primary concerns are related to </a:t>
            </a:r>
            <a:r>
              <a:rPr lang="en-US" altLang="zh-TW" sz="2400" b="1" dirty="0"/>
              <a:t>identifying the right agents</a:t>
            </a:r>
            <a:r>
              <a:rPr lang="en-US" altLang="zh-TW" sz="2400" dirty="0"/>
              <a:t>, </a:t>
            </a:r>
            <a:r>
              <a:rPr lang="en-US" altLang="zh-TW" sz="2400" b="1" dirty="0"/>
              <a:t>configuration issues</a:t>
            </a:r>
            <a:r>
              <a:rPr lang="en-US" altLang="zh-TW" sz="2400" dirty="0"/>
              <a:t>, and </a:t>
            </a:r>
            <a:r>
              <a:rPr lang="en-US" altLang="zh-TW" sz="2400" b="1" dirty="0"/>
              <a:t>agent experience</a:t>
            </a:r>
            <a:r>
              <a:rPr lang="en-US" altLang="zh-TW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Addressing these top issues could improve overall seller satisfaction significantly.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886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BEA92-3ECF-5DA2-47D8-89CD9B6CA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B98AAE0-B5EF-D959-5440-F66477171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07824" y="1124345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9144E-7BAD-8DD9-2427-592CE21A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124345"/>
          </a:xfrm>
        </p:spPr>
        <p:txBody>
          <a:bodyPr>
            <a:noAutofit/>
          </a:bodyPr>
          <a:lstStyle/>
          <a:p>
            <a:pPr algn="ctr" rtl="0">
              <a:defRPr sz="5400" b="1" i="0" u="none" strike="noStrike" kern="1200" baseline="0">
                <a:solidFill>
                  <a:prstClr val="black"/>
                </a:solidFill>
                <a:latin typeface="Calisto MT" panose="02040603050505030304" pitchFamily="18" charset="77"/>
                <a:ea typeface="+mn-ea"/>
                <a:cs typeface="Al Nile" pitchFamily="2" charset="-78"/>
              </a:defRPr>
            </a:pPr>
            <a:r>
              <a:rPr lang="en-US" altLang="zh-TW" sz="48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Al Nile" pitchFamily="2" charset="-78"/>
              </a:rPr>
              <a:t>The Performance of Different Brands and Geos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D1EE4-62E4-6328-EA71-BB0A2A1A4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6684"/>
            <a:ext cx="7945364" cy="513445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9243D9-340F-5E2C-7C26-45149EBC6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88767" y="1614442"/>
            <a:ext cx="2290913" cy="634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7200A1-596E-3F22-B9E1-8937DE47ED06}"/>
              </a:ext>
            </a:extLst>
          </p:cNvPr>
          <p:cNvSpPr txBox="1"/>
          <p:nvPr/>
        </p:nvSpPr>
        <p:spPr>
          <a:xfrm>
            <a:off x="8065216" y="1456684"/>
            <a:ext cx="403431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North America has the largest bid size,  while Japan has the lowest.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The mean cycle times are relatively close across regions, but North America has the highest mean cycle time, while Japan has the lowest. 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This suggests that North America may face more complex or time-consuming processes, while Japan operates more efficiently.</a:t>
            </a:r>
          </a:p>
        </p:txBody>
      </p:sp>
    </p:spTree>
    <p:extLst>
      <p:ext uri="{BB962C8B-B14F-4D97-AF65-F5344CB8AC3E}">
        <p14:creationId xmlns:p14="http://schemas.microsoft.com/office/powerpoint/2010/main" val="3271556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83ED2-02E5-88C0-49E8-3112031AB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967B328-9FFF-814E-A401-F09649D4D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07824" y="1124345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E67B3-728A-53CF-90C0-A7A8B42D7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124345"/>
          </a:xfrm>
        </p:spPr>
        <p:txBody>
          <a:bodyPr>
            <a:noAutofit/>
          </a:bodyPr>
          <a:lstStyle/>
          <a:p>
            <a:pPr algn="ctr" rtl="0">
              <a:defRPr sz="5400" b="1" i="0" u="none" strike="noStrike" kern="1200" baseline="0">
                <a:solidFill>
                  <a:prstClr val="black"/>
                </a:solidFill>
                <a:latin typeface="Calisto MT" panose="02040603050505030304" pitchFamily="18" charset="77"/>
                <a:ea typeface="+mn-ea"/>
                <a:cs typeface="Al Nile" pitchFamily="2" charset="-78"/>
              </a:defRPr>
            </a:pPr>
            <a:r>
              <a:rPr lang="en-US" altLang="zh-TW" sz="48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Al Nile" pitchFamily="2" charset="-78"/>
              </a:rPr>
              <a:t>The Performance of Different Brands and Geos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D73B81-7D34-BE4B-5DC9-198BAA06F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69" y="1239169"/>
            <a:ext cx="7007769" cy="54931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8F386B-E68F-9056-A45B-3A64CD32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88767" y="1614442"/>
            <a:ext cx="2290913" cy="634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DF99B7-8AA2-2349-6529-2D1E3A3C3732}"/>
              </a:ext>
            </a:extLst>
          </p:cNvPr>
          <p:cNvSpPr txBox="1"/>
          <p:nvPr/>
        </p:nvSpPr>
        <p:spPr>
          <a:xfrm>
            <a:off x="7499087" y="1586970"/>
            <a:ext cx="437935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This indicates that larger bids generally require more time to process</a:t>
            </a:r>
            <a:r>
              <a:rPr lang="en-US" altLang="zh-TW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P</a:t>
            </a:r>
            <a:r>
              <a:rPr lang="zh-TW" altLang="en-US" sz="2800" dirty="0"/>
              <a:t>ossibly due to increased complexity or resource allocation.</a:t>
            </a:r>
          </a:p>
        </p:txBody>
      </p:sp>
    </p:spTree>
    <p:extLst>
      <p:ext uri="{BB962C8B-B14F-4D97-AF65-F5344CB8AC3E}">
        <p14:creationId xmlns:p14="http://schemas.microsoft.com/office/powerpoint/2010/main" val="2037476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215EC-DC46-E6A5-59D1-2D6FC350A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16E41E-07F0-83A5-6104-34DDE0457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07824" y="1124345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58C94-0B0E-4DA2-6967-BE918F231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124345"/>
          </a:xfrm>
        </p:spPr>
        <p:txBody>
          <a:bodyPr>
            <a:noAutofit/>
          </a:bodyPr>
          <a:lstStyle/>
          <a:p>
            <a:pPr algn="ctr" rtl="0">
              <a:defRPr sz="6600" b="1" i="0" u="none" strike="noStrike" kern="1200" cap="none" spc="50" normalizeH="0" baseline="0">
                <a:solidFill>
                  <a:prstClr val="black"/>
                </a:solidFill>
                <a:latin typeface="Aptos Display" panose="020B0004020202020204" pitchFamily="34" charset="0"/>
                <a:ea typeface="+mj-ea"/>
                <a:cs typeface="+mj-cs"/>
              </a:defRPr>
            </a:pPr>
            <a:r>
              <a:rPr lang="en-US" altLang="zh-TW" sz="4800" b="1" dirty="0">
                <a:solidFill>
                  <a:schemeClr val="tx1"/>
                </a:solidFill>
                <a:latin typeface="Aptos Display" panose="020B0004020202020204" pitchFamily="34" charset="0"/>
              </a:rPr>
              <a:t>Average</a:t>
            </a:r>
            <a:r>
              <a:rPr lang="en-US" altLang="zh-TW" sz="4800" b="1" baseline="0" dirty="0">
                <a:solidFill>
                  <a:schemeClr val="tx1"/>
                </a:solidFill>
                <a:latin typeface="Aptos Display" panose="020B0004020202020204" pitchFamily="34" charset="0"/>
              </a:rPr>
              <a:t> cycle time per seller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BC260-9810-2105-C55B-BE7375C78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82" y="1168465"/>
            <a:ext cx="8007299" cy="51437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4E7C85B-D802-7614-4570-8FFE84828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88767" y="1614442"/>
            <a:ext cx="2290913" cy="634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ECFA03-5F27-06CD-27CC-F224C580CEAC}"/>
              </a:ext>
            </a:extLst>
          </p:cNvPr>
          <p:cNvSpPr txBox="1"/>
          <p:nvPr/>
        </p:nvSpPr>
        <p:spPr>
          <a:xfrm>
            <a:off x="7671607" y="1729266"/>
            <a:ext cx="437001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b="1" dirty="0"/>
              <a:t>Willia</a:t>
            </a:r>
            <a:r>
              <a:rPr lang="en-US" altLang="zh-TW" sz="2800" b="1" dirty="0"/>
              <a:t>m</a:t>
            </a:r>
            <a:r>
              <a:rPr lang="zh-TW" altLang="en-US" sz="2800" dirty="0"/>
              <a:t> </a:t>
            </a:r>
            <a:r>
              <a:rPr lang="en-US" altLang="zh-TW" sz="2800" dirty="0"/>
              <a:t>and</a:t>
            </a:r>
            <a:r>
              <a:rPr lang="zh-TW" altLang="en-US" sz="2800" dirty="0"/>
              <a:t> </a:t>
            </a:r>
            <a:r>
              <a:rPr lang="zh-TW" altLang="en-US" sz="2800" b="1" dirty="0"/>
              <a:t>Sam</a:t>
            </a:r>
            <a:r>
              <a:rPr lang="zh-TW" altLang="en-US" sz="2800" dirty="0"/>
              <a:t> have the highest cycle times</a:t>
            </a:r>
            <a:r>
              <a:rPr lang="en-US" altLang="zh-TW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b="1" dirty="0"/>
              <a:t>Caitlin</a:t>
            </a:r>
            <a:r>
              <a:rPr lang="zh-TW" altLang="en-US" sz="2800" dirty="0"/>
              <a:t> and </a:t>
            </a:r>
            <a:r>
              <a:rPr lang="zh-TW" altLang="en-US" sz="2800" b="1" dirty="0"/>
              <a:t>Thomas</a:t>
            </a:r>
            <a:r>
              <a:rPr lang="zh-TW" altLang="en-US" sz="2800" dirty="0"/>
              <a:t>, indicating higher efficiency in their processes.</a:t>
            </a:r>
          </a:p>
        </p:txBody>
      </p:sp>
    </p:spTree>
    <p:extLst>
      <p:ext uri="{BB962C8B-B14F-4D97-AF65-F5344CB8AC3E}">
        <p14:creationId xmlns:p14="http://schemas.microsoft.com/office/powerpoint/2010/main" val="3566028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3CB8A-6C63-0B47-6216-4DC82116D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075743E-40EF-A8AA-01C6-8CDC246E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07824" y="1124345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6D00C-7129-863F-D76D-521BF43A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124345"/>
          </a:xfrm>
        </p:spPr>
        <p:txBody>
          <a:bodyPr>
            <a:noAutofit/>
          </a:bodyPr>
          <a:lstStyle/>
          <a:p>
            <a:pPr algn="ctr" rtl="0">
              <a:defRPr sz="6600" b="1" i="0" u="none" strike="noStrike" kern="1200" cap="none" spc="50" normalizeH="0" baseline="0">
                <a:solidFill>
                  <a:prstClr val="black"/>
                </a:solidFill>
                <a:latin typeface="Aptos Display" panose="020B0004020202020204" pitchFamily="34" charset="0"/>
                <a:ea typeface="+mj-ea"/>
                <a:cs typeface="+mj-cs"/>
              </a:defRPr>
            </a:pPr>
            <a:r>
              <a:rPr lang="en-US" altLang="zh-TW" sz="4800" b="1" dirty="0">
                <a:solidFill>
                  <a:schemeClr val="tx1"/>
                </a:solidFill>
                <a:latin typeface="Aptos Display" panose="020B0004020202020204" pitchFamily="34" charset="0"/>
              </a:rPr>
              <a:t>Seller feedback comparison</a:t>
            </a:r>
            <a:endParaRPr lang="en-US" altLang="zh-TW" sz="4800" b="1" baseline="0" dirty="0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D43A7-0BC6-7CC8-CAE8-56010A749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31" y="1614442"/>
            <a:ext cx="6765486" cy="50329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D8C686-0911-41C3-F603-A6DD640A7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10053" y="1614442"/>
            <a:ext cx="2537716" cy="634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29216-D31A-C317-1F6B-703AA2EA6C4F}"/>
              </a:ext>
            </a:extLst>
          </p:cNvPr>
          <p:cNvSpPr txBox="1"/>
          <p:nvPr/>
        </p:nvSpPr>
        <p:spPr>
          <a:xfrm>
            <a:off x="7577184" y="1482687"/>
            <a:ext cx="445083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These common issues indicate that there are bottlenecks in the brand approval and documentation submission processes.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Improving these areas could help reduce overall processing time for both individuals.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2503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B5C24-A386-36EC-0539-5B11C6616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503C03-F66F-6B33-06A5-BA4375C27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07824" y="1124345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0E841-CE00-0FA4-CBA2-BE343629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124345"/>
          </a:xfrm>
        </p:spPr>
        <p:txBody>
          <a:bodyPr>
            <a:noAutofit/>
          </a:bodyPr>
          <a:lstStyle/>
          <a:p>
            <a:pPr algn="ctr" rtl="0">
              <a:defRPr sz="6600" b="1" i="0" u="none" strike="noStrike" kern="1200" cap="none" spc="50" normalizeH="0" baseline="0">
                <a:solidFill>
                  <a:prstClr val="black"/>
                </a:solidFill>
                <a:latin typeface="Aptos Display" panose="020B0004020202020204" pitchFamily="34" charset="0"/>
                <a:ea typeface="+mj-ea"/>
                <a:cs typeface="+mj-cs"/>
              </a:defRPr>
            </a:pPr>
            <a:r>
              <a:rPr lang="en-US" altLang="zh-TW" sz="4800" b="1" dirty="0">
                <a:solidFill>
                  <a:schemeClr val="tx1"/>
                </a:solidFill>
                <a:latin typeface="Aptos Display" panose="020B0004020202020204" pitchFamily="34" charset="0"/>
              </a:rPr>
              <a:t>Pareto Chart with BSS Feedback</a:t>
            </a:r>
            <a:endParaRPr lang="en-US" altLang="zh-TW" sz="4800" b="1" baseline="0" dirty="0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D01876-0C37-9B59-95EF-C8B170759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10053" y="1614442"/>
            <a:ext cx="2537716" cy="634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806EAD-10D6-FAB8-3933-BCE0CACA864C}"/>
              </a:ext>
            </a:extLst>
          </p:cNvPr>
          <p:cNvSpPr txBox="1"/>
          <p:nvPr/>
        </p:nvSpPr>
        <p:spPr>
          <a:xfrm>
            <a:off x="7577184" y="1482687"/>
            <a:ext cx="445083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Addressing the Missing configuration details, Incomplete information could significantly reduce the overall feedback volume.</a:t>
            </a:r>
            <a:endParaRPr lang="zh-TW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2C681-0CEB-9C3E-F5B7-D955E28DC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939"/>
            <a:ext cx="7317621" cy="474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99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p9"/>
          <p:cNvCxnSpPr/>
          <p:nvPr/>
        </p:nvCxnSpPr>
        <p:spPr>
          <a:xfrm>
            <a:off x="824334" y="3112871"/>
            <a:ext cx="921083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7" name="Google Shape;187;p9"/>
          <p:cNvCxnSpPr/>
          <p:nvPr/>
        </p:nvCxnSpPr>
        <p:spPr>
          <a:xfrm>
            <a:off x="2069002" y="1407297"/>
            <a:ext cx="1758003" cy="168768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8" name="Google Shape;188;p9"/>
          <p:cNvCxnSpPr/>
          <p:nvPr/>
        </p:nvCxnSpPr>
        <p:spPr>
          <a:xfrm>
            <a:off x="5550563" y="1407295"/>
            <a:ext cx="1638459" cy="168768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9" name="Google Shape;189;p9"/>
          <p:cNvSpPr/>
          <p:nvPr/>
        </p:nvSpPr>
        <p:spPr>
          <a:xfrm>
            <a:off x="3857606" y="950214"/>
            <a:ext cx="1954900" cy="45708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E4C5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Process</a:t>
            </a:r>
            <a:endParaRPr b="1" dirty="0">
              <a:highlight>
                <a:srgbClr val="FFFF00"/>
              </a:highlight>
            </a:endParaRPr>
          </a:p>
        </p:txBody>
      </p:sp>
      <p:sp>
        <p:nvSpPr>
          <p:cNvPr id="190" name="Google Shape;190;p9"/>
          <p:cNvSpPr/>
          <p:nvPr/>
        </p:nvSpPr>
        <p:spPr>
          <a:xfrm>
            <a:off x="1137258" y="950215"/>
            <a:ext cx="1954900" cy="45708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E4C5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People</a:t>
            </a:r>
            <a:endParaRPr b="1" dirty="0">
              <a:highlight>
                <a:srgbClr val="FFFF00"/>
              </a:highlight>
            </a:endParaRPr>
          </a:p>
        </p:txBody>
      </p:sp>
      <p:sp>
        <p:nvSpPr>
          <p:cNvPr id="191" name="Google Shape;191;p9"/>
          <p:cNvSpPr/>
          <p:nvPr/>
        </p:nvSpPr>
        <p:spPr>
          <a:xfrm>
            <a:off x="10123001" y="2214995"/>
            <a:ext cx="1800196" cy="18142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E4C5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Delayed</a:t>
            </a:r>
            <a:r>
              <a:rPr lang="en-US" dirty="0">
                <a:solidFill>
                  <a:schemeClr val="lt1"/>
                </a:solidFill>
                <a:highlight>
                  <a:srgbClr val="FFFF00"/>
                </a:highlight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</a:t>
            </a:r>
            <a:r>
              <a:rPr lang="en-US" dirty="0">
                <a:highlight>
                  <a:srgbClr val="FFFF00"/>
                </a:highlight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Proposal</a:t>
            </a:r>
            <a:r>
              <a:rPr lang="en-US" dirty="0">
                <a:solidFill>
                  <a:schemeClr val="lt1"/>
                </a:solidFill>
                <a:highlight>
                  <a:srgbClr val="FFFF00"/>
                </a:highlight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</a:t>
            </a:r>
            <a:r>
              <a:rPr lang="en-US" dirty="0">
                <a:highlight>
                  <a:srgbClr val="FFFF00"/>
                </a:highlight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creation</a:t>
            </a:r>
            <a:endParaRPr dirty="0">
              <a:highlight>
                <a:srgbClr val="FFFF00"/>
              </a:highlight>
            </a:endParaRPr>
          </a:p>
        </p:txBody>
      </p:sp>
      <p:cxnSp>
        <p:nvCxnSpPr>
          <p:cNvPr id="192" name="Google Shape;192;p9"/>
          <p:cNvCxnSpPr/>
          <p:nvPr/>
        </p:nvCxnSpPr>
        <p:spPr>
          <a:xfrm flipH="1">
            <a:off x="1801784" y="3094980"/>
            <a:ext cx="1492544" cy="189864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9"/>
          <p:cNvSpPr/>
          <p:nvPr/>
        </p:nvSpPr>
        <p:spPr>
          <a:xfrm>
            <a:off x="824334" y="4993624"/>
            <a:ext cx="1954900" cy="45708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E4C5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Information</a:t>
            </a:r>
            <a:endParaRPr b="1" dirty="0">
              <a:highlight>
                <a:srgbClr val="FFFF00"/>
              </a:highlight>
            </a:endParaRPr>
          </a:p>
        </p:txBody>
      </p:sp>
      <p:cxnSp>
        <p:nvCxnSpPr>
          <p:cNvPr id="194" name="Google Shape;194;p9"/>
          <p:cNvCxnSpPr/>
          <p:nvPr/>
        </p:nvCxnSpPr>
        <p:spPr>
          <a:xfrm>
            <a:off x="7818734" y="1371153"/>
            <a:ext cx="1828692" cy="174171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6" name="Google Shape;196;p9"/>
          <p:cNvCxnSpPr/>
          <p:nvPr/>
        </p:nvCxnSpPr>
        <p:spPr>
          <a:xfrm flipH="1">
            <a:off x="4384289" y="3094980"/>
            <a:ext cx="1492544" cy="189864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7" name="Google Shape;197;p9"/>
          <p:cNvCxnSpPr/>
          <p:nvPr/>
        </p:nvCxnSpPr>
        <p:spPr>
          <a:xfrm flipH="1">
            <a:off x="7253645" y="3112872"/>
            <a:ext cx="1492544" cy="189864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8" name="Google Shape;198;p9"/>
          <p:cNvSpPr/>
          <p:nvPr/>
        </p:nvSpPr>
        <p:spPr>
          <a:xfrm>
            <a:off x="3271476" y="4993624"/>
            <a:ext cx="1954900" cy="45708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E4C5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Measurement</a:t>
            </a:r>
            <a:endParaRPr b="1" dirty="0">
              <a:highlight>
                <a:srgbClr val="FFFF00"/>
              </a:highlight>
            </a:endParaRPr>
          </a:p>
        </p:txBody>
      </p:sp>
      <p:sp>
        <p:nvSpPr>
          <p:cNvPr id="199" name="Google Shape;199;p9"/>
          <p:cNvSpPr/>
          <p:nvPr/>
        </p:nvSpPr>
        <p:spPr>
          <a:xfrm>
            <a:off x="5988176" y="4993624"/>
            <a:ext cx="1954900" cy="45708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E4C5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  <a:latin typeface="Times New Roman" panose="02020503050405090304"/>
                <a:cs typeface="Times New Roman" panose="02020503050405090304"/>
                <a:sym typeface="Times New Roman" panose="02020503050405090304"/>
              </a:rPr>
              <a:t>Environment</a:t>
            </a:r>
            <a:endParaRPr b="1" dirty="0">
              <a:highlight>
                <a:srgbClr val="FFFF00"/>
              </a:highlight>
            </a:endParaRPr>
          </a:p>
        </p:txBody>
      </p:sp>
      <p:sp>
        <p:nvSpPr>
          <p:cNvPr id="200" name="Google Shape;200;p9"/>
          <p:cNvSpPr txBox="1"/>
          <p:nvPr/>
        </p:nvSpPr>
        <p:spPr>
          <a:xfrm>
            <a:off x="97817" y="1494951"/>
            <a:ext cx="2336520" cy="66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sz="1100" u="sng" dirty="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r>
              <a:rPr lang="en-US" sz="1300" b="1" u="sng" dirty="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Inexperienced Bid Support Staff</a:t>
            </a:r>
            <a:endParaRPr b="1" dirty="0"/>
          </a:p>
        </p:txBody>
      </p:sp>
      <p:sp>
        <p:nvSpPr>
          <p:cNvPr id="201" name="Google Shape;201;p9"/>
          <p:cNvSpPr txBox="1"/>
          <p:nvPr/>
        </p:nvSpPr>
        <p:spPr>
          <a:xfrm>
            <a:off x="373453" y="2056505"/>
            <a:ext cx="3187539" cy="69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sz="1300" dirty="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r>
              <a:rPr lang="en-US" sz="1300" b="1" u="sng" dirty="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Insufficient training for BSS agents</a:t>
            </a:r>
            <a:endParaRPr b="1" dirty="0"/>
          </a:p>
          <a:p>
            <a:endParaRPr sz="1300" dirty="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2909912" y="1494950"/>
            <a:ext cx="5333509" cy="523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 b="1" u="sng" dirty="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Non-standard practices across regions</a:t>
            </a:r>
            <a:endParaRPr b="1" dirty="0"/>
          </a:p>
          <a:p>
            <a:endParaRPr sz="1400" u="sng" dirty="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203" name="Google Shape;203;p9"/>
          <p:cNvSpPr txBox="1"/>
          <p:nvPr/>
        </p:nvSpPr>
        <p:spPr>
          <a:xfrm>
            <a:off x="3294328" y="2333414"/>
            <a:ext cx="5595540" cy="523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 b="1" u="sng" dirty="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Inefficient hand-offs between departments</a:t>
            </a:r>
            <a:endParaRPr b="1" dirty="0"/>
          </a:p>
          <a:p>
            <a:endParaRPr sz="1400" u="sng" dirty="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204" name="Google Shape;204;p9"/>
          <p:cNvSpPr txBox="1"/>
          <p:nvPr/>
        </p:nvSpPr>
        <p:spPr>
          <a:xfrm>
            <a:off x="4094220" y="1861685"/>
            <a:ext cx="2844484" cy="523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 b="1" u="sng" dirty="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Excessive approval steps</a:t>
            </a:r>
            <a:endParaRPr b="1" dirty="0"/>
          </a:p>
          <a:p>
            <a:endParaRPr sz="1400" u="sng" dirty="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205" name="Google Shape;205;p9"/>
          <p:cNvSpPr txBox="1"/>
          <p:nvPr/>
        </p:nvSpPr>
        <p:spPr>
          <a:xfrm>
            <a:off x="6181313" y="1477054"/>
            <a:ext cx="2576985" cy="523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 b="1" u="sng" dirty="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ERP system delays and inefficiencies</a:t>
            </a:r>
            <a:endParaRPr b="1" dirty="0"/>
          </a:p>
        </p:txBody>
      </p:sp>
      <p:sp>
        <p:nvSpPr>
          <p:cNvPr id="206" name="Google Shape;206;p9"/>
          <p:cNvSpPr txBox="1"/>
          <p:nvPr/>
        </p:nvSpPr>
        <p:spPr>
          <a:xfrm>
            <a:off x="6285409" y="2056505"/>
            <a:ext cx="2692299" cy="307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 b="1" u="sng" dirty="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Manual data entry requirements</a:t>
            </a:r>
            <a:endParaRPr b="1" dirty="0"/>
          </a:p>
        </p:txBody>
      </p:sp>
      <p:sp>
        <p:nvSpPr>
          <p:cNvPr id="207" name="Google Shape;207;p9"/>
          <p:cNvSpPr txBox="1"/>
          <p:nvPr/>
        </p:nvSpPr>
        <p:spPr>
          <a:xfrm>
            <a:off x="6965626" y="2474483"/>
            <a:ext cx="5350870" cy="523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 b="1" u="sng" dirty="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Lack of process automation</a:t>
            </a:r>
            <a:endParaRPr b="1" dirty="0"/>
          </a:p>
          <a:p>
            <a:endParaRPr sz="1400" u="sng" dirty="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208" name="Google Shape;208;p9"/>
          <p:cNvSpPr txBox="1"/>
          <p:nvPr/>
        </p:nvSpPr>
        <p:spPr>
          <a:xfrm>
            <a:off x="1587" y="4029255"/>
            <a:ext cx="2321406" cy="52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Incomplete data provided by sellers</a:t>
            </a:r>
            <a:endParaRPr b="1" dirty="0"/>
          </a:p>
        </p:txBody>
      </p:sp>
      <p:sp>
        <p:nvSpPr>
          <p:cNvPr id="209" name="Google Shape;209;p9"/>
          <p:cNvSpPr txBox="1"/>
          <p:nvPr/>
        </p:nvSpPr>
        <p:spPr>
          <a:xfrm>
            <a:off x="90597" y="3369247"/>
            <a:ext cx="2688636" cy="52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Frequent rework due to missing information</a:t>
            </a:r>
            <a:endParaRPr b="1" dirty="0"/>
          </a:p>
        </p:txBody>
      </p:sp>
      <p:sp>
        <p:nvSpPr>
          <p:cNvPr id="210" name="Google Shape;210;p9"/>
          <p:cNvSpPr txBox="1"/>
          <p:nvPr/>
        </p:nvSpPr>
        <p:spPr>
          <a:xfrm>
            <a:off x="3092159" y="3441138"/>
            <a:ext cx="4368635" cy="307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Inconsistent cycle time metrics</a:t>
            </a:r>
            <a:endParaRPr b="1" dirty="0"/>
          </a:p>
        </p:txBody>
      </p:sp>
      <p:sp>
        <p:nvSpPr>
          <p:cNvPr id="211" name="Google Shape;211;p9"/>
          <p:cNvSpPr txBox="1"/>
          <p:nvPr/>
        </p:nvSpPr>
        <p:spPr>
          <a:xfrm>
            <a:off x="2434338" y="4077099"/>
            <a:ext cx="2792039" cy="307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standardized process tracking</a:t>
            </a:r>
            <a:endParaRPr b="1" dirty="0"/>
          </a:p>
        </p:txBody>
      </p:sp>
      <p:sp>
        <p:nvSpPr>
          <p:cNvPr id="212" name="Google Shape;212;p9"/>
          <p:cNvSpPr txBox="1"/>
          <p:nvPr/>
        </p:nvSpPr>
        <p:spPr>
          <a:xfrm>
            <a:off x="5812506" y="3333458"/>
            <a:ext cx="3077362" cy="523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zone challenges affecting communication</a:t>
            </a:r>
            <a:endParaRPr b="1" dirty="0"/>
          </a:p>
        </p:txBody>
      </p:sp>
      <p:sp>
        <p:nvSpPr>
          <p:cNvPr id="213" name="Google Shape;213;p9"/>
          <p:cNvSpPr txBox="1"/>
          <p:nvPr/>
        </p:nvSpPr>
        <p:spPr>
          <a:xfrm>
            <a:off x="5032408" y="4214166"/>
            <a:ext cx="3041933" cy="523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workload during peak sales periods</a:t>
            </a:r>
            <a:endParaRPr b="1" dirty="0"/>
          </a:p>
        </p:txBody>
      </p:sp>
      <p:sp>
        <p:nvSpPr>
          <p:cNvPr id="214" name="Google Shape;214;p9"/>
          <p:cNvSpPr txBox="1"/>
          <p:nvPr/>
        </p:nvSpPr>
        <p:spPr>
          <a:xfrm>
            <a:off x="2575306" y="196725"/>
            <a:ext cx="6198480" cy="58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FISH BONE DIAGRAM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lternative Process 1"/>
          <p:cNvSpPr/>
          <p:nvPr/>
        </p:nvSpPr>
        <p:spPr>
          <a:xfrm>
            <a:off x="6176016" y="914073"/>
            <a:ext cx="2155258" cy="457081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Technology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2101A-6159-5F1A-FB55-F5A661213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315280-B933-FAA8-7FC0-E9C92D980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70557-1FCF-F458-03C3-800CD072C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76893"/>
            <a:ext cx="12192000" cy="11243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Quantitative Analysis</a:t>
            </a:r>
          </a:p>
        </p:txBody>
      </p:sp>
    </p:spTree>
    <p:extLst>
      <p:ext uri="{BB962C8B-B14F-4D97-AF65-F5344CB8AC3E}">
        <p14:creationId xmlns:p14="http://schemas.microsoft.com/office/powerpoint/2010/main" val="1725965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9D765-C817-5DC8-F6F2-242FA8853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58E94B6-7106-3521-043B-898CC89C4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07825" y="162490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C7B4D-2523-2F40-8D51-908538A5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396" y="500564"/>
            <a:ext cx="8470604" cy="1124345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>
                <a:latin typeface="Roboto" panose="02000000000000000000" pitchFamily="2" charset="0"/>
                <a:ea typeface="Roboto" panose="02000000000000000000" pitchFamily="2" charset="0"/>
              </a:rPr>
              <a:t>DPMO &amp; Sigma Level</a:t>
            </a:r>
            <a:endParaRPr lang="en-US" sz="5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38EA2CB1-84AF-7A0D-8FC2-5C11B62F73C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3407" r="23407"/>
          <a:stretch>
            <a:fillRect/>
          </a:stretch>
        </p:blipFill>
        <p:spPr>
          <a:xfrm>
            <a:off x="1" y="-1"/>
            <a:ext cx="3721394" cy="6858001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652B7AD-A8FA-B688-6435-0F18A2A7F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448" y="2363551"/>
            <a:ext cx="71437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46A9D6-425F-40F2-C171-77C3841DA0D3}"/>
              </a:ext>
            </a:extLst>
          </p:cNvPr>
          <p:cNvSpPr txBox="1"/>
          <p:nvPr/>
        </p:nvSpPr>
        <p:spPr>
          <a:xfrm>
            <a:off x="4440447" y="3494455"/>
            <a:ext cx="72309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DPMO = (21079 / </a:t>
            </a:r>
            <a:r>
              <a:rPr lang="en-US" altLang="zh-TW" sz="2400" dirty="0">
                <a:solidFill>
                  <a:srgbClr val="000000"/>
                </a:solidFill>
                <a:latin typeface="Arial" panose="020B0604020202020204" pitchFamily="34" charset="0"/>
              </a:rPr>
              <a:t>75000</a:t>
            </a:r>
            <a:r>
              <a:rPr lang="zh-TW" altLang="en-US" sz="2400" dirty="0"/>
              <a:t> </a:t>
            </a:r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​)× 1,000,000 = </a:t>
            </a:r>
            <a:r>
              <a:rPr lang="en-US" altLang="zh-TW" sz="2400" dirty="0"/>
              <a:t>281053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Arial" panose="020B0604020202020204" pitchFamily="34" charset="0"/>
              </a:rPr>
              <a:t>Sigma Level = 2.08</a:t>
            </a:r>
            <a:endParaRPr lang="zh-TW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C79953-C4F0-C60C-9CA7-E156EE9A8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57945" y="1756955"/>
            <a:ext cx="2290913" cy="3685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3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1360" y="1284270"/>
            <a:ext cx="4692640" cy="468779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Project Charter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TW" sz="32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Process map</a:t>
            </a:r>
            <a:endParaRPr lang="en-US" sz="3200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Chart Analysis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Quantitative Analysis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TW" sz="32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Recommendation &amp; Control Plan</a:t>
            </a:r>
            <a:endParaRPr lang="en-US" sz="3200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96001" y="-1"/>
            <a:ext cx="6096000" cy="685800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4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6975" y="3802899"/>
            <a:ext cx="5915025" cy="985000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80359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6FC1ED2-0F5C-2F9A-D6E6-6FBAA62CA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124345"/>
          </a:xfrm>
        </p:spPr>
        <p:txBody>
          <a:bodyPr>
            <a:noAutofit/>
          </a:bodyPr>
          <a:lstStyle/>
          <a:p>
            <a:pPr algn="ctr" rtl="0">
              <a:defRPr sz="6600" b="1" i="0" u="none" strike="noStrike" kern="1200" cap="none" spc="50" normalizeH="0" baseline="0">
                <a:solidFill>
                  <a:prstClr val="black"/>
                </a:solidFill>
                <a:latin typeface="Aptos Display" panose="020B0004020202020204" pitchFamily="34" charset="0"/>
                <a:ea typeface="+mj-ea"/>
                <a:cs typeface="+mj-cs"/>
              </a:defRPr>
            </a:pPr>
            <a:r>
              <a:rPr lang="en-US" altLang="zh-TW" sz="4800" b="1" dirty="0">
                <a:solidFill>
                  <a:schemeClr val="tx1"/>
                </a:solidFill>
                <a:latin typeface="Aptos Display" panose="020B0004020202020204" pitchFamily="34" charset="0"/>
              </a:rPr>
              <a:t>Recommendation &amp; Control </a:t>
            </a:r>
            <a:r>
              <a:rPr lang="en-US" altLang="zh-TW" sz="4800" dirty="0">
                <a:solidFill>
                  <a:schemeClr val="tx1"/>
                </a:solidFill>
                <a:latin typeface="Aptos Display" panose="020B0004020202020204" pitchFamily="34" charset="0"/>
              </a:rPr>
              <a:t>P</a:t>
            </a:r>
            <a:r>
              <a:rPr lang="en-US" altLang="zh-TW" sz="4800" b="1" dirty="0">
                <a:solidFill>
                  <a:schemeClr val="tx1"/>
                </a:solidFill>
                <a:latin typeface="Aptos Display" panose="020B0004020202020204" pitchFamily="34" charset="0"/>
              </a:rPr>
              <a:t>lan</a:t>
            </a:r>
            <a:endParaRPr lang="en-US" altLang="zh-TW" sz="4800" b="1" baseline="0" dirty="0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5F738-0AF5-0363-3531-8C64B31E6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94521" y="1541124"/>
            <a:ext cx="2290913" cy="3685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0320AF-9D08-049B-1720-A30CB5A2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0220" y="1541124"/>
            <a:ext cx="10551560" cy="4921321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TW" sz="7400" dirty="0"/>
              <a:t>Establish an automated system to keep the process on track by using Key Performance Indicators (KPIs).</a:t>
            </a:r>
          </a:p>
          <a:p>
            <a:pPr>
              <a:lnSpc>
                <a:spcPct val="120000"/>
              </a:lnSpc>
            </a:pPr>
            <a:r>
              <a:rPr lang="en-US" altLang="zh-TW" sz="7400" dirty="0"/>
              <a:t>Create standardized frameworks for bids to ensure they are complete and to help BSS agents align with the correct bids.</a:t>
            </a:r>
          </a:p>
          <a:p>
            <a:pPr>
              <a:lnSpc>
                <a:spcPct val="120000"/>
              </a:lnSpc>
            </a:pPr>
            <a:r>
              <a:rPr lang="en-US" altLang="zh-TW" sz="7400" dirty="0"/>
              <a:t>Eliminate the practice of sending bids directly to BSS.</a:t>
            </a:r>
          </a:p>
          <a:p>
            <a:pPr>
              <a:lnSpc>
                <a:spcPct val="120000"/>
              </a:lnSpc>
            </a:pPr>
            <a:r>
              <a:rPr lang="en-US" altLang="zh-TW" sz="7400" dirty="0"/>
              <a:t>The seller must approve the BSS request sent to the design team, ensuring the configuration is properly outlined, thus avoiding the need for reconfigurations.</a:t>
            </a:r>
          </a:p>
          <a:p>
            <a:pPr>
              <a:lnSpc>
                <a:spcPct val="120000"/>
              </a:lnSpc>
            </a:pPr>
            <a:r>
              <a:rPr lang="en-US" altLang="zh-TW" sz="7400" dirty="0"/>
              <a:t>Set up KPI measures to ensure each step is completed on time.</a:t>
            </a:r>
          </a:p>
          <a:p>
            <a:pPr>
              <a:lnSpc>
                <a:spcPct val="120000"/>
              </a:lnSpc>
            </a:pPr>
            <a:r>
              <a:rPr lang="en-US" altLang="zh-TW" sz="7400" dirty="0"/>
              <a:t>Use automated systems to prevent BSS from sending bids personally.</a:t>
            </a:r>
          </a:p>
          <a:p>
            <a:pPr>
              <a:lnSpc>
                <a:spcPct val="120000"/>
              </a:lnSpc>
            </a:pPr>
            <a:r>
              <a:rPr lang="en-US" altLang="zh-TW" sz="7400" dirty="0"/>
              <a:t>Adopt Standard Operating Procedures (SOPs) and standardized frameworks to ensure all paperwork is properly filled out and accurate.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7466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DFD54-EEA2-EA7F-4CC6-6BE240141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C8ADF90-219B-29C1-4C3D-B3D73A9A8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124345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spc="50" dirty="0">
                <a:solidFill>
                  <a:schemeClr val="tx1"/>
                </a:solidFill>
                <a:latin typeface="Aptos Display" panose="020B0004020202020204" pitchFamily="34" charset="0"/>
              </a:rPr>
              <a:t>IMPROVEMENT </a:t>
            </a:r>
            <a:r>
              <a:rPr lang="en-US" altLang="zh-TW" sz="4800" b="1" dirty="0">
                <a:solidFill>
                  <a:schemeClr val="tx1"/>
                </a:solidFill>
                <a:latin typeface="Aptos Display" panose="020B0004020202020204" pitchFamily="34" charset="0"/>
              </a:rPr>
              <a:t>&amp;</a:t>
            </a:r>
            <a:r>
              <a:rPr lang="en-US" altLang="zh-TW" sz="4800" spc="50" dirty="0">
                <a:solidFill>
                  <a:schemeClr val="tx1"/>
                </a:solidFill>
                <a:latin typeface="Aptos Display" panose="020B0004020202020204" pitchFamily="34" charset="0"/>
              </a:rPr>
              <a:t> SUGGESTIONS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D8DE5E-E511-E070-FCDD-63704269A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94521" y="1541124"/>
            <a:ext cx="2290913" cy="3685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46C68A-DC12-0986-120E-A07C55ACD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0220" y="1541124"/>
            <a:ext cx="10551560" cy="492132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/>
              <a:t>Reduce Hand-offs and Streamline Communication:</a:t>
            </a:r>
            <a:r>
              <a:rPr lang="zh-TW" altLang="en-US" sz="2400" dirty="0"/>
              <a:t> </a:t>
            </a:r>
            <a:r>
              <a:rPr lang="en-US" altLang="zh-TW" sz="2400" dirty="0"/>
              <a:t>To reduce the need for frequent transfers, consolidate jobs where feasible and improve BSS's cross-functional training. Establish a single platform for communication to monitor progress and cut down on hand-off delays.</a:t>
            </a:r>
          </a:p>
          <a:p>
            <a:pPr>
              <a:lnSpc>
                <a:spcPct val="120000"/>
              </a:lnSpc>
            </a:pPr>
            <a:endParaRPr lang="en-US" altLang="zh-TW" sz="2400" dirty="0"/>
          </a:p>
          <a:p>
            <a:pPr>
              <a:lnSpc>
                <a:spcPct val="120000"/>
              </a:lnSpc>
            </a:pPr>
            <a:r>
              <a:rPr lang="en-US" altLang="zh-TW" sz="2400" dirty="0"/>
              <a:t>Improve Data Collection and Standardize Requirements:</a:t>
            </a:r>
            <a:r>
              <a:rPr lang="zh-TW" altLang="en-US" sz="2400" dirty="0"/>
              <a:t> </a:t>
            </a:r>
            <a:r>
              <a:rPr lang="en-US" altLang="zh-TW" sz="2400" dirty="0"/>
              <a:t>Introduce a checklist in the ERP system that requires Sellers to submit all necessary information upfront before a request can move forward. This will help eliminate delays caused by missing data.</a:t>
            </a:r>
          </a:p>
          <a:p>
            <a:pPr>
              <a:lnSpc>
                <a:spcPct val="120000"/>
              </a:lnSpc>
            </a:pPr>
            <a:endParaRPr lang="en-US" altLang="zh-TW" sz="2400" dirty="0"/>
          </a:p>
          <a:p>
            <a:pPr>
              <a:lnSpc>
                <a:spcPct val="120000"/>
              </a:lnSpc>
            </a:pPr>
            <a:r>
              <a:rPr lang="en-US" altLang="zh-TW" sz="2400" dirty="0"/>
              <a:t>Enhance Training for Bid Support Specialists:</a:t>
            </a:r>
            <a:r>
              <a:rPr lang="zh-TW" altLang="en-US" sz="2400" dirty="0"/>
              <a:t> </a:t>
            </a:r>
            <a:r>
              <a:rPr lang="en-US" altLang="zh-TW" sz="2400" dirty="0"/>
              <a:t>Provide additional training and resources for BSS, focusing on handling complex transactions and understanding product specifications. This will reduce the need for Seller intervention and speed up the process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169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416C8-7383-E44A-9BAE-DF325C776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FFCFA7A-8258-26B7-FCB2-7EF2EAB5A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3B0F8-FCA0-18E1-960A-07E50510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76893"/>
            <a:ext cx="12192000" cy="11243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Project Charter</a:t>
            </a:r>
          </a:p>
        </p:txBody>
      </p:sp>
    </p:spTree>
    <p:extLst>
      <p:ext uri="{BB962C8B-B14F-4D97-AF65-F5344CB8AC3E}">
        <p14:creationId xmlns:p14="http://schemas.microsoft.com/office/powerpoint/2010/main" val="19115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10600" y="121342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7996DD-F30E-36D4-1E35-5DD081EC5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" t="4307" b="12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3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CDA06-134F-27F3-F4BE-1915D68FA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678E505-CDB3-A26B-DFFF-ECE34D8E2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3B4E6-25AF-A20D-615D-BAD9A43B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76893"/>
            <a:ext cx="12192000" cy="11243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Process Map</a:t>
            </a:r>
          </a:p>
        </p:txBody>
      </p:sp>
    </p:spTree>
    <p:extLst>
      <p:ext uri="{BB962C8B-B14F-4D97-AF65-F5344CB8AC3E}">
        <p14:creationId xmlns:p14="http://schemas.microsoft.com/office/powerpoint/2010/main" val="423890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iagram of a process&#10;&#10;Description automatically generated">
            <a:extLst>
              <a:ext uri="{FF2B5EF4-FFF2-40B4-BE49-F238E27FC236}">
                <a16:creationId xmlns:a16="http://schemas.microsoft.com/office/drawing/2014/main" id="{ABA73DB8-68BD-73E7-A2F3-30ECDA62D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2" y="0"/>
            <a:ext cx="12170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8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872F7-756B-8B16-D0D6-AAF2F5400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061F64A-3AC2-279B-357F-2AE5868C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A045D-5211-4F63-866A-359350E91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76893"/>
            <a:ext cx="12192000" cy="11243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Chart Analysis</a:t>
            </a:r>
          </a:p>
        </p:txBody>
      </p:sp>
    </p:spTree>
    <p:extLst>
      <p:ext uri="{BB962C8B-B14F-4D97-AF65-F5344CB8AC3E}">
        <p14:creationId xmlns:p14="http://schemas.microsoft.com/office/powerpoint/2010/main" val="165805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A37AA-53FE-1859-BB1F-C84A96567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0920D08-3531-44AF-AC30-25E9BD41F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07825" y="1124345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8FCF2-C38A-81BA-EEC1-0FAED82C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124345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>
                <a:latin typeface="Roboto" panose="02000000000000000000" pitchFamily="2" charset="0"/>
                <a:ea typeface="Roboto" panose="02000000000000000000" pitchFamily="2" charset="0"/>
              </a:rPr>
              <a:t>Comparison of cycle time by brand</a:t>
            </a:r>
            <a:endParaRPr lang="en-US" sz="5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ADE038-8ABE-9C48-8C8A-71C055908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9"/>
          <a:stretch/>
        </p:blipFill>
        <p:spPr>
          <a:xfrm>
            <a:off x="136561" y="1239169"/>
            <a:ext cx="5261224" cy="56188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F3F9D4-6587-56AD-B83D-ADC416B84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88767" y="1614442"/>
            <a:ext cx="2290913" cy="634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CA3D0A-D6E4-F133-C47D-66B0E72AC181}"/>
              </a:ext>
            </a:extLst>
          </p:cNvPr>
          <p:cNvSpPr txBox="1"/>
          <p:nvPr/>
        </p:nvSpPr>
        <p:spPr>
          <a:xfrm>
            <a:off x="5881968" y="1859340"/>
            <a:ext cx="60977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The mean cycle times across all brands are very similar.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This indicates consistent operational efficiency across brands.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229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F694E-B85E-0D41-6239-5F26625BA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0E50AC6-947E-6948-3427-8A0655E43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07824" y="1124345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FC0D3-9158-F49E-6F73-969A4225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124345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>
                <a:latin typeface="Roboto" panose="02000000000000000000" pitchFamily="2" charset="0"/>
                <a:ea typeface="Roboto" panose="02000000000000000000" pitchFamily="2" charset="0"/>
              </a:rPr>
              <a:t>Comparison of cycle time by region</a:t>
            </a:r>
            <a:endParaRPr lang="en-US" sz="5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4EEE3-E547-31B3-78E6-FCD5E7DE2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7"/>
          <a:stretch/>
        </p:blipFill>
        <p:spPr>
          <a:xfrm>
            <a:off x="92467" y="1291637"/>
            <a:ext cx="7181636" cy="53990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959AE6F-827C-B8DF-08B5-3910293C4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88767" y="1614442"/>
            <a:ext cx="2290913" cy="634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172C0B-70A4-1AB0-CED7-A88F26B51694}"/>
              </a:ext>
            </a:extLst>
          </p:cNvPr>
          <p:cNvSpPr txBox="1"/>
          <p:nvPr/>
        </p:nvSpPr>
        <p:spPr>
          <a:xfrm>
            <a:off x="7446195" y="1614442"/>
            <a:ext cx="421497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The chart shows that </a:t>
            </a:r>
            <a:r>
              <a:rPr lang="en-US" altLang="zh-TW" sz="2400" b="1" dirty="0"/>
              <a:t>North America </a:t>
            </a:r>
            <a:r>
              <a:rPr lang="en-US" altLang="zh-TW" sz="2400" dirty="0"/>
              <a:t>has the highest mean cycle time at 35.972, while </a:t>
            </a:r>
            <a:r>
              <a:rPr lang="en-US" altLang="zh-TW" sz="2400" b="1" dirty="0"/>
              <a:t>Japan</a:t>
            </a:r>
            <a:r>
              <a:rPr lang="en-US" altLang="zh-TW" sz="2400" dirty="0"/>
              <a:t> has the lowest at 27.246.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Other regions (South America, Asia Pacific, and EMEA) have similar cycle times around 30.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7248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1134</Words>
  <Application>Microsoft Office PowerPoint</Application>
  <PresentationFormat>Widescreen</PresentationFormat>
  <Paragraphs>93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Aptos Display</vt:lpstr>
      <vt:lpstr>Arial</vt:lpstr>
      <vt:lpstr>Calibri</vt:lpstr>
      <vt:lpstr>Calibri Light</vt:lpstr>
      <vt:lpstr>Roboto</vt:lpstr>
      <vt:lpstr>Times New Roman</vt:lpstr>
      <vt:lpstr>Wingdings</vt:lpstr>
      <vt:lpstr>Office Theme</vt:lpstr>
      <vt:lpstr>Lean Six Sigma Case Study Gentech</vt:lpstr>
      <vt:lpstr>Agenda</vt:lpstr>
      <vt:lpstr>Project Charter</vt:lpstr>
      <vt:lpstr>PowerPoint Presentation</vt:lpstr>
      <vt:lpstr>Process Map</vt:lpstr>
      <vt:lpstr>PowerPoint Presentation</vt:lpstr>
      <vt:lpstr>Chart Analysis</vt:lpstr>
      <vt:lpstr>Comparison of cycle time by brand</vt:lpstr>
      <vt:lpstr>Comparison of cycle time by region</vt:lpstr>
      <vt:lpstr>Major Causes for Long Time Cycle</vt:lpstr>
      <vt:lpstr>Major Causes for Long Time Cycle</vt:lpstr>
      <vt:lpstr>The Performance of Different Brands and Geos</vt:lpstr>
      <vt:lpstr>The Performance of Different Brands and Geos</vt:lpstr>
      <vt:lpstr>Average cycle time per seller</vt:lpstr>
      <vt:lpstr>Seller feedback comparison</vt:lpstr>
      <vt:lpstr>Pareto Chart with BSS Feedback</vt:lpstr>
      <vt:lpstr>PowerPoint Presentation</vt:lpstr>
      <vt:lpstr>Quantitative Analysis</vt:lpstr>
      <vt:lpstr>DPMO &amp; Sigma Level</vt:lpstr>
      <vt:lpstr>Recommendation &amp; Control Plan</vt:lpstr>
      <vt:lpstr>IMPROVEMENT &amp; 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德鈞 周</dc:creator>
  <cp:lastModifiedBy>德鈞 周</cp:lastModifiedBy>
  <cp:revision>11</cp:revision>
  <dcterms:created xsi:type="dcterms:W3CDTF">2024-11-15T05:04:08Z</dcterms:created>
  <dcterms:modified xsi:type="dcterms:W3CDTF">2024-11-15T10:37:16Z</dcterms:modified>
</cp:coreProperties>
</file>