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1"/>
  </p:notesMasterIdLst>
  <p:sldIdLst>
    <p:sldId id="256" r:id="rId2"/>
    <p:sldId id="258" r:id="rId3"/>
    <p:sldId id="260" r:id="rId4"/>
    <p:sldId id="336" r:id="rId5"/>
    <p:sldId id="266" r:id="rId6"/>
    <p:sldId id="334" r:id="rId7"/>
    <p:sldId id="272" r:id="rId8"/>
    <p:sldId id="337" r:id="rId9"/>
    <p:sldId id="340" r:id="rId10"/>
    <p:sldId id="283" r:id="rId11"/>
    <p:sldId id="343" r:id="rId12"/>
    <p:sldId id="263" r:id="rId13"/>
    <p:sldId id="296" r:id="rId14"/>
    <p:sldId id="342" r:id="rId15"/>
    <p:sldId id="347" r:id="rId16"/>
    <p:sldId id="354" r:id="rId17"/>
    <p:sldId id="350" r:id="rId18"/>
    <p:sldId id="355" r:id="rId19"/>
    <p:sldId id="349" r:id="rId20"/>
    <p:sldId id="300" r:id="rId21"/>
    <p:sldId id="345" r:id="rId22"/>
    <p:sldId id="267" r:id="rId23"/>
    <p:sldId id="346" r:id="rId24"/>
    <p:sldId id="331" r:id="rId25"/>
    <p:sldId id="294" r:id="rId26"/>
    <p:sldId id="348" r:id="rId27"/>
    <p:sldId id="332" r:id="rId28"/>
    <p:sldId id="351" r:id="rId29"/>
    <p:sldId id="353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Condensed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4B64-F0BA-4A17-BEFA-34616CF32600}" v="252" dt="2024-12-25T05:18:00.732"/>
    <p1510:client id="{67BE505D-57A9-0540-ADDF-1694900E5068}" v="3931" dt="2024-12-25T05:45:18.981"/>
  </p1510:revLst>
</p1510:revInfo>
</file>

<file path=ppt/tableStyles.xml><?xml version="1.0" encoding="utf-8"?>
<a:tblStyleLst xmlns:a="http://schemas.openxmlformats.org/drawingml/2006/main" def="{36254FCF-FD5B-4FA2-9C65-B0E5A32C8662}">
  <a:tblStyle styleId="{36254FCF-FD5B-4FA2-9C65-B0E5A32C8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34"/>
    <p:restoredTop sz="94692"/>
  </p:normalViewPr>
  <p:slideViewPr>
    <p:cSldViewPr snapToGrid="0">
      <p:cViewPr>
        <p:scale>
          <a:sx n="116" d="100"/>
          <a:sy n="116" d="100"/>
        </p:scale>
        <p:origin x="2120" y="928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25ab39b2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25ab39b2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DAB8C747-780E-F1D5-250F-6B96E5E0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697CC68E-925B-5D02-C249-1FA656E14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87D2036E-34A9-7804-44DC-46A600896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68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25ab39b25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125ab39b25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89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63D628E7-6BA9-4AF2-0A99-4870D824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7ECB4DD7-356A-AE5F-1B2C-AE910DB53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D4FEE22F-7B74-290B-9879-9538DF6D7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4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6EAFB3EB-BC08-E162-2B48-B641BA43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AA6EEF26-CBBC-A37E-2FCB-DF982F1B3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E38BCC55-0727-AEE5-BE6C-00668E17B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5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1A00AC68-B8C5-D391-B6E3-48A701BB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A5B7FAAE-FB40-A5E5-956E-5AEEDAFA9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AECC3F92-92A1-23F3-BE94-55342F1B9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77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D6F0554C-CD0B-D180-3625-9EC770C7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4ACF7356-DC2A-B276-C759-72095391E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419490A4-8D62-A14D-FD30-F82564C8C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7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B535F164-9182-7287-0F01-C3A41FB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046CFE90-2FC0-B93A-9C74-8FC100CEE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46C6683E-8DF8-4A2F-11B5-B28089E70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811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831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>
          <a:extLst>
            <a:ext uri="{FF2B5EF4-FFF2-40B4-BE49-F238E27FC236}">
              <a16:creationId xmlns:a16="http://schemas.microsoft.com/office/drawing/2014/main" id="{1357B55E-7441-F12C-5598-B2F5CF04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>
            <a:extLst>
              <a:ext uri="{FF2B5EF4-FFF2-40B4-BE49-F238E27FC236}">
                <a16:creationId xmlns:a16="http://schemas.microsoft.com/office/drawing/2014/main" id="{C1EE5710-C5D8-2A6F-2A1F-26D0BAF92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>
            <a:extLst>
              <a:ext uri="{FF2B5EF4-FFF2-40B4-BE49-F238E27FC236}">
                <a16:creationId xmlns:a16="http://schemas.microsoft.com/office/drawing/2014/main" id="{BE9E9FFD-F8F0-8F14-8784-0CF634B6E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613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125ab39b25a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125ab39b25a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125ab39b25a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125ab39b25a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40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3537230C-C635-19CC-96EB-11B5C90B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D526ED76-4109-F6DE-EBD3-021AD76EB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09AD475C-DA25-AC2F-619D-99812816D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05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5C5D3CA8-DDCF-C426-9B4D-68B6816C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68ACA528-4AAC-0B19-C32C-C3C13463D1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B654C537-3CB7-69A4-D966-8388F22BAB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2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3F90F988-EC90-2DE1-4882-4656D069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A12AD87F-97DD-1F99-4E11-D4C576589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9A6343B3-75DF-0292-3FAE-59CD5F1DCB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0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4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CF3BCF54-CF6D-1F1D-329E-DEBA676C2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7984A584-FF23-553A-10FB-D795357BA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FD8BF70D-80D2-80AF-1C47-C9B44684B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33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>
          <a:extLst>
            <a:ext uri="{FF2B5EF4-FFF2-40B4-BE49-F238E27FC236}">
              <a16:creationId xmlns:a16="http://schemas.microsoft.com/office/drawing/2014/main" id="{A6872322-1294-1477-03CA-D51655CB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>
            <a:extLst>
              <a:ext uri="{FF2B5EF4-FFF2-40B4-BE49-F238E27FC236}">
                <a16:creationId xmlns:a16="http://schemas.microsoft.com/office/drawing/2014/main" id="{0BECD7DA-6D55-0D11-C022-2FCA0475C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>
            <a:extLst>
              <a:ext uri="{FF2B5EF4-FFF2-40B4-BE49-F238E27FC236}">
                <a16:creationId xmlns:a16="http://schemas.microsoft.com/office/drawing/2014/main" id="{021BCC57-39F1-B48C-9BE0-74E5AE86E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8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0.xml"/><Relationship Id="rId3" Type="http://schemas.openxmlformats.org/officeDocument/2006/relationships/slide" Target="../slides/slide3.xml"/><Relationship Id="rId7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3.xml"/><Relationship Id="rId5" Type="http://schemas.openxmlformats.org/officeDocument/2006/relationships/slide" Target="../slides/slide10.xml"/><Relationship Id="rId4" Type="http://schemas.openxmlformats.org/officeDocument/2006/relationships/slide" Target="../slides/slide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4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9" name="Google Shape;279;p3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title" idx="3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4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 idx="5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subTitle" idx="6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7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8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idx="9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3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 idx="14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5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>
            <a:hlinkClick r:id="rId8" action="ppaction://hlinksldjump"/>
          </p:cNvPr>
          <p:cNvSpPr txBox="1">
            <a:spLocks noGrp="1"/>
          </p:cNvSpPr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 hasCustomPrompt="1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70" r:id="rId13"/>
    <p:sldLayoutId id="2147483677" r:id="rId14"/>
    <p:sldLayoutId id="2147483678" r:id="rId15"/>
    <p:sldLayoutId id="2147483680" r:id="rId16"/>
    <p:sldLayoutId id="2147483684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482849" y="769952"/>
            <a:ext cx="4576483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/>
              <a:t>CUSTOMER CHURN</a:t>
            </a:r>
            <a:br>
              <a:rPr lang="en-CA" sz="3600"/>
            </a:br>
            <a:r>
              <a:rPr lang="en-CA" sz="3600"/>
              <a:t>PREDICTION AND BEHAVIOUR ANALYSIS: </a:t>
            </a:r>
            <a:r>
              <a:rPr lang="en-CA" sz="2800">
                <a:solidFill>
                  <a:schemeClr val="lt1"/>
                </a:solidFill>
              </a:rPr>
              <a:t>A MACHINE LEARNING APPROACH</a:t>
            </a: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5233381" y="1851186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C3A51-FF4E-580C-3EA7-82174AFCB62B}"/>
              </a:ext>
            </a:extLst>
          </p:cNvPr>
          <p:cNvSpPr txBox="1"/>
          <p:nvPr/>
        </p:nvSpPr>
        <p:spPr>
          <a:xfrm>
            <a:off x="482849" y="3044952"/>
            <a:ext cx="3442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Group 10:</a:t>
            </a:r>
          </a:p>
          <a:p>
            <a:r>
              <a:rPr lang="en-US">
                <a:solidFill>
                  <a:schemeClr val="bg1"/>
                </a:solidFill>
              </a:rPr>
              <a:t>Akash Anand 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Arjun Sreekumar</a:t>
            </a:r>
          </a:p>
          <a:p>
            <a:r>
              <a:rPr lang="en-US" err="1">
                <a:solidFill>
                  <a:schemeClr val="bg1"/>
                </a:solidFill>
              </a:rPr>
              <a:t>Ayantika</a:t>
            </a:r>
            <a:r>
              <a:rPr lang="en-US">
                <a:solidFill>
                  <a:schemeClr val="bg1"/>
                </a:solidFill>
              </a:rPr>
              <a:t> Chatterjee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Taranjeet</a:t>
            </a:r>
            <a:r>
              <a:rPr lang="en-US">
                <a:solidFill>
                  <a:schemeClr val="bg1"/>
                </a:solidFill>
              </a:rPr>
              <a:t> Kamboj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7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Google Shape;2060;p78"/>
          <p:cNvSpPr txBox="1">
            <a:spLocks noGrp="1"/>
          </p:cNvSpPr>
          <p:nvPr>
            <p:ph type="title"/>
          </p:nvPr>
        </p:nvSpPr>
        <p:spPr>
          <a:xfrm>
            <a:off x="4379077" y="1478600"/>
            <a:ext cx="3506893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 </a:t>
            </a:r>
            <a:r>
              <a:rPr lang="en" sz="4800">
                <a:solidFill>
                  <a:schemeClr val="bg1"/>
                </a:solidFill>
              </a:rPr>
              <a:t>SELECTION</a:t>
            </a:r>
            <a:endParaRPr sz="4800">
              <a:solidFill>
                <a:schemeClr val="bg1"/>
              </a:solidFill>
            </a:endParaRPr>
          </a:p>
        </p:txBody>
      </p:sp>
      <p:grpSp>
        <p:nvGrpSpPr>
          <p:cNvPr id="2062" name="Google Shape;2062;p78"/>
          <p:cNvGrpSpPr/>
          <p:nvPr/>
        </p:nvGrpSpPr>
        <p:grpSpPr>
          <a:xfrm>
            <a:off x="891425" y="4515054"/>
            <a:ext cx="7361100" cy="107003"/>
            <a:chOff x="891425" y="4642054"/>
            <a:chExt cx="7361100" cy="107003"/>
          </a:xfrm>
        </p:grpSpPr>
        <p:sp>
          <p:nvSpPr>
            <p:cNvPr id="2063" name="Google Shape;2063;p7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8"/>
            <p:cNvSpPr/>
            <p:nvPr/>
          </p:nvSpPr>
          <p:spPr>
            <a:xfrm>
              <a:off x="891425" y="4642054"/>
              <a:ext cx="3794583" cy="1070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7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7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7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78"/>
          <p:cNvSpPr/>
          <p:nvPr/>
        </p:nvSpPr>
        <p:spPr>
          <a:xfrm>
            <a:off x="1984160" y="1621900"/>
            <a:ext cx="221463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EE200FD2-7F33-DF8D-72E2-C67BCF3A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79BADF86-B66C-69E4-E6EE-75CCC525DA7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0">
                <a:solidFill>
                  <a:schemeClr val="bg1"/>
                </a:solidFill>
              </a:rPr>
              <a:t>Features Selected for Regression Model (Monthly Spend)</a:t>
            </a:r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F3542C0F-DAB5-0FB9-51E0-B5B2911D2A8B}"/>
              </a:ext>
            </a:extLst>
          </p:cNvPr>
          <p:cNvGrpSpPr/>
          <p:nvPr/>
        </p:nvGrpSpPr>
        <p:grpSpPr>
          <a:xfrm>
            <a:off x="891425" y="4515051"/>
            <a:ext cx="7361100" cy="100204"/>
            <a:chOff x="891425" y="4642051"/>
            <a:chExt cx="7361100" cy="100204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43E9AA97-ADA5-AFBE-6F43-C496278F7EE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B69C0CD4-1E01-CB9C-82D9-47749ABD0A5D}"/>
                </a:ext>
              </a:extLst>
            </p:cNvPr>
            <p:cNvSpPr/>
            <p:nvPr/>
          </p:nvSpPr>
          <p:spPr>
            <a:xfrm>
              <a:off x="891425" y="4642051"/>
              <a:ext cx="4046153" cy="93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1AB7F2-5BDE-1F50-9A99-5F12CB7317BA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E4125C-EFDE-983B-DAE0-29CE226D2C80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FC9A05-171A-52DE-DE80-7DD164F81F8E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AA032C-9644-B134-E0C1-9317099D3ED0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11DD8B44-3003-66F0-B5A5-DE9B42D816F0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B5C4-F1F6-68BA-04B5-BB3483485881}"/>
              </a:ext>
            </a:extLst>
          </p:cNvPr>
          <p:cNvSpPr txBox="1"/>
          <p:nvPr/>
        </p:nvSpPr>
        <p:spPr>
          <a:xfrm>
            <a:off x="658713" y="1448365"/>
            <a:ext cx="7532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CA" b="1" i="0" u="none" strike="noStrike" dirty="0">
                <a:solidFill>
                  <a:schemeClr val="bg1"/>
                </a:solidFill>
                <a:effectLst/>
              </a:rPr>
              <a:t>Selected Features: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i="0" u="none" strike="noStrike" dirty="0">
                <a:solidFill>
                  <a:schemeClr val="bg1"/>
                </a:solidFill>
                <a:effectLst/>
              </a:rPr>
              <a:t>Subscription Length (</a:t>
            </a:r>
            <a:r>
              <a:rPr lang="en-CA" i="0" u="none" strike="noStrike" dirty="0" err="1">
                <a:solidFill>
                  <a:schemeClr val="bg1"/>
                </a:solidFill>
                <a:effectLst/>
              </a:rPr>
              <a:t>Subscription_Length</a:t>
            </a:r>
            <a:r>
              <a:rPr lang="en-CA" i="0" u="none" strike="noStrike" dirty="0">
                <a:solidFill>
                  <a:schemeClr val="bg1"/>
                </a:solidFill>
                <a:effectLst/>
              </a:rPr>
              <a:t>): Reflects customer tenure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i="0" u="none" strike="noStrike" dirty="0">
                <a:solidFill>
                  <a:schemeClr val="bg1"/>
                </a:solidFill>
                <a:effectLst/>
              </a:rPr>
              <a:t>Support Tickets Raised (</a:t>
            </a:r>
            <a:r>
              <a:rPr lang="en-CA" i="0" u="none" strike="noStrike" dirty="0" err="1">
                <a:solidFill>
                  <a:schemeClr val="bg1"/>
                </a:solidFill>
                <a:effectLst/>
              </a:rPr>
              <a:t>Support_Tickets_Raised</a:t>
            </a:r>
            <a:r>
              <a:rPr lang="en-CA" i="0" u="none" strike="noStrike" dirty="0">
                <a:solidFill>
                  <a:schemeClr val="bg1"/>
                </a:solidFill>
                <a:effectLst/>
              </a:rPr>
              <a:t>): Indicates customer service needs.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i="0" u="none" strike="noStrike" dirty="0">
                <a:solidFill>
                  <a:schemeClr val="bg1"/>
                </a:solidFill>
                <a:effectLst/>
              </a:rPr>
              <a:t>Satisfaction Score (</a:t>
            </a:r>
            <a:r>
              <a:rPr lang="en-CA" i="0" u="none" strike="noStrike" dirty="0" err="1">
                <a:solidFill>
                  <a:schemeClr val="bg1"/>
                </a:solidFill>
                <a:effectLst/>
              </a:rPr>
              <a:t>Satisfaction_Score</a:t>
            </a:r>
            <a:r>
              <a:rPr lang="en-CA" i="0" u="none" strike="noStrike" dirty="0">
                <a:solidFill>
                  <a:schemeClr val="bg1"/>
                </a:solidFill>
                <a:effectLst/>
              </a:rPr>
              <a:t>): Links customer happiness to spending.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i="0" u="none" strike="noStrike" dirty="0">
                <a:solidFill>
                  <a:schemeClr val="bg1"/>
                </a:solidFill>
                <a:effectLst/>
              </a:rPr>
              <a:t>Discount Offered (</a:t>
            </a:r>
            <a:r>
              <a:rPr lang="en-CA" i="0" u="none" strike="noStrike" dirty="0" err="1">
                <a:solidFill>
                  <a:schemeClr val="bg1"/>
                </a:solidFill>
                <a:effectLst/>
              </a:rPr>
              <a:t>Discount_Offered</a:t>
            </a:r>
            <a:r>
              <a:rPr lang="en-CA" i="0" u="none" strike="noStrike" dirty="0">
                <a:solidFill>
                  <a:schemeClr val="bg1"/>
                </a:solidFill>
                <a:effectLst/>
              </a:rPr>
              <a:t>): Impacts spending behavior.</a:t>
            </a:r>
          </a:p>
          <a:p>
            <a:pPr marL="457200" lvl="1" algn="l">
              <a:buClr>
                <a:schemeClr val="bg1"/>
              </a:buClr>
            </a:pPr>
            <a:endParaRPr lang="en-CA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Clr>
                <a:schemeClr val="bg1"/>
              </a:buClr>
            </a:pPr>
            <a:r>
              <a:rPr lang="en-CA" b="1" i="0" u="none" strike="noStrike" dirty="0">
                <a:solidFill>
                  <a:schemeClr val="bg1"/>
                </a:solidFill>
                <a:effectLst/>
              </a:rPr>
              <a:t>Purpose: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chemeClr val="bg1"/>
                </a:solidFill>
                <a:effectLst/>
              </a:rPr>
              <a:t>Focus on customer behavior and satisfaction to predict spending patterns.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5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b="0">
                <a:solidFill>
                  <a:schemeClr val="bg1"/>
                </a:solidFill>
              </a:rPr>
              <a:t>Features Selected for Classification Model (Churn)</a:t>
            </a:r>
            <a:endParaRPr lang="en-US" sz="2800">
              <a:solidFill>
                <a:schemeClr val="bg1"/>
              </a:solidFill>
            </a:endParaRPr>
          </a:p>
        </p:txBody>
      </p:sp>
      <p:grpSp>
        <p:nvGrpSpPr>
          <p:cNvPr id="1120" name="Google Shape;1120;p58"/>
          <p:cNvGrpSpPr/>
          <p:nvPr/>
        </p:nvGrpSpPr>
        <p:grpSpPr>
          <a:xfrm>
            <a:off x="891425" y="4515054"/>
            <a:ext cx="7361100" cy="100201"/>
            <a:chOff x="891425" y="4642054"/>
            <a:chExt cx="7361100" cy="100201"/>
          </a:xfrm>
        </p:grpSpPr>
        <p:sp>
          <p:nvSpPr>
            <p:cNvPr id="1121" name="Google Shape;1121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891425" y="4642054"/>
              <a:ext cx="4182226" cy="933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FFEF5-6449-BD23-808F-F96D9896D8F0}"/>
              </a:ext>
            </a:extLst>
          </p:cNvPr>
          <p:cNvSpPr txBox="1"/>
          <p:nvPr/>
        </p:nvSpPr>
        <p:spPr>
          <a:xfrm>
            <a:off x="779372" y="1552559"/>
            <a:ext cx="7578938" cy="220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en-CA" sz="1400" b="1">
                <a:solidFill>
                  <a:schemeClr val="bg1"/>
                </a:solidFill>
              </a:rPr>
              <a:t>Selected Features:</a:t>
            </a:r>
            <a:endParaRPr lang="en-CA" sz="140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Gender (Gender): Demographic insight.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Payment Method (</a:t>
            </a:r>
            <a:r>
              <a:rPr lang="en-CA" err="1">
                <a:solidFill>
                  <a:schemeClr val="bg1"/>
                </a:solidFill>
              </a:rPr>
              <a:t>Payment_Method</a:t>
            </a:r>
            <a:r>
              <a:rPr lang="en-CA">
                <a:solidFill>
                  <a:schemeClr val="bg1"/>
                </a:solidFill>
              </a:rPr>
              <a:t>): Automated or manual payments.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Support Tickets Raised (</a:t>
            </a:r>
            <a:r>
              <a:rPr lang="en-CA" err="1">
                <a:solidFill>
                  <a:schemeClr val="bg1"/>
                </a:solidFill>
              </a:rPr>
              <a:t>Support_Tickets_Raised</a:t>
            </a:r>
            <a:r>
              <a:rPr lang="en-CA">
                <a:solidFill>
                  <a:schemeClr val="bg1"/>
                </a:solidFill>
              </a:rPr>
              <a:t>): Impacts churn likelihood.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Satisfaction Score (</a:t>
            </a:r>
            <a:r>
              <a:rPr lang="en-CA" err="1">
                <a:solidFill>
                  <a:schemeClr val="bg1"/>
                </a:solidFill>
              </a:rPr>
              <a:t>Satisfaction_Score</a:t>
            </a:r>
            <a:r>
              <a:rPr lang="en-CA">
                <a:solidFill>
                  <a:schemeClr val="bg1"/>
                </a:solidFill>
              </a:rPr>
              <a:t>): Key factor in retention.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Last Activity (</a:t>
            </a:r>
            <a:r>
              <a:rPr lang="en-CA" err="1">
                <a:solidFill>
                  <a:schemeClr val="bg1"/>
                </a:solidFill>
              </a:rPr>
              <a:t>Last_Activity</a:t>
            </a:r>
            <a:r>
              <a:rPr lang="en-CA">
                <a:solidFill>
                  <a:schemeClr val="bg1"/>
                </a:solidFill>
              </a:rPr>
              <a:t>): Frequency of customer engagement.</a:t>
            </a:r>
          </a:p>
          <a:p>
            <a:pPr>
              <a:buClr>
                <a:schemeClr val="bg1"/>
              </a:buClr>
            </a:pPr>
            <a:endParaRPr lang="en-CA" sz="140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CA" sz="1400" b="1">
                <a:solidFill>
                  <a:schemeClr val="bg1"/>
                </a:solidFill>
              </a:rPr>
              <a:t>Purpose:</a:t>
            </a:r>
            <a:endParaRPr lang="en-CA" sz="14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bg1"/>
                </a:solidFill>
              </a:rPr>
              <a:t>Identify at-risk customers using behavior and demographic patterns.</a:t>
            </a:r>
          </a:p>
          <a:p>
            <a:pPr>
              <a:buClr>
                <a:schemeClr val="bg1"/>
              </a:buClr>
            </a:pPr>
            <a:endParaRPr lang="en-CA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9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1" name="Google Shape;2861;p91"/>
          <p:cNvSpPr txBox="1">
            <a:spLocks noGrp="1"/>
          </p:cNvSpPr>
          <p:nvPr>
            <p:ph type="title"/>
          </p:nvPr>
        </p:nvSpPr>
        <p:spPr>
          <a:xfrm flipH="1">
            <a:off x="3527069" y="1441125"/>
            <a:ext cx="4674267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Machine Learning </a:t>
            </a:r>
            <a:r>
              <a:rPr lang="en" sz="4800">
                <a:solidFill>
                  <a:schemeClr val="lt1"/>
                </a:solidFill>
              </a:rPr>
              <a:t>Approach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2863" name="Google Shape;2863;p91"/>
          <p:cNvGrpSpPr/>
          <p:nvPr/>
        </p:nvGrpSpPr>
        <p:grpSpPr>
          <a:xfrm>
            <a:off x="891425" y="4508255"/>
            <a:ext cx="7361100" cy="107000"/>
            <a:chOff x="891425" y="4635255"/>
            <a:chExt cx="7361100" cy="107000"/>
          </a:xfrm>
        </p:grpSpPr>
        <p:sp>
          <p:nvSpPr>
            <p:cNvPr id="2864" name="Google Shape;2864;p9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1"/>
            <p:cNvSpPr/>
            <p:nvPr/>
          </p:nvSpPr>
          <p:spPr>
            <a:xfrm>
              <a:off x="945852" y="4635255"/>
              <a:ext cx="4202715" cy="933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6" name="Google Shape;2866;p9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9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9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9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91"/>
          <p:cNvSpPr/>
          <p:nvPr/>
        </p:nvSpPr>
        <p:spPr>
          <a:xfrm>
            <a:off x="942664" y="1584425"/>
            <a:ext cx="2190843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 dirty="0">
                <a:solidFill>
                  <a:schemeClr val="bg1"/>
                </a:solidFill>
              </a:rPr>
              <a:t>Prediction Models for Regression</a:t>
            </a:r>
          </a:p>
        </p:txBody>
      </p:sp>
      <p:grpSp>
        <p:nvGrpSpPr>
          <p:cNvPr id="1120" name="Google Shape;1120;p58"/>
          <p:cNvGrpSpPr/>
          <p:nvPr/>
        </p:nvGrpSpPr>
        <p:grpSpPr>
          <a:xfrm>
            <a:off x="891425" y="4501444"/>
            <a:ext cx="7361100" cy="113811"/>
            <a:chOff x="891425" y="4628444"/>
            <a:chExt cx="7361100" cy="113811"/>
          </a:xfrm>
        </p:grpSpPr>
        <p:sp>
          <p:nvSpPr>
            <p:cNvPr id="1121" name="Google Shape;1121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891425" y="4628444"/>
              <a:ext cx="4855778" cy="1138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A0DA66-F991-B168-D256-A5BCDB3257EB}"/>
              </a:ext>
            </a:extLst>
          </p:cNvPr>
          <p:cNvSpPr/>
          <p:nvPr/>
        </p:nvSpPr>
        <p:spPr>
          <a:xfrm>
            <a:off x="891476" y="1551175"/>
            <a:ext cx="2505323" cy="572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E0659D-BEC8-D605-97CC-D7832848EC50}"/>
              </a:ext>
            </a:extLst>
          </p:cNvPr>
          <p:cNvSpPr/>
          <p:nvPr/>
        </p:nvSpPr>
        <p:spPr>
          <a:xfrm>
            <a:off x="5153891" y="1551175"/>
            <a:ext cx="2817821" cy="572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 Regressor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8C03C9-6352-BE10-C3CA-4C584DD28DBB}"/>
              </a:ext>
            </a:extLst>
          </p:cNvPr>
          <p:cNvSpPr/>
          <p:nvPr/>
        </p:nvSpPr>
        <p:spPr>
          <a:xfrm>
            <a:off x="891425" y="2273643"/>
            <a:ext cx="2505323" cy="19523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CA" sz="1200" b="1" dirty="0"/>
              <a:t>Actionable Outcomes:</a:t>
            </a:r>
          </a:p>
          <a:p>
            <a:r>
              <a:rPr lang="en-CA" sz="1100" dirty="0"/>
              <a:t>- Straightforward insights into key drivers of churn or spending, aiding in data-driven decision-making.</a:t>
            </a:r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D544B7-5704-D370-0BF9-3D822D3D8502}"/>
              </a:ext>
            </a:extLst>
          </p:cNvPr>
          <p:cNvSpPr/>
          <p:nvPr/>
        </p:nvSpPr>
        <p:spPr>
          <a:xfrm>
            <a:off x="5153890" y="2273642"/>
            <a:ext cx="2817821" cy="19523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CA" sz="1200" b="1" dirty="0"/>
              <a:t>Actionable Outcomes:</a:t>
            </a:r>
          </a:p>
          <a:p>
            <a:r>
              <a:rPr lang="en-CA" sz="1100" dirty="0"/>
              <a:t>- Provides insights into feature importance (e.g., which behaviors contribute most to churn).</a:t>
            </a:r>
          </a:p>
          <a:p>
            <a:endParaRPr lang="en-CA" sz="400" dirty="0"/>
          </a:p>
          <a:p>
            <a:r>
              <a:rPr lang="en-CA" sz="1100" dirty="0"/>
              <a:t>- Helps predict metrics like monthly spend or viewing hours with high accuracy, which supports customer segmentation.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71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F7ABE3F5-92A3-8F69-04E9-ACBCDE26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C54D4E6B-523A-65FE-ED33-3EF34E82136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>
                <a:solidFill>
                  <a:schemeClr val="bg1"/>
                </a:solidFill>
              </a:rPr>
              <a:t>Comparing Regression Models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E028A11B-3C32-093C-D67A-40E37A2F8A6A}"/>
              </a:ext>
            </a:extLst>
          </p:cNvPr>
          <p:cNvGrpSpPr/>
          <p:nvPr/>
        </p:nvGrpSpPr>
        <p:grpSpPr>
          <a:xfrm>
            <a:off x="891425" y="4508249"/>
            <a:ext cx="7361100" cy="107006"/>
            <a:chOff x="891425" y="4635249"/>
            <a:chExt cx="7361100" cy="107006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5378B46E-B020-BA23-2D12-90F3C22F7C0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5136DFEC-81D3-4231-847A-5ABFC8658B97}"/>
                </a:ext>
              </a:extLst>
            </p:cNvPr>
            <p:cNvSpPr/>
            <p:nvPr/>
          </p:nvSpPr>
          <p:spPr>
            <a:xfrm>
              <a:off x="891425" y="4635249"/>
              <a:ext cx="5345636" cy="10019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A11E66-EBA7-8E16-6128-C2790F20AB9E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C4CAB9-A22B-AB16-7FC0-DE8B22C92811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45BBA-8E9A-9FBE-E99B-1A39C46FA302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E089534-E257-8AF9-BF9D-89377F6C4404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A661A9C4-6297-85FE-464D-C0EE587465FC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40026-C2B4-35ED-B3B0-0D691331B2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88"/>
          <a:stretch/>
        </p:blipFill>
        <p:spPr>
          <a:xfrm>
            <a:off x="781483" y="1482410"/>
            <a:ext cx="3731892" cy="264888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165589" dist="38100" dir="5400000" algn="t" rotWithShape="0">
              <a:prstClr val="black">
                <a:alpha val="69145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009A3-5C3A-8E7C-DDF8-B795A79AF929}"/>
              </a:ext>
            </a:extLst>
          </p:cNvPr>
          <p:cNvSpPr txBox="1"/>
          <p:nvPr/>
        </p:nvSpPr>
        <p:spPr>
          <a:xfrm>
            <a:off x="4837176" y="1482410"/>
            <a:ext cx="400589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1"/>
                </a:solidFill>
              </a:rPr>
              <a:t>Linear Regression slightly outperformed Random Forest with a R square value of .934, accurately predicting monthly spending</a:t>
            </a: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Both models provide reliable spending predictions for customer segmentation.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This suggests that customers with longer subscriptions, who raise fewer support tickets, have higher satisfaction scores, and are offered discounts tend to spend more.</a:t>
            </a:r>
            <a:endParaRPr lang="e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660C77C1-ECCB-421A-42BA-41BAC661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D86AB4CF-038D-B315-30A4-FD31F82FD48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 dirty="0">
                <a:solidFill>
                  <a:schemeClr val="bg1"/>
                </a:solidFill>
              </a:rPr>
              <a:t>Prediction Models for Regression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8B89FD55-AA83-8A47-193F-CB9781289103}"/>
              </a:ext>
            </a:extLst>
          </p:cNvPr>
          <p:cNvGrpSpPr/>
          <p:nvPr/>
        </p:nvGrpSpPr>
        <p:grpSpPr>
          <a:xfrm>
            <a:off x="891424" y="4501443"/>
            <a:ext cx="7361101" cy="113812"/>
            <a:chOff x="891424" y="4628443"/>
            <a:chExt cx="7361101" cy="113812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458325EC-B3B6-9B7E-CBC2-6338D36C638D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111A8D2F-29C0-F0D2-7D63-1896B3BB7BAC}"/>
                </a:ext>
              </a:extLst>
            </p:cNvPr>
            <p:cNvSpPr/>
            <p:nvPr/>
          </p:nvSpPr>
          <p:spPr>
            <a:xfrm>
              <a:off x="891424" y="4628443"/>
              <a:ext cx="5849617" cy="1138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3D735E-880D-B7B9-0FCE-9FA599674017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704827-960F-84ED-2B4B-BE87344AF8EC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F180D4-3E6E-F66B-3884-AFED6BA39114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79BCF8-79B3-D747-FA5D-4275C60D089D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4BC6DF1B-DBDC-BD78-7278-A260FB64FD35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B5AB69-8F8E-4EDD-FE10-74E7731E8F6E}"/>
              </a:ext>
            </a:extLst>
          </p:cNvPr>
          <p:cNvSpPr/>
          <p:nvPr/>
        </p:nvSpPr>
        <p:spPr>
          <a:xfrm>
            <a:off x="891476" y="1384921"/>
            <a:ext cx="2126043" cy="572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835C87-1363-2384-4032-6FBEBCBBFDB7}"/>
              </a:ext>
            </a:extLst>
          </p:cNvPr>
          <p:cNvSpPr/>
          <p:nvPr/>
        </p:nvSpPr>
        <p:spPr>
          <a:xfrm>
            <a:off x="6126430" y="1384921"/>
            <a:ext cx="2224509" cy="572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 Classifier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343B56-6D83-1019-4B84-8E75C38394A4}"/>
              </a:ext>
            </a:extLst>
          </p:cNvPr>
          <p:cNvSpPr/>
          <p:nvPr/>
        </p:nvSpPr>
        <p:spPr>
          <a:xfrm>
            <a:off x="891426" y="2186038"/>
            <a:ext cx="2126094" cy="20565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CA" sz="1100" b="1" dirty="0"/>
              <a:t>Actionable Outcomes:</a:t>
            </a:r>
          </a:p>
          <a:p>
            <a:r>
              <a:rPr lang="en-CA" sz="1050" dirty="0"/>
              <a:t>Helps prioritize actionable features (e.g., “Low satisfaction increases churn risk by 20%”), enabling focused interventions.</a:t>
            </a:r>
            <a:endParaRPr lang="en-US" sz="105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5C7421-D1C2-C2C7-E920-017A71B9FA2C}"/>
              </a:ext>
            </a:extLst>
          </p:cNvPr>
          <p:cNvSpPr/>
          <p:nvPr/>
        </p:nvSpPr>
        <p:spPr>
          <a:xfrm>
            <a:off x="6126430" y="2186039"/>
            <a:ext cx="2224509" cy="20565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CA" sz="1100" b="1" dirty="0"/>
              <a:t>Actionable Outcomes:</a:t>
            </a:r>
          </a:p>
          <a:p>
            <a:r>
              <a:rPr lang="en-CA" sz="1100" dirty="0"/>
              <a:t>- Offers clear, data-driven insights into what drives churn (e.g., “Discounts are the strongest predictor of retention”).</a:t>
            </a:r>
          </a:p>
          <a:p>
            <a:r>
              <a:rPr lang="en-CA" sz="1100" dirty="0"/>
              <a:t>- Supports decisions on customer retention strategies and personalization.</a:t>
            </a:r>
            <a:endParaRPr lang="en-US" sz="11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2E4AA9-E79D-7F74-0783-0522AA0D4766}"/>
              </a:ext>
            </a:extLst>
          </p:cNvPr>
          <p:cNvSpPr/>
          <p:nvPr/>
        </p:nvSpPr>
        <p:spPr>
          <a:xfrm>
            <a:off x="3388236" y="1377227"/>
            <a:ext cx="2367477" cy="572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BD8377-0DD8-776B-56F4-E1E799B87376}"/>
              </a:ext>
            </a:extLst>
          </p:cNvPr>
          <p:cNvSpPr/>
          <p:nvPr/>
        </p:nvSpPr>
        <p:spPr>
          <a:xfrm>
            <a:off x="3316778" y="2186038"/>
            <a:ext cx="2367477" cy="20565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CA" sz="1100" b="1" dirty="0"/>
              <a:t>Actionable Outcomes:</a:t>
            </a:r>
          </a:p>
          <a:p>
            <a:r>
              <a:rPr lang="en-CA" sz="1050" dirty="0"/>
              <a:t>Highlights similarities between customer groups, enabling targeted retention strategies (e.g., “Customers with similar profiles are at risk of churn”).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7236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EB2DEE3B-440B-A773-5573-901DD220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8253729B-0B40-F507-25F7-41428DF9C91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 dirty="0">
                <a:solidFill>
                  <a:schemeClr val="bg1"/>
                </a:solidFill>
              </a:rPr>
              <a:t>Prediction Models for Classification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3F6E89F2-C588-2F68-A670-21A205C67E67}"/>
              </a:ext>
            </a:extLst>
          </p:cNvPr>
          <p:cNvGrpSpPr/>
          <p:nvPr/>
        </p:nvGrpSpPr>
        <p:grpSpPr>
          <a:xfrm>
            <a:off x="891425" y="4515053"/>
            <a:ext cx="7361100" cy="100202"/>
            <a:chOff x="891425" y="4642053"/>
            <a:chExt cx="7361100" cy="100202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8B516027-EF5C-A28E-D1DA-A794489033FB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9E25C38D-3D04-8AF2-A4F1-8596846ABCE6}"/>
                </a:ext>
              </a:extLst>
            </p:cNvPr>
            <p:cNvSpPr/>
            <p:nvPr/>
          </p:nvSpPr>
          <p:spPr>
            <a:xfrm>
              <a:off x="891425" y="4642053"/>
              <a:ext cx="5978368" cy="10019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2DE24A-F1D9-A017-5788-309270C7E4DA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22C9C4-B3CA-4618-C11E-795A9AC49EBD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9D8178-C1E7-231E-C993-FFB2CE6A0DF2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FDF9FC-131D-4045-35A4-4487E1CBCF76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9C2700FE-38B2-703F-F41B-BD86680FB3AD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E39BE-1C8C-A9A0-5540-13915EE67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69" y="1699298"/>
            <a:ext cx="2277564" cy="183690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340964" dist="38100" dir="5400000" algn="t" rotWithShape="0">
              <a:prstClr val="black">
                <a:alpha val="58211"/>
              </a:prstClr>
            </a:outerShdw>
            <a:reflection blurRad="200559" stA="37476" endPos="43438" dir="5400000" sy="-100000" algn="bl" rotWithShape="0"/>
            <a:softEdge rad="127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F62FF-A4D4-BB5D-F276-75937FBA6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783" y="1699298"/>
            <a:ext cx="2173995" cy="183690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reflection blurRad="772077" stA="46830" endPos="43151" dir="5400000" sy="-100000" algn="bl" rotWithShape="0"/>
            <a:softEdge rad="127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6E7C86-A9DC-DA8B-2E3D-CCB2D0C8F5ED}"/>
              </a:ext>
            </a:extLst>
          </p:cNvPr>
          <p:cNvSpPr txBox="1"/>
          <p:nvPr/>
        </p:nvSpPr>
        <p:spPr>
          <a:xfrm>
            <a:off x="891425" y="3655063"/>
            <a:ext cx="26110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Performs adequately, but its false negatives (154) suggest challenges in identifying churned customers.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0157E-A4A2-9CD8-DA0D-4DEABA2928BF}"/>
              </a:ext>
            </a:extLst>
          </p:cNvPr>
          <p:cNvSpPr txBox="1"/>
          <p:nvPr/>
        </p:nvSpPr>
        <p:spPr>
          <a:xfrm>
            <a:off x="5321880" y="3661366"/>
            <a:ext cx="2985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Consistently outperforms others with minimal false positives (6) and false negatives (27), achieving the best balance between precision and recall.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1C0BC-E965-7118-3D73-AD0B055107EA}"/>
              </a:ext>
            </a:extLst>
          </p:cNvPr>
          <p:cNvSpPr txBox="1"/>
          <p:nvPr/>
        </p:nvSpPr>
        <p:spPr>
          <a:xfrm>
            <a:off x="1298880" y="1312806"/>
            <a:ext cx="179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8EC00-D282-AF05-986C-E8F7031401C2}"/>
              </a:ext>
            </a:extLst>
          </p:cNvPr>
          <p:cNvSpPr txBox="1"/>
          <p:nvPr/>
        </p:nvSpPr>
        <p:spPr>
          <a:xfrm>
            <a:off x="5687079" y="1337570"/>
            <a:ext cx="204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Random Forest Classifier </a:t>
            </a:r>
          </a:p>
        </p:txBody>
      </p:sp>
    </p:spTree>
    <p:extLst>
      <p:ext uri="{BB962C8B-B14F-4D97-AF65-F5344CB8AC3E}">
        <p14:creationId xmlns:p14="http://schemas.microsoft.com/office/powerpoint/2010/main" val="16104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FB2A76B4-65BE-A37D-E6AF-7358F3793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14AB0CDF-9884-4A81-87C7-2ED6BF0E44F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>
                <a:solidFill>
                  <a:schemeClr val="bg1"/>
                </a:solidFill>
              </a:rPr>
              <a:t>Prediction Models for Classification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FCFBD732-AFDA-F07D-F316-43CE5DB74819}"/>
              </a:ext>
            </a:extLst>
          </p:cNvPr>
          <p:cNvGrpSpPr/>
          <p:nvPr/>
        </p:nvGrpSpPr>
        <p:grpSpPr>
          <a:xfrm>
            <a:off x="891425" y="4515053"/>
            <a:ext cx="7361100" cy="100202"/>
            <a:chOff x="891425" y="4642053"/>
            <a:chExt cx="7361100" cy="100202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FB9C2A4E-AF98-6C63-B560-F75DE1FB9D24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49DE22CD-829B-E52C-3330-D941F38B3ED3}"/>
                </a:ext>
              </a:extLst>
            </p:cNvPr>
            <p:cNvSpPr/>
            <p:nvPr/>
          </p:nvSpPr>
          <p:spPr>
            <a:xfrm>
              <a:off x="891425" y="4642053"/>
              <a:ext cx="5978368" cy="10019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D567CA-3EEA-EDBB-48E9-40E9A585E7E4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D15759-8B5A-1B88-27D4-8BD82BACB65D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7C2E23-DB0E-6EBB-99E7-5F0DAF30C05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2355E4-3BAD-89FB-CB94-88E99D20FBA4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DF83DAA6-3AB5-DD81-1599-3CCCABD4D0E6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2B764-CCE3-C102-A86E-D7F5E328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25" y="1815298"/>
            <a:ext cx="2167545" cy="172371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101600" stA="33000" endPos="3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63B8B9-7500-44F0-8DFF-738115F5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45" y="1767596"/>
            <a:ext cx="2260257" cy="178801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190500" stA="35000" endPos="3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16159-F45A-B374-2760-816645D5707A}"/>
              </a:ext>
            </a:extLst>
          </p:cNvPr>
          <p:cNvSpPr txBox="1"/>
          <p:nvPr/>
        </p:nvSpPr>
        <p:spPr>
          <a:xfrm>
            <a:off x="825511" y="3603258"/>
            <a:ext cx="2491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High accuracy but shows higher false negatives (103) compared to Random Forest.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4C9-610B-785E-6965-200E09B6684F}"/>
              </a:ext>
            </a:extLst>
          </p:cNvPr>
          <p:cNvSpPr txBox="1"/>
          <p:nvPr/>
        </p:nvSpPr>
        <p:spPr>
          <a:xfrm>
            <a:off x="5708960" y="3612711"/>
            <a:ext cx="254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Lower false positives (15) compared to k=</a:t>
            </a:r>
            <a:r>
              <a:rPr lang="en-US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, suggesting better precision.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DE2CD-84B0-3EF6-FF8E-0900371D5F2F}"/>
              </a:ext>
            </a:extLst>
          </p:cNvPr>
          <p:cNvSpPr txBox="1"/>
          <p:nvPr/>
        </p:nvSpPr>
        <p:spPr>
          <a:xfrm>
            <a:off x="1423976" y="1387654"/>
            <a:ext cx="110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k-NN (k=5)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A4B59-0591-0EFF-BEC7-6952A70D6D04}"/>
              </a:ext>
            </a:extLst>
          </p:cNvPr>
          <p:cNvSpPr txBox="1"/>
          <p:nvPr/>
        </p:nvSpPr>
        <p:spPr>
          <a:xfrm>
            <a:off x="6239382" y="1383597"/>
            <a:ext cx="1102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k-NN (k=9)</a:t>
            </a:r>
          </a:p>
        </p:txBody>
      </p:sp>
    </p:spTree>
    <p:extLst>
      <p:ext uri="{BB962C8B-B14F-4D97-AF65-F5344CB8AC3E}">
        <p14:creationId xmlns:p14="http://schemas.microsoft.com/office/powerpoint/2010/main" val="300194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1630AFA1-5CCF-A306-79EC-84C7BC02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1921FECF-1679-1F1D-0E66-0690652C166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>
                <a:solidFill>
                  <a:schemeClr val="bg1"/>
                </a:solidFill>
              </a:rPr>
              <a:t>Comparing Classification Models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36808B6D-ADBD-8EAB-DFDE-9E8543EE5585}"/>
              </a:ext>
            </a:extLst>
          </p:cNvPr>
          <p:cNvGrpSpPr/>
          <p:nvPr/>
        </p:nvGrpSpPr>
        <p:grpSpPr>
          <a:xfrm>
            <a:off x="891425" y="4515055"/>
            <a:ext cx="7361100" cy="113802"/>
            <a:chOff x="891425" y="4642055"/>
            <a:chExt cx="7361100" cy="113802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AC0195A9-5262-762F-B707-9B049DFA0ED7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04796CCB-9A96-FDFB-531A-37B4A330CBE8}"/>
                </a:ext>
              </a:extLst>
            </p:cNvPr>
            <p:cNvSpPr/>
            <p:nvPr/>
          </p:nvSpPr>
          <p:spPr>
            <a:xfrm>
              <a:off x="891425" y="4648855"/>
              <a:ext cx="6168867" cy="1070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84D792-1F21-D4BF-1B6E-187200EBB210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896DEB-0338-E375-E189-EAE127A3DDA5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E91DF6-BB7F-F98B-FF67-AB570597DD3A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59CFE2-B725-96C4-EAE0-0D7A58663612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EC22DD73-3769-0854-D152-CE0C5EEA1CA2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6CF50-8B09-2161-758A-8CAA60CB7ECC}"/>
              </a:ext>
            </a:extLst>
          </p:cNvPr>
          <p:cNvSpPr txBox="1"/>
          <p:nvPr/>
        </p:nvSpPr>
        <p:spPr>
          <a:xfrm>
            <a:off x="4513375" y="1536512"/>
            <a:ext cx="37490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>
                <a:solidFill>
                  <a:schemeClr val="bg1"/>
                </a:solidFill>
              </a:rPr>
              <a:t>Random Forest achieved the highest Accuracy (83%) and AUC (0.88), outperforming Logistic Regression and k-NN.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Decreased product usage or engagement can signal a decline in customer interest.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Customers with low satisfaction scores are more likely to churn</a:t>
            </a:r>
          </a:p>
          <a:p>
            <a:pPr marL="0" indent="0"/>
            <a:r>
              <a:rPr lang="en-CA">
                <a:solidFill>
                  <a:schemeClr val="bg1"/>
                </a:solidFill>
              </a:rPr>
              <a:t> </a:t>
            </a:r>
            <a:endParaRPr lang="en-CA" sz="1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DFAA-652D-D9D6-CF2C-3A03C166C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2" y="1482410"/>
            <a:ext cx="3650205" cy="2803508"/>
          </a:xfrm>
          <a:prstGeom prst="rect">
            <a:avLst/>
          </a:prstGeom>
          <a:effectLst>
            <a:glow rad="2540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914887" stA="56839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6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3">
            <a:hlinkClick r:id="rId3" action="ppaction://hlinksldjump"/>
          </p:cNvPr>
          <p:cNvSpPr/>
          <p:nvPr/>
        </p:nvSpPr>
        <p:spPr>
          <a:xfrm>
            <a:off x="556409" y="3091523"/>
            <a:ext cx="712765" cy="7056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74" name="Google Shape;974;p53">
            <a:hlinkClick r:id="rId4" action="ppaction://hlinksldjump"/>
          </p:cNvPr>
          <p:cNvSpPr/>
          <p:nvPr/>
        </p:nvSpPr>
        <p:spPr>
          <a:xfrm>
            <a:off x="2647547" y="3116377"/>
            <a:ext cx="675295" cy="654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75" name="Google Shape;975;p53">
            <a:hlinkClick r:id="rId5" action="ppaction://hlinksldjump"/>
          </p:cNvPr>
          <p:cNvSpPr/>
          <p:nvPr/>
        </p:nvSpPr>
        <p:spPr>
          <a:xfrm>
            <a:off x="509083" y="1383206"/>
            <a:ext cx="623708" cy="6414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6" name="Google Shape;976;p53">
            <a:hlinkClick r:id="rId6" action="ppaction://hlinksldjump"/>
          </p:cNvPr>
          <p:cNvSpPr/>
          <p:nvPr/>
        </p:nvSpPr>
        <p:spPr>
          <a:xfrm>
            <a:off x="2608853" y="1395920"/>
            <a:ext cx="712765" cy="631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7" name="Google Shape;977;p53">
            <a:hlinkClick r:id="rId5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179361" y="1496998"/>
            <a:ext cx="131264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INTRODUCTION</a:t>
            </a:r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grpSp>
        <p:nvGrpSpPr>
          <p:cNvPr id="984" name="Google Shape;98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310786" y="3116377"/>
            <a:ext cx="1483305" cy="654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OUR BUSINESS PROBLEM</a:t>
            </a:r>
          </a:p>
        </p:txBody>
      </p:sp>
      <p:sp>
        <p:nvSpPr>
          <p:cNvPr id="6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831A8FF8-F386-B8D1-80BA-1D7C79CB8BA6}"/>
              </a:ext>
            </a:extLst>
          </p:cNvPr>
          <p:cNvSpPr txBox="1">
            <a:spLocks/>
          </p:cNvSpPr>
          <p:nvPr/>
        </p:nvSpPr>
        <p:spPr>
          <a:xfrm>
            <a:off x="3387528" y="1473002"/>
            <a:ext cx="124845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DATA EXPLORATION</a:t>
            </a:r>
          </a:p>
        </p:txBody>
      </p:sp>
      <p:sp>
        <p:nvSpPr>
          <p:cNvPr id="7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43A7B5F4-AB23-356C-E618-3A826F88F6EC}"/>
              </a:ext>
            </a:extLst>
          </p:cNvPr>
          <p:cNvSpPr txBox="1">
            <a:spLocks/>
          </p:cNvSpPr>
          <p:nvPr/>
        </p:nvSpPr>
        <p:spPr>
          <a:xfrm>
            <a:off x="3437161" y="3225489"/>
            <a:ext cx="111548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FEATURE SELECTION</a:t>
            </a:r>
          </a:p>
        </p:txBody>
      </p:sp>
      <p:sp>
        <p:nvSpPr>
          <p:cNvPr id="8" name="Google Shape;976;p53">
            <a:hlinkClick r:id="rId6" action="ppaction://hlinksldjump"/>
            <a:extLst>
              <a:ext uri="{FF2B5EF4-FFF2-40B4-BE49-F238E27FC236}">
                <a16:creationId xmlns:a16="http://schemas.microsoft.com/office/drawing/2014/main" id="{43F32466-0D11-F431-321E-AAB06CB593DD}"/>
              </a:ext>
            </a:extLst>
          </p:cNvPr>
          <p:cNvSpPr/>
          <p:nvPr/>
        </p:nvSpPr>
        <p:spPr>
          <a:xfrm>
            <a:off x="4732007" y="1398382"/>
            <a:ext cx="712765" cy="631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21" name="Google Shape;976;p53">
            <a:hlinkClick r:id="rId6" action="ppaction://hlinksldjump"/>
            <a:extLst>
              <a:ext uri="{FF2B5EF4-FFF2-40B4-BE49-F238E27FC236}">
                <a16:creationId xmlns:a16="http://schemas.microsoft.com/office/drawing/2014/main" id="{90AF478B-BBE0-54B8-2529-34849C776C09}"/>
              </a:ext>
            </a:extLst>
          </p:cNvPr>
          <p:cNvSpPr/>
          <p:nvPr/>
        </p:nvSpPr>
        <p:spPr>
          <a:xfrm>
            <a:off x="6821424" y="3076229"/>
            <a:ext cx="712765" cy="631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8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22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CB386C54-7EA5-FDD2-5309-B6ED2E8EA4A9}"/>
              </a:ext>
            </a:extLst>
          </p:cNvPr>
          <p:cNvSpPr txBox="1">
            <a:spLocks/>
          </p:cNvSpPr>
          <p:nvPr/>
        </p:nvSpPr>
        <p:spPr>
          <a:xfrm>
            <a:off x="5533840" y="1383206"/>
            <a:ext cx="1086416" cy="72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MACHINE LEARNING APPROACH</a:t>
            </a:r>
          </a:p>
        </p:txBody>
      </p:sp>
      <p:sp>
        <p:nvSpPr>
          <p:cNvPr id="23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D1168063-BF04-5B2C-54FC-2F332DB69DA5}"/>
              </a:ext>
            </a:extLst>
          </p:cNvPr>
          <p:cNvSpPr txBox="1">
            <a:spLocks/>
          </p:cNvSpPr>
          <p:nvPr/>
        </p:nvSpPr>
        <p:spPr>
          <a:xfrm>
            <a:off x="5555126" y="3141605"/>
            <a:ext cx="985798" cy="6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BUSINESS SOLUTION</a:t>
            </a:r>
          </a:p>
        </p:txBody>
      </p:sp>
      <p:sp>
        <p:nvSpPr>
          <p:cNvPr id="28" name="Google Shape;976;p53">
            <a:hlinkClick r:id="rId6" action="ppaction://hlinksldjump"/>
            <a:extLst>
              <a:ext uri="{FF2B5EF4-FFF2-40B4-BE49-F238E27FC236}">
                <a16:creationId xmlns:a16="http://schemas.microsoft.com/office/drawing/2014/main" id="{5B8BAA03-5284-D7F5-9E40-8BD9A87C7961}"/>
              </a:ext>
            </a:extLst>
          </p:cNvPr>
          <p:cNvSpPr/>
          <p:nvPr/>
        </p:nvSpPr>
        <p:spPr>
          <a:xfrm>
            <a:off x="6821424" y="1395920"/>
            <a:ext cx="712765" cy="631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7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2" name="Google Shape;976;p53">
            <a:hlinkClick r:id="rId6" action="ppaction://hlinksldjump"/>
            <a:extLst>
              <a:ext uri="{FF2B5EF4-FFF2-40B4-BE49-F238E27FC236}">
                <a16:creationId xmlns:a16="http://schemas.microsoft.com/office/drawing/2014/main" id="{CD44CA6F-075D-2D71-D0CE-050E01832407}"/>
              </a:ext>
            </a:extLst>
          </p:cNvPr>
          <p:cNvSpPr/>
          <p:nvPr/>
        </p:nvSpPr>
        <p:spPr>
          <a:xfrm>
            <a:off x="4727188" y="3116377"/>
            <a:ext cx="712765" cy="631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6B7D5111-4A0E-42F4-DD42-B253F8205D5F}"/>
              </a:ext>
            </a:extLst>
          </p:cNvPr>
          <p:cNvSpPr txBox="1">
            <a:spLocks/>
          </p:cNvSpPr>
          <p:nvPr/>
        </p:nvSpPr>
        <p:spPr>
          <a:xfrm>
            <a:off x="7606329" y="1383205"/>
            <a:ext cx="1168712" cy="72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CHALLENGES</a:t>
            </a:r>
          </a:p>
        </p:txBody>
      </p:sp>
      <p:sp>
        <p:nvSpPr>
          <p:cNvPr id="4" name="Google Shape;977;p53">
            <a:hlinkClick r:id="rId5" action="ppaction://hlinksldjump"/>
            <a:extLst>
              <a:ext uri="{FF2B5EF4-FFF2-40B4-BE49-F238E27FC236}">
                <a16:creationId xmlns:a16="http://schemas.microsoft.com/office/drawing/2014/main" id="{7C05C1A3-541D-B27C-DBE6-1047E78153E3}"/>
              </a:ext>
            </a:extLst>
          </p:cNvPr>
          <p:cNvSpPr txBox="1">
            <a:spLocks/>
          </p:cNvSpPr>
          <p:nvPr/>
        </p:nvSpPr>
        <p:spPr>
          <a:xfrm>
            <a:off x="7630766" y="3073044"/>
            <a:ext cx="1168712" cy="72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9" name="Google Shape;3029;p95"/>
          <p:cNvSpPr txBox="1">
            <a:spLocks noGrp="1"/>
          </p:cNvSpPr>
          <p:nvPr>
            <p:ph type="title"/>
          </p:nvPr>
        </p:nvSpPr>
        <p:spPr>
          <a:xfrm>
            <a:off x="977653" y="2569816"/>
            <a:ext cx="2762243" cy="1451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BUSINESS  </a:t>
            </a:r>
            <a:r>
              <a:rPr lang="en" sz="4800">
                <a:solidFill>
                  <a:schemeClr val="lt1"/>
                </a:solidFill>
              </a:rPr>
              <a:t>SOLUTION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3031" name="Google Shape;3031;p95"/>
          <p:cNvGrpSpPr/>
          <p:nvPr/>
        </p:nvGrpSpPr>
        <p:grpSpPr>
          <a:xfrm>
            <a:off x="891425" y="4515051"/>
            <a:ext cx="7361100" cy="107003"/>
            <a:chOff x="891425" y="4642051"/>
            <a:chExt cx="7361100" cy="107003"/>
          </a:xfrm>
        </p:grpSpPr>
        <p:sp>
          <p:nvSpPr>
            <p:cNvPr id="3032" name="Google Shape;3032;p9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5"/>
            <p:cNvSpPr/>
            <p:nvPr/>
          </p:nvSpPr>
          <p:spPr>
            <a:xfrm>
              <a:off x="891425" y="4642051"/>
              <a:ext cx="6272358" cy="1070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9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9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95"/>
          <p:cNvSpPr/>
          <p:nvPr/>
        </p:nvSpPr>
        <p:spPr>
          <a:xfrm>
            <a:off x="1258879" y="648611"/>
            <a:ext cx="221225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06</a:t>
            </a:r>
          </a:p>
        </p:txBody>
      </p:sp>
      <p:grpSp>
        <p:nvGrpSpPr>
          <p:cNvPr id="3039" name="Google Shape;3039;p95"/>
          <p:cNvGrpSpPr/>
          <p:nvPr/>
        </p:nvGrpSpPr>
        <p:grpSpPr>
          <a:xfrm>
            <a:off x="5006715" y="1191718"/>
            <a:ext cx="3619057" cy="1559850"/>
            <a:chOff x="4542025" y="963130"/>
            <a:chExt cx="4083747" cy="1788438"/>
          </a:xfrm>
        </p:grpSpPr>
        <p:sp>
          <p:nvSpPr>
            <p:cNvPr id="3040" name="Google Shape;3040;p95"/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5"/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5"/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5"/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5"/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95"/>
          <p:cNvGrpSpPr/>
          <p:nvPr/>
        </p:nvGrpSpPr>
        <p:grpSpPr>
          <a:xfrm>
            <a:off x="5688767" y="1256951"/>
            <a:ext cx="2154657" cy="1318180"/>
            <a:chOff x="5287275" y="1033505"/>
            <a:chExt cx="2556149" cy="1541626"/>
          </a:xfrm>
        </p:grpSpPr>
        <p:sp>
          <p:nvSpPr>
            <p:cNvPr id="3046" name="Google Shape;3046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5"/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5"/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5"/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5"/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5"/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5"/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5"/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5"/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5"/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5"/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5"/>
            <p:cNvSpPr/>
            <p:nvPr/>
          </p:nvSpPr>
          <p:spPr>
            <a:xfrm>
              <a:off x="5951528" y="1485428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5"/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5"/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5"/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5"/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5"/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95"/>
          <p:cNvGrpSpPr/>
          <p:nvPr/>
        </p:nvGrpSpPr>
        <p:grpSpPr>
          <a:xfrm>
            <a:off x="7258632" y="2538439"/>
            <a:ext cx="1033375" cy="1233018"/>
            <a:chOff x="7744513" y="2759370"/>
            <a:chExt cx="846610" cy="1020259"/>
          </a:xfrm>
        </p:grpSpPr>
        <p:sp>
          <p:nvSpPr>
            <p:cNvPr id="3065" name="Google Shape;3065;p95"/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5"/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5"/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5"/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5"/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5"/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5"/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5"/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5"/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5"/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5"/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5"/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5"/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5"/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5"/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5"/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5"/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749;p104">
            <a:extLst>
              <a:ext uri="{FF2B5EF4-FFF2-40B4-BE49-F238E27FC236}">
                <a16:creationId xmlns:a16="http://schemas.microsoft.com/office/drawing/2014/main" id="{6FE4C190-7517-8FA6-7AA1-1E427F823713}"/>
              </a:ext>
            </a:extLst>
          </p:cNvPr>
          <p:cNvGrpSpPr/>
          <p:nvPr/>
        </p:nvGrpSpPr>
        <p:grpSpPr>
          <a:xfrm>
            <a:off x="5322308" y="2600579"/>
            <a:ext cx="1215980" cy="1120772"/>
            <a:chOff x="710256" y="2463563"/>
            <a:chExt cx="1768481" cy="1797286"/>
          </a:xfrm>
        </p:grpSpPr>
        <p:sp>
          <p:nvSpPr>
            <p:cNvPr id="3" name="Google Shape;4750;p104">
              <a:extLst>
                <a:ext uri="{FF2B5EF4-FFF2-40B4-BE49-F238E27FC236}">
                  <a16:creationId xmlns:a16="http://schemas.microsoft.com/office/drawing/2014/main" id="{D2BE0AA6-4354-113F-51C1-A0D3567C8689}"/>
                </a:ext>
              </a:extLst>
            </p:cNvPr>
            <p:cNvSpPr/>
            <p:nvPr/>
          </p:nvSpPr>
          <p:spPr>
            <a:xfrm>
              <a:off x="1455586" y="3262862"/>
              <a:ext cx="978469" cy="786141"/>
            </a:xfrm>
            <a:custGeom>
              <a:avLst/>
              <a:gdLst/>
              <a:ahLst/>
              <a:cxnLst/>
              <a:rect l="l" t="t" r="r" b="b"/>
              <a:pathLst>
                <a:path w="4314" h="3466" extrusionOk="0">
                  <a:moveTo>
                    <a:pt x="1943" y="1"/>
                  </a:moveTo>
                  <a:cubicBezTo>
                    <a:pt x="1749" y="1"/>
                    <a:pt x="1579" y="82"/>
                    <a:pt x="1408" y="206"/>
                  </a:cubicBezTo>
                  <a:cubicBezTo>
                    <a:pt x="886" y="598"/>
                    <a:pt x="525" y="1163"/>
                    <a:pt x="173" y="1719"/>
                  </a:cubicBezTo>
                  <a:cubicBezTo>
                    <a:pt x="96" y="1840"/>
                    <a:pt x="19" y="1966"/>
                    <a:pt x="12" y="2105"/>
                  </a:cubicBezTo>
                  <a:cubicBezTo>
                    <a:pt x="0" y="2287"/>
                    <a:pt x="105" y="2451"/>
                    <a:pt x="213" y="2593"/>
                  </a:cubicBezTo>
                  <a:cubicBezTo>
                    <a:pt x="386" y="2824"/>
                    <a:pt x="577" y="3041"/>
                    <a:pt x="790" y="3238"/>
                  </a:cubicBezTo>
                  <a:cubicBezTo>
                    <a:pt x="892" y="3331"/>
                    <a:pt x="1003" y="3423"/>
                    <a:pt x="1139" y="3454"/>
                  </a:cubicBezTo>
                  <a:cubicBezTo>
                    <a:pt x="1171" y="3462"/>
                    <a:pt x="1204" y="3465"/>
                    <a:pt x="1237" y="3465"/>
                  </a:cubicBezTo>
                  <a:cubicBezTo>
                    <a:pt x="1337" y="3465"/>
                    <a:pt x="1439" y="3434"/>
                    <a:pt x="1535" y="3402"/>
                  </a:cubicBezTo>
                  <a:cubicBezTo>
                    <a:pt x="2180" y="3198"/>
                    <a:pt x="2785" y="2874"/>
                    <a:pt x="3319" y="2451"/>
                  </a:cubicBezTo>
                  <a:cubicBezTo>
                    <a:pt x="3686" y="2161"/>
                    <a:pt x="4026" y="1812"/>
                    <a:pt x="4214" y="1380"/>
                  </a:cubicBezTo>
                  <a:cubicBezTo>
                    <a:pt x="4270" y="1250"/>
                    <a:pt x="4313" y="1111"/>
                    <a:pt x="4310" y="969"/>
                  </a:cubicBezTo>
                  <a:cubicBezTo>
                    <a:pt x="4307" y="824"/>
                    <a:pt x="4248" y="679"/>
                    <a:pt x="4134" y="598"/>
                  </a:cubicBezTo>
                  <a:cubicBezTo>
                    <a:pt x="4057" y="541"/>
                    <a:pt x="3961" y="519"/>
                    <a:pt x="3864" y="519"/>
                  </a:cubicBezTo>
                  <a:cubicBezTo>
                    <a:pt x="3811" y="519"/>
                    <a:pt x="3757" y="526"/>
                    <a:pt x="3705" y="537"/>
                  </a:cubicBezTo>
                  <a:cubicBezTo>
                    <a:pt x="3384" y="601"/>
                    <a:pt x="3109" y="799"/>
                    <a:pt x="2844" y="987"/>
                  </a:cubicBezTo>
                  <a:cubicBezTo>
                    <a:pt x="2705" y="1086"/>
                    <a:pt x="2556" y="1154"/>
                    <a:pt x="2436" y="1271"/>
                  </a:cubicBezTo>
                  <a:cubicBezTo>
                    <a:pt x="2439" y="1018"/>
                    <a:pt x="2451" y="759"/>
                    <a:pt x="2451" y="497"/>
                  </a:cubicBezTo>
                  <a:cubicBezTo>
                    <a:pt x="2451" y="407"/>
                    <a:pt x="2451" y="314"/>
                    <a:pt x="2411" y="234"/>
                  </a:cubicBezTo>
                  <a:cubicBezTo>
                    <a:pt x="2362" y="126"/>
                    <a:pt x="2254" y="58"/>
                    <a:pt x="2137" y="27"/>
                  </a:cubicBezTo>
                  <a:cubicBezTo>
                    <a:pt x="2069" y="9"/>
                    <a:pt x="2005" y="1"/>
                    <a:pt x="1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51;p104">
              <a:extLst>
                <a:ext uri="{FF2B5EF4-FFF2-40B4-BE49-F238E27FC236}">
                  <a16:creationId xmlns:a16="http://schemas.microsoft.com/office/drawing/2014/main" id="{76223266-7D01-8DD5-2E50-A6DF3C9C4560}"/>
                </a:ext>
              </a:extLst>
            </p:cNvPr>
            <p:cNvSpPr/>
            <p:nvPr/>
          </p:nvSpPr>
          <p:spPr>
            <a:xfrm>
              <a:off x="1753846" y="3408931"/>
              <a:ext cx="304156" cy="302798"/>
            </a:xfrm>
            <a:custGeom>
              <a:avLst/>
              <a:gdLst/>
              <a:ahLst/>
              <a:cxnLst/>
              <a:rect l="l" t="t" r="r" b="b"/>
              <a:pathLst>
                <a:path w="1341" h="1335" extrusionOk="0">
                  <a:moveTo>
                    <a:pt x="1001" y="1"/>
                  </a:moveTo>
                  <a:cubicBezTo>
                    <a:pt x="976" y="25"/>
                    <a:pt x="957" y="56"/>
                    <a:pt x="939" y="84"/>
                  </a:cubicBezTo>
                  <a:cubicBezTo>
                    <a:pt x="917" y="115"/>
                    <a:pt x="902" y="143"/>
                    <a:pt x="883" y="174"/>
                  </a:cubicBezTo>
                  <a:cubicBezTo>
                    <a:pt x="846" y="235"/>
                    <a:pt x="815" y="294"/>
                    <a:pt x="778" y="356"/>
                  </a:cubicBezTo>
                  <a:cubicBezTo>
                    <a:pt x="744" y="411"/>
                    <a:pt x="710" y="473"/>
                    <a:pt x="676" y="532"/>
                  </a:cubicBezTo>
                  <a:cubicBezTo>
                    <a:pt x="661" y="560"/>
                    <a:pt x="639" y="590"/>
                    <a:pt x="621" y="618"/>
                  </a:cubicBezTo>
                  <a:cubicBezTo>
                    <a:pt x="602" y="643"/>
                    <a:pt x="578" y="671"/>
                    <a:pt x="559" y="698"/>
                  </a:cubicBezTo>
                  <a:cubicBezTo>
                    <a:pt x="476" y="807"/>
                    <a:pt x="392" y="918"/>
                    <a:pt x="306" y="1023"/>
                  </a:cubicBezTo>
                  <a:cubicBezTo>
                    <a:pt x="260" y="1072"/>
                    <a:pt x="213" y="1121"/>
                    <a:pt x="161" y="1168"/>
                  </a:cubicBezTo>
                  <a:cubicBezTo>
                    <a:pt x="139" y="1192"/>
                    <a:pt x="111" y="1214"/>
                    <a:pt x="84" y="1236"/>
                  </a:cubicBezTo>
                  <a:cubicBezTo>
                    <a:pt x="59" y="1254"/>
                    <a:pt x="28" y="1273"/>
                    <a:pt x="0" y="1288"/>
                  </a:cubicBezTo>
                  <a:lnTo>
                    <a:pt x="22" y="1331"/>
                  </a:lnTo>
                  <a:lnTo>
                    <a:pt x="28" y="1328"/>
                  </a:lnTo>
                  <a:lnTo>
                    <a:pt x="28" y="1328"/>
                  </a:lnTo>
                  <a:lnTo>
                    <a:pt x="31" y="1334"/>
                  </a:lnTo>
                  <a:cubicBezTo>
                    <a:pt x="47" y="1325"/>
                    <a:pt x="62" y="1319"/>
                    <a:pt x="77" y="1307"/>
                  </a:cubicBezTo>
                  <a:cubicBezTo>
                    <a:pt x="93" y="1294"/>
                    <a:pt x="105" y="1288"/>
                    <a:pt x="121" y="1276"/>
                  </a:cubicBezTo>
                  <a:lnTo>
                    <a:pt x="123" y="1274"/>
                  </a:lnTo>
                  <a:lnTo>
                    <a:pt x="365" y="1137"/>
                  </a:lnTo>
                  <a:cubicBezTo>
                    <a:pt x="479" y="1075"/>
                    <a:pt x="590" y="1010"/>
                    <a:pt x="704" y="945"/>
                  </a:cubicBezTo>
                  <a:cubicBezTo>
                    <a:pt x="815" y="881"/>
                    <a:pt x="923" y="803"/>
                    <a:pt x="1028" y="726"/>
                  </a:cubicBezTo>
                  <a:cubicBezTo>
                    <a:pt x="1130" y="649"/>
                    <a:pt x="1235" y="566"/>
                    <a:pt x="1340" y="489"/>
                  </a:cubicBezTo>
                  <a:lnTo>
                    <a:pt x="1340" y="489"/>
                  </a:lnTo>
                  <a:cubicBezTo>
                    <a:pt x="1229" y="560"/>
                    <a:pt x="1124" y="634"/>
                    <a:pt x="1016" y="711"/>
                  </a:cubicBezTo>
                  <a:cubicBezTo>
                    <a:pt x="908" y="782"/>
                    <a:pt x="800" y="856"/>
                    <a:pt x="689" y="918"/>
                  </a:cubicBezTo>
                  <a:lnTo>
                    <a:pt x="519" y="1010"/>
                  </a:lnTo>
                  <a:lnTo>
                    <a:pt x="349" y="1103"/>
                  </a:lnTo>
                  <a:lnTo>
                    <a:pt x="249" y="1158"/>
                  </a:lnTo>
                  <a:lnTo>
                    <a:pt x="249" y="1158"/>
                  </a:lnTo>
                  <a:cubicBezTo>
                    <a:pt x="281" y="1124"/>
                    <a:pt x="312" y="1089"/>
                    <a:pt x="343" y="1054"/>
                  </a:cubicBezTo>
                  <a:cubicBezTo>
                    <a:pt x="433" y="945"/>
                    <a:pt x="513" y="831"/>
                    <a:pt x="593" y="720"/>
                  </a:cubicBezTo>
                  <a:cubicBezTo>
                    <a:pt x="615" y="692"/>
                    <a:pt x="633" y="668"/>
                    <a:pt x="652" y="637"/>
                  </a:cubicBezTo>
                  <a:cubicBezTo>
                    <a:pt x="670" y="609"/>
                    <a:pt x="692" y="578"/>
                    <a:pt x="707" y="547"/>
                  </a:cubicBezTo>
                  <a:cubicBezTo>
                    <a:pt x="741" y="485"/>
                    <a:pt x="772" y="424"/>
                    <a:pt x="803" y="362"/>
                  </a:cubicBezTo>
                  <a:cubicBezTo>
                    <a:pt x="865" y="238"/>
                    <a:pt x="927" y="115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52;p104">
              <a:extLst>
                <a:ext uri="{FF2B5EF4-FFF2-40B4-BE49-F238E27FC236}">
                  <a16:creationId xmlns:a16="http://schemas.microsoft.com/office/drawing/2014/main" id="{9CCF6C2F-2F1A-E278-D26C-90B8E112B1AC}"/>
                </a:ext>
              </a:extLst>
            </p:cNvPr>
            <p:cNvSpPr/>
            <p:nvPr/>
          </p:nvSpPr>
          <p:spPr>
            <a:xfrm>
              <a:off x="1245330" y="2498492"/>
              <a:ext cx="1219571" cy="1329136"/>
            </a:xfrm>
            <a:custGeom>
              <a:avLst/>
              <a:gdLst/>
              <a:ahLst/>
              <a:cxnLst/>
              <a:rect l="l" t="t" r="r" b="b"/>
              <a:pathLst>
                <a:path w="5377" h="5860" extrusionOk="0">
                  <a:moveTo>
                    <a:pt x="2184" y="0"/>
                  </a:moveTo>
                  <a:cubicBezTo>
                    <a:pt x="2027" y="0"/>
                    <a:pt x="1865" y="75"/>
                    <a:pt x="1751" y="193"/>
                  </a:cubicBezTo>
                  <a:cubicBezTo>
                    <a:pt x="1554" y="396"/>
                    <a:pt x="1498" y="640"/>
                    <a:pt x="1514" y="921"/>
                  </a:cubicBezTo>
                  <a:cubicBezTo>
                    <a:pt x="1529" y="1153"/>
                    <a:pt x="1569" y="1381"/>
                    <a:pt x="1643" y="1600"/>
                  </a:cubicBezTo>
                  <a:cubicBezTo>
                    <a:pt x="1656" y="1640"/>
                    <a:pt x="1671" y="1678"/>
                    <a:pt x="1659" y="1718"/>
                  </a:cubicBezTo>
                  <a:cubicBezTo>
                    <a:pt x="1656" y="1736"/>
                    <a:pt x="1643" y="1755"/>
                    <a:pt x="1634" y="1770"/>
                  </a:cubicBezTo>
                  <a:cubicBezTo>
                    <a:pt x="1532" y="1925"/>
                    <a:pt x="1387" y="2060"/>
                    <a:pt x="1220" y="2138"/>
                  </a:cubicBezTo>
                  <a:cubicBezTo>
                    <a:pt x="1066" y="2212"/>
                    <a:pt x="856" y="2168"/>
                    <a:pt x="714" y="2277"/>
                  </a:cubicBezTo>
                  <a:cubicBezTo>
                    <a:pt x="668" y="2310"/>
                    <a:pt x="634" y="2366"/>
                    <a:pt x="603" y="2415"/>
                  </a:cubicBezTo>
                  <a:cubicBezTo>
                    <a:pt x="276" y="2965"/>
                    <a:pt x="131" y="3604"/>
                    <a:pt x="38" y="4237"/>
                  </a:cubicBezTo>
                  <a:cubicBezTo>
                    <a:pt x="19" y="4373"/>
                    <a:pt x="1" y="4515"/>
                    <a:pt x="53" y="4638"/>
                  </a:cubicBezTo>
                  <a:cubicBezTo>
                    <a:pt x="90" y="4719"/>
                    <a:pt x="152" y="4790"/>
                    <a:pt x="229" y="4827"/>
                  </a:cubicBezTo>
                  <a:cubicBezTo>
                    <a:pt x="239" y="4832"/>
                    <a:pt x="248" y="4835"/>
                    <a:pt x="257" y="4835"/>
                  </a:cubicBezTo>
                  <a:cubicBezTo>
                    <a:pt x="286" y="4835"/>
                    <a:pt x="311" y="4807"/>
                    <a:pt x="328" y="4771"/>
                  </a:cubicBezTo>
                  <a:cubicBezTo>
                    <a:pt x="342" y="4742"/>
                    <a:pt x="352" y="4706"/>
                    <a:pt x="353" y="4678"/>
                  </a:cubicBezTo>
                  <a:lnTo>
                    <a:pt x="353" y="4678"/>
                  </a:lnTo>
                  <a:cubicBezTo>
                    <a:pt x="347" y="4951"/>
                    <a:pt x="362" y="5224"/>
                    <a:pt x="393" y="5497"/>
                  </a:cubicBezTo>
                  <a:cubicBezTo>
                    <a:pt x="399" y="5518"/>
                    <a:pt x="402" y="5546"/>
                    <a:pt x="418" y="5565"/>
                  </a:cubicBezTo>
                  <a:cubicBezTo>
                    <a:pt x="433" y="5577"/>
                    <a:pt x="452" y="5583"/>
                    <a:pt x="470" y="5592"/>
                  </a:cubicBezTo>
                  <a:cubicBezTo>
                    <a:pt x="785" y="5697"/>
                    <a:pt x="1088" y="5827"/>
                    <a:pt x="1418" y="5855"/>
                  </a:cubicBezTo>
                  <a:cubicBezTo>
                    <a:pt x="1454" y="5858"/>
                    <a:pt x="1491" y="5860"/>
                    <a:pt x="1528" y="5860"/>
                  </a:cubicBezTo>
                  <a:cubicBezTo>
                    <a:pt x="1644" y="5860"/>
                    <a:pt x="1761" y="5841"/>
                    <a:pt x="1859" y="5781"/>
                  </a:cubicBezTo>
                  <a:cubicBezTo>
                    <a:pt x="1968" y="5716"/>
                    <a:pt x="2042" y="5611"/>
                    <a:pt x="2116" y="5512"/>
                  </a:cubicBezTo>
                  <a:cubicBezTo>
                    <a:pt x="2122" y="5500"/>
                    <a:pt x="2131" y="5487"/>
                    <a:pt x="2131" y="5472"/>
                  </a:cubicBezTo>
                  <a:cubicBezTo>
                    <a:pt x="2128" y="5453"/>
                    <a:pt x="2113" y="5441"/>
                    <a:pt x="2097" y="5429"/>
                  </a:cubicBezTo>
                  <a:cubicBezTo>
                    <a:pt x="1949" y="5318"/>
                    <a:pt x="1869" y="5145"/>
                    <a:pt x="1792" y="4975"/>
                  </a:cubicBezTo>
                  <a:cubicBezTo>
                    <a:pt x="1841" y="4357"/>
                    <a:pt x="1946" y="3762"/>
                    <a:pt x="2137" y="3175"/>
                  </a:cubicBezTo>
                  <a:cubicBezTo>
                    <a:pt x="2184" y="3237"/>
                    <a:pt x="2193" y="3326"/>
                    <a:pt x="2221" y="3403"/>
                  </a:cubicBezTo>
                  <a:cubicBezTo>
                    <a:pt x="2255" y="3508"/>
                    <a:pt x="2292" y="3607"/>
                    <a:pt x="2332" y="3709"/>
                  </a:cubicBezTo>
                  <a:cubicBezTo>
                    <a:pt x="2428" y="3971"/>
                    <a:pt x="2492" y="4246"/>
                    <a:pt x="2585" y="4512"/>
                  </a:cubicBezTo>
                  <a:cubicBezTo>
                    <a:pt x="2687" y="4802"/>
                    <a:pt x="2783" y="5095"/>
                    <a:pt x="2881" y="5382"/>
                  </a:cubicBezTo>
                  <a:cubicBezTo>
                    <a:pt x="2894" y="5410"/>
                    <a:pt x="2903" y="5441"/>
                    <a:pt x="2925" y="5460"/>
                  </a:cubicBezTo>
                  <a:cubicBezTo>
                    <a:pt x="2949" y="5484"/>
                    <a:pt x="2983" y="5490"/>
                    <a:pt x="3014" y="5497"/>
                  </a:cubicBezTo>
                  <a:cubicBezTo>
                    <a:pt x="3051" y="5502"/>
                    <a:pt x="3089" y="5505"/>
                    <a:pt x="3128" y="5505"/>
                  </a:cubicBezTo>
                  <a:cubicBezTo>
                    <a:pt x="3417" y="5505"/>
                    <a:pt x="3753" y="5365"/>
                    <a:pt x="4014" y="5284"/>
                  </a:cubicBezTo>
                  <a:cubicBezTo>
                    <a:pt x="4265" y="5206"/>
                    <a:pt x="4515" y="5117"/>
                    <a:pt x="4771" y="5012"/>
                  </a:cubicBezTo>
                  <a:cubicBezTo>
                    <a:pt x="4873" y="4966"/>
                    <a:pt x="4975" y="4919"/>
                    <a:pt x="5080" y="4873"/>
                  </a:cubicBezTo>
                  <a:cubicBezTo>
                    <a:pt x="5253" y="4796"/>
                    <a:pt x="5333" y="4641"/>
                    <a:pt x="5364" y="4456"/>
                  </a:cubicBezTo>
                  <a:cubicBezTo>
                    <a:pt x="5376" y="4370"/>
                    <a:pt x="5373" y="4271"/>
                    <a:pt x="5333" y="4191"/>
                  </a:cubicBezTo>
                  <a:cubicBezTo>
                    <a:pt x="5317" y="4157"/>
                    <a:pt x="5296" y="4126"/>
                    <a:pt x="5274" y="4095"/>
                  </a:cubicBezTo>
                  <a:cubicBezTo>
                    <a:pt x="5265" y="4080"/>
                    <a:pt x="5253" y="4061"/>
                    <a:pt x="5240" y="4046"/>
                  </a:cubicBezTo>
                  <a:cubicBezTo>
                    <a:pt x="5234" y="4052"/>
                    <a:pt x="5228" y="4064"/>
                    <a:pt x="5222" y="4070"/>
                  </a:cubicBezTo>
                  <a:cubicBezTo>
                    <a:pt x="5206" y="4046"/>
                    <a:pt x="5182" y="4018"/>
                    <a:pt x="5160" y="3993"/>
                  </a:cubicBezTo>
                  <a:cubicBezTo>
                    <a:pt x="5148" y="3984"/>
                    <a:pt x="5135" y="3975"/>
                    <a:pt x="5120" y="3971"/>
                  </a:cubicBezTo>
                  <a:cubicBezTo>
                    <a:pt x="5117" y="3971"/>
                    <a:pt x="5115" y="3971"/>
                    <a:pt x="5112" y="3971"/>
                  </a:cubicBezTo>
                  <a:cubicBezTo>
                    <a:pt x="5099" y="3971"/>
                    <a:pt x="5085" y="3977"/>
                    <a:pt x="5083" y="3990"/>
                  </a:cubicBezTo>
                  <a:lnTo>
                    <a:pt x="5083" y="4015"/>
                  </a:lnTo>
                  <a:cubicBezTo>
                    <a:pt x="5095" y="4132"/>
                    <a:pt x="5111" y="4231"/>
                    <a:pt x="5064" y="4342"/>
                  </a:cubicBezTo>
                  <a:cubicBezTo>
                    <a:pt x="5055" y="4361"/>
                    <a:pt x="5040" y="4385"/>
                    <a:pt x="5021" y="4391"/>
                  </a:cubicBezTo>
                  <a:cubicBezTo>
                    <a:pt x="5015" y="4394"/>
                    <a:pt x="5009" y="4395"/>
                    <a:pt x="5004" y="4395"/>
                  </a:cubicBezTo>
                  <a:cubicBezTo>
                    <a:pt x="4958" y="4395"/>
                    <a:pt x="4965" y="4299"/>
                    <a:pt x="4965" y="4271"/>
                  </a:cubicBezTo>
                  <a:cubicBezTo>
                    <a:pt x="4965" y="4206"/>
                    <a:pt x="4971" y="4032"/>
                    <a:pt x="4872" y="4032"/>
                  </a:cubicBezTo>
                  <a:cubicBezTo>
                    <a:pt x="4863" y="4032"/>
                    <a:pt x="4853" y="4033"/>
                    <a:pt x="4842" y="4036"/>
                  </a:cubicBezTo>
                  <a:cubicBezTo>
                    <a:pt x="4879" y="4157"/>
                    <a:pt x="4851" y="4249"/>
                    <a:pt x="4817" y="4361"/>
                  </a:cubicBezTo>
                  <a:cubicBezTo>
                    <a:pt x="4802" y="4410"/>
                    <a:pt x="4789" y="4462"/>
                    <a:pt x="4789" y="4512"/>
                  </a:cubicBezTo>
                  <a:cubicBezTo>
                    <a:pt x="4789" y="4527"/>
                    <a:pt x="4818" y="4648"/>
                    <a:pt x="4840" y="4648"/>
                  </a:cubicBezTo>
                  <a:cubicBezTo>
                    <a:pt x="4840" y="4648"/>
                    <a:pt x="4841" y="4648"/>
                    <a:pt x="4842" y="4648"/>
                  </a:cubicBezTo>
                  <a:lnTo>
                    <a:pt x="4842" y="4648"/>
                  </a:lnTo>
                  <a:cubicBezTo>
                    <a:pt x="4508" y="4817"/>
                    <a:pt x="4085" y="4864"/>
                    <a:pt x="3712" y="4885"/>
                  </a:cubicBezTo>
                  <a:cubicBezTo>
                    <a:pt x="3542" y="4898"/>
                    <a:pt x="3366" y="4898"/>
                    <a:pt x="3212" y="4966"/>
                  </a:cubicBezTo>
                  <a:cubicBezTo>
                    <a:pt x="3125" y="4512"/>
                    <a:pt x="2999" y="4064"/>
                    <a:pt x="2894" y="3613"/>
                  </a:cubicBezTo>
                  <a:cubicBezTo>
                    <a:pt x="2841" y="3382"/>
                    <a:pt x="2789" y="3144"/>
                    <a:pt x="2736" y="2913"/>
                  </a:cubicBezTo>
                  <a:cubicBezTo>
                    <a:pt x="2693" y="2740"/>
                    <a:pt x="2600" y="2616"/>
                    <a:pt x="2428" y="2573"/>
                  </a:cubicBezTo>
                  <a:cubicBezTo>
                    <a:pt x="2202" y="2517"/>
                    <a:pt x="1767" y="2332"/>
                    <a:pt x="2054" y="2039"/>
                  </a:cubicBezTo>
                  <a:cubicBezTo>
                    <a:pt x="2076" y="2011"/>
                    <a:pt x="2103" y="1996"/>
                    <a:pt x="2131" y="1983"/>
                  </a:cubicBezTo>
                  <a:cubicBezTo>
                    <a:pt x="2144" y="1979"/>
                    <a:pt x="2157" y="1977"/>
                    <a:pt x="2171" y="1977"/>
                  </a:cubicBezTo>
                  <a:cubicBezTo>
                    <a:pt x="2194" y="1977"/>
                    <a:pt x="2217" y="1981"/>
                    <a:pt x="2242" y="1983"/>
                  </a:cubicBezTo>
                  <a:cubicBezTo>
                    <a:pt x="2288" y="1990"/>
                    <a:pt x="2335" y="1994"/>
                    <a:pt x="2382" y="1994"/>
                  </a:cubicBezTo>
                  <a:cubicBezTo>
                    <a:pt x="2514" y="1994"/>
                    <a:pt x="2646" y="1963"/>
                    <a:pt x="2749" y="1872"/>
                  </a:cubicBezTo>
                  <a:cubicBezTo>
                    <a:pt x="2860" y="1776"/>
                    <a:pt x="2903" y="1610"/>
                    <a:pt x="2894" y="1458"/>
                  </a:cubicBezTo>
                  <a:cubicBezTo>
                    <a:pt x="2888" y="1307"/>
                    <a:pt x="2841" y="1162"/>
                    <a:pt x="2801" y="1014"/>
                  </a:cubicBezTo>
                  <a:cubicBezTo>
                    <a:pt x="2712" y="674"/>
                    <a:pt x="2752" y="226"/>
                    <a:pt x="2387" y="47"/>
                  </a:cubicBezTo>
                  <a:cubicBezTo>
                    <a:pt x="2324" y="15"/>
                    <a:pt x="2255" y="0"/>
                    <a:pt x="2184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53;p104">
              <a:extLst>
                <a:ext uri="{FF2B5EF4-FFF2-40B4-BE49-F238E27FC236}">
                  <a16:creationId xmlns:a16="http://schemas.microsoft.com/office/drawing/2014/main" id="{381E21CF-283D-6214-CE6F-F65677C8B0AD}"/>
                </a:ext>
              </a:extLst>
            </p:cNvPr>
            <p:cNvSpPr/>
            <p:nvPr/>
          </p:nvSpPr>
          <p:spPr>
            <a:xfrm>
              <a:off x="1325849" y="2463563"/>
              <a:ext cx="521896" cy="575203"/>
            </a:xfrm>
            <a:custGeom>
              <a:avLst/>
              <a:gdLst/>
              <a:ahLst/>
              <a:cxnLst/>
              <a:rect l="l" t="t" r="r" b="b"/>
              <a:pathLst>
                <a:path w="2301" h="2536" extrusionOk="0">
                  <a:moveTo>
                    <a:pt x="1678" y="1"/>
                  </a:moveTo>
                  <a:cubicBezTo>
                    <a:pt x="1643" y="1"/>
                    <a:pt x="1609" y="3"/>
                    <a:pt x="1575" y="7"/>
                  </a:cubicBezTo>
                  <a:cubicBezTo>
                    <a:pt x="1298" y="41"/>
                    <a:pt x="958" y="232"/>
                    <a:pt x="810" y="470"/>
                  </a:cubicBezTo>
                  <a:cubicBezTo>
                    <a:pt x="686" y="668"/>
                    <a:pt x="637" y="896"/>
                    <a:pt x="566" y="1115"/>
                  </a:cubicBezTo>
                  <a:cubicBezTo>
                    <a:pt x="498" y="1334"/>
                    <a:pt x="402" y="1560"/>
                    <a:pt x="220" y="1702"/>
                  </a:cubicBezTo>
                  <a:cubicBezTo>
                    <a:pt x="165" y="1745"/>
                    <a:pt x="103" y="1779"/>
                    <a:pt x="63" y="1828"/>
                  </a:cubicBezTo>
                  <a:cubicBezTo>
                    <a:pt x="19" y="1884"/>
                    <a:pt x="1" y="1964"/>
                    <a:pt x="38" y="2017"/>
                  </a:cubicBezTo>
                  <a:cubicBezTo>
                    <a:pt x="115" y="2119"/>
                    <a:pt x="294" y="2048"/>
                    <a:pt x="399" y="2116"/>
                  </a:cubicBezTo>
                  <a:cubicBezTo>
                    <a:pt x="492" y="2171"/>
                    <a:pt x="464" y="2304"/>
                    <a:pt x="634" y="2316"/>
                  </a:cubicBezTo>
                  <a:cubicBezTo>
                    <a:pt x="643" y="2317"/>
                    <a:pt x="651" y="2317"/>
                    <a:pt x="660" y="2317"/>
                  </a:cubicBezTo>
                  <a:cubicBezTo>
                    <a:pt x="751" y="2317"/>
                    <a:pt x="843" y="2290"/>
                    <a:pt x="933" y="2270"/>
                  </a:cubicBezTo>
                  <a:cubicBezTo>
                    <a:pt x="951" y="2264"/>
                    <a:pt x="970" y="2261"/>
                    <a:pt x="989" y="2261"/>
                  </a:cubicBezTo>
                  <a:cubicBezTo>
                    <a:pt x="1000" y="2261"/>
                    <a:pt x="1010" y="2262"/>
                    <a:pt x="1020" y="2264"/>
                  </a:cubicBezTo>
                  <a:cubicBezTo>
                    <a:pt x="1054" y="2276"/>
                    <a:pt x="1081" y="2307"/>
                    <a:pt x="1103" y="2335"/>
                  </a:cubicBezTo>
                  <a:cubicBezTo>
                    <a:pt x="1197" y="2442"/>
                    <a:pt x="1335" y="2533"/>
                    <a:pt x="1474" y="2533"/>
                  </a:cubicBezTo>
                  <a:cubicBezTo>
                    <a:pt x="1499" y="2533"/>
                    <a:pt x="1525" y="2530"/>
                    <a:pt x="1551" y="2523"/>
                  </a:cubicBezTo>
                  <a:cubicBezTo>
                    <a:pt x="1628" y="2505"/>
                    <a:pt x="1702" y="2449"/>
                    <a:pt x="1782" y="2446"/>
                  </a:cubicBezTo>
                  <a:cubicBezTo>
                    <a:pt x="1791" y="2445"/>
                    <a:pt x="1800" y="2445"/>
                    <a:pt x="1809" y="2445"/>
                  </a:cubicBezTo>
                  <a:cubicBezTo>
                    <a:pt x="1952" y="2445"/>
                    <a:pt x="2097" y="2533"/>
                    <a:pt x="2242" y="2535"/>
                  </a:cubicBezTo>
                  <a:cubicBezTo>
                    <a:pt x="2249" y="2202"/>
                    <a:pt x="2171" y="1875"/>
                    <a:pt x="2094" y="1551"/>
                  </a:cubicBezTo>
                  <a:cubicBezTo>
                    <a:pt x="2085" y="1509"/>
                    <a:pt x="2062" y="1458"/>
                    <a:pt x="2021" y="1458"/>
                  </a:cubicBezTo>
                  <a:cubicBezTo>
                    <a:pt x="2019" y="1458"/>
                    <a:pt x="2018" y="1458"/>
                    <a:pt x="2017" y="1458"/>
                  </a:cubicBezTo>
                  <a:cubicBezTo>
                    <a:pt x="1944" y="1463"/>
                    <a:pt x="1909" y="1479"/>
                    <a:pt x="1882" y="1479"/>
                  </a:cubicBezTo>
                  <a:cubicBezTo>
                    <a:pt x="1855" y="1479"/>
                    <a:pt x="1837" y="1462"/>
                    <a:pt x="1795" y="1396"/>
                  </a:cubicBezTo>
                  <a:cubicBezTo>
                    <a:pt x="1745" y="1319"/>
                    <a:pt x="1745" y="1149"/>
                    <a:pt x="1776" y="1063"/>
                  </a:cubicBezTo>
                  <a:cubicBezTo>
                    <a:pt x="1807" y="979"/>
                    <a:pt x="1843" y="947"/>
                    <a:pt x="1880" y="947"/>
                  </a:cubicBezTo>
                  <a:cubicBezTo>
                    <a:pt x="1975" y="947"/>
                    <a:pt x="2076" y="1157"/>
                    <a:pt x="2091" y="1257"/>
                  </a:cubicBezTo>
                  <a:cubicBezTo>
                    <a:pt x="2214" y="1101"/>
                    <a:pt x="2093" y="675"/>
                    <a:pt x="1956" y="553"/>
                  </a:cubicBezTo>
                  <a:lnTo>
                    <a:pt x="1956" y="553"/>
                  </a:lnTo>
                  <a:cubicBezTo>
                    <a:pt x="1967" y="563"/>
                    <a:pt x="1981" y="567"/>
                    <a:pt x="1995" y="567"/>
                  </a:cubicBezTo>
                  <a:cubicBezTo>
                    <a:pt x="2034" y="567"/>
                    <a:pt x="2077" y="535"/>
                    <a:pt x="2088" y="498"/>
                  </a:cubicBezTo>
                  <a:cubicBezTo>
                    <a:pt x="2103" y="442"/>
                    <a:pt x="2076" y="380"/>
                    <a:pt x="2032" y="340"/>
                  </a:cubicBezTo>
                  <a:lnTo>
                    <a:pt x="2032" y="340"/>
                  </a:lnTo>
                  <a:cubicBezTo>
                    <a:pt x="2078" y="370"/>
                    <a:pt x="2133" y="386"/>
                    <a:pt x="2187" y="386"/>
                  </a:cubicBezTo>
                  <a:cubicBezTo>
                    <a:pt x="2206" y="386"/>
                    <a:pt x="2224" y="384"/>
                    <a:pt x="2242" y="380"/>
                  </a:cubicBezTo>
                  <a:cubicBezTo>
                    <a:pt x="2301" y="371"/>
                    <a:pt x="2057" y="112"/>
                    <a:pt x="2032" y="96"/>
                  </a:cubicBezTo>
                  <a:cubicBezTo>
                    <a:pt x="1931" y="29"/>
                    <a:pt x="1803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54;p104">
              <a:extLst>
                <a:ext uri="{FF2B5EF4-FFF2-40B4-BE49-F238E27FC236}">
                  <a16:creationId xmlns:a16="http://schemas.microsoft.com/office/drawing/2014/main" id="{2D536B2D-6A20-AC85-231C-79D4D73DCE7E}"/>
                </a:ext>
              </a:extLst>
            </p:cNvPr>
            <p:cNvSpPr/>
            <p:nvPr/>
          </p:nvSpPr>
          <p:spPr>
            <a:xfrm>
              <a:off x="1253041" y="2979796"/>
              <a:ext cx="685201" cy="614215"/>
            </a:xfrm>
            <a:custGeom>
              <a:avLst/>
              <a:gdLst/>
              <a:ahLst/>
              <a:cxnLst/>
              <a:rect l="l" t="t" r="r" b="b"/>
              <a:pathLst>
                <a:path w="3021" h="2708" extrusionOk="0">
                  <a:moveTo>
                    <a:pt x="1177" y="0"/>
                  </a:moveTo>
                  <a:lnTo>
                    <a:pt x="1177" y="0"/>
                  </a:lnTo>
                  <a:cubicBezTo>
                    <a:pt x="1078" y="19"/>
                    <a:pt x="980" y="34"/>
                    <a:pt x="881" y="50"/>
                  </a:cubicBezTo>
                  <a:cubicBezTo>
                    <a:pt x="831" y="59"/>
                    <a:pt x="776" y="65"/>
                    <a:pt x="729" y="87"/>
                  </a:cubicBezTo>
                  <a:cubicBezTo>
                    <a:pt x="405" y="213"/>
                    <a:pt x="313" y="648"/>
                    <a:pt x="1" y="812"/>
                  </a:cubicBezTo>
                  <a:cubicBezTo>
                    <a:pt x="47" y="945"/>
                    <a:pt x="143" y="1062"/>
                    <a:pt x="263" y="1136"/>
                  </a:cubicBezTo>
                  <a:cubicBezTo>
                    <a:pt x="263" y="1356"/>
                    <a:pt x="245" y="1572"/>
                    <a:pt x="245" y="1791"/>
                  </a:cubicBezTo>
                  <a:cubicBezTo>
                    <a:pt x="245" y="1908"/>
                    <a:pt x="245" y="2022"/>
                    <a:pt x="248" y="2140"/>
                  </a:cubicBezTo>
                  <a:cubicBezTo>
                    <a:pt x="248" y="2177"/>
                    <a:pt x="232" y="2470"/>
                    <a:pt x="260" y="2485"/>
                  </a:cubicBezTo>
                  <a:cubicBezTo>
                    <a:pt x="562" y="2630"/>
                    <a:pt x="892" y="2707"/>
                    <a:pt x="1223" y="2707"/>
                  </a:cubicBezTo>
                  <a:cubicBezTo>
                    <a:pt x="1315" y="2707"/>
                    <a:pt x="1407" y="2701"/>
                    <a:pt x="1498" y="2689"/>
                  </a:cubicBezTo>
                  <a:cubicBezTo>
                    <a:pt x="1649" y="2671"/>
                    <a:pt x="1804" y="2631"/>
                    <a:pt x="1940" y="2563"/>
                  </a:cubicBezTo>
                  <a:cubicBezTo>
                    <a:pt x="1964" y="2547"/>
                    <a:pt x="1998" y="2519"/>
                    <a:pt x="1992" y="2489"/>
                  </a:cubicBezTo>
                  <a:cubicBezTo>
                    <a:pt x="1989" y="2467"/>
                    <a:pt x="1971" y="2455"/>
                    <a:pt x="1955" y="2439"/>
                  </a:cubicBezTo>
                  <a:cubicBezTo>
                    <a:pt x="1906" y="2390"/>
                    <a:pt x="1912" y="2313"/>
                    <a:pt x="1921" y="2248"/>
                  </a:cubicBezTo>
                  <a:cubicBezTo>
                    <a:pt x="1961" y="2001"/>
                    <a:pt x="2035" y="1763"/>
                    <a:pt x="2119" y="1531"/>
                  </a:cubicBezTo>
                  <a:cubicBezTo>
                    <a:pt x="2128" y="1646"/>
                    <a:pt x="2153" y="1757"/>
                    <a:pt x="2190" y="1865"/>
                  </a:cubicBezTo>
                  <a:cubicBezTo>
                    <a:pt x="2520" y="1849"/>
                    <a:pt x="2838" y="1661"/>
                    <a:pt x="3011" y="1371"/>
                  </a:cubicBezTo>
                  <a:cubicBezTo>
                    <a:pt x="3020" y="1356"/>
                    <a:pt x="2884" y="1155"/>
                    <a:pt x="2869" y="1115"/>
                  </a:cubicBezTo>
                  <a:cubicBezTo>
                    <a:pt x="2844" y="1062"/>
                    <a:pt x="2826" y="1000"/>
                    <a:pt x="2810" y="939"/>
                  </a:cubicBezTo>
                  <a:cubicBezTo>
                    <a:pt x="2789" y="862"/>
                    <a:pt x="2767" y="784"/>
                    <a:pt x="2749" y="704"/>
                  </a:cubicBezTo>
                  <a:cubicBezTo>
                    <a:pt x="2733" y="658"/>
                    <a:pt x="2721" y="605"/>
                    <a:pt x="2690" y="568"/>
                  </a:cubicBezTo>
                  <a:cubicBezTo>
                    <a:pt x="2656" y="525"/>
                    <a:pt x="2610" y="494"/>
                    <a:pt x="2563" y="473"/>
                  </a:cubicBezTo>
                  <a:cubicBezTo>
                    <a:pt x="2468" y="420"/>
                    <a:pt x="2360" y="398"/>
                    <a:pt x="2255" y="358"/>
                  </a:cubicBezTo>
                  <a:cubicBezTo>
                    <a:pt x="2143" y="321"/>
                    <a:pt x="2088" y="272"/>
                    <a:pt x="2005" y="185"/>
                  </a:cubicBezTo>
                  <a:cubicBezTo>
                    <a:pt x="1896" y="207"/>
                    <a:pt x="1784" y="227"/>
                    <a:pt x="1670" y="227"/>
                  </a:cubicBezTo>
                  <a:cubicBezTo>
                    <a:pt x="1655" y="227"/>
                    <a:pt x="1640" y="226"/>
                    <a:pt x="1625" y="226"/>
                  </a:cubicBezTo>
                  <a:cubicBezTo>
                    <a:pt x="1495" y="219"/>
                    <a:pt x="1387" y="188"/>
                    <a:pt x="1267" y="124"/>
                  </a:cubicBezTo>
                  <a:cubicBezTo>
                    <a:pt x="1217" y="102"/>
                    <a:pt x="1165" y="56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55;p104">
              <a:extLst>
                <a:ext uri="{FF2B5EF4-FFF2-40B4-BE49-F238E27FC236}">
                  <a16:creationId xmlns:a16="http://schemas.microsoft.com/office/drawing/2014/main" id="{A72D3938-E7AE-1126-10BE-FBD75195123A}"/>
                </a:ext>
              </a:extLst>
            </p:cNvPr>
            <p:cNvSpPr/>
            <p:nvPr/>
          </p:nvSpPr>
          <p:spPr>
            <a:xfrm>
              <a:off x="1537466" y="3773424"/>
              <a:ext cx="941272" cy="444331"/>
            </a:xfrm>
            <a:custGeom>
              <a:avLst/>
              <a:gdLst/>
              <a:ahLst/>
              <a:cxnLst/>
              <a:rect l="l" t="t" r="r" b="b"/>
              <a:pathLst>
                <a:path w="4150" h="1959" extrusionOk="0">
                  <a:moveTo>
                    <a:pt x="3298" y="0"/>
                  </a:moveTo>
                  <a:cubicBezTo>
                    <a:pt x="3051" y="0"/>
                    <a:pt x="2816" y="124"/>
                    <a:pt x="2671" y="354"/>
                  </a:cubicBezTo>
                  <a:cubicBezTo>
                    <a:pt x="2652" y="379"/>
                    <a:pt x="2637" y="407"/>
                    <a:pt x="2612" y="422"/>
                  </a:cubicBezTo>
                  <a:cubicBezTo>
                    <a:pt x="2578" y="441"/>
                    <a:pt x="2535" y="441"/>
                    <a:pt x="2498" y="447"/>
                  </a:cubicBezTo>
                  <a:cubicBezTo>
                    <a:pt x="2236" y="468"/>
                    <a:pt x="2053" y="719"/>
                    <a:pt x="1834" y="873"/>
                  </a:cubicBezTo>
                  <a:cubicBezTo>
                    <a:pt x="1803" y="895"/>
                    <a:pt x="1769" y="916"/>
                    <a:pt x="1729" y="925"/>
                  </a:cubicBezTo>
                  <a:cubicBezTo>
                    <a:pt x="1713" y="928"/>
                    <a:pt x="1697" y="929"/>
                    <a:pt x="1681" y="929"/>
                  </a:cubicBezTo>
                  <a:cubicBezTo>
                    <a:pt x="1643" y="929"/>
                    <a:pt x="1605" y="924"/>
                    <a:pt x="1569" y="919"/>
                  </a:cubicBezTo>
                  <a:cubicBezTo>
                    <a:pt x="1552" y="918"/>
                    <a:pt x="1535" y="917"/>
                    <a:pt x="1518" y="917"/>
                  </a:cubicBezTo>
                  <a:cubicBezTo>
                    <a:pt x="1250" y="917"/>
                    <a:pt x="999" y="1071"/>
                    <a:pt x="732" y="1074"/>
                  </a:cubicBezTo>
                  <a:cubicBezTo>
                    <a:pt x="724" y="1074"/>
                    <a:pt x="716" y="1074"/>
                    <a:pt x="708" y="1074"/>
                  </a:cubicBezTo>
                  <a:cubicBezTo>
                    <a:pt x="651" y="1074"/>
                    <a:pt x="595" y="1069"/>
                    <a:pt x="540" y="1069"/>
                  </a:cubicBezTo>
                  <a:cubicBezTo>
                    <a:pt x="492" y="1069"/>
                    <a:pt x="445" y="1073"/>
                    <a:pt x="399" y="1086"/>
                  </a:cubicBezTo>
                  <a:cubicBezTo>
                    <a:pt x="377" y="1089"/>
                    <a:pt x="352" y="1101"/>
                    <a:pt x="331" y="1114"/>
                  </a:cubicBezTo>
                  <a:cubicBezTo>
                    <a:pt x="291" y="1132"/>
                    <a:pt x="257" y="1160"/>
                    <a:pt x="229" y="1188"/>
                  </a:cubicBezTo>
                  <a:cubicBezTo>
                    <a:pt x="136" y="1265"/>
                    <a:pt x="56" y="1373"/>
                    <a:pt x="40" y="1497"/>
                  </a:cubicBezTo>
                  <a:cubicBezTo>
                    <a:pt x="0" y="1858"/>
                    <a:pt x="513" y="1873"/>
                    <a:pt x="744" y="1898"/>
                  </a:cubicBezTo>
                  <a:cubicBezTo>
                    <a:pt x="1028" y="1930"/>
                    <a:pt x="1321" y="1959"/>
                    <a:pt x="1612" y="1959"/>
                  </a:cubicBezTo>
                  <a:cubicBezTo>
                    <a:pt x="1886" y="1959"/>
                    <a:pt x="2160" y="1933"/>
                    <a:pt x="2424" y="1858"/>
                  </a:cubicBezTo>
                  <a:cubicBezTo>
                    <a:pt x="2575" y="1815"/>
                    <a:pt x="2720" y="1753"/>
                    <a:pt x="2865" y="1688"/>
                  </a:cubicBezTo>
                  <a:cubicBezTo>
                    <a:pt x="3239" y="1515"/>
                    <a:pt x="3594" y="1299"/>
                    <a:pt x="3924" y="1043"/>
                  </a:cubicBezTo>
                  <a:cubicBezTo>
                    <a:pt x="4011" y="978"/>
                    <a:pt x="4100" y="901"/>
                    <a:pt x="4125" y="796"/>
                  </a:cubicBezTo>
                  <a:cubicBezTo>
                    <a:pt x="4150" y="703"/>
                    <a:pt x="4122" y="604"/>
                    <a:pt x="4079" y="518"/>
                  </a:cubicBezTo>
                  <a:cubicBezTo>
                    <a:pt x="3980" y="311"/>
                    <a:pt x="3795" y="141"/>
                    <a:pt x="3582" y="55"/>
                  </a:cubicBezTo>
                  <a:cubicBezTo>
                    <a:pt x="3488" y="18"/>
                    <a:pt x="3392" y="0"/>
                    <a:pt x="3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56;p104">
              <a:extLst>
                <a:ext uri="{FF2B5EF4-FFF2-40B4-BE49-F238E27FC236}">
                  <a16:creationId xmlns:a16="http://schemas.microsoft.com/office/drawing/2014/main" id="{174B3A74-D525-1960-1801-1017D937BB80}"/>
                </a:ext>
              </a:extLst>
            </p:cNvPr>
            <p:cNvSpPr/>
            <p:nvPr/>
          </p:nvSpPr>
          <p:spPr>
            <a:xfrm>
              <a:off x="2089303" y="3868007"/>
              <a:ext cx="193471" cy="128831"/>
            </a:xfrm>
            <a:custGeom>
              <a:avLst/>
              <a:gdLst/>
              <a:ahLst/>
              <a:cxnLst/>
              <a:rect l="l" t="t" r="r" b="b"/>
              <a:pathLst>
                <a:path w="853" h="568" extrusionOk="0">
                  <a:moveTo>
                    <a:pt x="217" y="1"/>
                  </a:moveTo>
                  <a:cubicBezTo>
                    <a:pt x="203" y="1"/>
                    <a:pt x="189" y="1"/>
                    <a:pt x="176" y="2"/>
                  </a:cubicBezTo>
                  <a:cubicBezTo>
                    <a:pt x="121" y="5"/>
                    <a:pt x="77" y="14"/>
                    <a:pt x="46" y="21"/>
                  </a:cubicBezTo>
                  <a:cubicBezTo>
                    <a:pt x="31" y="21"/>
                    <a:pt x="19" y="24"/>
                    <a:pt x="13" y="30"/>
                  </a:cubicBezTo>
                  <a:cubicBezTo>
                    <a:pt x="3" y="33"/>
                    <a:pt x="0" y="33"/>
                    <a:pt x="0" y="33"/>
                  </a:cubicBezTo>
                  <a:lnTo>
                    <a:pt x="50" y="33"/>
                  </a:lnTo>
                  <a:cubicBezTo>
                    <a:pt x="65" y="30"/>
                    <a:pt x="84" y="28"/>
                    <a:pt x="105" y="28"/>
                  </a:cubicBezTo>
                  <a:cubicBezTo>
                    <a:pt x="126" y="28"/>
                    <a:pt x="150" y="30"/>
                    <a:pt x="176" y="33"/>
                  </a:cubicBezTo>
                  <a:cubicBezTo>
                    <a:pt x="204" y="33"/>
                    <a:pt x="232" y="36"/>
                    <a:pt x="263" y="39"/>
                  </a:cubicBezTo>
                  <a:cubicBezTo>
                    <a:pt x="293" y="45"/>
                    <a:pt x="324" y="48"/>
                    <a:pt x="355" y="55"/>
                  </a:cubicBezTo>
                  <a:cubicBezTo>
                    <a:pt x="417" y="70"/>
                    <a:pt x="482" y="95"/>
                    <a:pt x="540" y="129"/>
                  </a:cubicBezTo>
                  <a:cubicBezTo>
                    <a:pt x="550" y="138"/>
                    <a:pt x="571" y="147"/>
                    <a:pt x="584" y="156"/>
                  </a:cubicBezTo>
                  <a:cubicBezTo>
                    <a:pt x="593" y="169"/>
                    <a:pt x="608" y="175"/>
                    <a:pt x="621" y="187"/>
                  </a:cubicBezTo>
                  <a:cubicBezTo>
                    <a:pt x="649" y="209"/>
                    <a:pt x="670" y="234"/>
                    <a:pt x="695" y="255"/>
                  </a:cubicBezTo>
                  <a:cubicBezTo>
                    <a:pt x="738" y="305"/>
                    <a:pt x="772" y="357"/>
                    <a:pt x="794" y="403"/>
                  </a:cubicBezTo>
                  <a:cubicBezTo>
                    <a:pt x="803" y="425"/>
                    <a:pt x="815" y="450"/>
                    <a:pt x="821" y="468"/>
                  </a:cubicBezTo>
                  <a:cubicBezTo>
                    <a:pt x="831" y="487"/>
                    <a:pt x="834" y="505"/>
                    <a:pt x="837" y="521"/>
                  </a:cubicBezTo>
                  <a:cubicBezTo>
                    <a:pt x="846" y="549"/>
                    <a:pt x="849" y="567"/>
                    <a:pt x="849" y="567"/>
                  </a:cubicBezTo>
                  <a:lnTo>
                    <a:pt x="849" y="558"/>
                  </a:lnTo>
                  <a:cubicBezTo>
                    <a:pt x="849" y="549"/>
                    <a:pt x="852" y="539"/>
                    <a:pt x="849" y="524"/>
                  </a:cubicBezTo>
                  <a:cubicBezTo>
                    <a:pt x="849" y="508"/>
                    <a:pt x="846" y="487"/>
                    <a:pt x="840" y="465"/>
                  </a:cubicBezTo>
                  <a:cubicBezTo>
                    <a:pt x="837" y="453"/>
                    <a:pt x="837" y="440"/>
                    <a:pt x="834" y="431"/>
                  </a:cubicBezTo>
                  <a:cubicBezTo>
                    <a:pt x="831" y="419"/>
                    <a:pt x="825" y="403"/>
                    <a:pt x="821" y="391"/>
                  </a:cubicBezTo>
                  <a:cubicBezTo>
                    <a:pt x="803" y="342"/>
                    <a:pt x="772" y="283"/>
                    <a:pt x="729" y="231"/>
                  </a:cubicBezTo>
                  <a:cubicBezTo>
                    <a:pt x="710" y="203"/>
                    <a:pt x="682" y="175"/>
                    <a:pt x="655" y="153"/>
                  </a:cubicBezTo>
                  <a:cubicBezTo>
                    <a:pt x="645" y="141"/>
                    <a:pt x="630" y="129"/>
                    <a:pt x="615" y="116"/>
                  </a:cubicBezTo>
                  <a:cubicBezTo>
                    <a:pt x="599" y="107"/>
                    <a:pt x="584" y="98"/>
                    <a:pt x="568" y="85"/>
                  </a:cubicBezTo>
                  <a:cubicBezTo>
                    <a:pt x="537" y="67"/>
                    <a:pt x="500" y="51"/>
                    <a:pt x="466" y="39"/>
                  </a:cubicBezTo>
                  <a:cubicBezTo>
                    <a:pt x="432" y="27"/>
                    <a:pt x="398" y="21"/>
                    <a:pt x="361" y="14"/>
                  </a:cubicBezTo>
                  <a:cubicBezTo>
                    <a:pt x="312" y="5"/>
                    <a:pt x="26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7;p104">
              <a:extLst>
                <a:ext uri="{FF2B5EF4-FFF2-40B4-BE49-F238E27FC236}">
                  <a16:creationId xmlns:a16="http://schemas.microsoft.com/office/drawing/2014/main" id="{F3E095F9-238B-A1D2-A991-E8AA87599035}"/>
                </a:ext>
              </a:extLst>
            </p:cNvPr>
            <p:cNvSpPr/>
            <p:nvPr/>
          </p:nvSpPr>
          <p:spPr>
            <a:xfrm>
              <a:off x="1902862" y="3938320"/>
              <a:ext cx="91405" cy="162853"/>
            </a:xfrm>
            <a:custGeom>
              <a:avLst/>
              <a:gdLst/>
              <a:ahLst/>
              <a:cxnLst/>
              <a:rect l="l" t="t" r="r" b="b"/>
              <a:pathLst>
                <a:path w="403" h="718" extrusionOk="0">
                  <a:moveTo>
                    <a:pt x="402" y="1"/>
                  </a:moveTo>
                  <a:lnTo>
                    <a:pt x="402" y="1"/>
                  </a:lnTo>
                  <a:cubicBezTo>
                    <a:pt x="402" y="1"/>
                    <a:pt x="362" y="35"/>
                    <a:pt x="294" y="81"/>
                  </a:cubicBezTo>
                  <a:cubicBezTo>
                    <a:pt x="263" y="103"/>
                    <a:pt x="223" y="137"/>
                    <a:pt x="189" y="171"/>
                  </a:cubicBezTo>
                  <a:cubicBezTo>
                    <a:pt x="155" y="208"/>
                    <a:pt x="118" y="251"/>
                    <a:pt x="94" y="300"/>
                  </a:cubicBezTo>
                  <a:cubicBezTo>
                    <a:pt x="81" y="325"/>
                    <a:pt x="69" y="350"/>
                    <a:pt x="56" y="374"/>
                  </a:cubicBezTo>
                  <a:cubicBezTo>
                    <a:pt x="47" y="399"/>
                    <a:pt x="38" y="424"/>
                    <a:pt x="32" y="448"/>
                  </a:cubicBezTo>
                  <a:cubicBezTo>
                    <a:pt x="16" y="495"/>
                    <a:pt x="7" y="544"/>
                    <a:pt x="4" y="581"/>
                  </a:cubicBezTo>
                  <a:cubicBezTo>
                    <a:pt x="1" y="621"/>
                    <a:pt x="1" y="655"/>
                    <a:pt x="1" y="680"/>
                  </a:cubicBezTo>
                  <a:cubicBezTo>
                    <a:pt x="4" y="708"/>
                    <a:pt x="4" y="717"/>
                    <a:pt x="4" y="717"/>
                  </a:cubicBezTo>
                  <a:cubicBezTo>
                    <a:pt x="4" y="717"/>
                    <a:pt x="7" y="708"/>
                    <a:pt x="10" y="683"/>
                  </a:cubicBezTo>
                  <a:cubicBezTo>
                    <a:pt x="19" y="658"/>
                    <a:pt x="23" y="631"/>
                    <a:pt x="35" y="590"/>
                  </a:cubicBezTo>
                  <a:cubicBezTo>
                    <a:pt x="47" y="553"/>
                    <a:pt x="63" y="510"/>
                    <a:pt x="78" y="464"/>
                  </a:cubicBezTo>
                  <a:cubicBezTo>
                    <a:pt x="84" y="439"/>
                    <a:pt x="94" y="418"/>
                    <a:pt x="103" y="393"/>
                  </a:cubicBezTo>
                  <a:lnTo>
                    <a:pt x="140" y="325"/>
                  </a:lnTo>
                  <a:cubicBezTo>
                    <a:pt x="161" y="279"/>
                    <a:pt x="192" y="235"/>
                    <a:pt x="223" y="201"/>
                  </a:cubicBezTo>
                  <a:cubicBezTo>
                    <a:pt x="254" y="168"/>
                    <a:pt x="288" y="137"/>
                    <a:pt x="316" y="106"/>
                  </a:cubicBezTo>
                  <a:cubicBezTo>
                    <a:pt x="374" y="47"/>
                    <a:pt x="402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58;p104">
              <a:extLst>
                <a:ext uri="{FF2B5EF4-FFF2-40B4-BE49-F238E27FC236}">
                  <a16:creationId xmlns:a16="http://schemas.microsoft.com/office/drawing/2014/main" id="{56482C9B-525F-B704-434C-E725724F3099}"/>
                </a:ext>
              </a:extLst>
            </p:cNvPr>
            <p:cNvSpPr/>
            <p:nvPr/>
          </p:nvSpPr>
          <p:spPr>
            <a:xfrm>
              <a:off x="2243309" y="3803137"/>
              <a:ext cx="126335" cy="85736"/>
            </a:xfrm>
            <a:custGeom>
              <a:avLst/>
              <a:gdLst/>
              <a:ahLst/>
              <a:cxnLst/>
              <a:rect l="l" t="t" r="r" b="b"/>
              <a:pathLst>
                <a:path w="557" h="378" extrusionOk="0">
                  <a:moveTo>
                    <a:pt x="115" y="1"/>
                  </a:moveTo>
                  <a:cubicBezTo>
                    <a:pt x="81" y="1"/>
                    <a:pt x="50" y="7"/>
                    <a:pt x="31" y="10"/>
                  </a:cubicBezTo>
                  <a:cubicBezTo>
                    <a:pt x="10" y="13"/>
                    <a:pt x="0" y="16"/>
                    <a:pt x="0" y="16"/>
                  </a:cubicBezTo>
                  <a:cubicBezTo>
                    <a:pt x="0" y="16"/>
                    <a:pt x="10" y="23"/>
                    <a:pt x="31" y="23"/>
                  </a:cubicBezTo>
                  <a:cubicBezTo>
                    <a:pt x="50" y="26"/>
                    <a:pt x="81" y="26"/>
                    <a:pt x="112" y="32"/>
                  </a:cubicBezTo>
                  <a:cubicBezTo>
                    <a:pt x="130" y="38"/>
                    <a:pt x="146" y="41"/>
                    <a:pt x="164" y="44"/>
                  </a:cubicBezTo>
                  <a:cubicBezTo>
                    <a:pt x="186" y="53"/>
                    <a:pt x="204" y="57"/>
                    <a:pt x="223" y="63"/>
                  </a:cubicBezTo>
                  <a:cubicBezTo>
                    <a:pt x="263" y="78"/>
                    <a:pt x="300" y="94"/>
                    <a:pt x="340" y="118"/>
                  </a:cubicBezTo>
                  <a:cubicBezTo>
                    <a:pt x="359" y="131"/>
                    <a:pt x="377" y="140"/>
                    <a:pt x="393" y="152"/>
                  </a:cubicBezTo>
                  <a:cubicBezTo>
                    <a:pt x="411" y="165"/>
                    <a:pt x="430" y="177"/>
                    <a:pt x="445" y="192"/>
                  </a:cubicBezTo>
                  <a:cubicBezTo>
                    <a:pt x="476" y="217"/>
                    <a:pt x="497" y="245"/>
                    <a:pt x="516" y="273"/>
                  </a:cubicBezTo>
                  <a:cubicBezTo>
                    <a:pt x="538" y="300"/>
                    <a:pt x="544" y="325"/>
                    <a:pt x="547" y="347"/>
                  </a:cubicBezTo>
                  <a:cubicBezTo>
                    <a:pt x="549" y="352"/>
                    <a:pt x="550" y="357"/>
                    <a:pt x="551" y="362"/>
                  </a:cubicBezTo>
                  <a:lnTo>
                    <a:pt x="551" y="362"/>
                  </a:lnTo>
                  <a:cubicBezTo>
                    <a:pt x="553" y="357"/>
                    <a:pt x="556" y="350"/>
                    <a:pt x="556" y="341"/>
                  </a:cubicBezTo>
                  <a:cubicBezTo>
                    <a:pt x="556" y="322"/>
                    <a:pt x="556" y="291"/>
                    <a:pt x="541" y="257"/>
                  </a:cubicBezTo>
                  <a:cubicBezTo>
                    <a:pt x="525" y="226"/>
                    <a:pt x="501" y="186"/>
                    <a:pt x="470" y="155"/>
                  </a:cubicBezTo>
                  <a:cubicBezTo>
                    <a:pt x="454" y="140"/>
                    <a:pt x="439" y="124"/>
                    <a:pt x="420" y="109"/>
                  </a:cubicBezTo>
                  <a:cubicBezTo>
                    <a:pt x="402" y="100"/>
                    <a:pt x="380" y="84"/>
                    <a:pt x="362" y="72"/>
                  </a:cubicBezTo>
                  <a:cubicBezTo>
                    <a:pt x="343" y="60"/>
                    <a:pt x="325" y="47"/>
                    <a:pt x="300" y="41"/>
                  </a:cubicBezTo>
                  <a:cubicBezTo>
                    <a:pt x="278" y="29"/>
                    <a:pt x="257" y="26"/>
                    <a:pt x="235" y="16"/>
                  </a:cubicBezTo>
                  <a:cubicBezTo>
                    <a:pt x="192" y="7"/>
                    <a:pt x="149" y="1"/>
                    <a:pt x="115" y="1"/>
                  </a:cubicBezTo>
                  <a:close/>
                  <a:moveTo>
                    <a:pt x="551" y="362"/>
                  </a:moveTo>
                  <a:lnTo>
                    <a:pt x="551" y="362"/>
                  </a:lnTo>
                  <a:cubicBezTo>
                    <a:pt x="550" y="363"/>
                    <a:pt x="550" y="364"/>
                    <a:pt x="550" y="365"/>
                  </a:cubicBezTo>
                  <a:cubicBezTo>
                    <a:pt x="551" y="368"/>
                    <a:pt x="552" y="369"/>
                    <a:pt x="553" y="371"/>
                  </a:cubicBezTo>
                  <a:lnTo>
                    <a:pt x="553" y="371"/>
                  </a:lnTo>
                  <a:cubicBezTo>
                    <a:pt x="552" y="368"/>
                    <a:pt x="552" y="365"/>
                    <a:pt x="551" y="362"/>
                  </a:cubicBezTo>
                  <a:close/>
                  <a:moveTo>
                    <a:pt x="553" y="371"/>
                  </a:moveTo>
                  <a:lnTo>
                    <a:pt x="553" y="371"/>
                  </a:lnTo>
                  <a:cubicBezTo>
                    <a:pt x="553" y="375"/>
                    <a:pt x="553" y="378"/>
                    <a:pt x="553" y="378"/>
                  </a:cubicBezTo>
                  <a:cubicBezTo>
                    <a:pt x="553" y="378"/>
                    <a:pt x="555" y="378"/>
                    <a:pt x="553" y="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59;p104">
              <a:extLst>
                <a:ext uri="{FF2B5EF4-FFF2-40B4-BE49-F238E27FC236}">
                  <a16:creationId xmlns:a16="http://schemas.microsoft.com/office/drawing/2014/main" id="{89857303-DC6D-FC75-4F5C-5A4DA52A53A3}"/>
                </a:ext>
              </a:extLst>
            </p:cNvPr>
            <p:cNvSpPr/>
            <p:nvPr/>
          </p:nvSpPr>
          <p:spPr>
            <a:xfrm>
              <a:off x="2173905" y="3817200"/>
              <a:ext cx="73714" cy="19279"/>
            </a:xfrm>
            <a:custGeom>
              <a:avLst/>
              <a:gdLst/>
              <a:ahLst/>
              <a:cxnLst/>
              <a:rect l="l" t="t" r="r" b="b"/>
              <a:pathLst>
                <a:path w="325" h="85" extrusionOk="0">
                  <a:moveTo>
                    <a:pt x="164" y="1"/>
                  </a:moveTo>
                  <a:cubicBezTo>
                    <a:pt x="152" y="1"/>
                    <a:pt x="140" y="1"/>
                    <a:pt x="127" y="7"/>
                  </a:cubicBezTo>
                  <a:cubicBezTo>
                    <a:pt x="118" y="7"/>
                    <a:pt x="106" y="10"/>
                    <a:pt x="93" y="13"/>
                  </a:cubicBezTo>
                  <a:cubicBezTo>
                    <a:pt x="72" y="22"/>
                    <a:pt x="56" y="28"/>
                    <a:pt x="41" y="41"/>
                  </a:cubicBezTo>
                  <a:cubicBezTo>
                    <a:pt x="25" y="53"/>
                    <a:pt x="16" y="62"/>
                    <a:pt x="10" y="72"/>
                  </a:cubicBezTo>
                  <a:cubicBezTo>
                    <a:pt x="4" y="78"/>
                    <a:pt x="1" y="84"/>
                    <a:pt x="1" y="84"/>
                  </a:cubicBezTo>
                  <a:cubicBezTo>
                    <a:pt x="1" y="84"/>
                    <a:pt x="10" y="84"/>
                    <a:pt x="16" y="78"/>
                  </a:cubicBezTo>
                  <a:cubicBezTo>
                    <a:pt x="29" y="75"/>
                    <a:pt x="41" y="72"/>
                    <a:pt x="56" y="69"/>
                  </a:cubicBezTo>
                  <a:cubicBezTo>
                    <a:pt x="63" y="69"/>
                    <a:pt x="72" y="69"/>
                    <a:pt x="78" y="62"/>
                  </a:cubicBezTo>
                  <a:cubicBezTo>
                    <a:pt x="87" y="62"/>
                    <a:pt x="96" y="62"/>
                    <a:pt x="106" y="59"/>
                  </a:cubicBezTo>
                  <a:cubicBezTo>
                    <a:pt x="124" y="59"/>
                    <a:pt x="143" y="56"/>
                    <a:pt x="164" y="56"/>
                  </a:cubicBezTo>
                  <a:cubicBezTo>
                    <a:pt x="183" y="56"/>
                    <a:pt x="201" y="59"/>
                    <a:pt x="220" y="59"/>
                  </a:cubicBezTo>
                  <a:cubicBezTo>
                    <a:pt x="229" y="62"/>
                    <a:pt x="242" y="62"/>
                    <a:pt x="248" y="62"/>
                  </a:cubicBezTo>
                  <a:cubicBezTo>
                    <a:pt x="254" y="62"/>
                    <a:pt x="263" y="69"/>
                    <a:pt x="272" y="69"/>
                  </a:cubicBezTo>
                  <a:cubicBezTo>
                    <a:pt x="288" y="72"/>
                    <a:pt x="297" y="72"/>
                    <a:pt x="309" y="75"/>
                  </a:cubicBezTo>
                  <a:cubicBezTo>
                    <a:pt x="322" y="78"/>
                    <a:pt x="325" y="78"/>
                    <a:pt x="325" y="78"/>
                  </a:cubicBezTo>
                  <a:cubicBezTo>
                    <a:pt x="325" y="78"/>
                    <a:pt x="322" y="75"/>
                    <a:pt x="319" y="62"/>
                  </a:cubicBezTo>
                  <a:cubicBezTo>
                    <a:pt x="313" y="56"/>
                    <a:pt x="303" y="44"/>
                    <a:pt x="288" y="38"/>
                  </a:cubicBezTo>
                  <a:cubicBezTo>
                    <a:pt x="272" y="25"/>
                    <a:pt x="257" y="16"/>
                    <a:pt x="232" y="10"/>
                  </a:cubicBezTo>
                  <a:cubicBezTo>
                    <a:pt x="211" y="7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60;p104">
              <a:extLst>
                <a:ext uri="{FF2B5EF4-FFF2-40B4-BE49-F238E27FC236}">
                  <a16:creationId xmlns:a16="http://schemas.microsoft.com/office/drawing/2014/main" id="{C444AA24-463C-80D1-B10D-3BD37F9DF72D}"/>
                </a:ext>
              </a:extLst>
            </p:cNvPr>
            <p:cNvSpPr/>
            <p:nvPr/>
          </p:nvSpPr>
          <p:spPr>
            <a:xfrm>
              <a:off x="2012186" y="3909741"/>
              <a:ext cx="119303" cy="116356"/>
            </a:xfrm>
            <a:custGeom>
              <a:avLst/>
              <a:gdLst/>
              <a:ahLst/>
              <a:cxnLst/>
              <a:rect l="l" t="t" r="r" b="b"/>
              <a:pathLst>
                <a:path w="526" h="513" extrusionOk="0">
                  <a:moveTo>
                    <a:pt x="115" y="0"/>
                  </a:moveTo>
                  <a:cubicBezTo>
                    <a:pt x="84" y="0"/>
                    <a:pt x="53" y="6"/>
                    <a:pt x="28" y="25"/>
                  </a:cubicBezTo>
                  <a:lnTo>
                    <a:pt x="1" y="47"/>
                  </a:lnTo>
                  <a:lnTo>
                    <a:pt x="22" y="68"/>
                  </a:lnTo>
                  <a:lnTo>
                    <a:pt x="124" y="161"/>
                  </a:lnTo>
                  <a:cubicBezTo>
                    <a:pt x="158" y="192"/>
                    <a:pt x="186" y="226"/>
                    <a:pt x="207" y="263"/>
                  </a:cubicBezTo>
                  <a:cubicBezTo>
                    <a:pt x="220" y="281"/>
                    <a:pt x="232" y="300"/>
                    <a:pt x="238" y="318"/>
                  </a:cubicBezTo>
                  <a:cubicBezTo>
                    <a:pt x="251" y="340"/>
                    <a:pt x="254" y="361"/>
                    <a:pt x="263" y="380"/>
                  </a:cubicBezTo>
                  <a:cubicBezTo>
                    <a:pt x="272" y="423"/>
                    <a:pt x="278" y="466"/>
                    <a:pt x="269" y="513"/>
                  </a:cubicBezTo>
                  <a:cubicBezTo>
                    <a:pt x="278" y="494"/>
                    <a:pt x="285" y="470"/>
                    <a:pt x="285" y="448"/>
                  </a:cubicBezTo>
                  <a:cubicBezTo>
                    <a:pt x="291" y="423"/>
                    <a:pt x="291" y="402"/>
                    <a:pt x="285" y="377"/>
                  </a:cubicBezTo>
                  <a:cubicBezTo>
                    <a:pt x="282" y="355"/>
                    <a:pt x="278" y="331"/>
                    <a:pt x="269" y="309"/>
                  </a:cubicBezTo>
                  <a:cubicBezTo>
                    <a:pt x="263" y="284"/>
                    <a:pt x="254" y="263"/>
                    <a:pt x="244" y="241"/>
                  </a:cubicBezTo>
                  <a:cubicBezTo>
                    <a:pt x="220" y="201"/>
                    <a:pt x="189" y="164"/>
                    <a:pt x="158" y="130"/>
                  </a:cubicBezTo>
                  <a:cubicBezTo>
                    <a:pt x="135" y="105"/>
                    <a:pt x="110" y="81"/>
                    <a:pt x="87" y="58"/>
                  </a:cubicBezTo>
                  <a:lnTo>
                    <a:pt x="87" y="58"/>
                  </a:lnTo>
                  <a:cubicBezTo>
                    <a:pt x="103" y="52"/>
                    <a:pt x="121" y="50"/>
                    <a:pt x="139" y="50"/>
                  </a:cubicBezTo>
                  <a:cubicBezTo>
                    <a:pt x="156" y="50"/>
                    <a:pt x="174" y="52"/>
                    <a:pt x="192" y="56"/>
                  </a:cubicBezTo>
                  <a:cubicBezTo>
                    <a:pt x="238" y="68"/>
                    <a:pt x="291" y="87"/>
                    <a:pt x="331" y="111"/>
                  </a:cubicBezTo>
                  <a:cubicBezTo>
                    <a:pt x="374" y="133"/>
                    <a:pt x="417" y="164"/>
                    <a:pt x="451" y="204"/>
                  </a:cubicBezTo>
                  <a:cubicBezTo>
                    <a:pt x="461" y="216"/>
                    <a:pt x="467" y="223"/>
                    <a:pt x="476" y="235"/>
                  </a:cubicBezTo>
                  <a:cubicBezTo>
                    <a:pt x="485" y="241"/>
                    <a:pt x="491" y="253"/>
                    <a:pt x="498" y="266"/>
                  </a:cubicBezTo>
                  <a:cubicBezTo>
                    <a:pt x="501" y="278"/>
                    <a:pt x="510" y="287"/>
                    <a:pt x="513" y="300"/>
                  </a:cubicBezTo>
                  <a:cubicBezTo>
                    <a:pt x="516" y="312"/>
                    <a:pt x="522" y="327"/>
                    <a:pt x="525" y="340"/>
                  </a:cubicBezTo>
                  <a:cubicBezTo>
                    <a:pt x="525" y="327"/>
                    <a:pt x="525" y="312"/>
                    <a:pt x="522" y="297"/>
                  </a:cubicBezTo>
                  <a:cubicBezTo>
                    <a:pt x="516" y="284"/>
                    <a:pt x="513" y="269"/>
                    <a:pt x="510" y="256"/>
                  </a:cubicBezTo>
                  <a:cubicBezTo>
                    <a:pt x="507" y="241"/>
                    <a:pt x="501" y="229"/>
                    <a:pt x="495" y="219"/>
                  </a:cubicBezTo>
                  <a:lnTo>
                    <a:pt x="470" y="185"/>
                  </a:lnTo>
                  <a:cubicBezTo>
                    <a:pt x="439" y="139"/>
                    <a:pt x="399" y="102"/>
                    <a:pt x="353" y="71"/>
                  </a:cubicBezTo>
                  <a:cubicBezTo>
                    <a:pt x="328" y="56"/>
                    <a:pt x="300" y="47"/>
                    <a:pt x="278" y="34"/>
                  </a:cubicBezTo>
                  <a:cubicBezTo>
                    <a:pt x="266" y="31"/>
                    <a:pt x="251" y="22"/>
                    <a:pt x="238" y="19"/>
                  </a:cubicBezTo>
                  <a:cubicBezTo>
                    <a:pt x="229" y="16"/>
                    <a:pt x="217" y="9"/>
                    <a:pt x="201" y="6"/>
                  </a:cubicBezTo>
                  <a:cubicBezTo>
                    <a:pt x="173" y="3"/>
                    <a:pt x="146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61;p104">
              <a:extLst>
                <a:ext uri="{FF2B5EF4-FFF2-40B4-BE49-F238E27FC236}">
                  <a16:creationId xmlns:a16="http://schemas.microsoft.com/office/drawing/2014/main" id="{96DF3140-E020-AABA-823F-1628E6D57AA5}"/>
                </a:ext>
              </a:extLst>
            </p:cNvPr>
            <p:cNvSpPr/>
            <p:nvPr/>
          </p:nvSpPr>
          <p:spPr>
            <a:xfrm>
              <a:off x="1776981" y="3983456"/>
              <a:ext cx="87776" cy="84602"/>
            </a:xfrm>
            <a:custGeom>
              <a:avLst/>
              <a:gdLst/>
              <a:ahLst/>
              <a:cxnLst/>
              <a:rect l="l" t="t" r="r" b="b"/>
              <a:pathLst>
                <a:path w="387" h="373" extrusionOk="0">
                  <a:moveTo>
                    <a:pt x="330" y="0"/>
                  </a:moveTo>
                  <a:cubicBezTo>
                    <a:pt x="318" y="0"/>
                    <a:pt x="306" y="1"/>
                    <a:pt x="293" y="2"/>
                  </a:cubicBezTo>
                  <a:cubicBezTo>
                    <a:pt x="266" y="6"/>
                    <a:pt x="232" y="15"/>
                    <a:pt x="201" y="30"/>
                  </a:cubicBezTo>
                  <a:cubicBezTo>
                    <a:pt x="170" y="46"/>
                    <a:pt x="139" y="67"/>
                    <a:pt x="108" y="95"/>
                  </a:cubicBezTo>
                  <a:cubicBezTo>
                    <a:pt x="96" y="107"/>
                    <a:pt x="80" y="123"/>
                    <a:pt x="68" y="138"/>
                  </a:cubicBezTo>
                  <a:cubicBezTo>
                    <a:pt x="56" y="154"/>
                    <a:pt x="46" y="169"/>
                    <a:pt x="37" y="185"/>
                  </a:cubicBezTo>
                  <a:cubicBezTo>
                    <a:pt x="22" y="216"/>
                    <a:pt x="9" y="249"/>
                    <a:pt x="6" y="277"/>
                  </a:cubicBezTo>
                  <a:cubicBezTo>
                    <a:pt x="0" y="308"/>
                    <a:pt x="0" y="330"/>
                    <a:pt x="0" y="345"/>
                  </a:cubicBezTo>
                  <a:cubicBezTo>
                    <a:pt x="3" y="364"/>
                    <a:pt x="3" y="373"/>
                    <a:pt x="3" y="373"/>
                  </a:cubicBezTo>
                  <a:cubicBezTo>
                    <a:pt x="3" y="373"/>
                    <a:pt x="6" y="364"/>
                    <a:pt x="9" y="348"/>
                  </a:cubicBezTo>
                  <a:cubicBezTo>
                    <a:pt x="16" y="333"/>
                    <a:pt x="22" y="311"/>
                    <a:pt x="34" y="287"/>
                  </a:cubicBezTo>
                  <a:cubicBezTo>
                    <a:pt x="46" y="265"/>
                    <a:pt x="56" y="237"/>
                    <a:pt x="77" y="209"/>
                  </a:cubicBezTo>
                  <a:cubicBezTo>
                    <a:pt x="87" y="200"/>
                    <a:pt x="96" y="185"/>
                    <a:pt x="108" y="172"/>
                  </a:cubicBezTo>
                  <a:cubicBezTo>
                    <a:pt x="118" y="157"/>
                    <a:pt x="127" y="145"/>
                    <a:pt x="142" y="132"/>
                  </a:cubicBezTo>
                  <a:cubicBezTo>
                    <a:pt x="164" y="111"/>
                    <a:pt x="192" y="86"/>
                    <a:pt x="219" y="70"/>
                  </a:cubicBezTo>
                  <a:cubicBezTo>
                    <a:pt x="247" y="55"/>
                    <a:pt x="278" y="46"/>
                    <a:pt x="300" y="33"/>
                  </a:cubicBezTo>
                  <a:cubicBezTo>
                    <a:pt x="324" y="24"/>
                    <a:pt x="346" y="18"/>
                    <a:pt x="361" y="15"/>
                  </a:cubicBezTo>
                  <a:cubicBezTo>
                    <a:pt x="377" y="9"/>
                    <a:pt x="386" y="6"/>
                    <a:pt x="386" y="6"/>
                  </a:cubicBezTo>
                  <a:cubicBezTo>
                    <a:pt x="386" y="6"/>
                    <a:pt x="374" y="6"/>
                    <a:pt x="361" y="2"/>
                  </a:cubicBezTo>
                  <a:cubicBezTo>
                    <a:pt x="352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62;p104">
              <a:extLst>
                <a:ext uri="{FF2B5EF4-FFF2-40B4-BE49-F238E27FC236}">
                  <a16:creationId xmlns:a16="http://schemas.microsoft.com/office/drawing/2014/main" id="{EA41AFD8-7B63-1B60-71FE-D8D88CCA43C7}"/>
                </a:ext>
              </a:extLst>
            </p:cNvPr>
            <p:cNvSpPr/>
            <p:nvPr/>
          </p:nvSpPr>
          <p:spPr>
            <a:xfrm>
              <a:off x="1617304" y="3843057"/>
              <a:ext cx="833536" cy="336140"/>
            </a:xfrm>
            <a:custGeom>
              <a:avLst/>
              <a:gdLst/>
              <a:ahLst/>
              <a:cxnLst/>
              <a:rect l="l" t="t" r="r" b="b"/>
              <a:pathLst>
                <a:path w="3675" h="1482" extrusionOk="0">
                  <a:moveTo>
                    <a:pt x="3554" y="1"/>
                  </a:moveTo>
                  <a:lnTo>
                    <a:pt x="3563" y="16"/>
                  </a:lnTo>
                  <a:cubicBezTo>
                    <a:pt x="3566" y="23"/>
                    <a:pt x="3579" y="32"/>
                    <a:pt x="3585" y="47"/>
                  </a:cubicBezTo>
                  <a:cubicBezTo>
                    <a:pt x="3603" y="72"/>
                    <a:pt x="3628" y="112"/>
                    <a:pt x="3646" y="171"/>
                  </a:cubicBezTo>
                  <a:cubicBezTo>
                    <a:pt x="3656" y="195"/>
                    <a:pt x="3662" y="232"/>
                    <a:pt x="3662" y="266"/>
                  </a:cubicBezTo>
                  <a:cubicBezTo>
                    <a:pt x="3662" y="303"/>
                    <a:pt x="3656" y="344"/>
                    <a:pt x="3640" y="378"/>
                  </a:cubicBezTo>
                  <a:cubicBezTo>
                    <a:pt x="3625" y="412"/>
                    <a:pt x="3594" y="445"/>
                    <a:pt x="3557" y="473"/>
                  </a:cubicBezTo>
                  <a:cubicBezTo>
                    <a:pt x="3520" y="498"/>
                    <a:pt x="3477" y="526"/>
                    <a:pt x="3433" y="557"/>
                  </a:cubicBezTo>
                  <a:cubicBezTo>
                    <a:pt x="3350" y="612"/>
                    <a:pt x="3257" y="674"/>
                    <a:pt x="3156" y="742"/>
                  </a:cubicBezTo>
                  <a:cubicBezTo>
                    <a:pt x="3057" y="807"/>
                    <a:pt x="2952" y="872"/>
                    <a:pt x="2841" y="936"/>
                  </a:cubicBezTo>
                  <a:cubicBezTo>
                    <a:pt x="2730" y="1001"/>
                    <a:pt x="2609" y="1063"/>
                    <a:pt x="2489" y="1128"/>
                  </a:cubicBezTo>
                  <a:cubicBezTo>
                    <a:pt x="2368" y="1183"/>
                    <a:pt x="2242" y="1242"/>
                    <a:pt x="2115" y="1288"/>
                  </a:cubicBezTo>
                  <a:cubicBezTo>
                    <a:pt x="1989" y="1335"/>
                    <a:pt x="1853" y="1366"/>
                    <a:pt x="1723" y="1390"/>
                  </a:cubicBezTo>
                  <a:cubicBezTo>
                    <a:pt x="1590" y="1412"/>
                    <a:pt x="1454" y="1427"/>
                    <a:pt x="1328" y="1437"/>
                  </a:cubicBezTo>
                  <a:cubicBezTo>
                    <a:pt x="1238" y="1439"/>
                    <a:pt x="1150" y="1441"/>
                    <a:pt x="1064" y="1441"/>
                  </a:cubicBezTo>
                  <a:cubicBezTo>
                    <a:pt x="1028" y="1441"/>
                    <a:pt x="993" y="1441"/>
                    <a:pt x="957" y="1440"/>
                  </a:cubicBezTo>
                  <a:cubicBezTo>
                    <a:pt x="837" y="1437"/>
                    <a:pt x="729" y="1424"/>
                    <a:pt x="627" y="1412"/>
                  </a:cubicBezTo>
                  <a:cubicBezTo>
                    <a:pt x="522" y="1400"/>
                    <a:pt x="429" y="1381"/>
                    <a:pt x="349" y="1366"/>
                  </a:cubicBezTo>
                  <a:cubicBezTo>
                    <a:pt x="266" y="1350"/>
                    <a:pt x="195" y="1332"/>
                    <a:pt x="136" y="1316"/>
                  </a:cubicBezTo>
                  <a:cubicBezTo>
                    <a:pt x="77" y="1301"/>
                    <a:pt x="31" y="1288"/>
                    <a:pt x="0" y="1276"/>
                  </a:cubicBezTo>
                  <a:lnTo>
                    <a:pt x="0" y="1276"/>
                  </a:lnTo>
                  <a:cubicBezTo>
                    <a:pt x="28" y="1288"/>
                    <a:pt x="74" y="1304"/>
                    <a:pt x="133" y="1322"/>
                  </a:cubicBezTo>
                  <a:cubicBezTo>
                    <a:pt x="185" y="1338"/>
                    <a:pt x="260" y="1362"/>
                    <a:pt x="340" y="1381"/>
                  </a:cubicBezTo>
                  <a:cubicBezTo>
                    <a:pt x="420" y="1406"/>
                    <a:pt x="513" y="1424"/>
                    <a:pt x="618" y="1440"/>
                  </a:cubicBezTo>
                  <a:cubicBezTo>
                    <a:pt x="775" y="1463"/>
                    <a:pt x="958" y="1482"/>
                    <a:pt x="1153" y="1482"/>
                  </a:cubicBezTo>
                  <a:cubicBezTo>
                    <a:pt x="1210" y="1482"/>
                    <a:pt x="1269" y="1480"/>
                    <a:pt x="1328" y="1477"/>
                  </a:cubicBezTo>
                  <a:cubicBezTo>
                    <a:pt x="1454" y="1471"/>
                    <a:pt x="1590" y="1458"/>
                    <a:pt x="1726" y="1437"/>
                  </a:cubicBezTo>
                  <a:cubicBezTo>
                    <a:pt x="1862" y="1415"/>
                    <a:pt x="2001" y="1381"/>
                    <a:pt x="2131" y="1335"/>
                  </a:cubicBezTo>
                  <a:cubicBezTo>
                    <a:pt x="2263" y="1285"/>
                    <a:pt x="2387" y="1227"/>
                    <a:pt x="2510" y="1165"/>
                  </a:cubicBezTo>
                  <a:cubicBezTo>
                    <a:pt x="2634" y="1103"/>
                    <a:pt x="2748" y="1038"/>
                    <a:pt x="2859" y="973"/>
                  </a:cubicBezTo>
                  <a:cubicBezTo>
                    <a:pt x="3085" y="841"/>
                    <a:pt x="3276" y="696"/>
                    <a:pt x="3446" y="575"/>
                  </a:cubicBezTo>
                  <a:cubicBezTo>
                    <a:pt x="3486" y="544"/>
                    <a:pt x="3529" y="517"/>
                    <a:pt x="3566" y="486"/>
                  </a:cubicBezTo>
                  <a:cubicBezTo>
                    <a:pt x="3606" y="455"/>
                    <a:pt x="3637" y="418"/>
                    <a:pt x="3653" y="378"/>
                  </a:cubicBezTo>
                  <a:cubicBezTo>
                    <a:pt x="3671" y="334"/>
                    <a:pt x="3674" y="297"/>
                    <a:pt x="3674" y="257"/>
                  </a:cubicBezTo>
                  <a:cubicBezTo>
                    <a:pt x="3671" y="220"/>
                    <a:pt x="3668" y="189"/>
                    <a:pt x="3656" y="158"/>
                  </a:cubicBezTo>
                  <a:cubicBezTo>
                    <a:pt x="3637" y="100"/>
                    <a:pt x="3606" y="63"/>
                    <a:pt x="3585" y="35"/>
                  </a:cubicBezTo>
                  <a:cubicBezTo>
                    <a:pt x="3579" y="23"/>
                    <a:pt x="3566" y="16"/>
                    <a:pt x="3563" y="7"/>
                  </a:cubicBezTo>
                  <a:lnTo>
                    <a:pt x="3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63;p104">
              <a:extLst>
                <a:ext uri="{FF2B5EF4-FFF2-40B4-BE49-F238E27FC236}">
                  <a16:creationId xmlns:a16="http://schemas.microsoft.com/office/drawing/2014/main" id="{27074BD9-4B24-F78E-A289-0D162A91DD32}"/>
                </a:ext>
              </a:extLst>
            </p:cNvPr>
            <p:cNvSpPr/>
            <p:nvPr/>
          </p:nvSpPr>
          <p:spPr>
            <a:xfrm>
              <a:off x="714586" y="3542979"/>
              <a:ext cx="1087793" cy="713333"/>
            </a:xfrm>
            <a:custGeom>
              <a:avLst/>
              <a:gdLst/>
              <a:ahLst/>
              <a:cxnLst/>
              <a:rect l="l" t="t" r="r" b="b"/>
              <a:pathLst>
                <a:path w="4796" h="3145" extrusionOk="0">
                  <a:moveTo>
                    <a:pt x="2375" y="1"/>
                  </a:moveTo>
                  <a:cubicBezTo>
                    <a:pt x="2105" y="1"/>
                    <a:pt x="1843" y="83"/>
                    <a:pt x="1646" y="290"/>
                  </a:cubicBezTo>
                  <a:cubicBezTo>
                    <a:pt x="1473" y="469"/>
                    <a:pt x="1365" y="703"/>
                    <a:pt x="1291" y="947"/>
                  </a:cubicBezTo>
                  <a:cubicBezTo>
                    <a:pt x="1266" y="922"/>
                    <a:pt x="1234" y="911"/>
                    <a:pt x="1200" y="911"/>
                  </a:cubicBezTo>
                  <a:cubicBezTo>
                    <a:pt x="1150" y="911"/>
                    <a:pt x="1098" y="935"/>
                    <a:pt x="1063" y="972"/>
                  </a:cubicBezTo>
                  <a:cubicBezTo>
                    <a:pt x="1001" y="1034"/>
                    <a:pt x="973" y="1117"/>
                    <a:pt x="939" y="1200"/>
                  </a:cubicBezTo>
                  <a:cubicBezTo>
                    <a:pt x="865" y="1355"/>
                    <a:pt x="751" y="1488"/>
                    <a:pt x="612" y="1577"/>
                  </a:cubicBezTo>
                  <a:cubicBezTo>
                    <a:pt x="485" y="1664"/>
                    <a:pt x="334" y="1713"/>
                    <a:pt x="217" y="1818"/>
                  </a:cubicBezTo>
                  <a:cubicBezTo>
                    <a:pt x="1" y="2009"/>
                    <a:pt x="90" y="2321"/>
                    <a:pt x="269" y="2513"/>
                  </a:cubicBezTo>
                  <a:cubicBezTo>
                    <a:pt x="380" y="2630"/>
                    <a:pt x="535" y="2707"/>
                    <a:pt x="686" y="2769"/>
                  </a:cubicBezTo>
                  <a:cubicBezTo>
                    <a:pt x="1112" y="2951"/>
                    <a:pt x="1575" y="3031"/>
                    <a:pt x="2038" y="3087"/>
                  </a:cubicBezTo>
                  <a:cubicBezTo>
                    <a:pt x="2326" y="3120"/>
                    <a:pt x="2616" y="3144"/>
                    <a:pt x="2906" y="3144"/>
                  </a:cubicBezTo>
                  <a:cubicBezTo>
                    <a:pt x="3306" y="3144"/>
                    <a:pt x="3703" y="3099"/>
                    <a:pt x="4085" y="2969"/>
                  </a:cubicBezTo>
                  <a:cubicBezTo>
                    <a:pt x="4375" y="2874"/>
                    <a:pt x="4675" y="2692"/>
                    <a:pt x="4746" y="2389"/>
                  </a:cubicBezTo>
                  <a:cubicBezTo>
                    <a:pt x="4795" y="2161"/>
                    <a:pt x="4693" y="1926"/>
                    <a:pt x="4582" y="1725"/>
                  </a:cubicBezTo>
                  <a:cubicBezTo>
                    <a:pt x="4230" y="1095"/>
                    <a:pt x="3705" y="567"/>
                    <a:pt x="3088" y="212"/>
                  </a:cubicBezTo>
                  <a:cubicBezTo>
                    <a:pt x="2934" y="123"/>
                    <a:pt x="2770" y="46"/>
                    <a:pt x="2594" y="18"/>
                  </a:cubicBezTo>
                  <a:cubicBezTo>
                    <a:pt x="2521" y="7"/>
                    <a:pt x="2448" y="1"/>
                    <a:pt x="2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64;p104">
              <a:extLst>
                <a:ext uri="{FF2B5EF4-FFF2-40B4-BE49-F238E27FC236}">
                  <a16:creationId xmlns:a16="http://schemas.microsoft.com/office/drawing/2014/main" id="{60194A0A-CC64-9FE1-2FB8-9C12E2096A07}"/>
                </a:ext>
              </a:extLst>
            </p:cNvPr>
            <p:cNvSpPr/>
            <p:nvPr/>
          </p:nvSpPr>
          <p:spPr>
            <a:xfrm>
              <a:off x="713225" y="3558403"/>
              <a:ext cx="1032451" cy="702446"/>
            </a:xfrm>
            <a:custGeom>
              <a:avLst/>
              <a:gdLst/>
              <a:ahLst/>
              <a:cxnLst/>
              <a:rect l="l" t="t" r="r" b="b"/>
              <a:pathLst>
                <a:path w="4552" h="3097" extrusionOk="0">
                  <a:moveTo>
                    <a:pt x="2142" y="0"/>
                  </a:moveTo>
                  <a:cubicBezTo>
                    <a:pt x="1964" y="0"/>
                    <a:pt x="1792" y="63"/>
                    <a:pt x="1643" y="219"/>
                  </a:cubicBezTo>
                  <a:cubicBezTo>
                    <a:pt x="1470" y="401"/>
                    <a:pt x="1362" y="635"/>
                    <a:pt x="1288" y="879"/>
                  </a:cubicBezTo>
                  <a:cubicBezTo>
                    <a:pt x="1263" y="854"/>
                    <a:pt x="1230" y="843"/>
                    <a:pt x="1197" y="843"/>
                  </a:cubicBezTo>
                  <a:cubicBezTo>
                    <a:pt x="1147" y="843"/>
                    <a:pt x="1094" y="867"/>
                    <a:pt x="1059" y="904"/>
                  </a:cubicBezTo>
                  <a:cubicBezTo>
                    <a:pt x="1001" y="966"/>
                    <a:pt x="973" y="1049"/>
                    <a:pt x="939" y="1129"/>
                  </a:cubicBezTo>
                  <a:cubicBezTo>
                    <a:pt x="865" y="1284"/>
                    <a:pt x="748" y="1420"/>
                    <a:pt x="609" y="1509"/>
                  </a:cubicBezTo>
                  <a:cubicBezTo>
                    <a:pt x="482" y="1592"/>
                    <a:pt x="331" y="1645"/>
                    <a:pt x="217" y="1747"/>
                  </a:cubicBezTo>
                  <a:cubicBezTo>
                    <a:pt x="0" y="1941"/>
                    <a:pt x="90" y="2253"/>
                    <a:pt x="266" y="2441"/>
                  </a:cubicBezTo>
                  <a:cubicBezTo>
                    <a:pt x="377" y="2562"/>
                    <a:pt x="531" y="2639"/>
                    <a:pt x="683" y="2701"/>
                  </a:cubicBezTo>
                  <a:cubicBezTo>
                    <a:pt x="1115" y="2883"/>
                    <a:pt x="1578" y="2963"/>
                    <a:pt x="2041" y="3019"/>
                  </a:cubicBezTo>
                  <a:cubicBezTo>
                    <a:pt x="2299" y="3049"/>
                    <a:pt x="2665" y="3096"/>
                    <a:pt x="3037" y="3096"/>
                  </a:cubicBezTo>
                  <a:cubicBezTo>
                    <a:pt x="3687" y="3096"/>
                    <a:pt x="4354" y="2952"/>
                    <a:pt x="4490" y="2324"/>
                  </a:cubicBezTo>
                  <a:cubicBezTo>
                    <a:pt x="4551" y="2043"/>
                    <a:pt x="4459" y="1728"/>
                    <a:pt x="4258" y="1528"/>
                  </a:cubicBezTo>
                  <a:lnTo>
                    <a:pt x="4258" y="1528"/>
                  </a:lnTo>
                  <a:cubicBezTo>
                    <a:pt x="4354" y="1796"/>
                    <a:pt x="4443" y="2093"/>
                    <a:pt x="4335" y="2355"/>
                  </a:cubicBezTo>
                  <a:cubicBezTo>
                    <a:pt x="4258" y="2540"/>
                    <a:pt x="4094" y="2676"/>
                    <a:pt x="3912" y="2747"/>
                  </a:cubicBezTo>
                  <a:cubicBezTo>
                    <a:pt x="3733" y="2824"/>
                    <a:pt x="3535" y="2849"/>
                    <a:pt x="3341" y="2868"/>
                  </a:cubicBezTo>
                  <a:cubicBezTo>
                    <a:pt x="3140" y="2887"/>
                    <a:pt x="2935" y="2899"/>
                    <a:pt x="2731" y="2899"/>
                  </a:cubicBezTo>
                  <a:cubicBezTo>
                    <a:pt x="2190" y="2899"/>
                    <a:pt x="1651" y="2811"/>
                    <a:pt x="1189" y="2531"/>
                  </a:cubicBezTo>
                  <a:lnTo>
                    <a:pt x="1189" y="2531"/>
                  </a:lnTo>
                  <a:cubicBezTo>
                    <a:pt x="1576" y="2720"/>
                    <a:pt x="2002" y="2817"/>
                    <a:pt x="2427" y="2817"/>
                  </a:cubicBezTo>
                  <a:cubicBezTo>
                    <a:pt x="2661" y="2817"/>
                    <a:pt x="2895" y="2788"/>
                    <a:pt x="3122" y="2729"/>
                  </a:cubicBezTo>
                  <a:cubicBezTo>
                    <a:pt x="3338" y="2670"/>
                    <a:pt x="3557" y="2583"/>
                    <a:pt x="3708" y="2417"/>
                  </a:cubicBezTo>
                  <a:lnTo>
                    <a:pt x="3708" y="2417"/>
                  </a:lnTo>
                  <a:cubicBezTo>
                    <a:pt x="3388" y="2516"/>
                    <a:pt x="3056" y="2574"/>
                    <a:pt x="2723" y="2574"/>
                  </a:cubicBezTo>
                  <a:cubicBezTo>
                    <a:pt x="2547" y="2574"/>
                    <a:pt x="2370" y="2557"/>
                    <a:pt x="2196" y="2522"/>
                  </a:cubicBezTo>
                  <a:cubicBezTo>
                    <a:pt x="1695" y="2420"/>
                    <a:pt x="1220" y="2145"/>
                    <a:pt x="914" y="1725"/>
                  </a:cubicBezTo>
                  <a:lnTo>
                    <a:pt x="914" y="1725"/>
                  </a:lnTo>
                  <a:cubicBezTo>
                    <a:pt x="1521" y="2080"/>
                    <a:pt x="2202" y="2346"/>
                    <a:pt x="2895" y="2346"/>
                  </a:cubicBezTo>
                  <a:cubicBezTo>
                    <a:pt x="2956" y="2346"/>
                    <a:pt x="3017" y="2344"/>
                    <a:pt x="3079" y="2340"/>
                  </a:cubicBezTo>
                  <a:cubicBezTo>
                    <a:pt x="3180" y="2330"/>
                    <a:pt x="3288" y="2312"/>
                    <a:pt x="3350" y="2235"/>
                  </a:cubicBezTo>
                  <a:cubicBezTo>
                    <a:pt x="2782" y="2167"/>
                    <a:pt x="2230" y="1954"/>
                    <a:pt x="1754" y="1626"/>
                  </a:cubicBezTo>
                  <a:cubicBezTo>
                    <a:pt x="1643" y="1549"/>
                    <a:pt x="1532" y="1460"/>
                    <a:pt x="1458" y="1349"/>
                  </a:cubicBezTo>
                  <a:cubicBezTo>
                    <a:pt x="1380" y="1231"/>
                    <a:pt x="1343" y="1086"/>
                    <a:pt x="1380" y="953"/>
                  </a:cubicBezTo>
                  <a:lnTo>
                    <a:pt x="1380" y="953"/>
                  </a:lnTo>
                  <a:cubicBezTo>
                    <a:pt x="1640" y="1237"/>
                    <a:pt x="1942" y="1574"/>
                    <a:pt x="2285" y="1750"/>
                  </a:cubicBezTo>
                  <a:cubicBezTo>
                    <a:pt x="2652" y="1932"/>
                    <a:pt x="3109" y="2006"/>
                    <a:pt x="3517" y="2028"/>
                  </a:cubicBezTo>
                  <a:cubicBezTo>
                    <a:pt x="3530" y="2029"/>
                    <a:pt x="3544" y="2029"/>
                    <a:pt x="3559" y="2029"/>
                  </a:cubicBezTo>
                  <a:cubicBezTo>
                    <a:pt x="3604" y="2029"/>
                    <a:pt x="3652" y="2023"/>
                    <a:pt x="3690" y="2000"/>
                  </a:cubicBezTo>
                  <a:cubicBezTo>
                    <a:pt x="3881" y="1889"/>
                    <a:pt x="3597" y="1234"/>
                    <a:pt x="3520" y="1083"/>
                  </a:cubicBezTo>
                  <a:cubicBezTo>
                    <a:pt x="3363" y="771"/>
                    <a:pt x="3125" y="496"/>
                    <a:pt x="2853" y="286"/>
                  </a:cubicBezTo>
                  <a:cubicBezTo>
                    <a:pt x="2642" y="121"/>
                    <a:pt x="2387" y="0"/>
                    <a:pt x="2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65;p104">
              <a:extLst>
                <a:ext uri="{FF2B5EF4-FFF2-40B4-BE49-F238E27FC236}">
                  <a16:creationId xmlns:a16="http://schemas.microsoft.com/office/drawing/2014/main" id="{28415645-CA22-2F6E-3656-92020D0B12D8}"/>
                </a:ext>
              </a:extLst>
            </p:cNvPr>
            <p:cNvSpPr/>
            <p:nvPr/>
          </p:nvSpPr>
          <p:spPr>
            <a:xfrm>
              <a:off x="1087921" y="3753465"/>
              <a:ext cx="344075" cy="185761"/>
            </a:xfrm>
            <a:custGeom>
              <a:avLst/>
              <a:gdLst/>
              <a:ahLst/>
              <a:cxnLst/>
              <a:rect l="l" t="t" r="r" b="b"/>
              <a:pathLst>
                <a:path w="1517" h="819" extrusionOk="0">
                  <a:moveTo>
                    <a:pt x="0" y="1"/>
                  </a:moveTo>
                  <a:cubicBezTo>
                    <a:pt x="16" y="75"/>
                    <a:pt x="62" y="137"/>
                    <a:pt x="108" y="195"/>
                  </a:cubicBezTo>
                  <a:cubicBezTo>
                    <a:pt x="431" y="582"/>
                    <a:pt x="927" y="818"/>
                    <a:pt x="1425" y="818"/>
                  </a:cubicBezTo>
                  <a:cubicBezTo>
                    <a:pt x="1455" y="818"/>
                    <a:pt x="1486" y="818"/>
                    <a:pt x="1516" y="816"/>
                  </a:cubicBezTo>
                  <a:cubicBezTo>
                    <a:pt x="1099" y="544"/>
                    <a:pt x="593" y="436"/>
                    <a:pt x="213" y="121"/>
                  </a:cubicBezTo>
                  <a:cubicBezTo>
                    <a:pt x="145" y="69"/>
                    <a:pt x="8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66;p104">
              <a:extLst>
                <a:ext uri="{FF2B5EF4-FFF2-40B4-BE49-F238E27FC236}">
                  <a16:creationId xmlns:a16="http://schemas.microsoft.com/office/drawing/2014/main" id="{8D96C520-9216-AFAA-73C9-C48F52079AD9}"/>
                </a:ext>
              </a:extLst>
            </p:cNvPr>
            <p:cNvSpPr/>
            <p:nvPr/>
          </p:nvSpPr>
          <p:spPr>
            <a:xfrm>
              <a:off x="993340" y="3755506"/>
              <a:ext cx="594702" cy="262652"/>
            </a:xfrm>
            <a:custGeom>
              <a:avLst/>
              <a:gdLst/>
              <a:ahLst/>
              <a:cxnLst/>
              <a:rect l="l" t="t" r="r" b="b"/>
              <a:pathLst>
                <a:path w="2622" h="1158" extrusionOk="0">
                  <a:moveTo>
                    <a:pt x="0" y="1"/>
                  </a:moveTo>
                  <a:cubicBezTo>
                    <a:pt x="1" y="1"/>
                    <a:pt x="13" y="4"/>
                    <a:pt x="31" y="10"/>
                  </a:cubicBezTo>
                  <a:cubicBezTo>
                    <a:pt x="50" y="20"/>
                    <a:pt x="81" y="32"/>
                    <a:pt x="115" y="53"/>
                  </a:cubicBezTo>
                  <a:cubicBezTo>
                    <a:pt x="123" y="59"/>
                    <a:pt x="131" y="64"/>
                    <a:pt x="139" y="70"/>
                  </a:cubicBezTo>
                  <a:lnTo>
                    <a:pt x="139" y="70"/>
                  </a:lnTo>
                  <a:cubicBezTo>
                    <a:pt x="133" y="65"/>
                    <a:pt x="127" y="61"/>
                    <a:pt x="121" y="57"/>
                  </a:cubicBezTo>
                  <a:cubicBezTo>
                    <a:pt x="84" y="35"/>
                    <a:pt x="59" y="20"/>
                    <a:pt x="37" y="7"/>
                  </a:cubicBezTo>
                  <a:cubicBezTo>
                    <a:pt x="13" y="4"/>
                    <a:pt x="1" y="1"/>
                    <a:pt x="0" y="1"/>
                  </a:cubicBezTo>
                  <a:close/>
                  <a:moveTo>
                    <a:pt x="139" y="70"/>
                  </a:moveTo>
                  <a:lnTo>
                    <a:pt x="139" y="70"/>
                  </a:lnTo>
                  <a:cubicBezTo>
                    <a:pt x="167" y="93"/>
                    <a:pt x="196" y="123"/>
                    <a:pt x="229" y="158"/>
                  </a:cubicBezTo>
                  <a:cubicBezTo>
                    <a:pt x="266" y="199"/>
                    <a:pt x="306" y="254"/>
                    <a:pt x="346" y="307"/>
                  </a:cubicBezTo>
                  <a:cubicBezTo>
                    <a:pt x="368" y="334"/>
                    <a:pt x="392" y="365"/>
                    <a:pt x="417" y="393"/>
                  </a:cubicBezTo>
                  <a:cubicBezTo>
                    <a:pt x="439" y="424"/>
                    <a:pt x="463" y="455"/>
                    <a:pt x="494" y="483"/>
                  </a:cubicBezTo>
                  <a:cubicBezTo>
                    <a:pt x="522" y="513"/>
                    <a:pt x="553" y="538"/>
                    <a:pt x="584" y="569"/>
                  </a:cubicBezTo>
                  <a:cubicBezTo>
                    <a:pt x="615" y="597"/>
                    <a:pt x="649" y="625"/>
                    <a:pt x="683" y="656"/>
                  </a:cubicBezTo>
                  <a:cubicBezTo>
                    <a:pt x="717" y="686"/>
                    <a:pt x="757" y="708"/>
                    <a:pt x="791" y="736"/>
                  </a:cubicBezTo>
                  <a:cubicBezTo>
                    <a:pt x="806" y="748"/>
                    <a:pt x="825" y="764"/>
                    <a:pt x="846" y="776"/>
                  </a:cubicBezTo>
                  <a:cubicBezTo>
                    <a:pt x="865" y="791"/>
                    <a:pt x="883" y="801"/>
                    <a:pt x="902" y="813"/>
                  </a:cubicBezTo>
                  <a:cubicBezTo>
                    <a:pt x="924" y="828"/>
                    <a:pt x="942" y="841"/>
                    <a:pt x="961" y="853"/>
                  </a:cubicBezTo>
                  <a:cubicBezTo>
                    <a:pt x="979" y="862"/>
                    <a:pt x="1004" y="875"/>
                    <a:pt x="1022" y="887"/>
                  </a:cubicBezTo>
                  <a:cubicBezTo>
                    <a:pt x="1066" y="909"/>
                    <a:pt x="1109" y="933"/>
                    <a:pt x="1149" y="952"/>
                  </a:cubicBezTo>
                  <a:cubicBezTo>
                    <a:pt x="1235" y="995"/>
                    <a:pt x="1325" y="1026"/>
                    <a:pt x="1411" y="1057"/>
                  </a:cubicBezTo>
                  <a:cubicBezTo>
                    <a:pt x="1455" y="1069"/>
                    <a:pt x="1501" y="1085"/>
                    <a:pt x="1544" y="1094"/>
                  </a:cubicBezTo>
                  <a:cubicBezTo>
                    <a:pt x="1587" y="1103"/>
                    <a:pt x="1634" y="1116"/>
                    <a:pt x="1674" y="1122"/>
                  </a:cubicBezTo>
                  <a:cubicBezTo>
                    <a:pt x="1763" y="1137"/>
                    <a:pt x="1850" y="1150"/>
                    <a:pt x="1930" y="1153"/>
                  </a:cubicBezTo>
                  <a:cubicBezTo>
                    <a:pt x="1964" y="1157"/>
                    <a:pt x="1998" y="1158"/>
                    <a:pt x="2031" y="1158"/>
                  </a:cubicBezTo>
                  <a:cubicBezTo>
                    <a:pt x="2075" y="1158"/>
                    <a:pt x="2118" y="1156"/>
                    <a:pt x="2158" y="1156"/>
                  </a:cubicBezTo>
                  <a:cubicBezTo>
                    <a:pt x="2229" y="1150"/>
                    <a:pt x="2291" y="1146"/>
                    <a:pt x="2350" y="1137"/>
                  </a:cubicBezTo>
                  <a:cubicBezTo>
                    <a:pt x="2409" y="1125"/>
                    <a:pt x="2458" y="1122"/>
                    <a:pt x="2498" y="1109"/>
                  </a:cubicBezTo>
                  <a:lnTo>
                    <a:pt x="2622" y="1078"/>
                  </a:lnTo>
                  <a:lnTo>
                    <a:pt x="2622" y="1078"/>
                  </a:lnTo>
                  <a:cubicBezTo>
                    <a:pt x="2622" y="1079"/>
                    <a:pt x="2575" y="1088"/>
                    <a:pt x="2492" y="1103"/>
                  </a:cubicBezTo>
                  <a:cubicBezTo>
                    <a:pt x="2455" y="1112"/>
                    <a:pt x="2405" y="1116"/>
                    <a:pt x="2347" y="1122"/>
                  </a:cubicBezTo>
                  <a:cubicBezTo>
                    <a:pt x="2319" y="1131"/>
                    <a:pt x="2288" y="1131"/>
                    <a:pt x="2257" y="1131"/>
                  </a:cubicBezTo>
                  <a:cubicBezTo>
                    <a:pt x="2226" y="1131"/>
                    <a:pt x="2192" y="1134"/>
                    <a:pt x="2158" y="1134"/>
                  </a:cubicBezTo>
                  <a:cubicBezTo>
                    <a:pt x="2087" y="1131"/>
                    <a:pt x="2013" y="1134"/>
                    <a:pt x="1933" y="1122"/>
                  </a:cubicBezTo>
                  <a:cubicBezTo>
                    <a:pt x="1890" y="1119"/>
                    <a:pt x="1853" y="1116"/>
                    <a:pt x="1810" y="1106"/>
                  </a:cubicBezTo>
                  <a:cubicBezTo>
                    <a:pt x="1766" y="1100"/>
                    <a:pt x="1726" y="1097"/>
                    <a:pt x="1683" y="1085"/>
                  </a:cubicBezTo>
                  <a:cubicBezTo>
                    <a:pt x="1640" y="1072"/>
                    <a:pt x="1593" y="1066"/>
                    <a:pt x="1550" y="1054"/>
                  </a:cubicBezTo>
                  <a:cubicBezTo>
                    <a:pt x="1510" y="1041"/>
                    <a:pt x="1464" y="1026"/>
                    <a:pt x="1421" y="1014"/>
                  </a:cubicBezTo>
                  <a:cubicBezTo>
                    <a:pt x="1331" y="983"/>
                    <a:pt x="1248" y="949"/>
                    <a:pt x="1161" y="912"/>
                  </a:cubicBezTo>
                  <a:cubicBezTo>
                    <a:pt x="1118" y="896"/>
                    <a:pt x="1081" y="872"/>
                    <a:pt x="1038" y="850"/>
                  </a:cubicBezTo>
                  <a:cubicBezTo>
                    <a:pt x="1019" y="841"/>
                    <a:pt x="995" y="828"/>
                    <a:pt x="976" y="819"/>
                  </a:cubicBezTo>
                  <a:lnTo>
                    <a:pt x="917" y="782"/>
                  </a:lnTo>
                  <a:lnTo>
                    <a:pt x="862" y="748"/>
                  </a:lnTo>
                  <a:cubicBezTo>
                    <a:pt x="840" y="736"/>
                    <a:pt x="825" y="720"/>
                    <a:pt x="806" y="711"/>
                  </a:cubicBezTo>
                  <a:cubicBezTo>
                    <a:pt x="769" y="683"/>
                    <a:pt x="729" y="659"/>
                    <a:pt x="698" y="628"/>
                  </a:cubicBezTo>
                  <a:cubicBezTo>
                    <a:pt x="664" y="603"/>
                    <a:pt x="630" y="575"/>
                    <a:pt x="599" y="547"/>
                  </a:cubicBezTo>
                  <a:cubicBezTo>
                    <a:pt x="568" y="517"/>
                    <a:pt x="541" y="489"/>
                    <a:pt x="510" y="464"/>
                  </a:cubicBezTo>
                  <a:cubicBezTo>
                    <a:pt x="479" y="436"/>
                    <a:pt x="454" y="405"/>
                    <a:pt x="430" y="378"/>
                  </a:cubicBezTo>
                  <a:cubicBezTo>
                    <a:pt x="402" y="350"/>
                    <a:pt x="377" y="325"/>
                    <a:pt x="355" y="297"/>
                  </a:cubicBezTo>
                  <a:cubicBezTo>
                    <a:pt x="309" y="239"/>
                    <a:pt x="269" y="192"/>
                    <a:pt x="229" y="149"/>
                  </a:cubicBezTo>
                  <a:cubicBezTo>
                    <a:pt x="197" y="118"/>
                    <a:pt x="168" y="92"/>
                    <a:pt x="139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67;p104">
              <a:extLst>
                <a:ext uri="{FF2B5EF4-FFF2-40B4-BE49-F238E27FC236}">
                  <a16:creationId xmlns:a16="http://schemas.microsoft.com/office/drawing/2014/main" id="{9AAC9D2B-746D-0B6A-D31A-8F4ED5EAB3EF}"/>
                </a:ext>
              </a:extLst>
            </p:cNvPr>
            <p:cNvSpPr/>
            <p:nvPr/>
          </p:nvSpPr>
          <p:spPr>
            <a:xfrm>
              <a:off x="1316776" y="3551145"/>
              <a:ext cx="405087" cy="618525"/>
            </a:xfrm>
            <a:custGeom>
              <a:avLst/>
              <a:gdLst/>
              <a:ahLst/>
              <a:cxnLst/>
              <a:rect l="l" t="t" r="r" b="b"/>
              <a:pathLst>
                <a:path w="1786" h="2727" extrusionOk="0">
                  <a:moveTo>
                    <a:pt x="1" y="0"/>
                  </a:moveTo>
                  <a:cubicBezTo>
                    <a:pt x="1" y="1"/>
                    <a:pt x="13" y="10"/>
                    <a:pt x="38" y="22"/>
                  </a:cubicBezTo>
                  <a:cubicBezTo>
                    <a:pt x="59" y="31"/>
                    <a:pt x="93" y="50"/>
                    <a:pt x="137" y="75"/>
                  </a:cubicBezTo>
                  <a:cubicBezTo>
                    <a:pt x="180" y="96"/>
                    <a:pt x="229" y="127"/>
                    <a:pt x="288" y="164"/>
                  </a:cubicBezTo>
                  <a:cubicBezTo>
                    <a:pt x="347" y="201"/>
                    <a:pt x="408" y="244"/>
                    <a:pt x="476" y="291"/>
                  </a:cubicBezTo>
                  <a:cubicBezTo>
                    <a:pt x="547" y="337"/>
                    <a:pt x="618" y="389"/>
                    <a:pt x="692" y="451"/>
                  </a:cubicBezTo>
                  <a:cubicBezTo>
                    <a:pt x="770" y="510"/>
                    <a:pt x="844" y="581"/>
                    <a:pt x="921" y="649"/>
                  </a:cubicBezTo>
                  <a:cubicBezTo>
                    <a:pt x="998" y="720"/>
                    <a:pt x="1075" y="797"/>
                    <a:pt x="1149" y="877"/>
                  </a:cubicBezTo>
                  <a:cubicBezTo>
                    <a:pt x="1220" y="958"/>
                    <a:pt x="1291" y="1044"/>
                    <a:pt x="1359" y="1130"/>
                  </a:cubicBezTo>
                  <a:cubicBezTo>
                    <a:pt x="1495" y="1306"/>
                    <a:pt x="1619" y="1495"/>
                    <a:pt x="1693" y="1686"/>
                  </a:cubicBezTo>
                  <a:cubicBezTo>
                    <a:pt x="1727" y="1788"/>
                    <a:pt x="1754" y="1884"/>
                    <a:pt x="1761" y="1976"/>
                  </a:cubicBezTo>
                  <a:cubicBezTo>
                    <a:pt x="1767" y="2069"/>
                    <a:pt x="1754" y="2162"/>
                    <a:pt x="1739" y="2242"/>
                  </a:cubicBezTo>
                  <a:cubicBezTo>
                    <a:pt x="1713" y="2377"/>
                    <a:pt x="1669" y="2489"/>
                    <a:pt x="1621" y="2567"/>
                  </a:cubicBezTo>
                  <a:lnTo>
                    <a:pt x="1621" y="2567"/>
                  </a:lnTo>
                  <a:cubicBezTo>
                    <a:pt x="1673" y="2489"/>
                    <a:pt x="1723" y="2378"/>
                    <a:pt x="1754" y="2239"/>
                  </a:cubicBezTo>
                  <a:cubicBezTo>
                    <a:pt x="1773" y="2159"/>
                    <a:pt x="1785" y="2066"/>
                    <a:pt x="1785" y="1970"/>
                  </a:cubicBezTo>
                  <a:cubicBezTo>
                    <a:pt x="1776" y="1875"/>
                    <a:pt x="1751" y="1773"/>
                    <a:pt x="1714" y="1674"/>
                  </a:cubicBezTo>
                  <a:cubicBezTo>
                    <a:pt x="1640" y="1476"/>
                    <a:pt x="1523" y="1282"/>
                    <a:pt x="1384" y="1106"/>
                  </a:cubicBezTo>
                  <a:cubicBezTo>
                    <a:pt x="1319" y="1016"/>
                    <a:pt x="1242" y="933"/>
                    <a:pt x="1168" y="849"/>
                  </a:cubicBezTo>
                  <a:cubicBezTo>
                    <a:pt x="1091" y="769"/>
                    <a:pt x="1013" y="695"/>
                    <a:pt x="936" y="624"/>
                  </a:cubicBezTo>
                  <a:cubicBezTo>
                    <a:pt x="859" y="553"/>
                    <a:pt x="782" y="488"/>
                    <a:pt x="705" y="430"/>
                  </a:cubicBezTo>
                  <a:cubicBezTo>
                    <a:pt x="627" y="371"/>
                    <a:pt x="553" y="318"/>
                    <a:pt x="485" y="272"/>
                  </a:cubicBezTo>
                  <a:cubicBezTo>
                    <a:pt x="414" y="226"/>
                    <a:pt x="350" y="186"/>
                    <a:pt x="291" y="152"/>
                  </a:cubicBezTo>
                  <a:cubicBezTo>
                    <a:pt x="232" y="118"/>
                    <a:pt x="180" y="90"/>
                    <a:pt x="137" y="65"/>
                  </a:cubicBezTo>
                  <a:cubicBezTo>
                    <a:pt x="93" y="44"/>
                    <a:pt x="59" y="28"/>
                    <a:pt x="38" y="16"/>
                  </a:cubicBezTo>
                  <a:cubicBezTo>
                    <a:pt x="13" y="10"/>
                    <a:pt x="1" y="1"/>
                    <a:pt x="1" y="0"/>
                  </a:cubicBezTo>
                  <a:close/>
                  <a:moveTo>
                    <a:pt x="1621" y="2567"/>
                  </a:moveTo>
                  <a:cubicBezTo>
                    <a:pt x="1611" y="2583"/>
                    <a:pt x="1601" y="2597"/>
                    <a:pt x="1591" y="2609"/>
                  </a:cubicBezTo>
                  <a:cubicBezTo>
                    <a:pt x="1585" y="2619"/>
                    <a:pt x="1575" y="2631"/>
                    <a:pt x="1569" y="2637"/>
                  </a:cubicBezTo>
                  <a:lnTo>
                    <a:pt x="1544" y="2662"/>
                  </a:lnTo>
                  <a:cubicBezTo>
                    <a:pt x="1535" y="2677"/>
                    <a:pt x="1523" y="2683"/>
                    <a:pt x="1510" y="2693"/>
                  </a:cubicBezTo>
                  <a:cubicBezTo>
                    <a:pt x="1498" y="2717"/>
                    <a:pt x="1489" y="2727"/>
                    <a:pt x="1489" y="2727"/>
                  </a:cubicBezTo>
                  <a:cubicBezTo>
                    <a:pt x="1489" y="2727"/>
                    <a:pt x="1498" y="2717"/>
                    <a:pt x="1520" y="2699"/>
                  </a:cubicBezTo>
                  <a:cubicBezTo>
                    <a:pt x="1529" y="2690"/>
                    <a:pt x="1541" y="2680"/>
                    <a:pt x="1554" y="2665"/>
                  </a:cubicBezTo>
                  <a:cubicBezTo>
                    <a:pt x="1560" y="2656"/>
                    <a:pt x="1566" y="2649"/>
                    <a:pt x="1572" y="2640"/>
                  </a:cubicBezTo>
                  <a:cubicBezTo>
                    <a:pt x="1582" y="2634"/>
                    <a:pt x="1585" y="2622"/>
                    <a:pt x="1591" y="2612"/>
                  </a:cubicBezTo>
                  <a:cubicBezTo>
                    <a:pt x="1601" y="2599"/>
                    <a:pt x="1611" y="2584"/>
                    <a:pt x="1621" y="25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68;p104">
              <a:extLst>
                <a:ext uri="{FF2B5EF4-FFF2-40B4-BE49-F238E27FC236}">
                  <a16:creationId xmlns:a16="http://schemas.microsoft.com/office/drawing/2014/main" id="{CC4DD3B7-94CA-3E39-16A8-F8C617C7D7B9}"/>
                </a:ext>
              </a:extLst>
            </p:cNvPr>
            <p:cNvSpPr/>
            <p:nvPr/>
          </p:nvSpPr>
          <p:spPr>
            <a:xfrm>
              <a:off x="1314054" y="3593786"/>
              <a:ext cx="320940" cy="363131"/>
            </a:xfrm>
            <a:custGeom>
              <a:avLst/>
              <a:gdLst/>
              <a:ahLst/>
              <a:cxnLst/>
              <a:rect l="l" t="t" r="r" b="b"/>
              <a:pathLst>
                <a:path w="1415" h="160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7" y="16"/>
                    <a:pt x="90" y="41"/>
                  </a:cubicBezTo>
                  <a:cubicBezTo>
                    <a:pt x="118" y="53"/>
                    <a:pt x="152" y="69"/>
                    <a:pt x="192" y="87"/>
                  </a:cubicBezTo>
                  <a:cubicBezTo>
                    <a:pt x="229" y="106"/>
                    <a:pt x="272" y="130"/>
                    <a:pt x="318" y="152"/>
                  </a:cubicBezTo>
                  <a:cubicBezTo>
                    <a:pt x="340" y="164"/>
                    <a:pt x="368" y="177"/>
                    <a:pt x="393" y="192"/>
                  </a:cubicBezTo>
                  <a:cubicBezTo>
                    <a:pt x="414" y="208"/>
                    <a:pt x="439" y="223"/>
                    <a:pt x="464" y="239"/>
                  </a:cubicBezTo>
                  <a:cubicBezTo>
                    <a:pt x="491" y="254"/>
                    <a:pt x="516" y="269"/>
                    <a:pt x="541" y="288"/>
                  </a:cubicBezTo>
                  <a:cubicBezTo>
                    <a:pt x="565" y="306"/>
                    <a:pt x="593" y="322"/>
                    <a:pt x="618" y="343"/>
                  </a:cubicBezTo>
                  <a:cubicBezTo>
                    <a:pt x="643" y="362"/>
                    <a:pt x="670" y="381"/>
                    <a:pt x="695" y="399"/>
                  </a:cubicBezTo>
                  <a:cubicBezTo>
                    <a:pt x="723" y="421"/>
                    <a:pt x="748" y="442"/>
                    <a:pt x="772" y="467"/>
                  </a:cubicBezTo>
                  <a:cubicBezTo>
                    <a:pt x="800" y="489"/>
                    <a:pt x="825" y="516"/>
                    <a:pt x="846" y="538"/>
                  </a:cubicBezTo>
                  <a:cubicBezTo>
                    <a:pt x="859" y="553"/>
                    <a:pt x="871" y="566"/>
                    <a:pt x="880" y="578"/>
                  </a:cubicBezTo>
                  <a:lnTo>
                    <a:pt x="917" y="615"/>
                  </a:lnTo>
                  <a:cubicBezTo>
                    <a:pt x="964" y="668"/>
                    <a:pt x="1001" y="723"/>
                    <a:pt x="1044" y="779"/>
                  </a:cubicBezTo>
                  <a:cubicBezTo>
                    <a:pt x="1084" y="837"/>
                    <a:pt x="1118" y="890"/>
                    <a:pt x="1149" y="949"/>
                  </a:cubicBezTo>
                  <a:cubicBezTo>
                    <a:pt x="1180" y="1001"/>
                    <a:pt x="1208" y="1060"/>
                    <a:pt x="1232" y="1115"/>
                  </a:cubicBezTo>
                  <a:cubicBezTo>
                    <a:pt x="1260" y="1168"/>
                    <a:pt x="1279" y="1223"/>
                    <a:pt x="1297" y="1270"/>
                  </a:cubicBezTo>
                  <a:cubicBezTo>
                    <a:pt x="1319" y="1319"/>
                    <a:pt x="1334" y="1365"/>
                    <a:pt x="1350" y="1402"/>
                  </a:cubicBezTo>
                  <a:cubicBezTo>
                    <a:pt x="1365" y="1443"/>
                    <a:pt x="1377" y="1477"/>
                    <a:pt x="1384" y="1507"/>
                  </a:cubicBezTo>
                  <a:lnTo>
                    <a:pt x="1414" y="1600"/>
                  </a:lnTo>
                  <a:cubicBezTo>
                    <a:pt x="1414" y="1600"/>
                    <a:pt x="1408" y="1569"/>
                    <a:pt x="1390" y="1495"/>
                  </a:cubicBezTo>
                  <a:cubicBezTo>
                    <a:pt x="1384" y="1464"/>
                    <a:pt x="1374" y="1430"/>
                    <a:pt x="1365" y="1387"/>
                  </a:cubicBezTo>
                  <a:cubicBezTo>
                    <a:pt x="1353" y="1344"/>
                    <a:pt x="1337" y="1298"/>
                    <a:pt x="1322" y="1248"/>
                  </a:cubicBezTo>
                  <a:cubicBezTo>
                    <a:pt x="1303" y="1199"/>
                    <a:pt x="1282" y="1143"/>
                    <a:pt x="1260" y="1091"/>
                  </a:cubicBezTo>
                  <a:cubicBezTo>
                    <a:pt x="1235" y="1035"/>
                    <a:pt x="1214" y="980"/>
                    <a:pt x="1180" y="921"/>
                  </a:cubicBezTo>
                  <a:cubicBezTo>
                    <a:pt x="1149" y="862"/>
                    <a:pt x="1109" y="804"/>
                    <a:pt x="1075" y="748"/>
                  </a:cubicBezTo>
                  <a:cubicBezTo>
                    <a:pt x="1035" y="692"/>
                    <a:pt x="995" y="634"/>
                    <a:pt x="948" y="581"/>
                  </a:cubicBezTo>
                  <a:lnTo>
                    <a:pt x="911" y="541"/>
                  </a:lnTo>
                  <a:cubicBezTo>
                    <a:pt x="902" y="529"/>
                    <a:pt x="886" y="516"/>
                    <a:pt x="874" y="504"/>
                  </a:cubicBezTo>
                  <a:cubicBezTo>
                    <a:pt x="846" y="476"/>
                    <a:pt x="825" y="455"/>
                    <a:pt x="797" y="430"/>
                  </a:cubicBezTo>
                  <a:cubicBezTo>
                    <a:pt x="769" y="411"/>
                    <a:pt x="748" y="387"/>
                    <a:pt x="720" y="365"/>
                  </a:cubicBezTo>
                  <a:lnTo>
                    <a:pt x="639" y="306"/>
                  </a:lnTo>
                  <a:cubicBezTo>
                    <a:pt x="612" y="288"/>
                    <a:pt x="584" y="269"/>
                    <a:pt x="556" y="254"/>
                  </a:cubicBezTo>
                  <a:lnTo>
                    <a:pt x="476" y="208"/>
                  </a:lnTo>
                  <a:cubicBezTo>
                    <a:pt x="448" y="192"/>
                    <a:pt x="423" y="180"/>
                    <a:pt x="399" y="164"/>
                  </a:cubicBezTo>
                  <a:cubicBezTo>
                    <a:pt x="377" y="152"/>
                    <a:pt x="349" y="140"/>
                    <a:pt x="325" y="130"/>
                  </a:cubicBezTo>
                  <a:cubicBezTo>
                    <a:pt x="303" y="118"/>
                    <a:pt x="278" y="106"/>
                    <a:pt x="257" y="100"/>
                  </a:cubicBezTo>
                  <a:cubicBezTo>
                    <a:pt x="238" y="87"/>
                    <a:pt x="213" y="78"/>
                    <a:pt x="195" y="72"/>
                  </a:cubicBezTo>
                  <a:cubicBezTo>
                    <a:pt x="152" y="56"/>
                    <a:pt x="121" y="44"/>
                    <a:pt x="90" y="32"/>
                  </a:cubicBezTo>
                  <a:cubicBezTo>
                    <a:pt x="37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69;p104">
              <a:extLst>
                <a:ext uri="{FF2B5EF4-FFF2-40B4-BE49-F238E27FC236}">
                  <a16:creationId xmlns:a16="http://schemas.microsoft.com/office/drawing/2014/main" id="{24FFC0DD-F651-A10F-F4CC-8F1DB622F34F}"/>
                </a:ext>
              </a:extLst>
            </p:cNvPr>
            <p:cNvSpPr/>
            <p:nvPr/>
          </p:nvSpPr>
          <p:spPr>
            <a:xfrm>
              <a:off x="1050043" y="3684966"/>
              <a:ext cx="464512" cy="245867"/>
            </a:xfrm>
            <a:custGeom>
              <a:avLst/>
              <a:gdLst/>
              <a:ahLst/>
              <a:cxnLst/>
              <a:rect l="l" t="t" r="r" b="b"/>
              <a:pathLst>
                <a:path w="2048" h="1084" extrusionOk="0">
                  <a:moveTo>
                    <a:pt x="223" y="1"/>
                  </a:moveTo>
                  <a:cubicBezTo>
                    <a:pt x="194" y="1"/>
                    <a:pt x="167" y="4"/>
                    <a:pt x="142" y="13"/>
                  </a:cubicBezTo>
                  <a:cubicBezTo>
                    <a:pt x="96" y="25"/>
                    <a:pt x="62" y="53"/>
                    <a:pt x="41" y="80"/>
                  </a:cubicBezTo>
                  <a:cubicBezTo>
                    <a:pt x="16" y="105"/>
                    <a:pt x="10" y="130"/>
                    <a:pt x="4" y="148"/>
                  </a:cubicBezTo>
                  <a:cubicBezTo>
                    <a:pt x="0" y="167"/>
                    <a:pt x="0" y="176"/>
                    <a:pt x="0" y="176"/>
                  </a:cubicBezTo>
                  <a:cubicBezTo>
                    <a:pt x="0" y="176"/>
                    <a:pt x="0" y="164"/>
                    <a:pt x="7" y="151"/>
                  </a:cubicBezTo>
                  <a:cubicBezTo>
                    <a:pt x="13" y="136"/>
                    <a:pt x="22" y="111"/>
                    <a:pt x="47" y="87"/>
                  </a:cubicBezTo>
                  <a:cubicBezTo>
                    <a:pt x="68" y="62"/>
                    <a:pt x="99" y="40"/>
                    <a:pt x="146" y="28"/>
                  </a:cubicBezTo>
                  <a:cubicBezTo>
                    <a:pt x="163" y="24"/>
                    <a:pt x="182" y="23"/>
                    <a:pt x="202" y="23"/>
                  </a:cubicBezTo>
                  <a:cubicBezTo>
                    <a:pt x="232" y="23"/>
                    <a:pt x="265" y="27"/>
                    <a:pt x="297" y="34"/>
                  </a:cubicBezTo>
                  <a:cubicBezTo>
                    <a:pt x="325" y="40"/>
                    <a:pt x="352" y="50"/>
                    <a:pt x="383" y="59"/>
                  </a:cubicBezTo>
                  <a:cubicBezTo>
                    <a:pt x="408" y="71"/>
                    <a:pt x="439" y="80"/>
                    <a:pt x="470" y="96"/>
                  </a:cubicBezTo>
                  <a:cubicBezTo>
                    <a:pt x="498" y="105"/>
                    <a:pt x="528" y="121"/>
                    <a:pt x="559" y="136"/>
                  </a:cubicBezTo>
                  <a:cubicBezTo>
                    <a:pt x="587" y="158"/>
                    <a:pt x="618" y="173"/>
                    <a:pt x="649" y="192"/>
                  </a:cubicBezTo>
                  <a:cubicBezTo>
                    <a:pt x="680" y="207"/>
                    <a:pt x="707" y="229"/>
                    <a:pt x="738" y="250"/>
                  </a:cubicBezTo>
                  <a:cubicBezTo>
                    <a:pt x="769" y="269"/>
                    <a:pt x="797" y="290"/>
                    <a:pt x="828" y="315"/>
                  </a:cubicBezTo>
                  <a:cubicBezTo>
                    <a:pt x="859" y="337"/>
                    <a:pt x="883" y="361"/>
                    <a:pt x="914" y="383"/>
                  </a:cubicBezTo>
                  <a:cubicBezTo>
                    <a:pt x="945" y="408"/>
                    <a:pt x="976" y="429"/>
                    <a:pt x="1004" y="457"/>
                  </a:cubicBezTo>
                  <a:cubicBezTo>
                    <a:pt x="1063" y="503"/>
                    <a:pt x="1121" y="553"/>
                    <a:pt x="1177" y="602"/>
                  </a:cubicBezTo>
                  <a:cubicBezTo>
                    <a:pt x="1235" y="655"/>
                    <a:pt x="1291" y="701"/>
                    <a:pt x="1347" y="747"/>
                  </a:cubicBezTo>
                  <a:cubicBezTo>
                    <a:pt x="1405" y="794"/>
                    <a:pt x="1461" y="837"/>
                    <a:pt x="1516" y="871"/>
                  </a:cubicBezTo>
                  <a:cubicBezTo>
                    <a:pt x="1575" y="908"/>
                    <a:pt x="1631" y="939"/>
                    <a:pt x="1680" y="967"/>
                  </a:cubicBezTo>
                  <a:cubicBezTo>
                    <a:pt x="1708" y="979"/>
                    <a:pt x="1732" y="991"/>
                    <a:pt x="1757" y="1000"/>
                  </a:cubicBezTo>
                  <a:cubicBezTo>
                    <a:pt x="1779" y="1010"/>
                    <a:pt x="1803" y="1022"/>
                    <a:pt x="1825" y="1028"/>
                  </a:cubicBezTo>
                  <a:cubicBezTo>
                    <a:pt x="1850" y="1038"/>
                    <a:pt x="1868" y="1041"/>
                    <a:pt x="1887" y="1047"/>
                  </a:cubicBezTo>
                  <a:cubicBezTo>
                    <a:pt x="1908" y="1056"/>
                    <a:pt x="1927" y="1059"/>
                    <a:pt x="1942" y="1062"/>
                  </a:cubicBezTo>
                  <a:cubicBezTo>
                    <a:pt x="2007" y="1075"/>
                    <a:pt x="2047" y="1084"/>
                    <a:pt x="2047" y="1084"/>
                  </a:cubicBezTo>
                  <a:cubicBezTo>
                    <a:pt x="2047" y="1084"/>
                    <a:pt x="2010" y="1075"/>
                    <a:pt x="1946" y="1056"/>
                  </a:cubicBezTo>
                  <a:cubicBezTo>
                    <a:pt x="1927" y="1053"/>
                    <a:pt x="1912" y="1044"/>
                    <a:pt x="1893" y="1038"/>
                  </a:cubicBezTo>
                  <a:cubicBezTo>
                    <a:pt x="1871" y="1028"/>
                    <a:pt x="1853" y="1022"/>
                    <a:pt x="1831" y="1013"/>
                  </a:cubicBezTo>
                  <a:cubicBezTo>
                    <a:pt x="1810" y="1007"/>
                    <a:pt x="1788" y="994"/>
                    <a:pt x="1763" y="982"/>
                  </a:cubicBezTo>
                  <a:cubicBezTo>
                    <a:pt x="1742" y="967"/>
                    <a:pt x="1714" y="960"/>
                    <a:pt x="1692" y="945"/>
                  </a:cubicBezTo>
                  <a:cubicBezTo>
                    <a:pt x="1646" y="911"/>
                    <a:pt x="1590" y="883"/>
                    <a:pt x="1538" y="843"/>
                  </a:cubicBezTo>
                  <a:cubicBezTo>
                    <a:pt x="1510" y="824"/>
                    <a:pt x="1482" y="806"/>
                    <a:pt x="1455" y="781"/>
                  </a:cubicBezTo>
                  <a:cubicBezTo>
                    <a:pt x="1433" y="757"/>
                    <a:pt x="1402" y="738"/>
                    <a:pt x="1374" y="716"/>
                  </a:cubicBezTo>
                  <a:cubicBezTo>
                    <a:pt x="1316" y="670"/>
                    <a:pt x="1263" y="624"/>
                    <a:pt x="1205" y="571"/>
                  </a:cubicBezTo>
                  <a:lnTo>
                    <a:pt x="1032" y="423"/>
                  </a:lnTo>
                  <a:cubicBezTo>
                    <a:pt x="1004" y="395"/>
                    <a:pt x="973" y="371"/>
                    <a:pt x="942" y="349"/>
                  </a:cubicBezTo>
                  <a:cubicBezTo>
                    <a:pt x="914" y="327"/>
                    <a:pt x="883" y="303"/>
                    <a:pt x="853" y="281"/>
                  </a:cubicBezTo>
                  <a:cubicBezTo>
                    <a:pt x="822" y="256"/>
                    <a:pt x="791" y="232"/>
                    <a:pt x="760" y="213"/>
                  </a:cubicBezTo>
                  <a:cubicBezTo>
                    <a:pt x="729" y="195"/>
                    <a:pt x="698" y="170"/>
                    <a:pt x="667" y="155"/>
                  </a:cubicBezTo>
                  <a:cubicBezTo>
                    <a:pt x="636" y="139"/>
                    <a:pt x="606" y="121"/>
                    <a:pt x="575" y="105"/>
                  </a:cubicBezTo>
                  <a:cubicBezTo>
                    <a:pt x="544" y="90"/>
                    <a:pt x="513" y="77"/>
                    <a:pt x="482" y="62"/>
                  </a:cubicBezTo>
                  <a:cubicBezTo>
                    <a:pt x="451" y="53"/>
                    <a:pt x="420" y="43"/>
                    <a:pt x="389" y="34"/>
                  </a:cubicBezTo>
                  <a:cubicBezTo>
                    <a:pt x="359" y="25"/>
                    <a:pt x="328" y="13"/>
                    <a:pt x="303" y="9"/>
                  </a:cubicBezTo>
                  <a:cubicBezTo>
                    <a:pt x="275" y="4"/>
                    <a:pt x="248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70;p104">
              <a:extLst>
                <a:ext uri="{FF2B5EF4-FFF2-40B4-BE49-F238E27FC236}">
                  <a16:creationId xmlns:a16="http://schemas.microsoft.com/office/drawing/2014/main" id="{79BC2AB0-AFED-AF9F-FF27-7C8C0419024B}"/>
                </a:ext>
              </a:extLst>
            </p:cNvPr>
            <p:cNvSpPr/>
            <p:nvPr/>
          </p:nvSpPr>
          <p:spPr>
            <a:xfrm>
              <a:off x="1225143" y="3685647"/>
              <a:ext cx="111592" cy="75076"/>
            </a:xfrm>
            <a:custGeom>
              <a:avLst/>
              <a:gdLst/>
              <a:ahLst/>
              <a:cxnLst/>
              <a:rect l="l" t="t" r="r" b="b"/>
              <a:pathLst>
                <a:path w="492" h="33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" y="6"/>
                    <a:pt x="22" y="16"/>
                  </a:cubicBezTo>
                  <a:cubicBezTo>
                    <a:pt x="37" y="22"/>
                    <a:pt x="59" y="34"/>
                    <a:pt x="81" y="50"/>
                  </a:cubicBezTo>
                  <a:cubicBezTo>
                    <a:pt x="127" y="81"/>
                    <a:pt x="189" y="118"/>
                    <a:pt x="250" y="161"/>
                  </a:cubicBezTo>
                  <a:cubicBezTo>
                    <a:pt x="312" y="201"/>
                    <a:pt x="371" y="241"/>
                    <a:pt x="417" y="278"/>
                  </a:cubicBezTo>
                  <a:cubicBezTo>
                    <a:pt x="442" y="294"/>
                    <a:pt x="460" y="309"/>
                    <a:pt x="473" y="315"/>
                  </a:cubicBezTo>
                  <a:cubicBezTo>
                    <a:pt x="482" y="328"/>
                    <a:pt x="491" y="331"/>
                    <a:pt x="491" y="331"/>
                  </a:cubicBezTo>
                  <a:cubicBezTo>
                    <a:pt x="491" y="331"/>
                    <a:pt x="488" y="324"/>
                    <a:pt x="470" y="312"/>
                  </a:cubicBezTo>
                  <a:cubicBezTo>
                    <a:pt x="460" y="300"/>
                    <a:pt x="445" y="281"/>
                    <a:pt x="423" y="263"/>
                  </a:cubicBezTo>
                  <a:cubicBezTo>
                    <a:pt x="405" y="241"/>
                    <a:pt x="383" y="219"/>
                    <a:pt x="355" y="195"/>
                  </a:cubicBezTo>
                  <a:cubicBezTo>
                    <a:pt x="328" y="173"/>
                    <a:pt x="297" y="155"/>
                    <a:pt x="266" y="130"/>
                  </a:cubicBezTo>
                  <a:cubicBezTo>
                    <a:pt x="235" y="108"/>
                    <a:pt x="204" y="87"/>
                    <a:pt x="173" y="71"/>
                  </a:cubicBezTo>
                  <a:cubicBezTo>
                    <a:pt x="142" y="53"/>
                    <a:pt x="115" y="40"/>
                    <a:pt x="90" y="31"/>
                  </a:cubicBezTo>
                  <a:cubicBezTo>
                    <a:pt x="62" y="19"/>
                    <a:pt x="37" y="10"/>
                    <a:pt x="22" y="6"/>
                  </a:cubicBezTo>
                  <a:cubicBezTo>
                    <a:pt x="6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71;p104">
              <a:extLst>
                <a:ext uri="{FF2B5EF4-FFF2-40B4-BE49-F238E27FC236}">
                  <a16:creationId xmlns:a16="http://schemas.microsoft.com/office/drawing/2014/main" id="{CF2BF6E4-F633-C1C1-F909-774136B0D77C}"/>
                </a:ext>
              </a:extLst>
            </p:cNvPr>
            <p:cNvSpPr/>
            <p:nvPr/>
          </p:nvSpPr>
          <p:spPr>
            <a:xfrm>
              <a:off x="902161" y="3843964"/>
              <a:ext cx="602641" cy="249496"/>
            </a:xfrm>
            <a:custGeom>
              <a:avLst/>
              <a:gdLst/>
              <a:ahLst/>
              <a:cxnLst/>
              <a:rect l="l" t="t" r="r" b="b"/>
              <a:pathLst>
                <a:path w="2657" h="1100" extrusionOk="0">
                  <a:moveTo>
                    <a:pt x="29" y="0"/>
                  </a:moveTo>
                  <a:cubicBezTo>
                    <a:pt x="29" y="0"/>
                    <a:pt x="29" y="3"/>
                    <a:pt x="20" y="6"/>
                  </a:cubicBezTo>
                  <a:cubicBezTo>
                    <a:pt x="16" y="15"/>
                    <a:pt x="16" y="22"/>
                    <a:pt x="13" y="34"/>
                  </a:cubicBezTo>
                  <a:cubicBezTo>
                    <a:pt x="4" y="59"/>
                    <a:pt x="1" y="93"/>
                    <a:pt x="1" y="136"/>
                  </a:cubicBezTo>
                  <a:cubicBezTo>
                    <a:pt x="4" y="182"/>
                    <a:pt x="13" y="232"/>
                    <a:pt x="35" y="290"/>
                  </a:cubicBezTo>
                  <a:cubicBezTo>
                    <a:pt x="60" y="343"/>
                    <a:pt x="97" y="404"/>
                    <a:pt x="146" y="460"/>
                  </a:cubicBezTo>
                  <a:cubicBezTo>
                    <a:pt x="199" y="513"/>
                    <a:pt x="263" y="568"/>
                    <a:pt x="331" y="614"/>
                  </a:cubicBezTo>
                  <a:cubicBezTo>
                    <a:pt x="368" y="636"/>
                    <a:pt x="405" y="661"/>
                    <a:pt x="446" y="682"/>
                  </a:cubicBezTo>
                  <a:lnTo>
                    <a:pt x="501" y="716"/>
                  </a:lnTo>
                  <a:cubicBezTo>
                    <a:pt x="523" y="726"/>
                    <a:pt x="544" y="738"/>
                    <a:pt x="563" y="747"/>
                  </a:cubicBezTo>
                  <a:cubicBezTo>
                    <a:pt x="606" y="772"/>
                    <a:pt x="649" y="793"/>
                    <a:pt x="693" y="815"/>
                  </a:cubicBezTo>
                  <a:cubicBezTo>
                    <a:pt x="733" y="834"/>
                    <a:pt x="776" y="852"/>
                    <a:pt x="822" y="871"/>
                  </a:cubicBezTo>
                  <a:cubicBezTo>
                    <a:pt x="865" y="892"/>
                    <a:pt x="912" y="911"/>
                    <a:pt x="958" y="926"/>
                  </a:cubicBezTo>
                  <a:cubicBezTo>
                    <a:pt x="1004" y="942"/>
                    <a:pt x="1051" y="960"/>
                    <a:pt x="1097" y="973"/>
                  </a:cubicBezTo>
                  <a:cubicBezTo>
                    <a:pt x="1143" y="985"/>
                    <a:pt x="1193" y="1000"/>
                    <a:pt x="1239" y="1010"/>
                  </a:cubicBezTo>
                  <a:cubicBezTo>
                    <a:pt x="1285" y="1022"/>
                    <a:pt x="1335" y="1034"/>
                    <a:pt x="1381" y="1040"/>
                  </a:cubicBezTo>
                  <a:cubicBezTo>
                    <a:pt x="1474" y="1062"/>
                    <a:pt x="1572" y="1078"/>
                    <a:pt x="1665" y="1084"/>
                  </a:cubicBezTo>
                  <a:cubicBezTo>
                    <a:pt x="1711" y="1087"/>
                    <a:pt x="1752" y="1096"/>
                    <a:pt x="1798" y="1096"/>
                  </a:cubicBezTo>
                  <a:cubicBezTo>
                    <a:pt x="1844" y="1096"/>
                    <a:pt x="1887" y="1099"/>
                    <a:pt x="1931" y="1099"/>
                  </a:cubicBezTo>
                  <a:cubicBezTo>
                    <a:pt x="1974" y="1096"/>
                    <a:pt x="2014" y="1096"/>
                    <a:pt x="2054" y="1096"/>
                  </a:cubicBezTo>
                  <a:cubicBezTo>
                    <a:pt x="2091" y="1096"/>
                    <a:pt x="2131" y="1093"/>
                    <a:pt x="2168" y="1087"/>
                  </a:cubicBezTo>
                  <a:cubicBezTo>
                    <a:pt x="2242" y="1084"/>
                    <a:pt x="2313" y="1071"/>
                    <a:pt x="2369" y="1065"/>
                  </a:cubicBezTo>
                  <a:cubicBezTo>
                    <a:pt x="2431" y="1056"/>
                    <a:pt x="2483" y="1047"/>
                    <a:pt x="2523" y="1037"/>
                  </a:cubicBezTo>
                  <a:cubicBezTo>
                    <a:pt x="2610" y="1019"/>
                    <a:pt x="2656" y="1007"/>
                    <a:pt x="2656" y="1006"/>
                  </a:cubicBezTo>
                  <a:lnTo>
                    <a:pt x="2656" y="1006"/>
                  </a:lnTo>
                  <a:cubicBezTo>
                    <a:pt x="2656" y="1007"/>
                    <a:pt x="2610" y="1016"/>
                    <a:pt x="2523" y="1031"/>
                  </a:cubicBezTo>
                  <a:cubicBezTo>
                    <a:pt x="2483" y="1037"/>
                    <a:pt x="2428" y="1047"/>
                    <a:pt x="2369" y="1053"/>
                  </a:cubicBezTo>
                  <a:cubicBezTo>
                    <a:pt x="2338" y="1056"/>
                    <a:pt x="2307" y="1056"/>
                    <a:pt x="2273" y="1062"/>
                  </a:cubicBezTo>
                  <a:cubicBezTo>
                    <a:pt x="2242" y="1065"/>
                    <a:pt x="2209" y="1068"/>
                    <a:pt x="2168" y="1068"/>
                  </a:cubicBezTo>
                  <a:cubicBezTo>
                    <a:pt x="2131" y="1068"/>
                    <a:pt x="2091" y="1071"/>
                    <a:pt x="2054" y="1071"/>
                  </a:cubicBezTo>
                  <a:lnTo>
                    <a:pt x="1931" y="1071"/>
                  </a:lnTo>
                  <a:cubicBezTo>
                    <a:pt x="1850" y="1068"/>
                    <a:pt x="1761" y="1065"/>
                    <a:pt x="1668" y="1053"/>
                  </a:cubicBezTo>
                  <a:cubicBezTo>
                    <a:pt x="1579" y="1047"/>
                    <a:pt x="1483" y="1031"/>
                    <a:pt x="1390" y="1010"/>
                  </a:cubicBezTo>
                  <a:cubicBezTo>
                    <a:pt x="1298" y="991"/>
                    <a:pt x="1202" y="969"/>
                    <a:pt x="1109" y="939"/>
                  </a:cubicBezTo>
                  <a:lnTo>
                    <a:pt x="970" y="892"/>
                  </a:lnTo>
                  <a:cubicBezTo>
                    <a:pt x="924" y="880"/>
                    <a:pt x="881" y="861"/>
                    <a:pt x="835" y="840"/>
                  </a:cubicBezTo>
                  <a:cubicBezTo>
                    <a:pt x="788" y="821"/>
                    <a:pt x="745" y="803"/>
                    <a:pt x="702" y="784"/>
                  </a:cubicBezTo>
                  <a:cubicBezTo>
                    <a:pt x="662" y="763"/>
                    <a:pt x="618" y="744"/>
                    <a:pt x="578" y="722"/>
                  </a:cubicBezTo>
                  <a:cubicBezTo>
                    <a:pt x="557" y="710"/>
                    <a:pt x="538" y="701"/>
                    <a:pt x="517" y="692"/>
                  </a:cubicBezTo>
                  <a:lnTo>
                    <a:pt x="461" y="655"/>
                  </a:lnTo>
                  <a:cubicBezTo>
                    <a:pt x="421" y="633"/>
                    <a:pt x="384" y="614"/>
                    <a:pt x="347" y="590"/>
                  </a:cubicBezTo>
                  <a:cubicBezTo>
                    <a:pt x="276" y="543"/>
                    <a:pt x="214" y="497"/>
                    <a:pt x="162" y="445"/>
                  </a:cubicBezTo>
                  <a:cubicBezTo>
                    <a:pt x="112" y="389"/>
                    <a:pt x="75" y="337"/>
                    <a:pt x="50" y="281"/>
                  </a:cubicBezTo>
                  <a:cubicBezTo>
                    <a:pt x="29" y="228"/>
                    <a:pt x="16" y="176"/>
                    <a:pt x="13" y="136"/>
                  </a:cubicBezTo>
                  <a:cubicBezTo>
                    <a:pt x="7" y="93"/>
                    <a:pt x="13" y="59"/>
                    <a:pt x="16" y="34"/>
                  </a:cubicBezTo>
                  <a:cubicBezTo>
                    <a:pt x="20" y="22"/>
                    <a:pt x="23" y="12"/>
                    <a:pt x="23" y="6"/>
                  </a:cubicBezTo>
                  <a:cubicBezTo>
                    <a:pt x="29" y="3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72;p104">
              <a:extLst>
                <a:ext uri="{FF2B5EF4-FFF2-40B4-BE49-F238E27FC236}">
                  <a16:creationId xmlns:a16="http://schemas.microsoft.com/office/drawing/2014/main" id="{B19DA863-D940-F3A8-2DFD-894F210E166E}"/>
                </a:ext>
              </a:extLst>
            </p:cNvPr>
            <p:cNvSpPr/>
            <p:nvPr/>
          </p:nvSpPr>
          <p:spPr>
            <a:xfrm>
              <a:off x="907151" y="4002055"/>
              <a:ext cx="651406" cy="165575"/>
            </a:xfrm>
            <a:custGeom>
              <a:avLst/>
              <a:gdLst/>
              <a:ahLst/>
              <a:cxnLst/>
              <a:rect l="l" t="t" r="r" b="b"/>
              <a:pathLst>
                <a:path w="2872" h="730" extrusionOk="0">
                  <a:moveTo>
                    <a:pt x="1" y="1"/>
                  </a:moveTo>
                  <a:cubicBezTo>
                    <a:pt x="1" y="1"/>
                    <a:pt x="41" y="35"/>
                    <a:pt x="102" y="90"/>
                  </a:cubicBezTo>
                  <a:cubicBezTo>
                    <a:pt x="133" y="121"/>
                    <a:pt x="177" y="149"/>
                    <a:pt x="223" y="186"/>
                  </a:cubicBezTo>
                  <a:cubicBezTo>
                    <a:pt x="269" y="220"/>
                    <a:pt x="322" y="260"/>
                    <a:pt x="383" y="297"/>
                  </a:cubicBezTo>
                  <a:cubicBezTo>
                    <a:pt x="414" y="319"/>
                    <a:pt x="445" y="337"/>
                    <a:pt x="479" y="356"/>
                  </a:cubicBezTo>
                  <a:cubicBezTo>
                    <a:pt x="516" y="374"/>
                    <a:pt x="553" y="396"/>
                    <a:pt x="587" y="414"/>
                  </a:cubicBezTo>
                  <a:cubicBezTo>
                    <a:pt x="627" y="436"/>
                    <a:pt x="664" y="452"/>
                    <a:pt x="705" y="473"/>
                  </a:cubicBezTo>
                  <a:cubicBezTo>
                    <a:pt x="742" y="492"/>
                    <a:pt x="785" y="510"/>
                    <a:pt x="828" y="526"/>
                  </a:cubicBezTo>
                  <a:cubicBezTo>
                    <a:pt x="850" y="538"/>
                    <a:pt x="871" y="544"/>
                    <a:pt x="893" y="553"/>
                  </a:cubicBezTo>
                  <a:cubicBezTo>
                    <a:pt x="918" y="560"/>
                    <a:pt x="936" y="569"/>
                    <a:pt x="958" y="575"/>
                  </a:cubicBezTo>
                  <a:cubicBezTo>
                    <a:pt x="1001" y="590"/>
                    <a:pt x="1047" y="606"/>
                    <a:pt x="1094" y="618"/>
                  </a:cubicBezTo>
                  <a:cubicBezTo>
                    <a:pt x="1140" y="634"/>
                    <a:pt x="1186" y="646"/>
                    <a:pt x="1232" y="658"/>
                  </a:cubicBezTo>
                  <a:cubicBezTo>
                    <a:pt x="1279" y="668"/>
                    <a:pt x="1328" y="680"/>
                    <a:pt x="1375" y="689"/>
                  </a:cubicBezTo>
                  <a:cubicBezTo>
                    <a:pt x="1473" y="705"/>
                    <a:pt x="1569" y="714"/>
                    <a:pt x="1665" y="723"/>
                  </a:cubicBezTo>
                  <a:cubicBezTo>
                    <a:pt x="1760" y="729"/>
                    <a:pt x="1853" y="729"/>
                    <a:pt x="1946" y="729"/>
                  </a:cubicBezTo>
                  <a:cubicBezTo>
                    <a:pt x="1992" y="726"/>
                    <a:pt x="2038" y="726"/>
                    <a:pt x="2082" y="723"/>
                  </a:cubicBezTo>
                  <a:cubicBezTo>
                    <a:pt x="2125" y="714"/>
                    <a:pt x="2168" y="711"/>
                    <a:pt x="2208" y="708"/>
                  </a:cubicBezTo>
                  <a:cubicBezTo>
                    <a:pt x="2295" y="695"/>
                    <a:pt x="2372" y="683"/>
                    <a:pt x="2440" y="665"/>
                  </a:cubicBezTo>
                  <a:cubicBezTo>
                    <a:pt x="2585" y="631"/>
                    <a:pt x="2693" y="575"/>
                    <a:pt x="2764" y="535"/>
                  </a:cubicBezTo>
                  <a:cubicBezTo>
                    <a:pt x="2801" y="510"/>
                    <a:pt x="2826" y="492"/>
                    <a:pt x="2847" y="476"/>
                  </a:cubicBezTo>
                  <a:cubicBezTo>
                    <a:pt x="2866" y="461"/>
                    <a:pt x="2872" y="452"/>
                    <a:pt x="2872" y="452"/>
                  </a:cubicBezTo>
                  <a:lnTo>
                    <a:pt x="2872" y="452"/>
                  </a:lnTo>
                  <a:cubicBezTo>
                    <a:pt x="2872" y="452"/>
                    <a:pt x="2863" y="461"/>
                    <a:pt x="2838" y="473"/>
                  </a:cubicBezTo>
                  <a:cubicBezTo>
                    <a:pt x="2819" y="482"/>
                    <a:pt x="2789" y="504"/>
                    <a:pt x="2755" y="523"/>
                  </a:cubicBezTo>
                  <a:cubicBezTo>
                    <a:pt x="2677" y="560"/>
                    <a:pt x="2563" y="606"/>
                    <a:pt x="2424" y="637"/>
                  </a:cubicBezTo>
                  <a:cubicBezTo>
                    <a:pt x="2356" y="652"/>
                    <a:pt x="2279" y="665"/>
                    <a:pt x="2199" y="671"/>
                  </a:cubicBezTo>
                  <a:lnTo>
                    <a:pt x="2069" y="683"/>
                  </a:lnTo>
                  <a:cubicBezTo>
                    <a:pt x="2029" y="683"/>
                    <a:pt x="1986" y="686"/>
                    <a:pt x="1940" y="686"/>
                  </a:cubicBezTo>
                  <a:cubicBezTo>
                    <a:pt x="1847" y="686"/>
                    <a:pt x="1754" y="683"/>
                    <a:pt x="1662" y="677"/>
                  </a:cubicBezTo>
                  <a:cubicBezTo>
                    <a:pt x="1569" y="668"/>
                    <a:pt x="1473" y="658"/>
                    <a:pt x="1381" y="637"/>
                  </a:cubicBezTo>
                  <a:cubicBezTo>
                    <a:pt x="1334" y="634"/>
                    <a:pt x="1288" y="621"/>
                    <a:pt x="1242" y="609"/>
                  </a:cubicBezTo>
                  <a:cubicBezTo>
                    <a:pt x="1195" y="603"/>
                    <a:pt x="1149" y="587"/>
                    <a:pt x="1103" y="575"/>
                  </a:cubicBezTo>
                  <a:cubicBezTo>
                    <a:pt x="1057" y="563"/>
                    <a:pt x="1010" y="547"/>
                    <a:pt x="967" y="532"/>
                  </a:cubicBezTo>
                  <a:cubicBezTo>
                    <a:pt x="942" y="526"/>
                    <a:pt x="924" y="516"/>
                    <a:pt x="902" y="510"/>
                  </a:cubicBezTo>
                  <a:cubicBezTo>
                    <a:pt x="881" y="501"/>
                    <a:pt x="859" y="495"/>
                    <a:pt x="840" y="485"/>
                  </a:cubicBezTo>
                  <a:cubicBezTo>
                    <a:pt x="797" y="470"/>
                    <a:pt x="754" y="455"/>
                    <a:pt x="717" y="436"/>
                  </a:cubicBezTo>
                  <a:cubicBezTo>
                    <a:pt x="677" y="418"/>
                    <a:pt x="634" y="402"/>
                    <a:pt x="600" y="384"/>
                  </a:cubicBezTo>
                  <a:cubicBezTo>
                    <a:pt x="563" y="362"/>
                    <a:pt x="525" y="350"/>
                    <a:pt x="492" y="328"/>
                  </a:cubicBezTo>
                  <a:cubicBezTo>
                    <a:pt x="461" y="309"/>
                    <a:pt x="427" y="294"/>
                    <a:pt x="396" y="276"/>
                  </a:cubicBezTo>
                  <a:cubicBezTo>
                    <a:pt x="365" y="260"/>
                    <a:pt x="334" y="235"/>
                    <a:pt x="306" y="220"/>
                  </a:cubicBezTo>
                  <a:cubicBezTo>
                    <a:pt x="278" y="201"/>
                    <a:pt x="254" y="186"/>
                    <a:pt x="229" y="171"/>
                  </a:cubicBezTo>
                  <a:cubicBezTo>
                    <a:pt x="183" y="137"/>
                    <a:pt x="140" y="109"/>
                    <a:pt x="106" y="81"/>
                  </a:cubicBezTo>
                  <a:cubicBezTo>
                    <a:pt x="41" y="3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73;p104">
              <a:extLst>
                <a:ext uri="{FF2B5EF4-FFF2-40B4-BE49-F238E27FC236}">
                  <a16:creationId xmlns:a16="http://schemas.microsoft.com/office/drawing/2014/main" id="{AF07329B-9671-977F-F90C-677315DAE25A}"/>
                </a:ext>
              </a:extLst>
            </p:cNvPr>
            <p:cNvSpPr/>
            <p:nvPr/>
          </p:nvSpPr>
          <p:spPr>
            <a:xfrm>
              <a:off x="934595" y="3787033"/>
              <a:ext cx="191883" cy="197783"/>
            </a:xfrm>
            <a:custGeom>
              <a:avLst/>
              <a:gdLst/>
              <a:ahLst/>
              <a:cxnLst/>
              <a:rect l="l" t="t" r="r" b="b"/>
              <a:pathLst>
                <a:path w="846" h="872" extrusionOk="0">
                  <a:moveTo>
                    <a:pt x="25" y="1"/>
                  </a:moveTo>
                  <a:cubicBezTo>
                    <a:pt x="25" y="1"/>
                    <a:pt x="19" y="4"/>
                    <a:pt x="12" y="19"/>
                  </a:cubicBezTo>
                  <a:cubicBezTo>
                    <a:pt x="9" y="26"/>
                    <a:pt x="3" y="38"/>
                    <a:pt x="3" y="56"/>
                  </a:cubicBezTo>
                  <a:cubicBezTo>
                    <a:pt x="0" y="90"/>
                    <a:pt x="0" y="146"/>
                    <a:pt x="19" y="205"/>
                  </a:cubicBezTo>
                  <a:cubicBezTo>
                    <a:pt x="34" y="260"/>
                    <a:pt x="71" y="328"/>
                    <a:pt x="120" y="384"/>
                  </a:cubicBezTo>
                  <a:cubicBezTo>
                    <a:pt x="142" y="415"/>
                    <a:pt x="170" y="442"/>
                    <a:pt x="201" y="470"/>
                  </a:cubicBezTo>
                  <a:cubicBezTo>
                    <a:pt x="232" y="498"/>
                    <a:pt x="262" y="520"/>
                    <a:pt x="293" y="547"/>
                  </a:cubicBezTo>
                  <a:cubicBezTo>
                    <a:pt x="355" y="597"/>
                    <a:pt x="420" y="643"/>
                    <a:pt x="488" y="683"/>
                  </a:cubicBezTo>
                  <a:cubicBezTo>
                    <a:pt x="550" y="720"/>
                    <a:pt x="611" y="754"/>
                    <a:pt x="664" y="782"/>
                  </a:cubicBezTo>
                  <a:cubicBezTo>
                    <a:pt x="719" y="813"/>
                    <a:pt x="766" y="835"/>
                    <a:pt x="797" y="847"/>
                  </a:cubicBezTo>
                  <a:cubicBezTo>
                    <a:pt x="827" y="862"/>
                    <a:pt x="846" y="872"/>
                    <a:pt x="846" y="872"/>
                  </a:cubicBezTo>
                  <a:cubicBezTo>
                    <a:pt x="846" y="872"/>
                    <a:pt x="831" y="859"/>
                    <a:pt x="800" y="841"/>
                  </a:cubicBezTo>
                  <a:cubicBezTo>
                    <a:pt x="769" y="822"/>
                    <a:pt x="726" y="794"/>
                    <a:pt x="676" y="764"/>
                  </a:cubicBezTo>
                  <a:cubicBezTo>
                    <a:pt x="627" y="733"/>
                    <a:pt x="568" y="696"/>
                    <a:pt x="506" y="652"/>
                  </a:cubicBezTo>
                  <a:cubicBezTo>
                    <a:pt x="475" y="634"/>
                    <a:pt x="445" y="609"/>
                    <a:pt x="414" y="588"/>
                  </a:cubicBezTo>
                  <a:cubicBezTo>
                    <a:pt x="383" y="566"/>
                    <a:pt x="352" y="541"/>
                    <a:pt x="321" y="517"/>
                  </a:cubicBezTo>
                  <a:cubicBezTo>
                    <a:pt x="290" y="489"/>
                    <a:pt x="259" y="467"/>
                    <a:pt x="232" y="439"/>
                  </a:cubicBezTo>
                  <a:cubicBezTo>
                    <a:pt x="201" y="412"/>
                    <a:pt x="173" y="387"/>
                    <a:pt x="151" y="359"/>
                  </a:cubicBezTo>
                  <a:cubicBezTo>
                    <a:pt x="102" y="303"/>
                    <a:pt x="62" y="248"/>
                    <a:pt x="43" y="192"/>
                  </a:cubicBezTo>
                  <a:cubicBezTo>
                    <a:pt x="25" y="140"/>
                    <a:pt x="15" y="87"/>
                    <a:pt x="15" y="53"/>
                  </a:cubicBezTo>
                  <a:cubicBezTo>
                    <a:pt x="15" y="38"/>
                    <a:pt x="19" y="23"/>
                    <a:pt x="19" y="16"/>
                  </a:cubicBezTo>
                  <a:cubicBezTo>
                    <a:pt x="25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74;p104">
              <a:extLst>
                <a:ext uri="{FF2B5EF4-FFF2-40B4-BE49-F238E27FC236}">
                  <a16:creationId xmlns:a16="http://schemas.microsoft.com/office/drawing/2014/main" id="{D8DAB87A-C639-7F87-4413-6E9FFEF2F48E}"/>
                </a:ext>
              </a:extLst>
            </p:cNvPr>
            <p:cNvSpPr/>
            <p:nvPr/>
          </p:nvSpPr>
          <p:spPr>
            <a:xfrm>
              <a:off x="1132603" y="3948980"/>
              <a:ext cx="57610" cy="39239"/>
            </a:xfrm>
            <a:custGeom>
              <a:avLst/>
              <a:gdLst/>
              <a:ahLst/>
              <a:cxnLst/>
              <a:rect l="l" t="t" r="r" b="b"/>
              <a:pathLst>
                <a:path w="254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" y="12"/>
                    <a:pt x="38" y="31"/>
                  </a:cubicBezTo>
                  <a:cubicBezTo>
                    <a:pt x="63" y="50"/>
                    <a:pt x="93" y="68"/>
                    <a:pt x="124" y="93"/>
                  </a:cubicBezTo>
                  <a:cubicBezTo>
                    <a:pt x="155" y="114"/>
                    <a:pt x="186" y="136"/>
                    <a:pt x="211" y="151"/>
                  </a:cubicBezTo>
                  <a:cubicBezTo>
                    <a:pt x="235" y="167"/>
                    <a:pt x="254" y="173"/>
                    <a:pt x="254" y="173"/>
                  </a:cubicBezTo>
                  <a:cubicBezTo>
                    <a:pt x="254" y="173"/>
                    <a:pt x="248" y="154"/>
                    <a:pt x="223" y="133"/>
                  </a:cubicBezTo>
                  <a:cubicBezTo>
                    <a:pt x="205" y="111"/>
                    <a:pt x="174" y="83"/>
                    <a:pt x="143" y="62"/>
                  </a:cubicBezTo>
                  <a:cubicBezTo>
                    <a:pt x="109" y="37"/>
                    <a:pt x="72" y="22"/>
                    <a:pt x="47" y="12"/>
                  </a:cubicBezTo>
                  <a:cubicBezTo>
                    <a:pt x="19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5;p104">
              <a:extLst>
                <a:ext uri="{FF2B5EF4-FFF2-40B4-BE49-F238E27FC236}">
                  <a16:creationId xmlns:a16="http://schemas.microsoft.com/office/drawing/2014/main" id="{B9E279F0-F26B-CC3A-7A35-550E1077B4A9}"/>
                </a:ext>
              </a:extLst>
            </p:cNvPr>
            <p:cNvSpPr/>
            <p:nvPr/>
          </p:nvSpPr>
          <p:spPr>
            <a:xfrm>
              <a:off x="710256" y="2482842"/>
              <a:ext cx="1741013" cy="1773466"/>
            </a:xfrm>
            <a:custGeom>
              <a:avLst/>
              <a:gdLst/>
              <a:ahLst/>
              <a:cxnLst/>
              <a:rect l="l" t="t" r="r" b="b"/>
              <a:pathLst>
                <a:path w="7676" h="7819" extrusionOk="0">
                  <a:moveTo>
                    <a:pt x="4733" y="1003"/>
                  </a:moveTo>
                  <a:cubicBezTo>
                    <a:pt x="4740" y="1026"/>
                    <a:pt x="4746" y="1050"/>
                    <a:pt x="4752" y="1073"/>
                  </a:cubicBezTo>
                  <a:cubicBezTo>
                    <a:pt x="4749" y="1049"/>
                    <a:pt x="4742" y="1025"/>
                    <a:pt x="4733" y="1003"/>
                  </a:cubicBezTo>
                  <a:close/>
                  <a:moveTo>
                    <a:pt x="7490" y="6686"/>
                  </a:moveTo>
                  <a:lnTo>
                    <a:pt x="7490" y="6686"/>
                  </a:lnTo>
                  <a:cubicBezTo>
                    <a:pt x="7489" y="6687"/>
                    <a:pt x="7488" y="6688"/>
                    <a:pt x="7487" y="6689"/>
                  </a:cubicBezTo>
                  <a:lnTo>
                    <a:pt x="7487" y="6689"/>
                  </a:lnTo>
                  <a:cubicBezTo>
                    <a:pt x="7488" y="6688"/>
                    <a:pt x="7489" y="6687"/>
                    <a:pt x="7490" y="6686"/>
                  </a:cubicBezTo>
                  <a:close/>
                  <a:moveTo>
                    <a:pt x="4132" y="0"/>
                  </a:moveTo>
                  <a:cubicBezTo>
                    <a:pt x="3884" y="0"/>
                    <a:pt x="3635" y="192"/>
                    <a:pt x="3511" y="394"/>
                  </a:cubicBezTo>
                  <a:cubicBezTo>
                    <a:pt x="3387" y="589"/>
                    <a:pt x="3338" y="817"/>
                    <a:pt x="3270" y="1036"/>
                  </a:cubicBezTo>
                  <a:cubicBezTo>
                    <a:pt x="3199" y="1259"/>
                    <a:pt x="3103" y="1481"/>
                    <a:pt x="2921" y="1623"/>
                  </a:cubicBezTo>
                  <a:cubicBezTo>
                    <a:pt x="2869" y="1666"/>
                    <a:pt x="2807" y="1700"/>
                    <a:pt x="2764" y="1753"/>
                  </a:cubicBezTo>
                  <a:cubicBezTo>
                    <a:pt x="2720" y="1805"/>
                    <a:pt x="2702" y="1885"/>
                    <a:pt x="2739" y="1941"/>
                  </a:cubicBezTo>
                  <a:cubicBezTo>
                    <a:pt x="2813" y="2046"/>
                    <a:pt x="2992" y="1975"/>
                    <a:pt x="3094" y="2037"/>
                  </a:cubicBezTo>
                  <a:lnTo>
                    <a:pt x="3100" y="2037"/>
                  </a:lnTo>
                  <a:cubicBezTo>
                    <a:pt x="3193" y="2095"/>
                    <a:pt x="3165" y="2225"/>
                    <a:pt x="3335" y="2237"/>
                  </a:cubicBezTo>
                  <a:cubicBezTo>
                    <a:pt x="3347" y="2239"/>
                    <a:pt x="3359" y="2239"/>
                    <a:pt x="3371" y="2239"/>
                  </a:cubicBezTo>
                  <a:cubicBezTo>
                    <a:pt x="3439" y="2239"/>
                    <a:pt x="3508" y="2219"/>
                    <a:pt x="3579" y="2203"/>
                  </a:cubicBezTo>
                  <a:lnTo>
                    <a:pt x="3579" y="2203"/>
                  </a:lnTo>
                  <a:lnTo>
                    <a:pt x="3554" y="2216"/>
                  </a:lnTo>
                  <a:cubicBezTo>
                    <a:pt x="3403" y="2284"/>
                    <a:pt x="3214" y="2231"/>
                    <a:pt x="3072" y="2302"/>
                  </a:cubicBezTo>
                  <a:cubicBezTo>
                    <a:pt x="3023" y="2330"/>
                    <a:pt x="2980" y="2370"/>
                    <a:pt x="2940" y="2410"/>
                  </a:cubicBezTo>
                  <a:cubicBezTo>
                    <a:pt x="2810" y="2549"/>
                    <a:pt x="2702" y="2710"/>
                    <a:pt x="2575" y="2852"/>
                  </a:cubicBezTo>
                  <a:cubicBezTo>
                    <a:pt x="2544" y="2886"/>
                    <a:pt x="2393" y="2991"/>
                    <a:pt x="2390" y="3034"/>
                  </a:cubicBezTo>
                  <a:cubicBezTo>
                    <a:pt x="2381" y="3086"/>
                    <a:pt x="2507" y="3210"/>
                    <a:pt x="2538" y="3256"/>
                  </a:cubicBezTo>
                  <a:cubicBezTo>
                    <a:pt x="2643" y="3395"/>
                    <a:pt x="2517" y="3562"/>
                    <a:pt x="2483" y="3719"/>
                  </a:cubicBezTo>
                  <a:cubicBezTo>
                    <a:pt x="2439" y="3917"/>
                    <a:pt x="2405" y="4118"/>
                    <a:pt x="2372" y="4318"/>
                  </a:cubicBezTo>
                  <a:cubicBezTo>
                    <a:pt x="2353" y="4439"/>
                    <a:pt x="2341" y="4568"/>
                    <a:pt x="2378" y="4686"/>
                  </a:cubicBezTo>
                  <a:cubicBezTo>
                    <a:pt x="2106" y="4686"/>
                    <a:pt x="1840" y="4766"/>
                    <a:pt x="1643" y="4973"/>
                  </a:cubicBezTo>
                  <a:cubicBezTo>
                    <a:pt x="1470" y="5155"/>
                    <a:pt x="1362" y="5390"/>
                    <a:pt x="1288" y="5634"/>
                  </a:cubicBezTo>
                  <a:cubicBezTo>
                    <a:pt x="1263" y="5609"/>
                    <a:pt x="1230" y="5598"/>
                    <a:pt x="1197" y="5598"/>
                  </a:cubicBezTo>
                  <a:cubicBezTo>
                    <a:pt x="1147" y="5598"/>
                    <a:pt x="1094" y="5621"/>
                    <a:pt x="1059" y="5658"/>
                  </a:cubicBezTo>
                  <a:cubicBezTo>
                    <a:pt x="1001" y="5720"/>
                    <a:pt x="973" y="5803"/>
                    <a:pt x="939" y="5884"/>
                  </a:cubicBezTo>
                  <a:cubicBezTo>
                    <a:pt x="865" y="6038"/>
                    <a:pt x="748" y="6174"/>
                    <a:pt x="609" y="6263"/>
                  </a:cubicBezTo>
                  <a:cubicBezTo>
                    <a:pt x="482" y="6347"/>
                    <a:pt x="331" y="6399"/>
                    <a:pt x="217" y="6501"/>
                  </a:cubicBezTo>
                  <a:cubicBezTo>
                    <a:pt x="0" y="6696"/>
                    <a:pt x="90" y="7007"/>
                    <a:pt x="266" y="7196"/>
                  </a:cubicBezTo>
                  <a:cubicBezTo>
                    <a:pt x="377" y="7316"/>
                    <a:pt x="531" y="7393"/>
                    <a:pt x="683" y="7455"/>
                  </a:cubicBezTo>
                  <a:cubicBezTo>
                    <a:pt x="1069" y="7610"/>
                    <a:pt x="1482" y="7718"/>
                    <a:pt x="1899" y="7761"/>
                  </a:cubicBezTo>
                  <a:cubicBezTo>
                    <a:pt x="2174" y="7790"/>
                    <a:pt x="2461" y="7819"/>
                    <a:pt x="2745" y="7819"/>
                  </a:cubicBezTo>
                  <a:cubicBezTo>
                    <a:pt x="2876" y="7819"/>
                    <a:pt x="3006" y="7813"/>
                    <a:pt x="3134" y="7798"/>
                  </a:cubicBezTo>
                  <a:cubicBezTo>
                    <a:pt x="3434" y="7764"/>
                    <a:pt x="3733" y="7674"/>
                    <a:pt x="3986" y="7511"/>
                  </a:cubicBezTo>
                  <a:lnTo>
                    <a:pt x="3986" y="7511"/>
                  </a:lnTo>
                  <a:cubicBezTo>
                    <a:pt x="3768" y="7606"/>
                    <a:pt x="3531" y="7656"/>
                    <a:pt x="3293" y="7656"/>
                  </a:cubicBezTo>
                  <a:cubicBezTo>
                    <a:pt x="3245" y="7656"/>
                    <a:pt x="3197" y="7654"/>
                    <a:pt x="3150" y="7650"/>
                  </a:cubicBezTo>
                  <a:cubicBezTo>
                    <a:pt x="3551" y="7474"/>
                    <a:pt x="3940" y="7264"/>
                    <a:pt x="4033" y="6791"/>
                  </a:cubicBezTo>
                  <a:cubicBezTo>
                    <a:pt x="4113" y="6375"/>
                    <a:pt x="3897" y="5967"/>
                    <a:pt x="3687" y="5597"/>
                  </a:cubicBezTo>
                  <a:lnTo>
                    <a:pt x="3687" y="5597"/>
                  </a:lnTo>
                  <a:cubicBezTo>
                    <a:pt x="4110" y="5893"/>
                    <a:pt x="4388" y="6418"/>
                    <a:pt x="4468" y="6924"/>
                  </a:cubicBezTo>
                  <a:cubicBezTo>
                    <a:pt x="4468" y="6776"/>
                    <a:pt x="4465" y="6625"/>
                    <a:pt x="4422" y="6483"/>
                  </a:cubicBezTo>
                  <a:cubicBezTo>
                    <a:pt x="4344" y="6229"/>
                    <a:pt x="4202" y="5915"/>
                    <a:pt x="4045" y="5705"/>
                  </a:cubicBezTo>
                  <a:lnTo>
                    <a:pt x="4045" y="5705"/>
                  </a:lnTo>
                  <a:cubicBezTo>
                    <a:pt x="4329" y="5986"/>
                    <a:pt x="4557" y="6325"/>
                    <a:pt x="4706" y="6699"/>
                  </a:cubicBezTo>
                  <a:cubicBezTo>
                    <a:pt x="4736" y="6779"/>
                    <a:pt x="4767" y="6865"/>
                    <a:pt x="4752" y="6949"/>
                  </a:cubicBezTo>
                  <a:cubicBezTo>
                    <a:pt x="4743" y="7011"/>
                    <a:pt x="4712" y="7069"/>
                    <a:pt x="4681" y="7125"/>
                  </a:cubicBezTo>
                  <a:cubicBezTo>
                    <a:pt x="4582" y="7288"/>
                    <a:pt x="4452" y="7440"/>
                    <a:pt x="4307" y="7563"/>
                  </a:cubicBezTo>
                  <a:cubicBezTo>
                    <a:pt x="4551" y="7656"/>
                    <a:pt x="4879" y="7640"/>
                    <a:pt x="5141" y="7650"/>
                  </a:cubicBezTo>
                  <a:cubicBezTo>
                    <a:pt x="5173" y="7650"/>
                    <a:pt x="5205" y="7651"/>
                    <a:pt x="5238" y="7651"/>
                  </a:cubicBezTo>
                  <a:cubicBezTo>
                    <a:pt x="5514" y="7651"/>
                    <a:pt x="5790" y="7626"/>
                    <a:pt x="6058" y="7551"/>
                  </a:cubicBezTo>
                  <a:cubicBezTo>
                    <a:pt x="6209" y="7511"/>
                    <a:pt x="6357" y="7446"/>
                    <a:pt x="6499" y="7381"/>
                  </a:cubicBezTo>
                  <a:cubicBezTo>
                    <a:pt x="6685" y="7295"/>
                    <a:pt x="6851" y="7190"/>
                    <a:pt x="7021" y="7082"/>
                  </a:cubicBezTo>
                  <a:cubicBezTo>
                    <a:pt x="7193" y="6971"/>
                    <a:pt x="7322" y="6803"/>
                    <a:pt x="7487" y="6689"/>
                  </a:cubicBezTo>
                  <a:lnTo>
                    <a:pt x="7487" y="6689"/>
                  </a:lnTo>
                  <a:cubicBezTo>
                    <a:pt x="7407" y="6743"/>
                    <a:pt x="7319" y="6786"/>
                    <a:pt x="7228" y="6810"/>
                  </a:cubicBezTo>
                  <a:cubicBezTo>
                    <a:pt x="7355" y="6717"/>
                    <a:pt x="7487" y="6622"/>
                    <a:pt x="7561" y="6483"/>
                  </a:cubicBezTo>
                  <a:cubicBezTo>
                    <a:pt x="7632" y="6344"/>
                    <a:pt x="7639" y="6155"/>
                    <a:pt x="7521" y="6047"/>
                  </a:cubicBezTo>
                  <a:lnTo>
                    <a:pt x="7521" y="6047"/>
                  </a:lnTo>
                  <a:cubicBezTo>
                    <a:pt x="7561" y="6186"/>
                    <a:pt x="7509" y="6338"/>
                    <a:pt x="7426" y="6455"/>
                  </a:cubicBezTo>
                  <a:cubicBezTo>
                    <a:pt x="7339" y="6572"/>
                    <a:pt x="7225" y="6662"/>
                    <a:pt x="7105" y="6745"/>
                  </a:cubicBezTo>
                  <a:cubicBezTo>
                    <a:pt x="6697" y="7041"/>
                    <a:pt x="6181" y="7393"/>
                    <a:pt x="5657" y="7393"/>
                  </a:cubicBezTo>
                  <a:cubicBezTo>
                    <a:pt x="5823" y="7341"/>
                    <a:pt x="5990" y="7273"/>
                    <a:pt x="6144" y="7193"/>
                  </a:cubicBezTo>
                  <a:cubicBezTo>
                    <a:pt x="6286" y="7119"/>
                    <a:pt x="6428" y="7026"/>
                    <a:pt x="6487" y="6878"/>
                  </a:cubicBezTo>
                  <a:cubicBezTo>
                    <a:pt x="6518" y="6801"/>
                    <a:pt x="6521" y="6711"/>
                    <a:pt x="6552" y="6631"/>
                  </a:cubicBezTo>
                  <a:cubicBezTo>
                    <a:pt x="6582" y="6549"/>
                    <a:pt x="6651" y="6479"/>
                    <a:pt x="6729" y="6479"/>
                  </a:cubicBezTo>
                  <a:cubicBezTo>
                    <a:pt x="6731" y="6479"/>
                    <a:pt x="6732" y="6479"/>
                    <a:pt x="6734" y="6480"/>
                  </a:cubicBezTo>
                  <a:cubicBezTo>
                    <a:pt x="6808" y="6483"/>
                    <a:pt x="6861" y="6547"/>
                    <a:pt x="6895" y="6615"/>
                  </a:cubicBezTo>
                  <a:cubicBezTo>
                    <a:pt x="6848" y="6415"/>
                    <a:pt x="6716" y="6233"/>
                    <a:pt x="6536" y="6128"/>
                  </a:cubicBezTo>
                  <a:cubicBezTo>
                    <a:pt x="6652" y="6079"/>
                    <a:pt x="6778" y="6055"/>
                    <a:pt x="6903" y="6055"/>
                  </a:cubicBezTo>
                  <a:cubicBezTo>
                    <a:pt x="7072" y="6055"/>
                    <a:pt x="7240" y="6098"/>
                    <a:pt x="7386" y="6183"/>
                  </a:cubicBezTo>
                  <a:cubicBezTo>
                    <a:pt x="7339" y="6155"/>
                    <a:pt x="7302" y="6053"/>
                    <a:pt x="7259" y="6013"/>
                  </a:cubicBezTo>
                  <a:cubicBezTo>
                    <a:pt x="7188" y="5939"/>
                    <a:pt x="7089" y="5893"/>
                    <a:pt x="6993" y="5859"/>
                  </a:cubicBezTo>
                  <a:cubicBezTo>
                    <a:pt x="6906" y="5827"/>
                    <a:pt x="6812" y="5809"/>
                    <a:pt x="6719" y="5809"/>
                  </a:cubicBezTo>
                  <a:cubicBezTo>
                    <a:pt x="6635" y="5809"/>
                    <a:pt x="6551" y="5823"/>
                    <a:pt x="6472" y="5853"/>
                  </a:cubicBezTo>
                  <a:cubicBezTo>
                    <a:pt x="6595" y="5621"/>
                    <a:pt x="6780" y="5421"/>
                    <a:pt x="7009" y="5282"/>
                  </a:cubicBezTo>
                  <a:cubicBezTo>
                    <a:pt x="7179" y="5180"/>
                    <a:pt x="7290" y="5093"/>
                    <a:pt x="7419" y="4948"/>
                  </a:cubicBezTo>
                  <a:cubicBezTo>
                    <a:pt x="7543" y="4809"/>
                    <a:pt x="7663" y="4726"/>
                    <a:pt x="7676" y="4522"/>
                  </a:cubicBezTo>
                  <a:cubicBezTo>
                    <a:pt x="7676" y="4507"/>
                    <a:pt x="7667" y="4485"/>
                    <a:pt x="7656" y="4485"/>
                  </a:cubicBezTo>
                  <a:cubicBezTo>
                    <a:pt x="7653" y="4485"/>
                    <a:pt x="7651" y="4486"/>
                    <a:pt x="7648" y="4488"/>
                  </a:cubicBezTo>
                  <a:cubicBezTo>
                    <a:pt x="7660" y="4445"/>
                    <a:pt x="7663" y="4399"/>
                    <a:pt x="7663" y="4355"/>
                  </a:cubicBezTo>
                  <a:cubicBezTo>
                    <a:pt x="7663" y="4337"/>
                    <a:pt x="7660" y="4318"/>
                    <a:pt x="7648" y="4303"/>
                  </a:cubicBezTo>
                  <a:cubicBezTo>
                    <a:pt x="7639" y="4292"/>
                    <a:pt x="7625" y="4284"/>
                    <a:pt x="7612" y="4284"/>
                  </a:cubicBezTo>
                  <a:cubicBezTo>
                    <a:pt x="7608" y="4284"/>
                    <a:pt x="7603" y="4285"/>
                    <a:pt x="7599" y="4287"/>
                  </a:cubicBezTo>
                  <a:cubicBezTo>
                    <a:pt x="7589" y="4291"/>
                    <a:pt x="7583" y="4303"/>
                    <a:pt x="7571" y="4303"/>
                  </a:cubicBezTo>
                  <a:cubicBezTo>
                    <a:pt x="7570" y="4303"/>
                    <a:pt x="7569" y="4303"/>
                    <a:pt x="7568" y="4303"/>
                  </a:cubicBezTo>
                  <a:cubicBezTo>
                    <a:pt x="7551" y="4303"/>
                    <a:pt x="7542" y="4272"/>
                    <a:pt x="7528" y="4263"/>
                  </a:cubicBezTo>
                  <a:cubicBezTo>
                    <a:pt x="7524" y="4261"/>
                    <a:pt x="7520" y="4260"/>
                    <a:pt x="7516" y="4260"/>
                  </a:cubicBezTo>
                  <a:cubicBezTo>
                    <a:pt x="7505" y="4260"/>
                    <a:pt x="7495" y="4267"/>
                    <a:pt x="7490" y="4278"/>
                  </a:cubicBezTo>
                  <a:cubicBezTo>
                    <a:pt x="7481" y="4294"/>
                    <a:pt x="7481" y="4309"/>
                    <a:pt x="7478" y="4325"/>
                  </a:cubicBezTo>
                  <a:cubicBezTo>
                    <a:pt x="7475" y="4383"/>
                    <a:pt x="7457" y="4448"/>
                    <a:pt x="7410" y="4485"/>
                  </a:cubicBezTo>
                  <a:cubicBezTo>
                    <a:pt x="7397" y="4495"/>
                    <a:pt x="7379" y="4501"/>
                    <a:pt x="7363" y="4501"/>
                  </a:cubicBezTo>
                  <a:cubicBezTo>
                    <a:pt x="7353" y="4501"/>
                    <a:pt x="7344" y="4499"/>
                    <a:pt x="7336" y="4494"/>
                  </a:cubicBezTo>
                  <a:cubicBezTo>
                    <a:pt x="7318" y="4485"/>
                    <a:pt x="7308" y="4460"/>
                    <a:pt x="7305" y="4442"/>
                  </a:cubicBezTo>
                  <a:cubicBezTo>
                    <a:pt x="7290" y="4386"/>
                    <a:pt x="7271" y="4331"/>
                    <a:pt x="7256" y="4275"/>
                  </a:cubicBezTo>
                  <a:cubicBezTo>
                    <a:pt x="7197" y="4383"/>
                    <a:pt x="7169" y="4507"/>
                    <a:pt x="7172" y="4630"/>
                  </a:cubicBezTo>
                  <a:cubicBezTo>
                    <a:pt x="7179" y="4717"/>
                    <a:pt x="7185" y="4797"/>
                    <a:pt x="7117" y="4859"/>
                  </a:cubicBezTo>
                  <a:cubicBezTo>
                    <a:pt x="7074" y="4902"/>
                    <a:pt x="7018" y="4896"/>
                    <a:pt x="6966" y="4920"/>
                  </a:cubicBezTo>
                  <a:cubicBezTo>
                    <a:pt x="6799" y="4982"/>
                    <a:pt x="6645" y="5056"/>
                    <a:pt x="6472" y="5096"/>
                  </a:cubicBezTo>
                  <a:cubicBezTo>
                    <a:pt x="6202" y="5163"/>
                    <a:pt x="5928" y="5189"/>
                    <a:pt x="5652" y="5189"/>
                  </a:cubicBezTo>
                  <a:cubicBezTo>
                    <a:pt x="5570" y="5189"/>
                    <a:pt x="5488" y="5187"/>
                    <a:pt x="5406" y="5183"/>
                  </a:cubicBezTo>
                  <a:cubicBezTo>
                    <a:pt x="5301" y="4819"/>
                    <a:pt x="5197" y="4460"/>
                    <a:pt x="5088" y="4099"/>
                  </a:cubicBezTo>
                  <a:cubicBezTo>
                    <a:pt x="5082" y="4074"/>
                    <a:pt x="5079" y="4053"/>
                    <a:pt x="5085" y="4028"/>
                  </a:cubicBezTo>
                  <a:cubicBezTo>
                    <a:pt x="5095" y="4013"/>
                    <a:pt x="5110" y="4000"/>
                    <a:pt x="5126" y="3991"/>
                  </a:cubicBezTo>
                  <a:cubicBezTo>
                    <a:pt x="5175" y="3954"/>
                    <a:pt x="5224" y="3920"/>
                    <a:pt x="5274" y="3883"/>
                  </a:cubicBezTo>
                  <a:cubicBezTo>
                    <a:pt x="5271" y="3865"/>
                    <a:pt x="5269" y="3848"/>
                    <a:pt x="5265" y="3831"/>
                  </a:cubicBezTo>
                  <a:lnTo>
                    <a:pt x="5265" y="3831"/>
                  </a:lnTo>
                  <a:lnTo>
                    <a:pt x="5292" y="3871"/>
                  </a:lnTo>
                  <a:cubicBezTo>
                    <a:pt x="5295" y="3898"/>
                    <a:pt x="5301" y="3923"/>
                    <a:pt x="5311" y="3954"/>
                  </a:cubicBezTo>
                  <a:cubicBezTo>
                    <a:pt x="5400" y="4306"/>
                    <a:pt x="5468" y="4664"/>
                    <a:pt x="5555" y="5016"/>
                  </a:cubicBezTo>
                  <a:cubicBezTo>
                    <a:pt x="5555" y="5016"/>
                    <a:pt x="6317" y="4939"/>
                    <a:pt x="6382" y="4933"/>
                  </a:cubicBezTo>
                  <a:cubicBezTo>
                    <a:pt x="6521" y="4917"/>
                    <a:pt x="6657" y="4896"/>
                    <a:pt x="6793" y="4859"/>
                  </a:cubicBezTo>
                  <a:cubicBezTo>
                    <a:pt x="6929" y="4825"/>
                    <a:pt x="7043" y="4763"/>
                    <a:pt x="7176" y="4710"/>
                  </a:cubicBezTo>
                  <a:cubicBezTo>
                    <a:pt x="7132" y="4661"/>
                    <a:pt x="7120" y="4587"/>
                    <a:pt x="7129" y="4522"/>
                  </a:cubicBezTo>
                  <a:cubicBezTo>
                    <a:pt x="7135" y="4457"/>
                    <a:pt x="7160" y="4392"/>
                    <a:pt x="7169" y="4331"/>
                  </a:cubicBezTo>
                  <a:cubicBezTo>
                    <a:pt x="7185" y="4263"/>
                    <a:pt x="7194" y="4195"/>
                    <a:pt x="7176" y="4133"/>
                  </a:cubicBezTo>
                  <a:lnTo>
                    <a:pt x="7176" y="4133"/>
                  </a:lnTo>
                  <a:cubicBezTo>
                    <a:pt x="7132" y="4176"/>
                    <a:pt x="7061" y="4192"/>
                    <a:pt x="7009" y="4210"/>
                  </a:cubicBezTo>
                  <a:cubicBezTo>
                    <a:pt x="6935" y="4238"/>
                    <a:pt x="6861" y="4263"/>
                    <a:pt x="6793" y="4294"/>
                  </a:cubicBezTo>
                  <a:cubicBezTo>
                    <a:pt x="6654" y="4352"/>
                    <a:pt x="6515" y="4417"/>
                    <a:pt x="6379" y="4488"/>
                  </a:cubicBezTo>
                  <a:cubicBezTo>
                    <a:pt x="6104" y="4630"/>
                    <a:pt x="5839" y="4788"/>
                    <a:pt x="5576" y="4948"/>
                  </a:cubicBezTo>
                  <a:cubicBezTo>
                    <a:pt x="5487" y="4748"/>
                    <a:pt x="5555" y="4457"/>
                    <a:pt x="5558" y="4244"/>
                  </a:cubicBezTo>
                  <a:cubicBezTo>
                    <a:pt x="5558" y="4220"/>
                    <a:pt x="5548" y="4190"/>
                    <a:pt x="5527" y="4190"/>
                  </a:cubicBezTo>
                  <a:cubicBezTo>
                    <a:pt x="5524" y="4190"/>
                    <a:pt x="5521" y="4191"/>
                    <a:pt x="5518" y="4192"/>
                  </a:cubicBezTo>
                  <a:cubicBezTo>
                    <a:pt x="5589" y="4025"/>
                    <a:pt x="5564" y="3821"/>
                    <a:pt x="5462" y="3673"/>
                  </a:cubicBezTo>
                  <a:cubicBezTo>
                    <a:pt x="5440" y="3643"/>
                    <a:pt x="5409" y="3613"/>
                    <a:pt x="5372" y="3613"/>
                  </a:cubicBezTo>
                  <a:cubicBezTo>
                    <a:pt x="5367" y="3613"/>
                    <a:pt x="5362" y="3613"/>
                    <a:pt x="5357" y="3614"/>
                  </a:cubicBezTo>
                  <a:cubicBezTo>
                    <a:pt x="5342" y="3636"/>
                    <a:pt x="5077" y="3871"/>
                    <a:pt x="5070" y="3871"/>
                  </a:cubicBezTo>
                  <a:cubicBezTo>
                    <a:pt x="5070" y="3871"/>
                    <a:pt x="5070" y="3871"/>
                    <a:pt x="5070" y="3871"/>
                  </a:cubicBezTo>
                  <a:cubicBezTo>
                    <a:pt x="5067" y="3547"/>
                    <a:pt x="5039" y="3176"/>
                    <a:pt x="4777" y="2988"/>
                  </a:cubicBezTo>
                  <a:cubicBezTo>
                    <a:pt x="4638" y="2883"/>
                    <a:pt x="4452" y="2855"/>
                    <a:pt x="4310" y="2756"/>
                  </a:cubicBezTo>
                  <a:cubicBezTo>
                    <a:pt x="4196" y="2679"/>
                    <a:pt x="4110" y="2515"/>
                    <a:pt x="4190" y="2404"/>
                  </a:cubicBezTo>
                  <a:lnTo>
                    <a:pt x="4190" y="2404"/>
                  </a:lnTo>
                  <a:cubicBezTo>
                    <a:pt x="4176" y="2407"/>
                    <a:pt x="4162" y="2409"/>
                    <a:pt x="4148" y="2409"/>
                  </a:cubicBezTo>
                  <a:cubicBezTo>
                    <a:pt x="4019" y="2409"/>
                    <a:pt x="3895" y="2288"/>
                    <a:pt x="3903" y="2157"/>
                  </a:cubicBezTo>
                  <a:lnTo>
                    <a:pt x="3903" y="2157"/>
                  </a:lnTo>
                  <a:cubicBezTo>
                    <a:pt x="3967" y="2264"/>
                    <a:pt x="4092" y="2306"/>
                    <a:pt x="4223" y="2306"/>
                  </a:cubicBezTo>
                  <a:cubicBezTo>
                    <a:pt x="4299" y="2306"/>
                    <a:pt x="4377" y="2292"/>
                    <a:pt x="4446" y="2268"/>
                  </a:cubicBezTo>
                  <a:cubicBezTo>
                    <a:pt x="4468" y="2262"/>
                    <a:pt x="4496" y="2250"/>
                    <a:pt x="4511" y="2231"/>
                  </a:cubicBezTo>
                  <a:cubicBezTo>
                    <a:pt x="4523" y="2210"/>
                    <a:pt x="4527" y="2188"/>
                    <a:pt x="4527" y="2163"/>
                  </a:cubicBezTo>
                  <a:cubicBezTo>
                    <a:pt x="4536" y="1956"/>
                    <a:pt x="4462" y="1728"/>
                    <a:pt x="4573" y="1555"/>
                  </a:cubicBezTo>
                  <a:cubicBezTo>
                    <a:pt x="4638" y="1737"/>
                    <a:pt x="4696" y="1923"/>
                    <a:pt x="4746" y="2108"/>
                  </a:cubicBezTo>
                  <a:cubicBezTo>
                    <a:pt x="4746" y="1942"/>
                    <a:pt x="4795" y="1620"/>
                    <a:pt x="4746" y="1432"/>
                  </a:cubicBezTo>
                  <a:lnTo>
                    <a:pt x="4746" y="1432"/>
                  </a:lnTo>
                  <a:cubicBezTo>
                    <a:pt x="4800" y="1592"/>
                    <a:pt x="4931" y="2006"/>
                    <a:pt x="4900" y="2009"/>
                  </a:cubicBezTo>
                  <a:cubicBezTo>
                    <a:pt x="5008" y="2000"/>
                    <a:pt x="5095" y="1898"/>
                    <a:pt x="5116" y="1790"/>
                  </a:cubicBezTo>
                  <a:cubicBezTo>
                    <a:pt x="5141" y="1682"/>
                    <a:pt x="5110" y="1571"/>
                    <a:pt x="5076" y="1469"/>
                  </a:cubicBezTo>
                  <a:cubicBezTo>
                    <a:pt x="5036" y="1367"/>
                    <a:pt x="4990" y="1265"/>
                    <a:pt x="4974" y="1157"/>
                  </a:cubicBezTo>
                  <a:cubicBezTo>
                    <a:pt x="4959" y="1049"/>
                    <a:pt x="4971" y="941"/>
                    <a:pt x="4946" y="833"/>
                  </a:cubicBezTo>
                  <a:cubicBezTo>
                    <a:pt x="4928" y="737"/>
                    <a:pt x="4882" y="647"/>
                    <a:pt x="4860" y="552"/>
                  </a:cubicBezTo>
                  <a:cubicBezTo>
                    <a:pt x="4835" y="459"/>
                    <a:pt x="4869" y="339"/>
                    <a:pt x="4909" y="255"/>
                  </a:cubicBezTo>
                  <a:lnTo>
                    <a:pt x="4909" y="255"/>
                  </a:lnTo>
                  <a:cubicBezTo>
                    <a:pt x="4870" y="272"/>
                    <a:pt x="4827" y="280"/>
                    <a:pt x="4784" y="280"/>
                  </a:cubicBezTo>
                  <a:cubicBezTo>
                    <a:pt x="4763" y="280"/>
                    <a:pt x="4742" y="278"/>
                    <a:pt x="4721" y="274"/>
                  </a:cubicBezTo>
                  <a:lnTo>
                    <a:pt x="4721" y="274"/>
                  </a:lnTo>
                  <a:cubicBezTo>
                    <a:pt x="4743" y="308"/>
                    <a:pt x="4758" y="351"/>
                    <a:pt x="4752" y="394"/>
                  </a:cubicBezTo>
                  <a:cubicBezTo>
                    <a:pt x="4741" y="431"/>
                    <a:pt x="4706" y="460"/>
                    <a:pt x="4670" y="460"/>
                  </a:cubicBezTo>
                  <a:cubicBezTo>
                    <a:pt x="4666" y="460"/>
                    <a:pt x="4663" y="460"/>
                    <a:pt x="4659" y="459"/>
                  </a:cubicBezTo>
                  <a:lnTo>
                    <a:pt x="4659" y="459"/>
                  </a:lnTo>
                  <a:cubicBezTo>
                    <a:pt x="4798" y="663"/>
                    <a:pt x="4845" y="928"/>
                    <a:pt x="4804" y="1172"/>
                  </a:cubicBezTo>
                  <a:cubicBezTo>
                    <a:pt x="4798" y="1206"/>
                    <a:pt x="4786" y="1253"/>
                    <a:pt x="4752" y="1262"/>
                  </a:cubicBezTo>
                  <a:cubicBezTo>
                    <a:pt x="4748" y="1262"/>
                    <a:pt x="4745" y="1263"/>
                    <a:pt x="4741" y="1263"/>
                  </a:cubicBezTo>
                  <a:cubicBezTo>
                    <a:pt x="4723" y="1263"/>
                    <a:pt x="4706" y="1257"/>
                    <a:pt x="4690" y="1246"/>
                  </a:cubicBezTo>
                  <a:cubicBezTo>
                    <a:pt x="4567" y="1175"/>
                    <a:pt x="4490" y="990"/>
                    <a:pt x="4561" y="860"/>
                  </a:cubicBezTo>
                  <a:lnTo>
                    <a:pt x="4561" y="860"/>
                  </a:lnTo>
                  <a:cubicBezTo>
                    <a:pt x="4638" y="872"/>
                    <a:pt x="4701" y="931"/>
                    <a:pt x="4733" y="1003"/>
                  </a:cubicBezTo>
                  <a:lnTo>
                    <a:pt x="4733" y="1003"/>
                  </a:lnTo>
                  <a:cubicBezTo>
                    <a:pt x="4693" y="869"/>
                    <a:pt x="4638" y="744"/>
                    <a:pt x="4567" y="626"/>
                  </a:cubicBezTo>
                  <a:cubicBezTo>
                    <a:pt x="4536" y="570"/>
                    <a:pt x="4496" y="518"/>
                    <a:pt x="4499" y="456"/>
                  </a:cubicBezTo>
                  <a:cubicBezTo>
                    <a:pt x="4504" y="408"/>
                    <a:pt x="4548" y="361"/>
                    <a:pt x="4593" y="361"/>
                  </a:cubicBezTo>
                  <a:cubicBezTo>
                    <a:pt x="4605" y="361"/>
                    <a:pt x="4617" y="365"/>
                    <a:pt x="4628" y="373"/>
                  </a:cubicBezTo>
                  <a:cubicBezTo>
                    <a:pt x="4536" y="302"/>
                    <a:pt x="4573" y="119"/>
                    <a:pt x="4693" y="92"/>
                  </a:cubicBezTo>
                  <a:cubicBezTo>
                    <a:pt x="4653" y="86"/>
                    <a:pt x="4612" y="83"/>
                    <a:pt x="4571" y="83"/>
                  </a:cubicBezTo>
                  <a:cubicBezTo>
                    <a:pt x="4386" y="83"/>
                    <a:pt x="4202" y="146"/>
                    <a:pt x="4060" y="265"/>
                  </a:cubicBezTo>
                  <a:cubicBezTo>
                    <a:pt x="4094" y="169"/>
                    <a:pt x="4150" y="79"/>
                    <a:pt x="4218" y="8"/>
                  </a:cubicBezTo>
                  <a:cubicBezTo>
                    <a:pt x="4189" y="3"/>
                    <a:pt x="4160" y="0"/>
                    <a:pt x="413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>
            <a:spLocks noGrp="1"/>
          </p:cNvSpPr>
          <p:nvPr>
            <p:ph type="subTitle" idx="1"/>
          </p:nvPr>
        </p:nvSpPr>
        <p:spPr>
          <a:xfrm>
            <a:off x="289627" y="1177675"/>
            <a:ext cx="3474900" cy="74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bg1"/>
                </a:solidFill>
              </a:rPr>
              <a:t>For Optimizing Spending</a:t>
            </a:r>
          </a:p>
        </p:txBody>
      </p:sp>
      <p:sp>
        <p:nvSpPr>
          <p:cNvPr id="1251" name="Google Shape;1251;p6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WHAT TO DO (Business Solution)</a:t>
            </a:r>
            <a:endParaRPr/>
          </a:p>
        </p:txBody>
      </p:sp>
      <p:grpSp>
        <p:nvGrpSpPr>
          <p:cNvPr id="1352" name="Google Shape;1352;p62"/>
          <p:cNvGrpSpPr/>
          <p:nvPr/>
        </p:nvGrpSpPr>
        <p:grpSpPr>
          <a:xfrm>
            <a:off x="891425" y="4515051"/>
            <a:ext cx="7361100" cy="107003"/>
            <a:chOff x="891425" y="4642051"/>
            <a:chExt cx="7361100" cy="107003"/>
          </a:xfrm>
        </p:grpSpPr>
        <p:sp>
          <p:nvSpPr>
            <p:cNvPr id="1353" name="Google Shape;1353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891425" y="4642051"/>
              <a:ext cx="6569164" cy="1070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6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6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A7AE-666C-5EB6-E6B4-CA7D83639FF3}"/>
              </a:ext>
            </a:extLst>
          </p:cNvPr>
          <p:cNvSpPr txBox="1"/>
          <p:nvPr/>
        </p:nvSpPr>
        <p:spPr>
          <a:xfrm>
            <a:off x="725992" y="1792724"/>
            <a:ext cx="699070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 i="0" u="none" strike="noStrike">
                <a:solidFill>
                  <a:schemeClr val="bg1"/>
                </a:solidFill>
                <a:effectLst/>
              </a:rPr>
              <a:t>Customer Segmentation:</a:t>
            </a:r>
            <a:r>
              <a:rPr lang="en-CA" b="0" i="0" u="none" strike="noStrike">
                <a:solidFill>
                  <a:schemeClr val="bg1"/>
                </a:solidFill>
                <a:effectLst/>
              </a:rPr>
              <a:t> The models can be used to segment customers based on their predicted spending levels. This can help the business target specific customer segments with tailored marketing campaigns and offers.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800" b="0" i="0" u="none" strike="noStrike">
              <a:solidFill>
                <a:schemeClr val="bg1"/>
              </a:solidFill>
              <a:effectLst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 i="0" u="none" strike="noStrike">
                <a:solidFill>
                  <a:schemeClr val="bg1"/>
                </a:solidFill>
                <a:effectLst/>
              </a:rPr>
              <a:t>Product Development:</a:t>
            </a:r>
            <a:r>
              <a:rPr lang="en-CA" b="0" i="0" u="none" strike="noStrike">
                <a:solidFill>
                  <a:schemeClr val="bg1"/>
                </a:solidFill>
                <a:effectLst/>
              </a:rPr>
              <a:t> Understanding the factors that influence spending can help the business develop products and services that appeal to high-spending customers.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800" b="0" i="0" u="none" strike="noStrike">
              <a:solidFill>
                <a:schemeClr val="bg1"/>
              </a:solidFill>
              <a:effectLst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 i="0" u="none" strike="noStrike">
                <a:solidFill>
                  <a:schemeClr val="bg1"/>
                </a:solidFill>
                <a:effectLst/>
              </a:rPr>
              <a:t>Customer Support:</a:t>
            </a:r>
            <a:r>
              <a:rPr lang="en-CA" b="0" i="0" u="none" strike="noStrike">
                <a:solidFill>
                  <a:schemeClr val="bg1"/>
                </a:solidFill>
                <a:effectLst/>
              </a:rPr>
              <a:t> Analyzing the impact of support tickets on spending can help the business optimize their support processes and improve customer satisfaction.</a:t>
            </a:r>
            <a:br>
              <a:rPr lang="en-CA">
                <a:solidFill>
                  <a:schemeClr val="bg1"/>
                </a:solidFill>
              </a:rPr>
            </a:br>
            <a:endParaRPr lang="en-CA" sz="800" b="0" i="0" u="none" strike="noStrike">
              <a:solidFill>
                <a:schemeClr val="bg1"/>
              </a:solidFill>
              <a:effectLst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 i="0" u="none" strike="noStrike">
                <a:solidFill>
                  <a:schemeClr val="bg1"/>
                </a:solidFill>
                <a:effectLst/>
              </a:rPr>
              <a:t>Pricing and Promotions:</a:t>
            </a:r>
            <a:r>
              <a:rPr lang="en-CA" b="0" i="0" u="none" strike="noStrike">
                <a:solidFill>
                  <a:schemeClr val="bg1"/>
                </a:solidFill>
                <a:effectLst/>
              </a:rPr>
              <a:t> The models can be used to evaluate the effectiveness of pricing strategies and promotions on customer spending.</a:t>
            </a:r>
          </a:p>
        </p:txBody>
      </p:sp>
    </p:spTree>
    <p:extLst>
      <p:ext uri="{BB962C8B-B14F-4D97-AF65-F5344CB8AC3E}">
        <p14:creationId xmlns:p14="http://schemas.microsoft.com/office/powerpoint/2010/main" val="22671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>
            <a:spLocks noGrp="1"/>
          </p:cNvSpPr>
          <p:nvPr>
            <p:ph type="subTitle" idx="1"/>
          </p:nvPr>
        </p:nvSpPr>
        <p:spPr>
          <a:xfrm>
            <a:off x="91325" y="1202176"/>
            <a:ext cx="3474900" cy="74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bg1"/>
                </a:solidFill>
              </a:rPr>
              <a:t>For Reducing churn</a:t>
            </a:r>
          </a:p>
        </p:txBody>
      </p:sp>
      <p:sp>
        <p:nvSpPr>
          <p:cNvPr id="1251" name="Google Shape;1251;p6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WHAT TO DO (Business Solution)</a:t>
            </a:r>
            <a:endParaRPr/>
          </a:p>
        </p:txBody>
      </p:sp>
      <p:grpSp>
        <p:nvGrpSpPr>
          <p:cNvPr id="1352" name="Google Shape;1352;p62"/>
          <p:cNvGrpSpPr/>
          <p:nvPr/>
        </p:nvGrpSpPr>
        <p:grpSpPr>
          <a:xfrm>
            <a:off x="891425" y="4508248"/>
            <a:ext cx="7361100" cy="107007"/>
            <a:chOff x="891425" y="4635248"/>
            <a:chExt cx="7361100" cy="107007"/>
          </a:xfrm>
        </p:grpSpPr>
        <p:sp>
          <p:nvSpPr>
            <p:cNvPr id="1353" name="Google Shape;1353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891425" y="4635248"/>
              <a:ext cx="6693133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6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6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A7AE-666C-5EB6-E6B4-CA7D83639FF3}"/>
              </a:ext>
            </a:extLst>
          </p:cNvPr>
          <p:cNvSpPr txBox="1"/>
          <p:nvPr/>
        </p:nvSpPr>
        <p:spPr>
          <a:xfrm>
            <a:off x="598792" y="1913871"/>
            <a:ext cx="802698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en-CA" b="1">
                <a:solidFill>
                  <a:schemeClr val="bg1"/>
                </a:solidFill>
              </a:rPr>
              <a:t>Customer Segmentation:</a:t>
            </a:r>
            <a:r>
              <a:rPr lang="en-CA">
                <a:solidFill>
                  <a:schemeClr val="bg1"/>
                </a:solidFill>
              </a:rPr>
              <a:t> The models can be used to segment customers based on their predicted spending levels. This can help businesses target specific customer segments with tailored marketing campaigns and offers.</a:t>
            </a:r>
          </a:p>
          <a:p>
            <a:pPr marL="285750" indent="-285750">
              <a:buClr>
                <a:schemeClr val="bg1"/>
              </a:buClr>
              <a:buChar char="•"/>
            </a:pPr>
            <a:endParaRPr lang="en-CA" sz="8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en-CA" b="1">
                <a:solidFill>
                  <a:schemeClr val="bg1"/>
                </a:solidFill>
              </a:rPr>
              <a:t>Product Development:</a:t>
            </a:r>
            <a:r>
              <a:rPr lang="en-CA">
                <a:solidFill>
                  <a:schemeClr val="bg1"/>
                </a:solidFill>
              </a:rPr>
              <a:t> Understanding the factors that influence spending can help businesses develop products and services that appeal to high-spending customers.</a:t>
            </a:r>
          </a:p>
          <a:p>
            <a:pPr marL="285750" indent="-285750">
              <a:buClr>
                <a:schemeClr val="bg1"/>
              </a:buClr>
              <a:buChar char="•"/>
            </a:pPr>
            <a:endParaRPr lang="en-CA" sz="8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en-CA" b="1">
                <a:solidFill>
                  <a:schemeClr val="bg1"/>
                </a:solidFill>
              </a:rPr>
              <a:t>Customer Support:</a:t>
            </a:r>
            <a:r>
              <a:rPr lang="en-CA">
                <a:solidFill>
                  <a:schemeClr val="bg1"/>
                </a:solidFill>
              </a:rPr>
              <a:t> Analyzing the impact of support tickets on spending can help businesses optimize their support processes and improve customer satisfaction.</a:t>
            </a:r>
          </a:p>
          <a:p>
            <a:pPr marL="285750" indent="-285750">
              <a:buClr>
                <a:schemeClr val="bg1"/>
              </a:buClr>
              <a:buChar char="•"/>
            </a:pPr>
            <a:endParaRPr lang="en-CA" sz="8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en-CA" b="1">
                <a:solidFill>
                  <a:schemeClr val="bg1"/>
                </a:solidFill>
              </a:rPr>
              <a:t>Pricing and Promotions:</a:t>
            </a:r>
            <a:r>
              <a:rPr lang="en-CA">
                <a:solidFill>
                  <a:schemeClr val="bg1"/>
                </a:solidFill>
              </a:rPr>
              <a:t> The models can be used to evaluate the effectiveness of pricing strategies and promotions on customer spending.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>
            <a:spLocks noGrp="1"/>
          </p:cNvSpPr>
          <p:nvPr>
            <p:ph type="subTitle" idx="1"/>
          </p:nvPr>
        </p:nvSpPr>
        <p:spPr>
          <a:xfrm>
            <a:off x="593372" y="1025765"/>
            <a:ext cx="2738734" cy="750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bg1"/>
                </a:solidFill>
              </a:rPr>
              <a:t>Retention Strategies</a:t>
            </a:r>
          </a:p>
        </p:txBody>
      </p:sp>
      <p:sp>
        <p:nvSpPr>
          <p:cNvPr id="1251" name="Google Shape;1251;p6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WHAT TO DO (Business Solution)</a:t>
            </a:r>
            <a:endParaRPr/>
          </a:p>
        </p:txBody>
      </p:sp>
      <p:grpSp>
        <p:nvGrpSpPr>
          <p:cNvPr id="1352" name="Google Shape;1352;p62"/>
          <p:cNvGrpSpPr/>
          <p:nvPr/>
        </p:nvGrpSpPr>
        <p:grpSpPr>
          <a:xfrm>
            <a:off x="891425" y="4807658"/>
            <a:ext cx="7361100" cy="100205"/>
            <a:chOff x="891425" y="4642050"/>
            <a:chExt cx="7361100" cy="100205"/>
          </a:xfrm>
        </p:grpSpPr>
        <p:sp>
          <p:nvSpPr>
            <p:cNvPr id="1353" name="Google Shape;1353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891425" y="4642050"/>
              <a:ext cx="6718842" cy="93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2">
            <a:hlinkClick r:id="" action="ppaction://hlinkshowjump?jump=nextslide"/>
          </p:cNvPr>
          <p:cNvSpPr/>
          <p:nvPr/>
        </p:nvSpPr>
        <p:spPr>
          <a:xfrm rot="5400000">
            <a:off x="8408049" y="477583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62">
            <a:hlinkClick r:id="" action="ppaction://hlinkshowjump?jump=nextslide"/>
          </p:cNvPr>
          <p:cNvSpPr/>
          <p:nvPr/>
        </p:nvSpPr>
        <p:spPr>
          <a:xfrm rot="5400000">
            <a:off x="8488674" y="477583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2">
            <a:hlinkClick r:id="" action="ppaction://hlinkshowjump?jump=previousslide"/>
          </p:cNvPr>
          <p:cNvSpPr/>
          <p:nvPr/>
        </p:nvSpPr>
        <p:spPr>
          <a:xfrm rot="-5400000" flipH="1">
            <a:off x="588892" y="479416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62">
            <a:hlinkClick r:id="" action="ppaction://hlinkshowjump?jump=previousslide"/>
          </p:cNvPr>
          <p:cNvSpPr/>
          <p:nvPr/>
        </p:nvSpPr>
        <p:spPr>
          <a:xfrm rot="-5400000" flipH="1">
            <a:off x="508327" y="479416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A7AE-666C-5EB6-E6B4-CA7D83639FF3}"/>
              </a:ext>
            </a:extLst>
          </p:cNvPr>
          <p:cNvSpPr txBox="1"/>
          <p:nvPr/>
        </p:nvSpPr>
        <p:spPr>
          <a:xfrm>
            <a:off x="645427" y="1649353"/>
            <a:ext cx="809756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 Proactive Customer Engagement:</a:t>
            </a:r>
            <a:endParaRPr lang="en-CA" sz="1100" b="0" i="0" u="none" strike="noStrike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Identify at-risk customers: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Use predictive models to identify customers likely to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Personalized communication: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Tailor outreach to specific customer needs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Enhanced support: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Provide timely and efficient customer support.</a:t>
            </a:r>
          </a:p>
          <a:p>
            <a:pPr algn="l"/>
            <a:endParaRPr lang="en-CA" sz="800">
              <a:solidFill>
                <a:schemeClr val="bg1"/>
              </a:solidFill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Product and Service Optimization:</a:t>
            </a:r>
            <a:endParaRPr lang="en-CA" sz="1100" b="0" i="0" u="none" strike="noStrike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Continuous improvement: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Regularly update and enhance products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Customer feedback: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Actively seek and incorporate customer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Streamlined processes: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Simplify processes to improve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800" b="0" i="0" u="none" strike="noStrike">
              <a:solidFill>
                <a:schemeClr val="bg1"/>
              </a:solidFill>
              <a:effectLst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Data-Driven Decision Making:</a:t>
            </a:r>
            <a:endParaRPr lang="en-CA" sz="1100" b="0" i="0" u="none" strike="noStrike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Regular model updates: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Keep models current to accurately predict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A/B testing: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Experiment with different strategies to optimize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100" b="1" i="0" u="none" strike="noStrike">
                <a:solidFill>
                  <a:schemeClr val="bg1"/>
                </a:solidFill>
                <a:effectLst/>
              </a:rPr>
              <a:t>Data-driven insights:</a:t>
            </a:r>
            <a:r>
              <a:rPr lang="en-CA" sz="1100" b="0" i="0" u="none" strike="noStrike">
                <a:solidFill>
                  <a:schemeClr val="bg1"/>
                </a:solidFill>
                <a:effectLst/>
              </a:rPr>
              <a:t> Use data to identify trends and make informed decisions.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100" b="0" i="0" u="none" strike="noStrike">
              <a:solidFill>
                <a:schemeClr val="bg1"/>
              </a:solidFill>
              <a:effectLst/>
            </a:endParaRPr>
          </a:p>
          <a:p>
            <a:pPr algn="l"/>
            <a:r>
              <a:rPr lang="en-CA" sz="1200" b="1" i="0" u="none" strike="noStrike">
                <a:solidFill>
                  <a:schemeClr val="bg1"/>
                </a:solidFill>
                <a:effectLst/>
              </a:rPr>
              <a:t>By implementing these strategies, businesses can significantly reduce churn and foster long-term customer relationships.</a:t>
            </a:r>
          </a:p>
          <a:p>
            <a:pPr marL="285750" indent="-285750">
              <a:buChar char="•"/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>
          <a:extLst>
            <a:ext uri="{FF2B5EF4-FFF2-40B4-BE49-F238E27FC236}">
              <a16:creationId xmlns:a16="http://schemas.microsoft.com/office/drawing/2014/main" id="{089C771F-8502-75E5-DD2C-24DE809DC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rId3" action="ppaction://hlinksldjump"/>
            <a:extLst>
              <a:ext uri="{FF2B5EF4-FFF2-40B4-BE49-F238E27FC236}">
                <a16:creationId xmlns:a16="http://schemas.microsoft.com/office/drawing/2014/main" id="{9ED2B28D-2639-2E4C-FB06-9D7091B741D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" name="Google Shape;1233;p61">
            <a:extLst>
              <a:ext uri="{FF2B5EF4-FFF2-40B4-BE49-F238E27FC236}">
                <a16:creationId xmlns:a16="http://schemas.microsoft.com/office/drawing/2014/main" id="{AB6C2699-BE2B-54FC-D22B-2B58F1AB3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790864" y="1516499"/>
            <a:ext cx="4226100" cy="1736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CHALLENGES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1235" name="Google Shape;1235;p61">
            <a:extLst>
              <a:ext uri="{FF2B5EF4-FFF2-40B4-BE49-F238E27FC236}">
                <a16:creationId xmlns:a16="http://schemas.microsoft.com/office/drawing/2014/main" id="{27A80C75-7822-45BF-57CB-5385BEEB54DC}"/>
              </a:ext>
            </a:extLst>
          </p:cNvPr>
          <p:cNvGrpSpPr/>
          <p:nvPr/>
        </p:nvGrpSpPr>
        <p:grpSpPr>
          <a:xfrm>
            <a:off x="891424" y="4515051"/>
            <a:ext cx="7361101" cy="100204"/>
            <a:chOff x="891424" y="4642051"/>
            <a:chExt cx="7361101" cy="100204"/>
          </a:xfrm>
        </p:grpSpPr>
        <p:sp>
          <p:nvSpPr>
            <p:cNvPr id="1236" name="Google Shape;1236;p61">
              <a:extLst>
                <a:ext uri="{FF2B5EF4-FFF2-40B4-BE49-F238E27FC236}">
                  <a16:creationId xmlns:a16="http://schemas.microsoft.com/office/drawing/2014/main" id="{E39857B7-1A54-061E-D787-EB9D1EE8878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>
              <a:extLst>
                <a:ext uri="{FF2B5EF4-FFF2-40B4-BE49-F238E27FC236}">
                  <a16:creationId xmlns:a16="http://schemas.microsoft.com/office/drawing/2014/main" id="{8EDB6F50-B197-7E85-73D6-0150AF5FEC16}"/>
                </a:ext>
              </a:extLst>
            </p:cNvPr>
            <p:cNvSpPr/>
            <p:nvPr/>
          </p:nvSpPr>
          <p:spPr>
            <a:xfrm>
              <a:off x="891424" y="4642051"/>
              <a:ext cx="6894218" cy="93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FDD144-7CD5-2508-AAEC-617E84F09B99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564A87-E0F5-2100-014F-E86995DF046C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46896D-390D-E575-6424-9D73D0816C3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709822-6F54-E781-F332-E723B3BE8660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>
            <a:extLst>
              <a:ext uri="{FF2B5EF4-FFF2-40B4-BE49-F238E27FC236}">
                <a16:creationId xmlns:a16="http://schemas.microsoft.com/office/drawing/2014/main" id="{69778699-A018-35CD-0B6E-C08ECD2DF6AC}"/>
              </a:ext>
            </a:extLst>
          </p:cNvPr>
          <p:cNvSpPr/>
          <p:nvPr/>
        </p:nvSpPr>
        <p:spPr>
          <a:xfrm>
            <a:off x="1127036" y="151649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7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134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89"/>
          <p:cNvSpPr txBox="1">
            <a:spLocks noGrp="1"/>
          </p:cNvSpPr>
          <p:nvPr>
            <p:ph type="title" idx="3"/>
          </p:nvPr>
        </p:nvSpPr>
        <p:spPr>
          <a:xfrm>
            <a:off x="687900" y="3029357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Opportunity: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77" name="Google Shape;2777;p89"/>
          <p:cNvSpPr txBox="1">
            <a:spLocks noGrp="1"/>
          </p:cNvSpPr>
          <p:nvPr>
            <p:ph type="title"/>
          </p:nvPr>
        </p:nvSpPr>
        <p:spPr>
          <a:xfrm>
            <a:off x="683364" y="1559057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</a:rPr>
              <a:t>Challenge</a:t>
            </a:r>
            <a:r>
              <a:rPr lang="en"/>
              <a:t>:</a:t>
            </a:r>
            <a:endParaRPr lang="en-US"/>
          </a:p>
        </p:txBody>
      </p:sp>
      <p:sp>
        <p:nvSpPr>
          <p:cNvPr id="2779" name="Google Shape;2779;p89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/>
              <a:t>Missing Values</a:t>
            </a:r>
            <a:endParaRPr lang="en-US"/>
          </a:p>
        </p:txBody>
      </p:sp>
      <p:sp>
        <p:nvSpPr>
          <p:cNvPr id="2780" name="Google Shape;2780;p89"/>
          <p:cNvSpPr txBox="1">
            <a:spLocks noGrp="1"/>
          </p:cNvSpPr>
          <p:nvPr>
            <p:ph type="subTitle" idx="4"/>
          </p:nvPr>
        </p:nvSpPr>
        <p:spPr>
          <a:xfrm>
            <a:off x="660686" y="1818371"/>
            <a:ext cx="7652550" cy="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/>
              <a:t>Key variables such as Age and Satisfaction Score had missing data, impacting analysis reliability.</a:t>
            </a:r>
            <a:endParaRPr lang="en-US" sz="1600"/>
          </a:p>
        </p:txBody>
      </p:sp>
      <p:sp>
        <p:nvSpPr>
          <p:cNvPr id="2782" name="Google Shape;2782;p89"/>
          <p:cNvSpPr txBox="1">
            <a:spLocks noGrp="1"/>
          </p:cNvSpPr>
          <p:nvPr>
            <p:ph type="subTitle" idx="6"/>
          </p:nvPr>
        </p:nvSpPr>
        <p:spPr>
          <a:xfrm>
            <a:off x="685179" y="3470100"/>
            <a:ext cx="7306928" cy="473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/>
              <a:t>Enhance data collection processes to ensure completeness and reduce reliance on imputation.</a:t>
            </a:r>
            <a:endParaRPr lang="en-US" sz="1600"/>
          </a:p>
        </p:txBody>
      </p:sp>
      <p:grpSp>
        <p:nvGrpSpPr>
          <p:cNvPr id="2789" name="Google Shape;2789;p89"/>
          <p:cNvGrpSpPr/>
          <p:nvPr/>
        </p:nvGrpSpPr>
        <p:grpSpPr>
          <a:xfrm>
            <a:off x="891425" y="4501448"/>
            <a:ext cx="7361100" cy="100200"/>
            <a:chOff x="891425" y="4642055"/>
            <a:chExt cx="7361100" cy="100200"/>
          </a:xfrm>
        </p:grpSpPr>
        <p:sp>
          <p:nvSpPr>
            <p:cNvPr id="2790" name="Google Shape;2790;p8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89"/>
            <p:cNvSpPr/>
            <p:nvPr/>
          </p:nvSpPr>
          <p:spPr>
            <a:xfrm>
              <a:off x="891425" y="4648854"/>
              <a:ext cx="7020750" cy="93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8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8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8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8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8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89"/>
          <p:cNvSpPr txBox="1">
            <a:spLocks noGrp="1"/>
          </p:cNvSpPr>
          <p:nvPr>
            <p:ph type="title" idx="3"/>
          </p:nvPr>
        </p:nvSpPr>
        <p:spPr>
          <a:xfrm>
            <a:off x="687900" y="3029357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Opportunity: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77" name="Google Shape;2777;p89"/>
          <p:cNvSpPr txBox="1">
            <a:spLocks noGrp="1"/>
          </p:cNvSpPr>
          <p:nvPr>
            <p:ph type="title"/>
          </p:nvPr>
        </p:nvSpPr>
        <p:spPr>
          <a:xfrm>
            <a:off x="683364" y="1559057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</a:rPr>
              <a:t>Challenge</a:t>
            </a:r>
            <a:r>
              <a:rPr lang="en"/>
              <a:t>:</a:t>
            </a:r>
            <a:endParaRPr lang="en-US"/>
          </a:p>
        </p:txBody>
      </p:sp>
      <p:sp>
        <p:nvSpPr>
          <p:cNvPr id="2779" name="Google Shape;2779;p89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/>
              <a:t>Imbalanced Churn Distribution</a:t>
            </a:r>
            <a:endParaRPr lang="en-US"/>
          </a:p>
        </p:txBody>
      </p:sp>
      <p:sp>
        <p:nvSpPr>
          <p:cNvPr id="2780" name="Google Shape;2780;p89"/>
          <p:cNvSpPr txBox="1">
            <a:spLocks noGrp="1"/>
          </p:cNvSpPr>
          <p:nvPr>
            <p:ph type="subTitle" idx="4"/>
          </p:nvPr>
        </p:nvSpPr>
        <p:spPr>
          <a:xfrm>
            <a:off x="687900" y="1906817"/>
            <a:ext cx="7652550" cy="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/>
              <a:t>Churned customers were significantly fewer than retained ones, leading to potential bias in predictive models.</a:t>
            </a:r>
            <a:endParaRPr lang="en-US"/>
          </a:p>
        </p:txBody>
      </p:sp>
      <p:sp>
        <p:nvSpPr>
          <p:cNvPr id="2782" name="Google Shape;2782;p89"/>
          <p:cNvSpPr txBox="1">
            <a:spLocks noGrp="1"/>
          </p:cNvSpPr>
          <p:nvPr>
            <p:ph type="subTitle" idx="6"/>
          </p:nvPr>
        </p:nvSpPr>
        <p:spPr>
          <a:xfrm>
            <a:off x="685179" y="3470100"/>
            <a:ext cx="7306928" cy="473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/>
              <a:t>Implement techniques like resampling or class weighting to address imbalance for fairer insights.</a:t>
            </a:r>
            <a:endParaRPr lang="en-US"/>
          </a:p>
        </p:txBody>
      </p:sp>
      <p:grpSp>
        <p:nvGrpSpPr>
          <p:cNvPr id="2789" name="Google Shape;2789;p8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790" name="Google Shape;2790;p8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89"/>
            <p:cNvSpPr/>
            <p:nvPr/>
          </p:nvSpPr>
          <p:spPr>
            <a:xfrm>
              <a:off x="891425" y="4642050"/>
              <a:ext cx="7100682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8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8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8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8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8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380BAEB7-9641-26B5-0E2D-304A0016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rId3" action="ppaction://hlinksldjump"/>
            <a:extLst>
              <a:ext uri="{FF2B5EF4-FFF2-40B4-BE49-F238E27FC236}">
                <a16:creationId xmlns:a16="http://schemas.microsoft.com/office/drawing/2014/main" id="{2CAFC837-4DF3-037D-E855-39B79592BAAC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AB8E9D62-35EC-F229-E272-9E02A8CBA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614" name="Google Shape;1614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357F01-2242-BC83-0635-EDA3745931BE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8BBC1F-5D66-0803-BAE9-5C271CDCD7B2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278BFE-ED2F-B196-25EA-9A6B7E0D5B12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494B3C-21D3-6508-3B47-7D9177699300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9293806C-F17E-2A62-75E8-C69BF4EB1337}"/>
              </a:ext>
            </a:extLst>
          </p:cNvPr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CA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8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C170B-EC3A-952E-7DB3-6D0A8C9B2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93320" y="4486608"/>
            <a:ext cx="7164160" cy="1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8CACD-F74B-13E2-4171-8F782F7E3F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98043-3EA9-0781-2408-080427D6BE32}"/>
              </a:ext>
            </a:extLst>
          </p:cNvPr>
          <p:cNvSpPr txBox="1"/>
          <p:nvPr/>
        </p:nvSpPr>
        <p:spPr>
          <a:xfrm>
            <a:off x="602574" y="1589357"/>
            <a:ext cx="7361849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>
                <a:solidFill>
                  <a:schemeClr val="bg1"/>
                </a:solidFill>
              </a:rPr>
              <a:t>Predictive modeling</a:t>
            </a:r>
            <a:r>
              <a:rPr lang="en-CA">
                <a:solidFill>
                  <a:schemeClr val="bg1"/>
                </a:solidFill>
              </a:rPr>
              <a:t> is a powerful tool for identifying customers at risk of churning.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>
                <a:solidFill>
                  <a:schemeClr val="bg1"/>
                </a:solidFill>
              </a:rPr>
              <a:t>Key factors</a:t>
            </a:r>
            <a:r>
              <a:rPr lang="en-CA">
                <a:solidFill>
                  <a:schemeClr val="bg1"/>
                </a:solidFill>
              </a:rPr>
              <a:t> influencing churn include satisfaction, product usage, and customer support interactions.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>
                <a:solidFill>
                  <a:schemeClr val="bg1"/>
                </a:solidFill>
              </a:rPr>
              <a:t>Proactive customer engagement</a:t>
            </a:r>
            <a:r>
              <a:rPr lang="en-CA">
                <a:solidFill>
                  <a:schemeClr val="bg1"/>
                </a:solidFill>
              </a:rPr>
              <a:t> and </a:t>
            </a:r>
            <a:r>
              <a:rPr lang="en-CA" b="1">
                <a:solidFill>
                  <a:schemeClr val="bg1"/>
                </a:solidFill>
              </a:rPr>
              <a:t>product improvement</a:t>
            </a:r>
            <a:r>
              <a:rPr lang="en-CA">
                <a:solidFill>
                  <a:schemeClr val="bg1"/>
                </a:solidFill>
              </a:rPr>
              <a:t> are crucial for retention.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>
                <a:solidFill>
                  <a:schemeClr val="bg1"/>
                </a:solidFill>
              </a:rPr>
              <a:t>Data-driven decision making</a:t>
            </a:r>
            <a:r>
              <a:rPr lang="en-CA">
                <a:solidFill>
                  <a:schemeClr val="bg1"/>
                </a:solidFill>
              </a:rPr>
              <a:t> is essential for optimizing retention strategies.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b="1">
                <a:solidFill>
                  <a:schemeClr val="bg1"/>
                </a:solidFill>
              </a:rPr>
              <a:t>Continuous monitoring</a:t>
            </a:r>
            <a:r>
              <a:rPr lang="en-CA">
                <a:solidFill>
                  <a:schemeClr val="bg1"/>
                </a:solidFill>
              </a:rPr>
              <a:t> and </a:t>
            </a:r>
            <a:r>
              <a:rPr lang="en-CA" b="1">
                <a:solidFill>
                  <a:schemeClr val="bg1"/>
                </a:solidFill>
              </a:rPr>
              <a:t>model updates</a:t>
            </a:r>
            <a:r>
              <a:rPr lang="en-CA">
                <a:solidFill>
                  <a:schemeClr val="bg1"/>
                </a:solidFill>
              </a:rPr>
              <a:t> are necessary to adapt to changing customer behavior.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Google Shape;1614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5407C2-A7B7-F06D-20B0-21220DB5496B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1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DDAFF7-B3F1-5AFD-DDD1-82C6D696FDF4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16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39DF8E-E644-DF91-041F-CEDDF6DD166A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17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2261C6-9F27-F0ED-9D8C-F7D8274B7920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45242B-B513-F468-3C5D-AB096A36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93320" y="4486608"/>
            <a:ext cx="7164160" cy="1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8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80304DD6-36C2-E4F3-F674-141FAE8C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rId3" action="ppaction://hlinksldjump"/>
            <a:extLst>
              <a:ext uri="{FF2B5EF4-FFF2-40B4-BE49-F238E27FC236}">
                <a16:creationId xmlns:a16="http://schemas.microsoft.com/office/drawing/2014/main" id="{7FEE4473-0F7E-8E80-99FE-F3B1331D05A6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391B4076-432A-B405-06D9-1AA5B48A2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265" y="1914684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614" name="Google Shape;1614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9FEEA8-5264-19BF-ED51-4FC6F9EDB3E2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C93A28-1FB9-DDA6-8F36-95C3507B7E18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47AFC8-219C-CE02-47A1-945C188F7627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3E3D9C-2968-0DB8-FD6D-98E2369BCB38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789;p89">
            <a:extLst>
              <a:ext uri="{FF2B5EF4-FFF2-40B4-BE49-F238E27FC236}">
                <a16:creationId xmlns:a16="http://schemas.microsoft.com/office/drawing/2014/main" id="{2255FA7D-ACFE-D12F-1E2D-C44964B85D76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" name="Google Shape;2790;p89">
              <a:extLst>
                <a:ext uri="{FF2B5EF4-FFF2-40B4-BE49-F238E27FC236}">
                  <a16:creationId xmlns:a16="http://schemas.microsoft.com/office/drawing/2014/main" id="{AE5213DD-3C7E-E185-1546-C9BB7A45DBDE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91;p89">
              <a:extLst>
                <a:ext uri="{FF2B5EF4-FFF2-40B4-BE49-F238E27FC236}">
                  <a16:creationId xmlns:a16="http://schemas.microsoft.com/office/drawing/2014/main" id="{F0D5051B-8C3B-1D3C-F000-AE7E8467ECEB}"/>
                </a:ext>
              </a:extLst>
            </p:cNvPr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3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1035" name="Google Shape;1035;p55"/>
          <p:cNvSpPr txBox="1">
            <a:spLocks noGrp="1"/>
          </p:cNvSpPr>
          <p:nvPr>
            <p:ph type="title"/>
          </p:nvPr>
        </p:nvSpPr>
        <p:spPr>
          <a:xfrm>
            <a:off x="3733750" y="1627249"/>
            <a:ext cx="4314790" cy="1736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1037" name="Google Shape;1037;p55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4" y="4642050"/>
              <a:ext cx="498463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74EA0B62-D78F-ED95-E68D-3FEC8417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0238D5CE-60A2-CC97-F974-08085B23173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Introduction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E5E3C2E8-944E-4471-56A8-2C1C008CBD15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0A0ED508-4130-225A-172C-52CABC1ABF3B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EA0A0A8F-C48D-B267-77AE-56570A85525F}"/>
                </a:ext>
              </a:extLst>
            </p:cNvPr>
            <p:cNvSpPr/>
            <p:nvPr/>
          </p:nvSpPr>
          <p:spPr>
            <a:xfrm>
              <a:off x="891425" y="4642050"/>
              <a:ext cx="1086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377D59-6EB7-BACF-3225-46E67EDE1371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2D110E-0618-F7B1-A6DA-8F60559D73B1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75994C-61CF-9C02-5DA3-B65AF19E3716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83A96E-425E-A024-CAC0-7AECB0AB4C43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79879B41-62A4-3C81-F591-6AD0F445C14B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9E6CE-C97E-1CBF-E537-562E80D7DF03}"/>
              </a:ext>
            </a:extLst>
          </p:cNvPr>
          <p:cNvSpPr txBox="1"/>
          <p:nvPr/>
        </p:nvSpPr>
        <p:spPr>
          <a:xfrm>
            <a:off x="598792" y="1421675"/>
            <a:ext cx="70745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en-CA">
                <a:solidFill>
                  <a:schemeClr val="bg1"/>
                </a:solidFill>
              </a:rPr>
              <a:t>Customer churn is a critical challenge impacting profitability and growth.</a:t>
            </a:r>
          </a:p>
          <a:p>
            <a:pPr>
              <a:buClr>
                <a:schemeClr val="bg1"/>
              </a:buClr>
            </a:pPr>
            <a:endParaRPr lang="en-CA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CA">
                <a:solidFill>
                  <a:schemeClr val="bg1"/>
                </a:solidFill>
              </a:rPr>
              <a:t>Our project leverages data-driven insights to: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Identify key drivers of churn.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Predict at-risk customers with high accuracy.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Support targeted retention strategies.</a:t>
            </a:r>
          </a:p>
          <a:p>
            <a:pPr lvl="8">
              <a:buClr>
                <a:schemeClr val="bg1"/>
              </a:buClr>
            </a:pPr>
            <a:endParaRPr lang="en-CA">
              <a:solidFill>
                <a:schemeClr val="bg1"/>
              </a:solidFill>
            </a:endParaRPr>
          </a:p>
          <a:p>
            <a:r>
              <a:rPr lang="en-CA">
                <a:solidFill>
                  <a:schemeClr val="bg1"/>
                </a:solidFill>
              </a:rPr>
              <a:t>By addressing churn, businesses can enhance customer loyalty and reduce acquisition costs.</a:t>
            </a:r>
            <a:endParaRPr lang="en-US" b="1">
              <a:solidFill>
                <a:schemeClr val="bg1"/>
              </a:solidFill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103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" name="Google Shape;1233;p61"/>
          <p:cNvSpPr txBox="1">
            <a:spLocks noGrp="1"/>
          </p:cNvSpPr>
          <p:nvPr>
            <p:ph type="title"/>
          </p:nvPr>
        </p:nvSpPr>
        <p:spPr>
          <a:xfrm flipH="1">
            <a:off x="3790864" y="1516499"/>
            <a:ext cx="4226100" cy="1736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/>
              <a:t>Our</a:t>
            </a:r>
            <a:r>
              <a:rPr lang="en-CA" sz="4800">
                <a:solidFill>
                  <a:schemeClr val="lt1"/>
                </a:solidFill>
              </a:rPr>
              <a:t> Business Problem</a:t>
            </a:r>
            <a:endParaRPr sz="4800">
              <a:solidFill>
                <a:schemeClr val="lt1"/>
              </a:solidFill>
            </a:endParaRPr>
          </a:p>
        </p:txBody>
      </p:sp>
      <p:grpSp>
        <p:nvGrpSpPr>
          <p:cNvPr id="1235" name="Google Shape;1235;p6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/>
          <p:cNvSpPr/>
          <p:nvPr/>
        </p:nvSpPr>
        <p:spPr>
          <a:xfrm>
            <a:off x="1127036" y="151649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Business Problem</a:t>
            </a:r>
          </a:p>
        </p:txBody>
      </p:sp>
      <p:sp>
        <p:nvSpPr>
          <p:cNvPr id="1123" name="Google Shape;1123;p58">
            <a:hlinkClick r:id="" action="ppaction://hlinkshowjump?jump=nextslide"/>
          </p:cNvPr>
          <p:cNvSpPr/>
          <p:nvPr/>
        </p:nvSpPr>
        <p:spPr>
          <a:xfrm rot="5400000">
            <a:off x="8414853" y="4467494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D8B78-A10C-C633-4951-9D3B77016657}"/>
              </a:ext>
            </a:extLst>
          </p:cNvPr>
          <p:cNvSpPr txBox="1"/>
          <p:nvPr/>
        </p:nvSpPr>
        <p:spPr>
          <a:xfrm>
            <a:off x="598792" y="1340643"/>
            <a:ext cx="707563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mpact of Customer Churn: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High churn rates increase customer acquisition costs.</a:t>
            </a:r>
          </a:p>
          <a:p>
            <a:r>
              <a:rPr lang="en-US" dirty="0">
                <a:solidFill>
                  <a:schemeClr val="bg1"/>
                </a:solidFill>
              </a:rPr>
              <a:t>Retaining customers is more cost-effective than acquiring new ones.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en-US" b="1" dirty="0">
                <a:solidFill>
                  <a:schemeClr val="bg1"/>
                </a:solidFill>
              </a:rPr>
              <a:t>Key Questions to Solve:</a:t>
            </a:r>
          </a:p>
          <a:p>
            <a:r>
              <a:rPr lang="en-US" dirty="0">
                <a:solidFill>
                  <a:schemeClr val="bg1"/>
                </a:solidFill>
              </a:rPr>
              <a:t>Can we predict which customers are most likely to churn?</a:t>
            </a:r>
          </a:p>
          <a:p>
            <a:r>
              <a:rPr lang="en-US" dirty="0">
                <a:solidFill>
                  <a:schemeClr val="bg1"/>
                </a:solidFill>
              </a:rPr>
              <a:t>What key factors influence customer churn behavior?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en-US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Build a predictive model using customer data to identify at-risk customers and support targeted retention efforts.</a:t>
            </a:r>
          </a:p>
        </p:txBody>
      </p:sp>
      <p:grpSp>
        <p:nvGrpSpPr>
          <p:cNvPr id="6" name="Google Shape;1352;p62">
            <a:extLst>
              <a:ext uri="{FF2B5EF4-FFF2-40B4-BE49-F238E27FC236}">
                <a16:creationId xmlns:a16="http://schemas.microsoft.com/office/drawing/2014/main" id="{B2967E83-15CD-E9B1-DD58-C358C7DF8C8C}"/>
              </a:ext>
            </a:extLst>
          </p:cNvPr>
          <p:cNvGrpSpPr/>
          <p:nvPr/>
        </p:nvGrpSpPr>
        <p:grpSpPr>
          <a:xfrm>
            <a:off x="894146" y="4490558"/>
            <a:ext cx="7361100" cy="113812"/>
            <a:chOff x="891425" y="4628443"/>
            <a:chExt cx="7361100" cy="113812"/>
          </a:xfrm>
        </p:grpSpPr>
        <p:sp>
          <p:nvSpPr>
            <p:cNvPr id="3" name="Google Shape;1353;p62">
              <a:extLst>
                <a:ext uri="{FF2B5EF4-FFF2-40B4-BE49-F238E27FC236}">
                  <a16:creationId xmlns:a16="http://schemas.microsoft.com/office/drawing/2014/main" id="{DBC5F7E3-5755-85BA-688F-468A54AA0F9A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54;p62">
              <a:extLst>
                <a:ext uri="{FF2B5EF4-FFF2-40B4-BE49-F238E27FC236}">
                  <a16:creationId xmlns:a16="http://schemas.microsoft.com/office/drawing/2014/main" id="{EE4B0AFB-8AEB-0B88-D203-985EA40FF8B0}"/>
                </a:ext>
              </a:extLst>
            </p:cNvPr>
            <p:cNvSpPr/>
            <p:nvPr/>
          </p:nvSpPr>
          <p:spPr>
            <a:xfrm>
              <a:off x="891425" y="4628443"/>
              <a:ext cx="2078807" cy="1070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56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F44F5-6B4C-A8DE-C945-22A110461C41}"/>
              </a:ext>
            </a:extLst>
          </p:cNvPr>
          <p:cNvSpPr/>
          <p:nvPr/>
        </p:nvSpPr>
        <p:spPr>
          <a:xfrm rot="5400000">
            <a:off x="8491395" y="4470214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8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A6BC4A-B5D8-803A-E028-54695EE98245}"/>
              </a:ext>
            </a:extLst>
          </p:cNvPr>
          <p:cNvSpPr/>
          <p:nvPr/>
        </p:nvSpPr>
        <p:spPr>
          <a:xfrm rot="16200000" flipH="1">
            <a:off x="511048" y="4490672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4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9" name="Google Shape;1609;p67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</a:t>
            </a:r>
            <a:r>
              <a:rPr lang="en" sz="6000">
                <a:solidFill>
                  <a:schemeClr val="lt1"/>
                </a:solidFill>
              </a:rPr>
              <a:t>EXPLORATION</a:t>
            </a:r>
            <a:endParaRPr sz="6000">
              <a:solidFill>
                <a:schemeClr val="lt1"/>
              </a:solidFill>
            </a:endParaRPr>
          </a:p>
        </p:txBody>
      </p:sp>
      <p:grpSp>
        <p:nvGrpSpPr>
          <p:cNvPr id="1611" name="Google Shape;1611;p67"/>
          <p:cNvGrpSpPr/>
          <p:nvPr/>
        </p:nvGrpSpPr>
        <p:grpSpPr>
          <a:xfrm>
            <a:off x="891425" y="4521855"/>
            <a:ext cx="7361100" cy="107003"/>
            <a:chOff x="891425" y="4642051"/>
            <a:chExt cx="7361100" cy="107003"/>
          </a:xfrm>
        </p:grpSpPr>
        <p:sp>
          <p:nvSpPr>
            <p:cNvPr id="1612" name="Google Shape;1612;p6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7"/>
            <p:cNvSpPr/>
            <p:nvPr/>
          </p:nvSpPr>
          <p:spPr>
            <a:xfrm>
              <a:off x="891425" y="4642051"/>
              <a:ext cx="2745236" cy="1070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6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7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0A164FDB-5DCC-2BBE-40E1-034DA59F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7CC26949-7660-6AAC-847B-FB9BAB8C8CF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Data Overview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3B81BE50-8679-1824-41E5-678A10988521}"/>
              </a:ext>
            </a:extLst>
          </p:cNvPr>
          <p:cNvGrpSpPr/>
          <p:nvPr/>
        </p:nvGrpSpPr>
        <p:grpSpPr>
          <a:xfrm>
            <a:off x="891425" y="4515052"/>
            <a:ext cx="7361100" cy="107003"/>
            <a:chOff x="891425" y="4642052"/>
            <a:chExt cx="7361100" cy="107003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5D2BE387-8801-E7B4-F261-5DD70DDA3BA6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9F586AEA-8C8E-3500-A739-A4C2B83F8E8F}"/>
                </a:ext>
              </a:extLst>
            </p:cNvPr>
            <p:cNvSpPr/>
            <p:nvPr/>
          </p:nvSpPr>
          <p:spPr>
            <a:xfrm>
              <a:off x="891425" y="4642052"/>
              <a:ext cx="2896349" cy="1070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600E33-5FBA-981C-326E-59E54F788BC1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F7ECFD-96B7-6968-192A-E4971068AEB9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B9BF94-A150-5051-4905-DEA43F0C4B99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36AFCA-8D5A-585E-65FC-F7A1B1C0263B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7B9C1395-CF82-2D87-1026-399CCB754FD6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54EC7-759F-13B5-BA2E-0069EAF4FEDD}"/>
              </a:ext>
            </a:extLst>
          </p:cNvPr>
          <p:cNvSpPr txBox="1"/>
          <p:nvPr/>
        </p:nvSpPr>
        <p:spPr>
          <a:xfrm>
            <a:off x="598792" y="1340643"/>
            <a:ext cx="736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5</a:t>
            </a: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,000 customer records with 12 features.</a:t>
            </a:r>
          </a:p>
          <a:p>
            <a:pPr marL="261938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Features include demographics (Age, Gender, Region), spending patterns (Monthly Spend), satisfaction metrics, and churn status.</a:t>
            </a:r>
          </a:p>
          <a:p>
            <a:pPr marL="457200">
              <a:buClr>
                <a:schemeClr val="bg1"/>
              </a:buClr>
            </a:pP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1" i="0" u="none" strike="noStrike">
                <a:solidFill>
                  <a:schemeClr val="bg1"/>
                </a:solidFill>
                <a:effectLst/>
              </a:rPr>
              <a:t>Data Quality:</a:t>
            </a: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628650" lvl="1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Missing values in critical fields like Age (500) and Satisfaction Score (500).</a:t>
            </a:r>
          </a:p>
          <a:p>
            <a:pPr marL="628650" lvl="1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Features required preprocessing for consistency and usability.</a:t>
            </a:r>
          </a:p>
          <a:p>
            <a:pPr marL="457200" lvl="1" algn="l">
              <a:buClr>
                <a:schemeClr val="bg1"/>
              </a:buClr>
            </a:pP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1" i="0" u="none" strike="noStrike">
                <a:solidFill>
                  <a:schemeClr val="bg1"/>
                </a:solidFill>
                <a:effectLst/>
              </a:rPr>
              <a:t>Key Variables:</a:t>
            </a: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628650" lvl="1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Target: Churned (1 = Yes, 0 = No).</a:t>
            </a:r>
          </a:p>
          <a:p>
            <a:pPr marL="628650" lvl="1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Predictors: Monthly Spend, Satisfaction Score, Discount Offered, etc.</a:t>
            </a:r>
          </a:p>
          <a:p>
            <a:pPr marL="457200" lvl="1" algn="l">
              <a:buClr>
                <a:schemeClr val="bg1"/>
              </a:buClr>
            </a:pP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1" i="0" u="none" strike="noStrike">
                <a:solidFill>
                  <a:schemeClr val="bg1"/>
                </a:solidFill>
                <a:effectLst/>
              </a:rPr>
              <a:t>Purpose of Exploration:</a:t>
            </a:r>
            <a:endParaRPr lang="en-CA" sz="1200" b="0" i="0" u="none" strike="noStrike">
              <a:solidFill>
                <a:schemeClr val="bg1"/>
              </a:solidFill>
              <a:effectLst/>
            </a:endParaRPr>
          </a:p>
          <a:p>
            <a:pPr marL="628650" lvl="1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b="0" i="0" u="none" strike="noStrike">
                <a:solidFill>
                  <a:schemeClr val="bg1"/>
                </a:solidFill>
                <a:effectLst/>
              </a:rPr>
              <a:t>Identify patterns and trends to inform model building and business insights</a:t>
            </a:r>
            <a:endParaRPr lang="en-US" sz="1200" b="1">
              <a:solidFill>
                <a:schemeClr val="accent2"/>
              </a:solidFill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7960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>
          <a:extLst>
            <a:ext uri="{FF2B5EF4-FFF2-40B4-BE49-F238E27FC236}">
              <a16:creationId xmlns:a16="http://schemas.microsoft.com/office/drawing/2014/main" id="{03B14334-8E6A-D0A6-15F6-42F352C2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>
            <a:extLst>
              <a:ext uri="{FF2B5EF4-FFF2-40B4-BE49-F238E27FC236}">
                <a16:creationId xmlns:a16="http://schemas.microsoft.com/office/drawing/2014/main" id="{91E4726F-FA77-978F-03F6-F1ADF91A8E9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Exploratory Data Analysis</a:t>
            </a:r>
          </a:p>
        </p:txBody>
      </p:sp>
      <p:grpSp>
        <p:nvGrpSpPr>
          <p:cNvPr id="1120" name="Google Shape;1120;p58">
            <a:extLst>
              <a:ext uri="{FF2B5EF4-FFF2-40B4-BE49-F238E27FC236}">
                <a16:creationId xmlns:a16="http://schemas.microsoft.com/office/drawing/2014/main" id="{78281FB9-6D64-C795-E7B3-67E9DBF14295}"/>
              </a:ext>
            </a:extLst>
          </p:cNvPr>
          <p:cNvGrpSpPr/>
          <p:nvPr/>
        </p:nvGrpSpPr>
        <p:grpSpPr>
          <a:xfrm>
            <a:off x="891425" y="4698638"/>
            <a:ext cx="7361100" cy="100205"/>
            <a:chOff x="891425" y="4642050"/>
            <a:chExt cx="7361100" cy="100205"/>
          </a:xfrm>
        </p:grpSpPr>
        <p:sp>
          <p:nvSpPr>
            <p:cNvPr id="1121" name="Google Shape;1121;p58">
              <a:extLst>
                <a:ext uri="{FF2B5EF4-FFF2-40B4-BE49-F238E27FC236}">
                  <a16:creationId xmlns:a16="http://schemas.microsoft.com/office/drawing/2014/main" id="{5FC4180F-BCEB-1972-A71D-7528029ED0F7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>
              <a:extLst>
                <a:ext uri="{FF2B5EF4-FFF2-40B4-BE49-F238E27FC236}">
                  <a16:creationId xmlns:a16="http://schemas.microsoft.com/office/drawing/2014/main" id="{B36B522D-9883-65C2-4422-C42B6A6A3DF4}"/>
                </a:ext>
              </a:extLst>
            </p:cNvPr>
            <p:cNvSpPr/>
            <p:nvPr/>
          </p:nvSpPr>
          <p:spPr>
            <a:xfrm>
              <a:off x="891425" y="4642050"/>
              <a:ext cx="3617529" cy="93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D5F4D9-53D8-59D4-8F23-C259E8018A2A}"/>
              </a:ext>
            </a:extLst>
          </p:cNvPr>
          <p:cNvSpPr/>
          <p:nvPr/>
        </p:nvSpPr>
        <p:spPr>
          <a:xfrm rot="5400000">
            <a:off x="8408049" y="467829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D50DB7-EE9D-0C28-6A4D-F10067572F8D}"/>
              </a:ext>
            </a:extLst>
          </p:cNvPr>
          <p:cNvSpPr/>
          <p:nvPr/>
        </p:nvSpPr>
        <p:spPr>
          <a:xfrm rot="5400000">
            <a:off x="8488674" y="4678295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10E11D-97DA-0164-2683-0A3CC04235E4}"/>
              </a:ext>
            </a:extLst>
          </p:cNvPr>
          <p:cNvSpPr/>
          <p:nvPr/>
        </p:nvSpPr>
        <p:spPr>
          <a:xfrm rot="-5400000" flipH="1">
            <a:off x="588892" y="467072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51427-F86D-B2A7-0679-2881982797DC}"/>
              </a:ext>
            </a:extLst>
          </p:cNvPr>
          <p:cNvSpPr/>
          <p:nvPr/>
        </p:nvSpPr>
        <p:spPr>
          <a:xfrm rot="-5400000" flipH="1">
            <a:off x="508327" y="467834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  <a:extLst>
              <a:ext uri="{FF2B5EF4-FFF2-40B4-BE49-F238E27FC236}">
                <a16:creationId xmlns:a16="http://schemas.microsoft.com/office/drawing/2014/main" id="{A6B16707-B797-4FCE-2388-8D252B4C5384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BDAB4-3AA4-DC0C-4AE0-B2C2BA1B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95" y="1473266"/>
            <a:ext cx="3481854" cy="292641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9465" stA="43582" endPos="3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C4224-3741-8AAD-9C74-8B32937634CB}"/>
              </a:ext>
            </a:extLst>
          </p:cNvPr>
          <p:cNvSpPr txBox="1"/>
          <p:nvPr/>
        </p:nvSpPr>
        <p:spPr>
          <a:xfrm>
            <a:off x="4513375" y="1361837"/>
            <a:ext cx="43812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CA" sz="1200" b="1">
                <a:solidFill>
                  <a:schemeClr val="bg1"/>
                </a:solidFill>
              </a:rPr>
              <a:t>Key Findings: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Higher discounts correlate with higher churn rates, indicating potential inefficiencies in discount strategies.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Customers with low satisfaction scores are more likely to churn.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Spending patterns vary significantly between churned and retained customers.</a:t>
            </a:r>
          </a:p>
          <a:p>
            <a:pPr>
              <a:buClr>
                <a:schemeClr val="bg1"/>
              </a:buClr>
            </a:pPr>
            <a:endParaRPr lang="en-CA" sz="120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CA" sz="1200" b="1">
                <a:solidFill>
                  <a:schemeClr val="bg1"/>
                </a:solidFill>
              </a:rPr>
              <a:t>Churn Distribution: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Approximately 30% of customers in the dataset have churned.</a:t>
            </a:r>
          </a:p>
          <a:p>
            <a:pPr>
              <a:buClr>
                <a:schemeClr val="bg1"/>
              </a:buClr>
            </a:pPr>
            <a:endParaRPr lang="en-CA" sz="120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CA" sz="1200" b="1">
                <a:solidFill>
                  <a:schemeClr val="bg1"/>
                </a:solidFill>
              </a:rPr>
              <a:t>Purpose of Analysis: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Identify significant trends and relationships between features.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>
                <a:solidFill>
                  <a:schemeClr val="bg1"/>
                </a:solidFill>
              </a:rPr>
              <a:t>Guide feature selection for the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2219491561"/>
      </p:ext>
    </p:extLst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1415</Words>
  <Application>Microsoft Macintosh PowerPoint</Application>
  <PresentationFormat>On-screen Show (16:9)</PresentationFormat>
  <Paragraphs>199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 Condensed</vt:lpstr>
      <vt:lpstr>Roboto</vt:lpstr>
      <vt:lpstr>Arial</vt:lpstr>
      <vt:lpstr>Series Screenwriter Portfolio Minitheme XL by Slidesgo</vt:lpstr>
      <vt:lpstr>CUSTOMER CHURN PREDICTION AND BEHAVIOUR ANALYSIS: A MACHINE LEARNING APPROACH</vt:lpstr>
      <vt:lpstr>INTRODUCTION</vt:lpstr>
      <vt:lpstr>01</vt:lpstr>
      <vt:lpstr>Introduction</vt:lpstr>
      <vt:lpstr>Our Business Problem</vt:lpstr>
      <vt:lpstr>Business Problem</vt:lpstr>
      <vt:lpstr>DATA EXPLORATION</vt:lpstr>
      <vt:lpstr>Data Overview</vt:lpstr>
      <vt:lpstr>Exploratory Data Analysis</vt:lpstr>
      <vt:lpstr>FEATURE SELECTION</vt:lpstr>
      <vt:lpstr>Features Selected for Regression Model (Monthly Spend)</vt:lpstr>
      <vt:lpstr>Features Selected for Classification Model (Churn)</vt:lpstr>
      <vt:lpstr>Machine Learning Approach</vt:lpstr>
      <vt:lpstr>Prediction Models for Regression</vt:lpstr>
      <vt:lpstr>Comparing Regression Models</vt:lpstr>
      <vt:lpstr>Prediction Models for Regression</vt:lpstr>
      <vt:lpstr>Prediction Models for Classification</vt:lpstr>
      <vt:lpstr>Prediction Models for Classification</vt:lpstr>
      <vt:lpstr>Comparing Classification Models</vt:lpstr>
      <vt:lpstr>BUSINESS  SOLUTION</vt:lpstr>
      <vt:lpstr>WHAT TO DO (Business Solution)</vt:lpstr>
      <vt:lpstr>WHAT TO DO (Business Solution)</vt:lpstr>
      <vt:lpstr>WHAT TO DO (Business Solution)</vt:lpstr>
      <vt:lpstr>CHALLENGES</vt:lpstr>
      <vt:lpstr>Opportunity:</vt:lpstr>
      <vt:lpstr>Opportunity: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AKASH Thiagarajan</cp:lastModifiedBy>
  <cp:revision>5</cp:revision>
  <dcterms:modified xsi:type="dcterms:W3CDTF">2024-12-25T05:45:19Z</dcterms:modified>
</cp:coreProperties>
</file>