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5788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5371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043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04391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9717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0598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70163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026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21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041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8633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265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3155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12/12/2019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275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12/12/2019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717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12/12/2019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3122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0160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12/12/2019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6555876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maps/search/manhattan+subway+metro+stations/@40.7837297,-74.1033043,11z/data=!3m1!4b1" TargetMode="External"/><Relationship Id="rId2" Type="http://schemas.openxmlformats.org/officeDocument/2006/relationships/hyperlink" Target="https://en.wikipedia.org/wiki/List_of_New_York_City_Subway_stations_in_Manhattan" TargetMode="External"/><Relationship Id="rId1" Type="http://schemas.openxmlformats.org/officeDocument/2006/relationships/slideLayout" Target="../slideLayouts/slideLayout2.xml"/><Relationship Id="rId5" Type="http://schemas.openxmlformats.org/officeDocument/2006/relationships/hyperlink" Target="https://www.nestpick.com/search?city=new-york&amp;page=1&amp;order=relevance&amp;district=manhattan&amp;gclid=CjwKCAiAjNjgBRAgEiwAGLlf2hkP3A-cPxjZYkURqQEswQK2jKQEpv_MvKcrIhRWRzNkc_r-fGi0lxoCA7cQAvD_BwE&amp;type=apartment&amp;display=list" TargetMode="External"/><Relationship Id="rId4" Type="http://schemas.openxmlformats.org/officeDocument/2006/relationships/hyperlink" Target="http://www.rentmanhattan.com/index.cfm?page=search&amp;state=resul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0FABD1-A248-4CBD-8E61-DE0548209868}"/>
              </a:ext>
            </a:extLst>
          </p:cNvPr>
          <p:cNvPicPr>
            <a:picLocks noChangeAspect="1"/>
          </p:cNvPicPr>
          <p:nvPr/>
        </p:nvPicPr>
        <p:blipFill rotWithShape="1">
          <a:blip r:embed="rId2"/>
          <a:srcRect t="11546" b="4185"/>
          <a:stretch/>
        </p:blipFill>
        <p:spPr>
          <a:xfrm>
            <a:off x="20" y="10"/>
            <a:ext cx="12191979" cy="6857990"/>
          </a:xfrm>
          <a:prstGeom prst="rect">
            <a:avLst/>
          </a:prstGeom>
        </p:spPr>
      </p:pic>
      <p:sp>
        <p:nvSpPr>
          <p:cNvPr id="2" name="Title 1">
            <a:extLst>
              <a:ext uri="{FF2B5EF4-FFF2-40B4-BE49-F238E27FC236}">
                <a16:creationId xmlns:a16="http://schemas.microsoft.com/office/drawing/2014/main" id="{C9E9DF55-5EEF-4C26-913C-CEA1C042F8A9}"/>
              </a:ext>
            </a:extLst>
          </p:cNvPr>
          <p:cNvSpPr>
            <a:spLocks noGrp="1"/>
          </p:cNvSpPr>
          <p:nvPr>
            <p:ph type="ctrTitle"/>
          </p:nvPr>
        </p:nvSpPr>
        <p:spPr>
          <a:xfrm>
            <a:off x="-130595" y="1191786"/>
            <a:ext cx="11751095" cy="1743075"/>
          </a:xfrm>
        </p:spPr>
        <p:txBody>
          <a:bodyPr>
            <a:noAutofit/>
          </a:bodyPr>
          <a:lstStyle/>
          <a:p>
            <a:pPr marL="1529080">
              <a:lnSpc>
                <a:spcPct val="107000"/>
              </a:lnSpc>
              <a:spcAft>
                <a:spcPts val="5610"/>
              </a:spcAft>
            </a:pPr>
            <a:r>
              <a:rPr lang="en-IN" sz="6000" b="1" i="1" dirty="0">
                <a:solidFill>
                  <a:srgbClr val="FFFFFF"/>
                </a:solidFill>
                <a:latin typeface="Comic Sans MS" panose="030F0702030302020204" pitchFamily="66" charset="0"/>
                <a:ea typeface="Gill Sans MT" panose="020B0502020104020203" pitchFamily="34" charset="0"/>
                <a:cs typeface="Gill Sans MT" panose="020B0502020104020203" pitchFamily="34" charset="0"/>
              </a:rPr>
              <a:t>Coursera Capstone project</a:t>
            </a:r>
            <a:endParaRPr lang="en-IN" sz="6000" b="1" i="1" dirty="0">
              <a:solidFill>
                <a:schemeClr val="tx1"/>
              </a:solidFill>
              <a:latin typeface="Comic Sans MS" panose="030F0702030302020204" pitchFamily="66" charset="0"/>
            </a:endParaRPr>
          </a:p>
        </p:txBody>
      </p:sp>
      <p:sp>
        <p:nvSpPr>
          <p:cNvPr id="3" name="Subtitle 2">
            <a:extLst>
              <a:ext uri="{FF2B5EF4-FFF2-40B4-BE49-F238E27FC236}">
                <a16:creationId xmlns:a16="http://schemas.microsoft.com/office/drawing/2014/main" id="{424CDFAF-4EC5-459F-A420-B7DE61238694}"/>
              </a:ext>
            </a:extLst>
          </p:cNvPr>
          <p:cNvSpPr>
            <a:spLocks noGrp="1"/>
          </p:cNvSpPr>
          <p:nvPr>
            <p:ph type="subTitle" idx="1"/>
          </p:nvPr>
        </p:nvSpPr>
        <p:spPr>
          <a:xfrm>
            <a:off x="1533230" y="3745065"/>
            <a:ext cx="9382420" cy="2741460"/>
          </a:xfrm>
        </p:spPr>
        <p:txBody>
          <a:bodyPr>
            <a:normAutofit/>
          </a:bodyPr>
          <a:lstStyle/>
          <a:p>
            <a:pPr algn="ctr"/>
            <a:r>
              <a:rPr lang="en-IN" sz="2400" b="1" dirty="0">
                <a:solidFill>
                  <a:schemeClr val="tx1"/>
                </a:solidFill>
                <a:latin typeface="Comic Sans MS" panose="030F0702030302020204" pitchFamily="66" charset="0"/>
              </a:rPr>
              <a:t>Coursera IBM Data Science Certification</a:t>
            </a:r>
          </a:p>
          <a:p>
            <a:pPr algn="ctr"/>
            <a:endParaRPr lang="en-IN" sz="2400" b="1" dirty="0">
              <a:solidFill>
                <a:schemeClr val="tx1"/>
              </a:solidFill>
              <a:latin typeface="Comic Sans MS" panose="030F0702030302020204" pitchFamily="66" charset="0"/>
            </a:endParaRPr>
          </a:p>
          <a:p>
            <a:pPr algn="ctr"/>
            <a:r>
              <a:rPr lang="en-IN" sz="2400" b="1" dirty="0">
                <a:solidFill>
                  <a:schemeClr val="tx1"/>
                </a:solidFill>
                <a:latin typeface="Comic Sans MS" panose="030F0702030302020204" pitchFamily="66" charset="0"/>
              </a:rPr>
              <a:t>                                         </a:t>
            </a:r>
          </a:p>
          <a:p>
            <a:pPr algn="ctr"/>
            <a:endParaRPr lang="en-IN" sz="2400" b="1" dirty="0">
              <a:solidFill>
                <a:schemeClr val="tx1"/>
              </a:solidFill>
              <a:latin typeface="Comic Sans MS" panose="030F0702030302020204" pitchFamily="66" charset="0"/>
            </a:endParaRPr>
          </a:p>
          <a:p>
            <a:pPr algn="r"/>
            <a:r>
              <a:rPr lang="en-IN" sz="2400" b="1" dirty="0">
                <a:solidFill>
                  <a:schemeClr val="tx1"/>
                </a:solidFill>
                <a:latin typeface="Comic Sans MS" panose="030F0702030302020204" pitchFamily="66" charset="0"/>
              </a:rPr>
              <a:t>   -Akash Agrawal</a:t>
            </a:r>
          </a:p>
          <a:p>
            <a:pPr algn="ctr"/>
            <a:endParaRPr lang="en-IN" sz="2400"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4588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046A-D22B-416E-A59A-EBD2BE2D1204}"/>
              </a:ext>
            </a:extLst>
          </p:cNvPr>
          <p:cNvSpPr>
            <a:spLocks noGrp="1"/>
          </p:cNvSpPr>
          <p:nvPr>
            <p:ph type="title"/>
          </p:nvPr>
        </p:nvSpPr>
        <p:spPr>
          <a:xfrm>
            <a:off x="646111" y="452718"/>
            <a:ext cx="10250489" cy="1400530"/>
          </a:xfrm>
        </p:spPr>
        <p:txBody>
          <a:bodyPr/>
          <a:lstStyle/>
          <a:p>
            <a:pPr algn="ctr"/>
            <a:r>
              <a:rPr lang="en-IN" b="1" dirty="0" err="1">
                <a:latin typeface="Comic Sans MS" panose="030F0702030302020204" pitchFamily="66" charset="0"/>
              </a:rPr>
              <a:t>GeoData</a:t>
            </a:r>
            <a:r>
              <a:rPr lang="en-IN" b="1" dirty="0">
                <a:latin typeface="Comic Sans MS" panose="030F0702030302020204" pitchFamily="66" charset="0"/>
              </a:rPr>
              <a:t> Manhattan </a:t>
            </a:r>
            <a:r>
              <a:rPr lang="en-IN" b="1" dirty="0" err="1">
                <a:latin typeface="Comic Sans MS" panose="030F0702030302020204" pitchFamily="66" charset="0"/>
              </a:rPr>
              <a:t>apts</a:t>
            </a:r>
            <a:r>
              <a:rPr lang="en-IN" b="1" dirty="0">
                <a:latin typeface="Comic Sans MS" panose="030F0702030302020204" pitchFamily="66" charset="0"/>
              </a:rPr>
              <a:t> for rent</a:t>
            </a:r>
            <a:br>
              <a:rPr lang="en-IN" b="1" dirty="0">
                <a:latin typeface="Comic Sans MS" panose="030F0702030302020204" pitchFamily="66" charset="0"/>
              </a:rPr>
            </a:br>
            <a:endParaRPr lang="en-IN"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352396A9-A1B1-4E9D-BF3F-A6069F6197B9}"/>
              </a:ext>
            </a:extLst>
          </p:cNvPr>
          <p:cNvPicPr>
            <a:picLocks noGrp="1"/>
          </p:cNvPicPr>
          <p:nvPr>
            <p:ph idx="1"/>
          </p:nvPr>
        </p:nvPicPr>
        <p:blipFill>
          <a:blip r:embed="rId2"/>
          <a:stretch>
            <a:fillRect/>
          </a:stretch>
        </p:blipFill>
        <p:spPr>
          <a:xfrm>
            <a:off x="1015962" y="1490662"/>
            <a:ext cx="10250489" cy="5233987"/>
          </a:xfrm>
          <a:prstGeom prst="rect">
            <a:avLst/>
          </a:prstGeom>
        </p:spPr>
      </p:pic>
    </p:spTree>
    <p:extLst>
      <p:ext uri="{BB962C8B-B14F-4D97-AF65-F5344CB8AC3E}">
        <p14:creationId xmlns:p14="http://schemas.microsoft.com/office/powerpoint/2010/main" val="311548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6834-4BAA-451A-90D2-E0DF1F270A01}"/>
              </a:ext>
            </a:extLst>
          </p:cNvPr>
          <p:cNvSpPr>
            <a:spLocks noGrp="1"/>
          </p:cNvSpPr>
          <p:nvPr>
            <p:ph type="title"/>
          </p:nvPr>
        </p:nvSpPr>
        <p:spPr>
          <a:xfrm>
            <a:off x="334444" y="88099"/>
            <a:ext cx="11458575" cy="1400530"/>
          </a:xfrm>
        </p:spPr>
        <p:txBody>
          <a:bodyPr/>
          <a:lstStyle/>
          <a:p>
            <a:pPr algn="ctr"/>
            <a:r>
              <a:rPr lang="en-IN" sz="3200" dirty="0">
                <a:latin typeface="Comic Sans MS" panose="030F0702030302020204" pitchFamily="66" charset="0"/>
              </a:rPr>
              <a:t>Rental Price Statistics MH Apartments </a:t>
            </a:r>
            <a:br>
              <a:rPr lang="en-IN" sz="2400" dirty="0"/>
            </a:br>
            <a:r>
              <a:rPr lang="en-IN" sz="2000" dirty="0">
                <a:latin typeface="Comic Sans MS" panose="030F0702030302020204" pitchFamily="66" charset="0"/>
              </a:rPr>
              <a:t>Budget US7000/month is around the mean </a:t>
            </a:r>
            <a:br>
              <a:rPr lang="en-IN" sz="2400" dirty="0"/>
            </a:br>
            <a:endParaRPr lang="en-IN" sz="2400" dirty="0"/>
          </a:p>
        </p:txBody>
      </p:sp>
      <p:grpSp>
        <p:nvGrpSpPr>
          <p:cNvPr id="4" name="Group 3">
            <a:extLst>
              <a:ext uri="{FF2B5EF4-FFF2-40B4-BE49-F238E27FC236}">
                <a16:creationId xmlns:a16="http://schemas.microsoft.com/office/drawing/2014/main" id="{91281CFB-484B-48B5-BCBD-FB415B67F34A}"/>
              </a:ext>
            </a:extLst>
          </p:cNvPr>
          <p:cNvGrpSpPr/>
          <p:nvPr/>
        </p:nvGrpSpPr>
        <p:grpSpPr>
          <a:xfrm>
            <a:off x="900905" y="1165226"/>
            <a:ext cx="9902825" cy="2597150"/>
            <a:chOff x="0" y="0"/>
            <a:chExt cx="11861800" cy="3517900"/>
          </a:xfrm>
        </p:grpSpPr>
        <p:pic>
          <p:nvPicPr>
            <p:cNvPr id="5" name="Picture 4">
              <a:extLst>
                <a:ext uri="{FF2B5EF4-FFF2-40B4-BE49-F238E27FC236}">
                  <a16:creationId xmlns:a16="http://schemas.microsoft.com/office/drawing/2014/main" id="{56F11C51-7C5B-4793-859E-B12EE5D937E4}"/>
                </a:ext>
              </a:extLst>
            </p:cNvPr>
            <p:cNvPicPr/>
            <p:nvPr/>
          </p:nvPicPr>
          <p:blipFill>
            <a:blip r:embed="rId2"/>
            <a:stretch>
              <a:fillRect/>
            </a:stretch>
          </p:blipFill>
          <p:spPr>
            <a:xfrm>
              <a:off x="0" y="38100"/>
              <a:ext cx="5676900" cy="3479800"/>
            </a:xfrm>
            <a:prstGeom prst="rect">
              <a:avLst/>
            </a:prstGeom>
          </p:spPr>
        </p:pic>
        <p:pic>
          <p:nvPicPr>
            <p:cNvPr id="6" name="Picture 5">
              <a:extLst>
                <a:ext uri="{FF2B5EF4-FFF2-40B4-BE49-F238E27FC236}">
                  <a16:creationId xmlns:a16="http://schemas.microsoft.com/office/drawing/2014/main" id="{A2E00600-B8BC-41E7-822C-79E03DD2C7D0}"/>
                </a:ext>
              </a:extLst>
            </p:cNvPr>
            <p:cNvPicPr/>
            <p:nvPr/>
          </p:nvPicPr>
          <p:blipFill>
            <a:blip r:embed="rId3"/>
            <a:stretch>
              <a:fillRect/>
            </a:stretch>
          </p:blipFill>
          <p:spPr>
            <a:xfrm>
              <a:off x="6273800" y="0"/>
              <a:ext cx="5588000" cy="3505200"/>
            </a:xfrm>
            <a:prstGeom prst="rect">
              <a:avLst/>
            </a:prstGeom>
          </p:spPr>
        </p:pic>
      </p:grpSp>
      <p:pic>
        <p:nvPicPr>
          <p:cNvPr id="7" name="Content Placeholder 6">
            <a:extLst>
              <a:ext uri="{FF2B5EF4-FFF2-40B4-BE49-F238E27FC236}">
                <a16:creationId xmlns:a16="http://schemas.microsoft.com/office/drawing/2014/main" id="{A5BB2595-1EC8-4BF1-A4FD-985988E447F7}"/>
              </a:ext>
            </a:extLst>
          </p:cNvPr>
          <p:cNvPicPr>
            <a:picLocks noGrp="1"/>
          </p:cNvPicPr>
          <p:nvPr>
            <p:ph idx="1"/>
          </p:nvPr>
        </p:nvPicPr>
        <p:blipFill>
          <a:blip r:embed="rId4"/>
          <a:stretch>
            <a:fillRect/>
          </a:stretch>
        </p:blipFill>
        <p:spPr>
          <a:xfrm>
            <a:off x="3570286" y="3995587"/>
            <a:ext cx="4430713" cy="2587774"/>
          </a:xfrm>
          <a:prstGeom prst="rect">
            <a:avLst/>
          </a:prstGeom>
        </p:spPr>
      </p:pic>
    </p:spTree>
    <p:extLst>
      <p:ext uri="{BB962C8B-B14F-4D97-AF65-F5344CB8AC3E}">
        <p14:creationId xmlns:p14="http://schemas.microsoft.com/office/powerpoint/2010/main" val="424354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3C21-4C24-4F3D-80C4-8747303BDA43}"/>
              </a:ext>
            </a:extLst>
          </p:cNvPr>
          <p:cNvSpPr>
            <a:spLocks noGrp="1"/>
          </p:cNvSpPr>
          <p:nvPr>
            <p:ph type="title"/>
          </p:nvPr>
        </p:nvSpPr>
        <p:spPr>
          <a:xfrm>
            <a:off x="1284286" y="333375"/>
            <a:ext cx="9404723" cy="1400530"/>
          </a:xfrm>
        </p:spPr>
        <p:txBody>
          <a:bodyPr/>
          <a:lstStyle/>
          <a:p>
            <a:pPr algn="ctr"/>
            <a:r>
              <a:rPr lang="en-IN" b="1" dirty="0">
                <a:latin typeface="Comic Sans MS" panose="030F0702030302020204" pitchFamily="66" charset="0"/>
              </a:rPr>
              <a:t>Apartments for Rent in MH</a:t>
            </a:r>
            <a:br>
              <a:rPr lang="en-IN" b="1" dirty="0">
                <a:latin typeface="Comic Sans MS" panose="030F0702030302020204" pitchFamily="66" charset="0"/>
              </a:rPr>
            </a:br>
            <a:endParaRPr lang="en-IN"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E33087BA-3771-4C97-9A2F-DE7F8616780D}"/>
              </a:ext>
            </a:extLst>
          </p:cNvPr>
          <p:cNvPicPr>
            <a:picLocks noGrp="1"/>
          </p:cNvPicPr>
          <p:nvPr>
            <p:ph idx="1"/>
          </p:nvPr>
        </p:nvPicPr>
        <p:blipFill>
          <a:blip r:embed="rId2"/>
          <a:stretch>
            <a:fillRect/>
          </a:stretch>
        </p:blipFill>
        <p:spPr>
          <a:xfrm>
            <a:off x="502639" y="1331119"/>
            <a:ext cx="11222636" cy="5193506"/>
          </a:xfrm>
          <a:prstGeom prst="rect">
            <a:avLst/>
          </a:prstGeom>
        </p:spPr>
      </p:pic>
    </p:spTree>
    <p:extLst>
      <p:ext uri="{BB962C8B-B14F-4D97-AF65-F5344CB8AC3E}">
        <p14:creationId xmlns:p14="http://schemas.microsoft.com/office/powerpoint/2010/main" val="195809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365D-E189-49BE-86FC-96C809AA863D}"/>
              </a:ext>
            </a:extLst>
          </p:cNvPr>
          <p:cNvSpPr>
            <a:spLocks noGrp="1"/>
          </p:cNvSpPr>
          <p:nvPr>
            <p:ph type="title"/>
          </p:nvPr>
        </p:nvSpPr>
        <p:spPr>
          <a:xfrm>
            <a:off x="646111" y="452718"/>
            <a:ext cx="11098214" cy="1400530"/>
          </a:xfrm>
        </p:spPr>
        <p:txBody>
          <a:bodyPr/>
          <a:lstStyle/>
          <a:p>
            <a:pPr algn="ctr"/>
            <a:r>
              <a:rPr lang="en-IN" b="1" dirty="0">
                <a:latin typeface="Comic Sans MS" panose="030F0702030302020204" pitchFamily="66" charset="0"/>
              </a:rPr>
              <a:t>MH </a:t>
            </a:r>
            <a:r>
              <a:rPr lang="en-IN" b="1" dirty="0" err="1">
                <a:latin typeface="Comic Sans MS" panose="030F0702030302020204" pitchFamily="66" charset="0"/>
              </a:rPr>
              <a:t>apts</a:t>
            </a:r>
            <a:r>
              <a:rPr lang="en-IN" b="1" dirty="0">
                <a:latin typeface="Comic Sans MS" panose="030F0702030302020204" pitchFamily="66" charset="0"/>
              </a:rPr>
              <a:t> for rent with venue clusters</a:t>
            </a:r>
            <a:br>
              <a:rPr lang="en-IN" b="1" dirty="0">
                <a:latin typeface="Comic Sans MS" panose="030F0702030302020204" pitchFamily="66" charset="0"/>
              </a:rPr>
            </a:br>
            <a:endParaRPr lang="en-IN"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EAA96E47-6F63-42C0-9B93-634B0E5E4355}"/>
              </a:ext>
            </a:extLst>
          </p:cNvPr>
          <p:cNvPicPr>
            <a:picLocks noGrp="1"/>
          </p:cNvPicPr>
          <p:nvPr>
            <p:ph idx="1"/>
          </p:nvPr>
        </p:nvPicPr>
        <p:blipFill>
          <a:blip r:embed="rId2"/>
          <a:stretch>
            <a:fillRect/>
          </a:stretch>
        </p:blipFill>
        <p:spPr>
          <a:xfrm>
            <a:off x="349022" y="1191083"/>
            <a:ext cx="11519128" cy="5466892"/>
          </a:xfrm>
          <a:prstGeom prst="rect">
            <a:avLst/>
          </a:prstGeom>
        </p:spPr>
      </p:pic>
    </p:spTree>
    <p:extLst>
      <p:ext uri="{BB962C8B-B14F-4D97-AF65-F5344CB8AC3E}">
        <p14:creationId xmlns:p14="http://schemas.microsoft.com/office/powerpoint/2010/main" val="65392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09C7-E16A-459A-AF62-AC1D9415B09D}"/>
              </a:ext>
            </a:extLst>
          </p:cNvPr>
          <p:cNvSpPr>
            <a:spLocks noGrp="1"/>
          </p:cNvSpPr>
          <p:nvPr>
            <p:ph type="title"/>
          </p:nvPr>
        </p:nvSpPr>
        <p:spPr/>
        <p:txBody>
          <a:bodyPr/>
          <a:lstStyle/>
          <a:p>
            <a:pPr algn="ctr"/>
            <a:r>
              <a:rPr lang="en-IN" dirty="0">
                <a:latin typeface="Comic Sans MS" panose="030F0702030302020204" pitchFamily="66" charset="0"/>
              </a:rPr>
              <a:t>Venues of cluster 3</a:t>
            </a:r>
          </a:p>
        </p:txBody>
      </p:sp>
      <p:pic>
        <p:nvPicPr>
          <p:cNvPr id="4" name="Content Placeholder 3">
            <a:extLst>
              <a:ext uri="{FF2B5EF4-FFF2-40B4-BE49-F238E27FC236}">
                <a16:creationId xmlns:a16="http://schemas.microsoft.com/office/drawing/2014/main" id="{D61886E4-E8A3-4F1A-AC44-889CBE5D485A}"/>
              </a:ext>
            </a:extLst>
          </p:cNvPr>
          <p:cNvPicPr>
            <a:picLocks noGrp="1"/>
          </p:cNvPicPr>
          <p:nvPr>
            <p:ph idx="1"/>
          </p:nvPr>
        </p:nvPicPr>
        <p:blipFill>
          <a:blip r:embed="rId2"/>
          <a:stretch>
            <a:fillRect/>
          </a:stretch>
        </p:blipFill>
        <p:spPr>
          <a:xfrm>
            <a:off x="1040323" y="1471613"/>
            <a:ext cx="10056302" cy="5205412"/>
          </a:xfrm>
          <a:prstGeom prst="rect">
            <a:avLst/>
          </a:prstGeom>
        </p:spPr>
      </p:pic>
    </p:spTree>
    <p:extLst>
      <p:ext uri="{BB962C8B-B14F-4D97-AF65-F5344CB8AC3E}">
        <p14:creationId xmlns:p14="http://schemas.microsoft.com/office/powerpoint/2010/main" val="60057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DE8F-6FFD-4A6E-84DC-BC2A6F251751}"/>
              </a:ext>
            </a:extLst>
          </p:cNvPr>
          <p:cNvSpPr>
            <a:spLocks noGrp="1"/>
          </p:cNvSpPr>
          <p:nvPr>
            <p:ph type="title"/>
          </p:nvPr>
        </p:nvSpPr>
        <p:spPr>
          <a:xfrm>
            <a:off x="646111" y="452718"/>
            <a:ext cx="10641014" cy="1400530"/>
          </a:xfrm>
        </p:spPr>
        <p:txBody>
          <a:bodyPr/>
          <a:lstStyle/>
          <a:p>
            <a:pPr algn="ctr"/>
            <a:r>
              <a:rPr lang="en-IN" b="1" dirty="0">
                <a:latin typeface="Comic Sans MS" panose="030F0702030302020204" pitchFamily="66" charset="0"/>
              </a:rPr>
              <a:t>Manhattan subway stations geodata</a:t>
            </a:r>
            <a:br>
              <a:rPr lang="en-IN" b="1" dirty="0">
                <a:latin typeface="Comic Sans MS" panose="030F0702030302020204" pitchFamily="66" charset="0"/>
              </a:rPr>
            </a:br>
            <a:endParaRPr lang="en-IN"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D03A686B-28DD-48AD-82B2-9C600FC3F96C}"/>
              </a:ext>
            </a:extLst>
          </p:cNvPr>
          <p:cNvPicPr>
            <a:picLocks noGrp="1"/>
          </p:cNvPicPr>
          <p:nvPr>
            <p:ph idx="1"/>
          </p:nvPr>
        </p:nvPicPr>
        <p:blipFill>
          <a:blip r:embed="rId2"/>
          <a:stretch>
            <a:fillRect/>
          </a:stretch>
        </p:blipFill>
        <p:spPr>
          <a:xfrm>
            <a:off x="1248390" y="1433512"/>
            <a:ext cx="9629159" cy="5272087"/>
          </a:xfrm>
          <a:prstGeom prst="rect">
            <a:avLst/>
          </a:prstGeom>
        </p:spPr>
      </p:pic>
    </p:spTree>
    <p:extLst>
      <p:ext uri="{BB962C8B-B14F-4D97-AF65-F5344CB8AC3E}">
        <p14:creationId xmlns:p14="http://schemas.microsoft.com/office/powerpoint/2010/main" val="268410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D334-B5EC-43BA-85D6-D7D866A222CD}"/>
              </a:ext>
            </a:extLst>
          </p:cNvPr>
          <p:cNvSpPr>
            <a:spLocks noGrp="1"/>
          </p:cNvSpPr>
          <p:nvPr>
            <p:ph type="title"/>
          </p:nvPr>
        </p:nvSpPr>
        <p:spPr>
          <a:xfrm>
            <a:off x="447675" y="452718"/>
            <a:ext cx="11410950" cy="1400530"/>
          </a:xfrm>
        </p:spPr>
        <p:txBody>
          <a:bodyPr/>
          <a:lstStyle/>
          <a:p>
            <a:r>
              <a:rPr lang="en-IN" sz="4000" dirty="0" err="1">
                <a:latin typeface="Comic Sans MS" panose="030F0702030302020204" pitchFamily="66" charset="0"/>
              </a:rPr>
              <a:t>Apts</a:t>
            </a:r>
            <a:r>
              <a:rPr lang="en-IN" sz="4000" dirty="0">
                <a:latin typeface="Comic Sans MS" panose="030F0702030302020204" pitchFamily="66" charset="0"/>
              </a:rPr>
              <a:t> for rent (blue) and subway stations (red)</a:t>
            </a:r>
            <a:br>
              <a:rPr lang="en-IN" sz="4000" dirty="0">
                <a:latin typeface="Comic Sans MS" panose="030F0702030302020204" pitchFamily="66" charset="0"/>
              </a:rPr>
            </a:br>
            <a:endParaRPr lang="en-IN" sz="4000"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CA5A3883-64B2-4C98-B5BE-B161BF872109}"/>
              </a:ext>
            </a:extLst>
          </p:cNvPr>
          <p:cNvPicPr>
            <a:picLocks noGrp="1"/>
          </p:cNvPicPr>
          <p:nvPr>
            <p:ph idx="1"/>
          </p:nvPr>
        </p:nvPicPr>
        <p:blipFill>
          <a:blip r:embed="rId2"/>
          <a:stretch>
            <a:fillRect/>
          </a:stretch>
        </p:blipFill>
        <p:spPr>
          <a:xfrm>
            <a:off x="610196" y="1331118"/>
            <a:ext cx="10953154" cy="5279231"/>
          </a:xfrm>
          <a:prstGeom prst="rect">
            <a:avLst/>
          </a:prstGeom>
        </p:spPr>
      </p:pic>
    </p:spTree>
    <p:extLst>
      <p:ext uri="{BB962C8B-B14F-4D97-AF65-F5344CB8AC3E}">
        <p14:creationId xmlns:p14="http://schemas.microsoft.com/office/powerpoint/2010/main" val="379650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9D9A-8AA2-4CE3-BC59-B5DA91FF0A72}"/>
              </a:ext>
            </a:extLst>
          </p:cNvPr>
          <p:cNvSpPr>
            <a:spLocks noGrp="1"/>
          </p:cNvSpPr>
          <p:nvPr>
            <p:ph type="title"/>
          </p:nvPr>
        </p:nvSpPr>
        <p:spPr>
          <a:xfrm>
            <a:off x="617536" y="195543"/>
            <a:ext cx="11279189" cy="1400530"/>
          </a:xfrm>
        </p:spPr>
        <p:txBody>
          <a:bodyPr/>
          <a:lstStyle/>
          <a:p>
            <a:pPr algn="ctr"/>
            <a:r>
              <a:rPr lang="en-IN" sz="3200" dirty="0">
                <a:latin typeface="Comic Sans MS" panose="030F0702030302020204" pitchFamily="66" charset="0"/>
              </a:rPr>
              <a:t>Selected Apartment!</a:t>
            </a:r>
            <a:br>
              <a:rPr lang="en-IN" sz="2000" dirty="0">
                <a:latin typeface="Comic Sans MS" panose="030F0702030302020204" pitchFamily="66" charset="0"/>
              </a:rPr>
            </a:br>
            <a:r>
              <a:rPr lang="en-IN" sz="2000" dirty="0">
                <a:latin typeface="Comic Sans MS" panose="030F0702030302020204" pitchFamily="66" charset="0"/>
              </a:rPr>
              <a:t>The ONE consolidated map shows all information for decision: </a:t>
            </a:r>
            <a:br>
              <a:rPr lang="en-IN" sz="2000" dirty="0">
                <a:latin typeface="Comic Sans MS" panose="030F0702030302020204" pitchFamily="66" charset="0"/>
              </a:rPr>
            </a:br>
            <a:r>
              <a:rPr lang="en-IN" sz="2000" dirty="0">
                <a:latin typeface="Comic Sans MS" panose="030F0702030302020204" pitchFamily="66" charset="0"/>
              </a:rPr>
              <a:t>Apartments address, price, </a:t>
            </a:r>
            <a:r>
              <a:rPr lang="en-IN" sz="2000" dirty="0" err="1">
                <a:latin typeface="Comic Sans MS" panose="030F0702030302020204" pitchFamily="66" charset="0"/>
              </a:rPr>
              <a:t>neighborhood</a:t>
            </a:r>
            <a:r>
              <a:rPr lang="en-IN" sz="2000" dirty="0">
                <a:latin typeface="Comic Sans MS" panose="030F0702030302020204" pitchFamily="66" charset="0"/>
              </a:rPr>
              <a:t>, cluster of venues and subway station nearby.</a:t>
            </a:r>
            <a:br>
              <a:rPr lang="en-IN" sz="2000" dirty="0">
                <a:latin typeface="Comic Sans MS" panose="030F0702030302020204" pitchFamily="66" charset="0"/>
              </a:rPr>
            </a:br>
            <a:r>
              <a:rPr lang="en-IN" sz="2000" dirty="0">
                <a:latin typeface="Comic Sans MS" panose="030F0702030302020204" pitchFamily="66" charset="0"/>
              </a:rPr>
              <a:t>Blue dots=</a:t>
            </a:r>
            <a:r>
              <a:rPr lang="en-IN" sz="2000" dirty="0" err="1">
                <a:latin typeface="Comic Sans MS" panose="030F0702030302020204" pitchFamily="66" charset="0"/>
              </a:rPr>
              <a:t>apts</a:t>
            </a:r>
            <a:r>
              <a:rPr lang="en-IN" sz="2000" dirty="0">
                <a:latin typeface="Comic Sans MS" panose="030F0702030302020204" pitchFamily="66" charset="0"/>
              </a:rPr>
              <a:t> , Red dots=Subway station, Bubbles=Cluster of Venues </a:t>
            </a:r>
            <a:br>
              <a:rPr lang="en-IN" sz="2000" dirty="0">
                <a:latin typeface="Comic Sans MS" panose="030F0702030302020204" pitchFamily="66" charset="0"/>
              </a:rPr>
            </a:br>
            <a:endParaRPr lang="en-IN" sz="2000"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331F2B6E-7F5E-4A63-BADB-A948D8FB6448}"/>
              </a:ext>
            </a:extLst>
          </p:cNvPr>
          <p:cNvPicPr>
            <a:picLocks noGrp="1"/>
          </p:cNvPicPr>
          <p:nvPr>
            <p:ph idx="1"/>
          </p:nvPr>
        </p:nvPicPr>
        <p:blipFill>
          <a:blip r:embed="rId2"/>
          <a:stretch>
            <a:fillRect/>
          </a:stretch>
        </p:blipFill>
        <p:spPr>
          <a:xfrm>
            <a:off x="617536" y="1824037"/>
            <a:ext cx="10964864" cy="4838419"/>
          </a:xfrm>
          <a:prstGeom prst="rect">
            <a:avLst/>
          </a:prstGeom>
        </p:spPr>
      </p:pic>
    </p:spTree>
    <p:extLst>
      <p:ext uri="{BB962C8B-B14F-4D97-AF65-F5344CB8AC3E}">
        <p14:creationId xmlns:p14="http://schemas.microsoft.com/office/powerpoint/2010/main" val="154912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2D32-2B89-418D-949A-5C31784F221F}"/>
              </a:ext>
            </a:extLst>
          </p:cNvPr>
          <p:cNvSpPr>
            <a:spLocks noGrp="1"/>
          </p:cNvSpPr>
          <p:nvPr>
            <p:ph type="title"/>
          </p:nvPr>
        </p:nvSpPr>
        <p:spPr>
          <a:xfrm>
            <a:off x="646111" y="452718"/>
            <a:ext cx="11069639" cy="1400530"/>
          </a:xfrm>
        </p:spPr>
        <p:txBody>
          <a:bodyPr/>
          <a:lstStyle/>
          <a:p>
            <a:pPr algn="ctr"/>
            <a:r>
              <a:rPr lang="en-IN" b="1" dirty="0">
                <a:latin typeface="Comic Sans MS" panose="030F0702030302020204" pitchFamily="66" charset="0"/>
              </a:rPr>
              <a:t>Apartment Selection</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91E87001-AAE8-49B9-983C-63A9F7150193}"/>
              </a:ext>
            </a:extLst>
          </p:cNvPr>
          <p:cNvSpPr>
            <a:spLocks noGrp="1"/>
          </p:cNvSpPr>
          <p:nvPr>
            <p:ph idx="1"/>
          </p:nvPr>
        </p:nvSpPr>
        <p:spPr>
          <a:xfrm>
            <a:off x="476250" y="1362076"/>
            <a:ext cx="11334750" cy="5172074"/>
          </a:xfrm>
        </p:spPr>
        <p:txBody>
          <a:bodyPr>
            <a:normAutofit/>
          </a:bodyPr>
          <a:lstStyle/>
          <a:p>
            <a:pPr marL="0" indent="0">
              <a:buNone/>
            </a:pPr>
            <a:r>
              <a:rPr lang="en-IN" dirty="0">
                <a:latin typeface="Comic Sans MS" panose="030F0702030302020204" pitchFamily="66" charset="0"/>
              </a:rPr>
              <a:t>Using the "one map" above, I was able to explore all possibilities since the popups provide the information needed for a good decision.</a:t>
            </a:r>
          </a:p>
          <a:p>
            <a:pPr marL="0" indent="0">
              <a:buNone/>
            </a:pPr>
            <a:r>
              <a:rPr lang="en-IN" dirty="0">
                <a:latin typeface="Comic Sans MS" panose="030F0702030302020204" pitchFamily="66" charset="0"/>
              </a:rPr>
              <a:t>Apartment 1 rent cost is US7500 slightly above the US7000 budget. Apt 1 is located 400 meters from subway station at 59th Street and work place ( Park Ave and 53rd) is another 600 meters way. I can walk to work place and use subway for other places around. Venues for this apt are as of Cluster 2 and it is located in a fine district in the East side of Manhattan.</a:t>
            </a:r>
          </a:p>
          <a:p>
            <a:pPr marL="0" indent="0">
              <a:buNone/>
            </a:pPr>
            <a:r>
              <a:rPr lang="en-IN" dirty="0">
                <a:latin typeface="Comic Sans MS" panose="030F0702030302020204" pitchFamily="66" charset="0"/>
              </a:rPr>
              <a:t>Apartment 2 rent cost is US6935, just under the US7000 budget. Apt 2 is located 60 meters from subway station at Fulton Street, but I will have to ride the subway daily to work , possibly 40-60 min ride. Venues for this apt are as of Cluster 3.¶</a:t>
            </a:r>
          </a:p>
          <a:p>
            <a:pPr marL="0" indent="0">
              <a:buNone/>
            </a:pPr>
            <a:r>
              <a:rPr lang="en-IN" dirty="0">
                <a:latin typeface="Comic Sans MS" panose="030F0702030302020204" pitchFamily="66" charset="0"/>
              </a:rPr>
              <a:t>Based on current Singapore venues, I feel that Cluster 2 type of venues is a closer resemblance to my current place. That means that APARTMENT 1 is a better choice since the extra monthly rent is worth the conveniences it provides.</a:t>
            </a: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46598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E134-6BFD-4861-AF02-76529E6DCEC6}"/>
              </a:ext>
            </a:extLst>
          </p:cNvPr>
          <p:cNvSpPr>
            <a:spLocks noGrp="1"/>
          </p:cNvSpPr>
          <p:nvPr>
            <p:ph type="title"/>
          </p:nvPr>
        </p:nvSpPr>
        <p:spPr>
          <a:xfrm>
            <a:off x="470693" y="214593"/>
            <a:ext cx="11250614" cy="1400530"/>
          </a:xfrm>
        </p:spPr>
        <p:txBody>
          <a:bodyPr/>
          <a:lstStyle/>
          <a:p>
            <a:pPr algn="ctr"/>
            <a:r>
              <a:rPr lang="en-IN" dirty="0">
                <a:latin typeface="Comic Sans MS" panose="030F0702030302020204" pitchFamily="66" charset="0"/>
              </a:rPr>
              <a:t>I will walk to work </a:t>
            </a:r>
            <a:br>
              <a:rPr lang="en-IN" dirty="0"/>
            </a:br>
            <a:r>
              <a:rPr lang="en-IN" sz="3200" dirty="0">
                <a:latin typeface="Comic Sans MS" panose="030F0702030302020204" pitchFamily="66" charset="0"/>
              </a:rPr>
              <a:t>Walk from home to work is less than 1 km!</a:t>
            </a:r>
            <a:br>
              <a:rPr lang="en-IN" dirty="0"/>
            </a:br>
            <a:endParaRPr lang="en-IN" dirty="0"/>
          </a:p>
        </p:txBody>
      </p:sp>
      <p:pic>
        <p:nvPicPr>
          <p:cNvPr id="4" name="Content Placeholder 3">
            <a:extLst>
              <a:ext uri="{FF2B5EF4-FFF2-40B4-BE49-F238E27FC236}">
                <a16:creationId xmlns:a16="http://schemas.microsoft.com/office/drawing/2014/main" id="{8614B6F9-5C2D-4E27-B194-3DCF5A77D059}"/>
              </a:ext>
            </a:extLst>
          </p:cNvPr>
          <p:cNvPicPr>
            <a:picLocks noGrp="1"/>
          </p:cNvPicPr>
          <p:nvPr>
            <p:ph idx="1"/>
          </p:nvPr>
        </p:nvPicPr>
        <p:blipFill>
          <a:blip r:embed="rId2"/>
          <a:stretch>
            <a:fillRect/>
          </a:stretch>
        </p:blipFill>
        <p:spPr>
          <a:xfrm>
            <a:off x="470692" y="1538287"/>
            <a:ext cx="11250613" cy="5176837"/>
          </a:xfrm>
          <a:prstGeom prst="rect">
            <a:avLst/>
          </a:prstGeom>
        </p:spPr>
      </p:pic>
    </p:spTree>
    <p:extLst>
      <p:ext uri="{BB962C8B-B14F-4D97-AF65-F5344CB8AC3E}">
        <p14:creationId xmlns:p14="http://schemas.microsoft.com/office/powerpoint/2010/main" val="402129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C958-C39A-4DE5-847C-3754CFC4242A}"/>
              </a:ext>
            </a:extLst>
          </p:cNvPr>
          <p:cNvSpPr>
            <a:spLocks noGrp="1"/>
          </p:cNvSpPr>
          <p:nvPr>
            <p:ph type="title"/>
          </p:nvPr>
        </p:nvSpPr>
        <p:spPr/>
        <p:txBody>
          <a:bodyPr/>
          <a:lstStyle/>
          <a:p>
            <a:r>
              <a:rPr lang="en-IN" b="1" dirty="0">
                <a:latin typeface="Comic Sans MS" panose="030F0702030302020204" pitchFamily="66" charset="0"/>
              </a:rPr>
              <a:t>Report Content</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67D01BA-F950-421C-9C4F-8BFCA844187B}"/>
              </a:ext>
            </a:extLst>
          </p:cNvPr>
          <p:cNvSpPr>
            <a:spLocks noGrp="1"/>
          </p:cNvSpPr>
          <p:nvPr>
            <p:ph idx="1"/>
          </p:nvPr>
        </p:nvSpPr>
        <p:spPr>
          <a:xfrm>
            <a:off x="646112" y="1466850"/>
            <a:ext cx="10899778" cy="4781549"/>
          </a:xfrm>
        </p:spPr>
        <p:txBody>
          <a:bodyPr>
            <a:normAutofit fontScale="92500" lnSpcReduction="20000"/>
          </a:bodyPr>
          <a:lstStyle/>
          <a:p>
            <a:pPr marL="0" indent="0">
              <a:buNone/>
            </a:pPr>
            <a:r>
              <a:rPr lang="en-IN" dirty="0">
                <a:latin typeface="Comic Sans MS" panose="030F0702030302020204" pitchFamily="66" charset="0"/>
              </a:rPr>
              <a:t>1. Introduction Section : </a:t>
            </a:r>
          </a:p>
          <a:p>
            <a:pPr marL="0" indent="0">
              <a:buNone/>
            </a:pPr>
            <a:r>
              <a:rPr lang="en-IN" dirty="0">
                <a:latin typeface="Comic Sans MS" panose="030F0702030302020204" pitchFamily="66" charset="0"/>
              </a:rPr>
              <a:t>⁃ The “business problem”  to be solved by this project and who may be interested </a:t>
            </a:r>
          </a:p>
          <a:p>
            <a:pPr marL="0" indent="0">
              <a:buNone/>
            </a:pPr>
            <a:r>
              <a:rPr lang="en-IN" dirty="0">
                <a:latin typeface="Comic Sans MS" panose="030F0702030302020204" pitchFamily="66" charset="0"/>
              </a:rPr>
              <a:t>2. Data Section:  </a:t>
            </a:r>
          </a:p>
          <a:p>
            <a:pPr marL="0" indent="0">
              <a:buNone/>
            </a:pPr>
            <a:r>
              <a:rPr lang="en-IN" dirty="0">
                <a:latin typeface="Comic Sans MS" panose="030F0702030302020204" pitchFamily="66" charset="0"/>
              </a:rPr>
              <a:t>⁃ Describe Data requirements and Sources needed to solve the problem </a:t>
            </a:r>
          </a:p>
          <a:p>
            <a:pPr marL="0" indent="0">
              <a:buNone/>
            </a:pPr>
            <a:r>
              <a:rPr lang="en-IN" dirty="0">
                <a:latin typeface="Comic Sans MS" panose="030F0702030302020204" pitchFamily="66" charset="0"/>
              </a:rPr>
              <a:t>3. Methodology section: </a:t>
            </a:r>
          </a:p>
          <a:p>
            <a:pPr marL="0" indent="0">
              <a:buNone/>
            </a:pPr>
            <a:r>
              <a:rPr lang="en-IN" dirty="0">
                <a:latin typeface="Comic Sans MS" panose="030F0702030302020204" pitchFamily="66" charset="0"/>
              </a:rPr>
              <a:t>⁃ Main component of the report - Execute data processing, describe/discuss any exploratory data analysis and/or inferential statistical testing performed, and/or machine learnings used.</a:t>
            </a:r>
          </a:p>
          <a:p>
            <a:pPr marL="0" indent="0">
              <a:buNone/>
            </a:pPr>
            <a:r>
              <a:rPr lang="en-IN" dirty="0">
                <a:latin typeface="Comic Sans MS" panose="030F0702030302020204" pitchFamily="66" charset="0"/>
              </a:rPr>
              <a:t>4. Results section: </a:t>
            </a:r>
          </a:p>
          <a:p>
            <a:pPr marL="0" indent="0">
              <a:buNone/>
            </a:pPr>
            <a:r>
              <a:rPr lang="en-IN" dirty="0">
                <a:latin typeface="Comic Sans MS" panose="030F0702030302020204" pitchFamily="66" charset="0"/>
              </a:rPr>
              <a:t>⁃ Discussion of  the results and finding of answer </a:t>
            </a:r>
          </a:p>
          <a:p>
            <a:pPr marL="0" indent="0">
              <a:buNone/>
            </a:pPr>
            <a:r>
              <a:rPr lang="en-IN" dirty="0">
                <a:latin typeface="Comic Sans MS" panose="030F0702030302020204" pitchFamily="66" charset="0"/>
              </a:rPr>
              <a:t>5. Discussion section:</a:t>
            </a:r>
          </a:p>
          <a:p>
            <a:pPr marL="0" indent="0">
              <a:buNone/>
            </a:pPr>
            <a:r>
              <a:rPr lang="en-IN" dirty="0">
                <a:latin typeface="Comic Sans MS" panose="030F0702030302020204" pitchFamily="66" charset="0"/>
              </a:rPr>
              <a:t>⁃ Discussion of observations noted and any recommendations</a:t>
            </a:r>
          </a:p>
          <a:p>
            <a:pPr marL="0" indent="0">
              <a:buNone/>
            </a:pPr>
            <a:r>
              <a:rPr lang="en-IN" dirty="0">
                <a:latin typeface="Comic Sans MS" panose="030F0702030302020204" pitchFamily="66" charset="0"/>
              </a:rPr>
              <a:t>6. Conclusion section:</a:t>
            </a:r>
          </a:p>
          <a:p>
            <a:pPr marL="0" indent="0">
              <a:buNone/>
            </a:pPr>
            <a:r>
              <a:rPr lang="en-IN" dirty="0">
                <a:latin typeface="Comic Sans MS" panose="030F0702030302020204" pitchFamily="66" charset="0"/>
              </a:rPr>
              <a:t>⁃ Answer chosen and conclusions.</a:t>
            </a: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420178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922C-505C-4FD7-8207-C9485551E72D}"/>
              </a:ext>
            </a:extLst>
          </p:cNvPr>
          <p:cNvSpPr>
            <a:spLocks noGrp="1"/>
          </p:cNvSpPr>
          <p:nvPr>
            <p:ph type="title"/>
          </p:nvPr>
        </p:nvSpPr>
        <p:spPr>
          <a:xfrm>
            <a:off x="1393638" y="233643"/>
            <a:ext cx="9404723" cy="1400530"/>
          </a:xfrm>
        </p:spPr>
        <p:txBody>
          <a:bodyPr/>
          <a:lstStyle/>
          <a:p>
            <a:pPr algn="ctr"/>
            <a:r>
              <a:rPr lang="en-IN" dirty="0">
                <a:latin typeface="Comic Sans MS" panose="030F0702030302020204" pitchFamily="66" charset="0"/>
              </a:rPr>
              <a:t>Venus in Cluster 2 near future home</a:t>
            </a:r>
          </a:p>
        </p:txBody>
      </p:sp>
      <p:pic>
        <p:nvPicPr>
          <p:cNvPr id="4" name="Content Placeholder 3">
            <a:extLst>
              <a:ext uri="{FF2B5EF4-FFF2-40B4-BE49-F238E27FC236}">
                <a16:creationId xmlns:a16="http://schemas.microsoft.com/office/drawing/2014/main" id="{78C2F834-AD20-40CC-A102-CA5DCC3F6840}"/>
              </a:ext>
            </a:extLst>
          </p:cNvPr>
          <p:cNvPicPr>
            <a:picLocks noGrp="1"/>
          </p:cNvPicPr>
          <p:nvPr>
            <p:ph idx="1"/>
          </p:nvPr>
        </p:nvPicPr>
        <p:blipFill>
          <a:blip r:embed="rId2"/>
          <a:stretch>
            <a:fillRect/>
          </a:stretch>
        </p:blipFill>
        <p:spPr>
          <a:xfrm>
            <a:off x="1192723" y="1331118"/>
            <a:ext cx="9605637" cy="5393531"/>
          </a:xfrm>
          <a:prstGeom prst="rect">
            <a:avLst/>
          </a:prstGeom>
        </p:spPr>
      </p:pic>
    </p:spTree>
    <p:extLst>
      <p:ext uri="{BB962C8B-B14F-4D97-AF65-F5344CB8AC3E}">
        <p14:creationId xmlns:p14="http://schemas.microsoft.com/office/powerpoint/2010/main" val="411036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27AD-0ADE-4B25-B50E-E973AF0C5B16}"/>
              </a:ext>
            </a:extLst>
          </p:cNvPr>
          <p:cNvSpPr>
            <a:spLocks noGrp="1"/>
          </p:cNvSpPr>
          <p:nvPr>
            <p:ph type="title"/>
          </p:nvPr>
        </p:nvSpPr>
        <p:spPr/>
        <p:txBody>
          <a:bodyPr/>
          <a:lstStyle/>
          <a:p>
            <a:r>
              <a:rPr lang="en-IN" b="1" dirty="0">
                <a:latin typeface="Comic Sans MS" panose="030F0702030302020204" pitchFamily="66" charset="0"/>
              </a:rPr>
              <a:t>5.0 Discussion</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862CE85-73E9-4366-B910-DF5D42C5ED4E}"/>
              </a:ext>
            </a:extLst>
          </p:cNvPr>
          <p:cNvSpPr>
            <a:spLocks noGrp="1"/>
          </p:cNvSpPr>
          <p:nvPr>
            <p:ph idx="1"/>
          </p:nvPr>
        </p:nvSpPr>
        <p:spPr>
          <a:xfrm>
            <a:off x="1362075" y="1428750"/>
            <a:ext cx="8839200" cy="4819649"/>
          </a:xfrm>
        </p:spPr>
        <p:txBody>
          <a:bodyPr/>
          <a:lstStyle/>
          <a:p>
            <a:pPr lvl="0" fontAlgn="base"/>
            <a:r>
              <a:rPr lang="en-IN" dirty="0">
                <a:latin typeface="Comic Sans MS" panose="030F0702030302020204" pitchFamily="66" charset="0"/>
              </a:rPr>
              <a:t>In general, I am positively impressed with the overall organization, content and lab works presented during the Coursera IBM Certification Course</a:t>
            </a:r>
          </a:p>
          <a:p>
            <a:pPr lvl="0" fontAlgn="base"/>
            <a:r>
              <a:rPr lang="en-IN" dirty="0">
                <a:latin typeface="Comic Sans MS" panose="030F0702030302020204" pitchFamily="66" charset="0"/>
              </a:rPr>
              <a:t>I feel this Capstone project presented me a great opportunity to practice and apply the Data Science tools and methodologies learned. • I have created a good project that I can present as an example to show my potential. </a:t>
            </a:r>
          </a:p>
          <a:p>
            <a:pPr lvl="0" fontAlgn="base"/>
            <a:r>
              <a:rPr lang="en-IN" dirty="0">
                <a:latin typeface="Comic Sans MS" panose="030F0702030302020204" pitchFamily="66" charset="0"/>
              </a:rPr>
              <a:t>I feel I have acquired a good starting point to become a professional Data Scientist and I will continue exploring to creating examples of practical cases. </a:t>
            </a:r>
          </a:p>
          <a:p>
            <a:endParaRPr lang="en-IN" dirty="0">
              <a:latin typeface="Comic Sans MS" panose="030F0702030302020204" pitchFamily="66" charset="0"/>
            </a:endParaRPr>
          </a:p>
        </p:txBody>
      </p:sp>
    </p:spTree>
    <p:extLst>
      <p:ext uri="{BB962C8B-B14F-4D97-AF65-F5344CB8AC3E}">
        <p14:creationId xmlns:p14="http://schemas.microsoft.com/office/powerpoint/2010/main" val="305859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16D1-92A5-4EA9-A3D2-4A5DC42B31DA}"/>
              </a:ext>
            </a:extLst>
          </p:cNvPr>
          <p:cNvSpPr>
            <a:spLocks noGrp="1"/>
          </p:cNvSpPr>
          <p:nvPr>
            <p:ph type="title"/>
          </p:nvPr>
        </p:nvSpPr>
        <p:spPr/>
        <p:txBody>
          <a:bodyPr/>
          <a:lstStyle/>
          <a:p>
            <a:r>
              <a:rPr lang="en-IN" b="1" dirty="0">
                <a:latin typeface="Comic Sans MS" panose="030F0702030302020204" pitchFamily="66" charset="0"/>
              </a:rPr>
              <a:t>6.0 Conclusions</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B4098B2-4167-4DD6-9EBF-BB9F75A58FC4}"/>
              </a:ext>
            </a:extLst>
          </p:cNvPr>
          <p:cNvSpPr>
            <a:spLocks noGrp="1"/>
          </p:cNvSpPr>
          <p:nvPr>
            <p:ph idx="1"/>
          </p:nvPr>
        </p:nvSpPr>
        <p:spPr>
          <a:xfrm>
            <a:off x="1375079" y="1509993"/>
            <a:ext cx="8946541" cy="4195481"/>
          </a:xfrm>
        </p:spPr>
        <p:txBody>
          <a:bodyPr/>
          <a:lstStyle/>
          <a:p>
            <a:pPr lvl="0" fontAlgn="base"/>
            <a:r>
              <a:rPr lang="en-IN" dirty="0">
                <a:latin typeface="Comic Sans MS" panose="030F0702030302020204" pitchFamily="66" charset="0"/>
              </a:rPr>
              <a:t>I feel rewarded with the efforts, time and money spent. I believe this course with all the topics covered is well worthy of appreciation.</a:t>
            </a:r>
          </a:p>
          <a:p>
            <a:pPr lvl="0" fontAlgn="base"/>
            <a:r>
              <a:rPr lang="en-IN" dirty="0">
                <a:latin typeface="Comic Sans MS" panose="030F0702030302020204" pitchFamily="66" charset="0"/>
              </a:rPr>
              <a:t>This project has shown me a practical application to resolve a real situation that has impacting personal and financial impact using Data Science tools.</a:t>
            </a:r>
          </a:p>
          <a:p>
            <a:pPr lvl="0" fontAlgn="base"/>
            <a:r>
              <a:rPr lang="en-IN" dirty="0">
                <a:latin typeface="Comic Sans MS" panose="030F0702030302020204" pitchFamily="66" charset="0"/>
              </a:rPr>
              <a:t>The mapping with Folium is a very powerful technique to consolidate information and make the analysis and decision thoroughly and with confidence. I would recommend for use in similar situations.</a:t>
            </a:r>
          </a:p>
          <a:p>
            <a:pPr lvl="0" fontAlgn="base"/>
            <a:r>
              <a:rPr lang="en-IN" dirty="0">
                <a:latin typeface="Comic Sans MS" panose="030F0702030302020204" pitchFamily="66" charset="0"/>
              </a:rPr>
              <a:t>One must keep abreast of new tools for DS that continue to appear for application in several business fields.</a:t>
            </a:r>
          </a:p>
          <a:p>
            <a:endParaRPr lang="en-IN" dirty="0">
              <a:latin typeface="Comic Sans MS" panose="030F0702030302020204" pitchFamily="66" charset="0"/>
            </a:endParaRPr>
          </a:p>
        </p:txBody>
      </p:sp>
    </p:spTree>
    <p:extLst>
      <p:ext uri="{BB962C8B-B14F-4D97-AF65-F5344CB8AC3E}">
        <p14:creationId xmlns:p14="http://schemas.microsoft.com/office/powerpoint/2010/main" val="378383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953E-090D-45EF-8BAA-95622873529F}"/>
              </a:ext>
            </a:extLst>
          </p:cNvPr>
          <p:cNvSpPr>
            <a:spLocks noGrp="1"/>
          </p:cNvSpPr>
          <p:nvPr>
            <p:ph type="title"/>
          </p:nvPr>
        </p:nvSpPr>
        <p:spPr/>
        <p:txBody>
          <a:bodyPr/>
          <a:lstStyle/>
          <a:p>
            <a:r>
              <a:rPr lang="en-IN" b="1" dirty="0">
                <a:latin typeface="Comic Sans MS" panose="030F0702030302020204" pitchFamily="66" charset="0"/>
              </a:rPr>
              <a:t>1.0 Introduction</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4854D11-825F-423D-BB32-EE29DC9DC341}"/>
              </a:ext>
            </a:extLst>
          </p:cNvPr>
          <p:cNvSpPr>
            <a:spLocks noGrp="1"/>
          </p:cNvSpPr>
          <p:nvPr>
            <p:ph idx="1"/>
          </p:nvPr>
        </p:nvSpPr>
        <p:spPr>
          <a:xfrm>
            <a:off x="762000" y="1276350"/>
            <a:ext cx="11191875" cy="5353050"/>
          </a:xfrm>
        </p:spPr>
        <p:txBody>
          <a:bodyPr>
            <a:normAutofit fontScale="92500" lnSpcReduction="20000"/>
          </a:bodyPr>
          <a:lstStyle/>
          <a:p>
            <a:pPr marL="0" indent="0">
              <a:buNone/>
            </a:pPr>
            <a:r>
              <a:rPr lang="en-IN" b="1" dirty="0">
                <a:latin typeface="Comic Sans MS" panose="030F0702030302020204" pitchFamily="66" charset="0"/>
              </a:rPr>
              <a:t>1.1 Scenario and Background</a:t>
            </a:r>
            <a:endParaRPr lang="en-IN" sz="1800" b="1" dirty="0">
              <a:latin typeface="Comic Sans MS" panose="030F0702030302020204" pitchFamily="66" charset="0"/>
            </a:endParaRPr>
          </a:p>
          <a:p>
            <a:pPr marL="0" indent="0">
              <a:buNone/>
            </a:pPr>
            <a:r>
              <a:rPr lang="en-IN" dirty="0">
                <a:latin typeface="Comic Sans MS" panose="030F0702030302020204" pitchFamily="66" charset="0"/>
              </a:rPr>
              <a:t>I am currently living in Singapore,  within walking distance to Downtown "</a:t>
            </a:r>
            <a:r>
              <a:rPr lang="en-IN" dirty="0" err="1">
                <a:latin typeface="Comic Sans MS" panose="030F0702030302020204" pitchFamily="66" charset="0"/>
              </a:rPr>
              <a:t>Telok</a:t>
            </a:r>
            <a:r>
              <a:rPr lang="en-IN" dirty="0">
                <a:latin typeface="Comic Sans MS" panose="030F0702030302020204" pitchFamily="66" charset="0"/>
              </a:rPr>
              <a:t> Ayer MRT metro station" . I also enjoy great venues and attractions, such as international cuisine, entertainment and shopping. I have an offer to move to work to Manhattan NY and I would like to move if I can find a place to live similar with similar venues.</a:t>
            </a:r>
            <a:endParaRPr lang="en-IN" sz="1050" dirty="0">
              <a:latin typeface="Comic Sans MS" panose="030F0702030302020204" pitchFamily="66" charset="0"/>
            </a:endParaRPr>
          </a:p>
          <a:p>
            <a:pPr marL="0" indent="0">
              <a:buNone/>
            </a:pPr>
            <a:r>
              <a:rPr lang="en-IN" b="1" dirty="0">
                <a:latin typeface="Comic Sans MS" panose="030F0702030302020204" pitchFamily="66" charset="0"/>
              </a:rPr>
              <a:t>1.2 Problem to be resolved:</a:t>
            </a:r>
            <a:endParaRPr lang="en-IN" sz="1050" dirty="0">
              <a:latin typeface="Comic Sans MS" panose="030F0702030302020204" pitchFamily="66" charset="0"/>
            </a:endParaRPr>
          </a:p>
          <a:p>
            <a:pPr marL="0" indent="0">
              <a:buNone/>
            </a:pPr>
            <a:r>
              <a:rPr lang="en-IN" dirty="0">
                <a:latin typeface="Comic Sans MS" panose="030F0702030302020204" pitchFamily="66" charset="0"/>
              </a:rPr>
              <a:t>How to find an apartment in Manhattan with the following conditions:</a:t>
            </a:r>
            <a:endParaRPr lang="en-IN" sz="1050" dirty="0">
              <a:latin typeface="Comic Sans MS" panose="030F0702030302020204" pitchFamily="66" charset="0"/>
            </a:endParaRPr>
          </a:p>
          <a:p>
            <a:pPr lvl="1" fontAlgn="base">
              <a:buFont typeface="Wingdings" panose="05000000000000000000" pitchFamily="2" charset="2"/>
              <a:buChar char="Ø"/>
            </a:pPr>
            <a:r>
              <a:rPr lang="en-IN" dirty="0">
                <a:latin typeface="Comic Sans MS" panose="030F0702030302020204" pitchFamily="66" charset="0"/>
              </a:rPr>
              <a:t>Apartment with min 2 bedrooms </a:t>
            </a:r>
            <a:endParaRPr lang="en-IN" sz="1000" dirty="0">
              <a:latin typeface="Comic Sans MS" panose="030F0702030302020204" pitchFamily="66" charset="0"/>
            </a:endParaRPr>
          </a:p>
          <a:p>
            <a:pPr lvl="1" fontAlgn="base">
              <a:buFont typeface="Wingdings" panose="05000000000000000000" pitchFamily="2" charset="2"/>
              <a:buChar char="Ø"/>
            </a:pPr>
            <a:r>
              <a:rPr lang="en-IN" dirty="0">
                <a:latin typeface="Comic Sans MS" panose="030F0702030302020204" pitchFamily="66" charset="0"/>
              </a:rPr>
              <a:t>Monthly rent not to exceed US$7000/month</a:t>
            </a:r>
            <a:endParaRPr lang="en-IN" sz="1000" dirty="0">
              <a:latin typeface="Comic Sans MS" panose="030F0702030302020204" pitchFamily="66" charset="0"/>
            </a:endParaRPr>
          </a:p>
          <a:p>
            <a:pPr lvl="1" fontAlgn="base">
              <a:buFont typeface="Wingdings" panose="05000000000000000000" pitchFamily="2" charset="2"/>
              <a:buChar char="Ø"/>
            </a:pPr>
            <a:r>
              <a:rPr lang="en-IN" dirty="0">
                <a:latin typeface="Comic Sans MS" panose="030F0702030302020204" pitchFamily="66" charset="0"/>
              </a:rPr>
              <a:t>Located within walking distance (&lt;=1.0 mile, 1.6 km) from a subway metro station in Manhattan</a:t>
            </a:r>
            <a:endParaRPr lang="en-IN" sz="1000" dirty="0">
              <a:latin typeface="Comic Sans MS" panose="030F0702030302020204" pitchFamily="66" charset="0"/>
            </a:endParaRPr>
          </a:p>
          <a:p>
            <a:pPr lvl="1" fontAlgn="base">
              <a:buFont typeface="Wingdings" panose="05000000000000000000" pitchFamily="2" charset="2"/>
              <a:buChar char="Ø"/>
            </a:pPr>
            <a:r>
              <a:rPr lang="en-IN" dirty="0">
                <a:latin typeface="Comic Sans MS" panose="030F0702030302020204" pitchFamily="66" charset="0"/>
              </a:rPr>
              <a:t>Venues and amenities as in my current residence.</a:t>
            </a:r>
            <a:endParaRPr lang="en-IN" sz="1000" dirty="0">
              <a:latin typeface="Comic Sans MS" panose="030F0702030302020204" pitchFamily="66" charset="0"/>
            </a:endParaRPr>
          </a:p>
          <a:p>
            <a:pPr marL="0" indent="0">
              <a:buNone/>
            </a:pPr>
            <a:r>
              <a:rPr lang="en-IN" b="1" dirty="0">
                <a:latin typeface="Comic Sans MS" panose="030F0702030302020204" pitchFamily="66" charset="0"/>
              </a:rPr>
              <a:t>1.3 Interested Audience</a:t>
            </a:r>
            <a:endParaRPr lang="en-IN" sz="1800" b="1" dirty="0">
              <a:latin typeface="Comic Sans MS" panose="030F0702030302020204" pitchFamily="66" charset="0"/>
            </a:endParaRPr>
          </a:p>
          <a:p>
            <a:pPr marL="0" indent="0">
              <a:buNone/>
            </a:pPr>
            <a:r>
              <a:rPr lang="en-IN" dirty="0">
                <a:latin typeface="Comic Sans MS" panose="030F0702030302020204" pitchFamily="66" charset="0"/>
              </a:rPr>
              <a:t>I believe the methodology, tools and strategy used in this project is relevant for a person or entity considering moving to a major city in US, Europe or Asia.  Europe, US or Asia, Likewise, it can be helpful approach to explore the opening of a new business.  The use of </a:t>
            </a:r>
            <a:r>
              <a:rPr lang="en-IN" dirty="0" err="1">
                <a:latin typeface="Comic Sans MS" panose="030F0702030302020204" pitchFamily="66" charset="0"/>
              </a:rPr>
              <a:t>FourSquare</a:t>
            </a:r>
            <a:r>
              <a:rPr lang="en-IN" dirty="0">
                <a:latin typeface="Comic Sans MS" panose="030F0702030302020204" pitchFamily="66" charset="0"/>
              </a:rPr>
              <a:t> data and mapping techniques combined with data analysis will help resolve the key questions arisen. Lastly, this project is a good practical case for a person developing Data Science skills.</a:t>
            </a:r>
            <a:endParaRPr lang="en-IN" sz="1050" dirty="0">
              <a:latin typeface="Comic Sans MS" panose="030F0702030302020204" pitchFamily="66" charset="0"/>
            </a:endParaRP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175545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85CB-0240-4B90-B9E1-4CB4D85EBC9D}"/>
              </a:ext>
            </a:extLst>
          </p:cNvPr>
          <p:cNvSpPr>
            <a:spLocks noGrp="1"/>
          </p:cNvSpPr>
          <p:nvPr>
            <p:ph type="title"/>
          </p:nvPr>
        </p:nvSpPr>
        <p:spPr/>
        <p:txBody>
          <a:bodyPr/>
          <a:lstStyle/>
          <a:p>
            <a:r>
              <a:rPr lang="en-IN" b="1" dirty="0">
                <a:latin typeface="Comic Sans MS" panose="030F0702030302020204" pitchFamily="66" charset="0"/>
              </a:rPr>
              <a:t>2.0 Data Section</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0B6ADDF-7F75-4C89-B4F4-E7C332B507B3}"/>
              </a:ext>
            </a:extLst>
          </p:cNvPr>
          <p:cNvSpPr>
            <a:spLocks noGrp="1"/>
          </p:cNvSpPr>
          <p:nvPr>
            <p:ph idx="1"/>
          </p:nvPr>
        </p:nvSpPr>
        <p:spPr>
          <a:xfrm>
            <a:off x="742950" y="1333500"/>
            <a:ext cx="11106150" cy="5210175"/>
          </a:xfrm>
        </p:spPr>
        <p:txBody>
          <a:bodyPr>
            <a:normAutofit fontScale="70000" lnSpcReduction="20000"/>
          </a:bodyPr>
          <a:lstStyle/>
          <a:p>
            <a:pPr marL="0" indent="0">
              <a:buNone/>
            </a:pPr>
            <a:r>
              <a:rPr lang="en-IN" b="1" dirty="0">
                <a:latin typeface="Comic Sans MS" panose="030F0702030302020204" pitchFamily="66" charset="0"/>
              </a:rPr>
              <a:t>2.1  Data Requirements</a:t>
            </a:r>
          </a:p>
          <a:p>
            <a:pPr marL="0" lvl="0" indent="0" fontAlgn="base">
              <a:buNone/>
            </a:pPr>
            <a:r>
              <a:rPr lang="en-IN" dirty="0">
                <a:latin typeface="Comic Sans MS" panose="030F0702030302020204" pitchFamily="66" charset="0"/>
              </a:rPr>
              <a:t>-Geodata for current residence in Singapore with venues established using Foursquare.</a:t>
            </a:r>
          </a:p>
          <a:p>
            <a:pPr marL="0" lvl="0" indent="0" fontAlgn="base">
              <a:buNone/>
            </a:pPr>
            <a:r>
              <a:rPr lang="en-IN" dirty="0">
                <a:latin typeface="Comic Sans MS" panose="030F0702030302020204" pitchFamily="66" charset="0"/>
              </a:rPr>
              <a:t>-List of Manhattan (MH) </a:t>
            </a:r>
            <a:r>
              <a:rPr lang="en-IN" dirty="0" err="1">
                <a:latin typeface="Comic Sans MS" panose="030F0702030302020204" pitchFamily="66" charset="0"/>
              </a:rPr>
              <a:t>neighborhoods</a:t>
            </a:r>
            <a:r>
              <a:rPr lang="en-IN" dirty="0">
                <a:latin typeface="Comic Sans MS" panose="030F0702030302020204" pitchFamily="66" charset="0"/>
              </a:rPr>
              <a:t> with clustered venues established via Foursquare (as in Course </a:t>
            </a:r>
          </a:p>
          <a:p>
            <a:pPr marL="0" indent="0">
              <a:buNone/>
            </a:pPr>
            <a:r>
              <a:rPr lang="en-IN" dirty="0">
                <a:latin typeface="Comic Sans MS" panose="030F0702030302020204" pitchFamily="66" charset="0"/>
              </a:rPr>
              <a:t> Lab). https://en.wikipedia.org/wiki/List_of_Manhattan_neighborhoods#Midtown_neighborhoods </a:t>
            </a:r>
          </a:p>
          <a:p>
            <a:pPr marL="0" indent="0">
              <a:buNone/>
            </a:pPr>
            <a:r>
              <a:rPr lang="en-IN" dirty="0">
                <a:latin typeface="Comic Sans MS" panose="030F0702030302020204" pitchFamily="66" charset="0"/>
              </a:rPr>
              <a:t>- List of subway metro stations in Manhattan with addresses and geo data (</a:t>
            </a:r>
            <a:r>
              <a:rPr lang="en-IN" dirty="0" err="1">
                <a:latin typeface="Comic Sans MS" panose="030F0702030302020204" pitchFamily="66" charset="0"/>
              </a:rPr>
              <a:t>lat,long</a:t>
            </a:r>
            <a:r>
              <a:rPr lang="en-IN" dirty="0">
                <a:latin typeface="Comic Sans MS" panose="030F0702030302020204" pitchFamily="66" charset="0"/>
              </a:rPr>
              <a:t>): </a:t>
            </a:r>
            <a:r>
              <a:rPr lang="en-IN" u="sng" dirty="0">
                <a:latin typeface="Comic Sans MS" panose="030F0702030302020204" pitchFamily="66" charset="0"/>
                <a:hlinkClick r:id="rId2"/>
              </a:rPr>
              <a:t>https://</a:t>
            </a:r>
            <a:endParaRPr lang="en-IN" dirty="0">
              <a:latin typeface="Comic Sans MS" panose="030F0702030302020204" pitchFamily="66" charset="0"/>
            </a:endParaRPr>
          </a:p>
          <a:p>
            <a:pPr marL="0" indent="0">
              <a:buNone/>
            </a:pPr>
            <a:r>
              <a:rPr lang="en-IN" u="sng" dirty="0">
                <a:latin typeface="Comic Sans MS" panose="030F0702030302020204" pitchFamily="66" charset="0"/>
                <a:hlinkClick r:id="rId2"/>
              </a:rPr>
              <a:t>en.wikipedia.org/wiki/</a:t>
            </a:r>
            <a:r>
              <a:rPr lang="en-IN" u="sng" dirty="0" err="1">
                <a:latin typeface="Comic Sans MS" panose="030F0702030302020204" pitchFamily="66" charset="0"/>
                <a:hlinkClick r:id="rId2"/>
              </a:rPr>
              <a:t>List_of_New_York_City_Subway_stations_in_Manhattan</a:t>
            </a:r>
            <a:r>
              <a:rPr lang="en-IN" dirty="0">
                <a:latin typeface="Comic Sans MS" panose="030F0702030302020204" pitchFamily="66" charset="0"/>
                <a:hlinkClick r:id="rId2"/>
              </a:rPr>
              <a:t>)</a:t>
            </a:r>
            <a:r>
              <a:rPr lang="en-IN" dirty="0">
                <a:latin typeface="Comic Sans MS" panose="030F0702030302020204" pitchFamily="66" charset="0"/>
              </a:rPr>
              <a:t> , </a:t>
            </a:r>
            <a:r>
              <a:rPr lang="en-IN" dirty="0">
                <a:latin typeface="Comic Sans MS" panose="030F0702030302020204" pitchFamily="66" charset="0"/>
                <a:hlinkClick r:id="rId3"/>
              </a:rPr>
              <a:t>(</a:t>
            </a:r>
            <a:r>
              <a:rPr lang="en-IN" u="sng" dirty="0">
                <a:latin typeface="Comic Sans MS" panose="030F0702030302020204" pitchFamily="66" charset="0"/>
                <a:hlinkClick r:id="rId3"/>
              </a:rPr>
              <a:t>https://www.google.com/ maps/search/</a:t>
            </a:r>
            <a:r>
              <a:rPr lang="en-IN" u="sng" dirty="0" err="1">
                <a:latin typeface="Comic Sans MS" panose="030F0702030302020204" pitchFamily="66" charset="0"/>
                <a:hlinkClick r:id="rId3"/>
              </a:rPr>
              <a:t>manhattan+subway+metro+stations</a:t>
            </a:r>
            <a:r>
              <a:rPr lang="en-IN" u="sng" dirty="0">
                <a:latin typeface="Comic Sans MS" panose="030F0702030302020204" pitchFamily="66" charset="0"/>
                <a:hlinkClick r:id="rId3"/>
              </a:rPr>
              <a:t>/@40.7837297,-74.1033043,11z/data=!3m1!4b1</a:t>
            </a:r>
            <a:r>
              <a:rPr lang="en-IN" dirty="0">
                <a:latin typeface="Comic Sans MS" panose="030F0702030302020204" pitchFamily="66" charset="0"/>
                <a:hlinkClick r:id="rId3"/>
              </a:rPr>
              <a:t>) </a:t>
            </a:r>
            <a:endParaRPr lang="en-IN" dirty="0">
              <a:latin typeface="Comic Sans MS" panose="030F0702030302020204" pitchFamily="66" charset="0"/>
            </a:endParaRPr>
          </a:p>
          <a:p>
            <a:pPr marL="0" indent="0">
              <a:buNone/>
            </a:pPr>
            <a:r>
              <a:rPr lang="en-IN" dirty="0">
                <a:latin typeface="Comic Sans MS" panose="030F0702030302020204" pitchFamily="66" charset="0"/>
              </a:rPr>
              <a:t>- List of apartments for rent in Manhattan area with information on </a:t>
            </a:r>
            <a:r>
              <a:rPr lang="en-IN" dirty="0" err="1">
                <a:latin typeface="Comic Sans MS" panose="030F0702030302020204" pitchFamily="66" charset="0"/>
              </a:rPr>
              <a:t>neighborhood</a:t>
            </a:r>
            <a:r>
              <a:rPr lang="en-IN" dirty="0">
                <a:latin typeface="Comic Sans MS" panose="030F0702030302020204" pitchFamily="66" charset="0"/>
              </a:rPr>
              <a:t> location, address, number of beds, area size, monthly rent price and complemented with geo data via </a:t>
            </a:r>
            <a:r>
              <a:rPr lang="en-IN" dirty="0" err="1">
                <a:latin typeface="Comic Sans MS" panose="030F0702030302020204" pitchFamily="66" charset="0"/>
              </a:rPr>
              <a:t>Nominatim</a:t>
            </a:r>
            <a:r>
              <a:rPr lang="en-IN" dirty="0">
                <a:latin typeface="Comic Sans MS" panose="030F0702030302020204" pitchFamily="66" charset="0"/>
              </a:rPr>
              <a:t>.  </a:t>
            </a:r>
            <a:r>
              <a:rPr lang="en-IN" u="sng" dirty="0">
                <a:latin typeface="Comic Sans MS" panose="030F0702030302020204" pitchFamily="66" charset="0"/>
                <a:hlinkClick r:id="rId4"/>
              </a:rPr>
              <a:t>http:// www.rentmanhattan.com/index.cfm?page=search&amp;state=results</a:t>
            </a:r>
            <a:r>
              <a:rPr lang="en-IN" dirty="0">
                <a:latin typeface="Comic Sans MS" panose="030F0702030302020204" pitchFamily="66" charset="0"/>
                <a:hlinkClick r:id="rId5"/>
              </a:rPr>
              <a:t> </a:t>
            </a:r>
            <a:r>
              <a:rPr lang="en-IN" u="sng" dirty="0">
                <a:latin typeface="Comic Sans MS" panose="030F0702030302020204" pitchFamily="66" charset="0"/>
                <a:hlinkClick r:id="rId5"/>
              </a:rPr>
              <a:t>https://www.nestpick.com/search? city=new-</a:t>
            </a:r>
            <a:endParaRPr lang="en-IN" dirty="0">
              <a:latin typeface="Comic Sans MS" panose="030F0702030302020204" pitchFamily="66" charset="0"/>
            </a:endParaRPr>
          </a:p>
          <a:p>
            <a:pPr marL="0" lvl="0" indent="0" fontAlgn="base">
              <a:buNone/>
            </a:pPr>
            <a:r>
              <a:rPr lang="en-IN" dirty="0">
                <a:latin typeface="Comic Sans MS" panose="030F0702030302020204" pitchFamily="66" charset="0"/>
              </a:rPr>
              <a:t>-Place to work in Manhattan (Park Avenue and 53rd St) for reference </a:t>
            </a:r>
          </a:p>
          <a:p>
            <a:pPr marL="0" indent="0">
              <a:buNone/>
            </a:pPr>
            <a:r>
              <a:rPr lang="en-IN" b="1" dirty="0">
                <a:latin typeface="Comic Sans MS" panose="030F0702030302020204" pitchFamily="66" charset="0"/>
              </a:rPr>
              <a:t>2.2  Data Sources, Data Processing and Tools used</a:t>
            </a:r>
          </a:p>
          <a:p>
            <a:pPr marL="0" lvl="0" indent="0" fontAlgn="base">
              <a:buNone/>
            </a:pPr>
            <a:r>
              <a:rPr lang="en-IN" dirty="0">
                <a:latin typeface="Comic Sans MS" panose="030F0702030302020204" pitchFamily="66" charset="0"/>
              </a:rPr>
              <a:t>-Singapore data and map is to be created with use of </a:t>
            </a:r>
            <a:r>
              <a:rPr lang="en-IN" dirty="0" err="1">
                <a:latin typeface="Comic Sans MS" panose="030F0702030302020204" pitchFamily="66" charset="0"/>
              </a:rPr>
              <a:t>Nominatim</a:t>
            </a:r>
            <a:r>
              <a:rPr lang="en-IN" dirty="0">
                <a:latin typeface="Comic Sans MS" panose="030F0702030302020204" pitchFamily="66" charset="0"/>
              </a:rPr>
              <a:t> , Foursquare and Folium mapping</a:t>
            </a:r>
          </a:p>
          <a:p>
            <a:pPr marL="0" lvl="0" indent="0" fontAlgn="base">
              <a:buNone/>
            </a:pPr>
            <a:r>
              <a:rPr lang="en-IN" dirty="0">
                <a:latin typeface="Comic Sans MS" panose="030F0702030302020204" pitchFamily="66" charset="0"/>
              </a:rPr>
              <a:t>- Manhattan </a:t>
            </a:r>
            <a:r>
              <a:rPr lang="en-IN" dirty="0" err="1">
                <a:latin typeface="Comic Sans MS" panose="030F0702030302020204" pitchFamily="66" charset="0"/>
              </a:rPr>
              <a:t>neighborhoods</a:t>
            </a:r>
            <a:r>
              <a:rPr lang="en-IN" dirty="0">
                <a:latin typeface="Comic Sans MS" panose="030F0702030302020204" pitchFamily="66" charset="0"/>
              </a:rPr>
              <a:t> were obtained from Wikipedia and organized by </a:t>
            </a:r>
            <a:r>
              <a:rPr lang="en-IN" dirty="0" err="1">
                <a:latin typeface="Comic Sans MS" panose="030F0702030302020204" pitchFamily="66" charset="0"/>
              </a:rPr>
              <a:t>Neighborhoods</a:t>
            </a:r>
            <a:r>
              <a:rPr lang="en-IN" dirty="0">
                <a:latin typeface="Comic Sans MS" panose="030F0702030302020204" pitchFamily="66" charset="0"/>
              </a:rPr>
              <a:t> with geodata via </a:t>
            </a:r>
            <a:r>
              <a:rPr lang="en-IN" dirty="0" err="1">
                <a:latin typeface="Comic Sans MS" panose="030F0702030302020204" pitchFamily="66" charset="0"/>
              </a:rPr>
              <a:t>Nominatim</a:t>
            </a:r>
            <a:r>
              <a:rPr lang="en-IN" dirty="0">
                <a:latin typeface="Comic Sans MS" panose="030F0702030302020204" pitchFamily="66" charset="0"/>
              </a:rPr>
              <a:t> for mapping with Folium.</a:t>
            </a:r>
          </a:p>
          <a:p>
            <a:pPr marL="0" lvl="0" indent="0" fontAlgn="base">
              <a:buNone/>
            </a:pPr>
            <a:r>
              <a:rPr lang="en-IN" dirty="0">
                <a:latin typeface="Comic Sans MS" panose="030F0702030302020204" pitchFamily="66" charset="0"/>
              </a:rPr>
              <a:t>-List of Subway stations was obtained via Wikipedia, NY Transit web site and Google map,</a:t>
            </a:r>
          </a:p>
          <a:p>
            <a:pPr marL="0" lvl="0" indent="0" fontAlgn="base">
              <a:buNone/>
            </a:pPr>
            <a:r>
              <a:rPr lang="en-IN" dirty="0">
                <a:latin typeface="Comic Sans MS" panose="030F0702030302020204" pitchFamily="66" charset="0"/>
              </a:rPr>
              <a:t>-List of apartments for rent was consolidated from web-scraping real estate sites for MH. The geolocation (</a:t>
            </a:r>
            <a:r>
              <a:rPr lang="en-IN" dirty="0" err="1">
                <a:latin typeface="Comic Sans MS" panose="030F0702030302020204" pitchFamily="66" charset="0"/>
              </a:rPr>
              <a:t>lat,long</a:t>
            </a:r>
            <a:r>
              <a:rPr lang="en-IN" dirty="0">
                <a:latin typeface="Comic Sans MS" panose="030F0702030302020204" pitchFamily="66" charset="0"/>
              </a:rPr>
              <a:t>) data was found with algorithm coding and using </a:t>
            </a:r>
            <a:r>
              <a:rPr lang="en-IN" dirty="0" err="1">
                <a:latin typeface="Comic Sans MS" panose="030F0702030302020204" pitchFamily="66" charset="0"/>
              </a:rPr>
              <a:t>Nominatim</a:t>
            </a:r>
            <a:r>
              <a:rPr lang="en-IN" dirty="0">
                <a:latin typeface="Comic Sans MS" panose="030F0702030302020204" pitchFamily="66" charset="0"/>
              </a:rPr>
              <a:t>.</a:t>
            </a:r>
          </a:p>
          <a:p>
            <a:pPr marL="0" lvl="0" indent="0" fontAlgn="base">
              <a:buNone/>
            </a:pPr>
            <a:r>
              <a:rPr lang="en-IN" dirty="0">
                <a:latin typeface="Comic Sans MS" panose="030F0702030302020204" pitchFamily="66" charset="0"/>
              </a:rPr>
              <a:t>-Folium map was the basis of mapping with various features to consolidate all data in ONE map where one can visualize all details needed to make a selection of apartment</a:t>
            </a:r>
          </a:p>
          <a:p>
            <a:pPr marL="0" indent="0">
              <a:buNone/>
            </a:pPr>
            <a:endParaRPr lang="en-IN" dirty="0">
              <a:latin typeface="Comic Sans MS" panose="030F0702030302020204" pitchFamily="66" charset="0"/>
            </a:endParaRPr>
          </a:p>
        </p:txBody>
      </p:sp>
    </p:spTree>
    <p:extLst>
      <p:ext uri="{BB962C8B-B14F-4D97-AF65-F5344CB8AC3E}">
        <p14:creationId xmlns:p14="http://schemas.microsoft.com/office/powerpoint/2010/main" val="280814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A726-4FA1-4405-A4DB-FBA64EAFB1D3}"/>
              </a:ext>
            </a:extLst>
          </p:cNvPr>
          <p:cNvSpPr>
            <a:spLocks noGrp="1"/>
          </p:cNvSpPr>
          <p:nvPr>
            <p:ph type="title"/>
          </p:nvPr>
        </p:nvSpPr>
        <p:spPr/>
        <p:txBody>
          <a:bodyPr/>
          <a:lstStyle/>
          <a:p>
            <a:r>
              <a:rPr lang="en-IN" b="1" dirty="0">
                <a:latin typeface="Comic Sans MS" panose="030F0702030302020204" pitchFamily="66" charset="0"/>
              </a:rPr>
              <a:t>3.0 Methodology</a:t>
            </a:r>
            <a:br>
              <a:rPr lang="en-IN" b="1" dirty="0">
                <a:latin typeface="Comic Sans MS" panose="030F0702030302020204" pitchFamily="66" charset="0"/>
              </a:rPr>
            </a:b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C6BBCF4E-78F9-42A9-B6B5-3DF4285BD5A3}"/>
              </a:ext>
            </a:extLst>
          </p:cNvPr>
          <p:cNvSpPr>
            <a:spLocks noGrp="1"/>
          </p:cNvSpPr>
          <p:nvPr>
            <p:ph idx="1"/>
          </p:nvPr>
        </p:nvSpPr>
        <p:spPr>
          <a:xfrm>
            <a:off x="866776" y="1257300"/>
            <a:ext cx="10953750" cy="4991099"/>
          </a:xfrm>
        </p:spPr>
        <p:txBody>
          <a:bodyPr>
            <a:normAutofit fontScale="92500" lnSpcReduction="20000"/>
          </a:bodyPr>
          <a:lstStyle/>
          <a:p>
            <a:pPr marL="0" indent="0">
              <a:buNone/>
            </a:pPr>
            <a:r>
              <a:rPr lang="en-IN" dirty="0">
                <a:latin typeface="Comic Sans MS" panose="030F0702030302020204" pitchFamily="66" charset="0"/>
              </a:rPr>
              <a:t>The Strategy to find the answer:</a:t>
            </a:r>
          </a:p>
          <a:p>
            <a:pPr marL="0" indent="0">
              <a:buNone/>
            </a:pPr>
            <a:r>
              <a:rPr lang="en-IN" dirty="0">
                <a:latin typeface="Comic Sans MS" panose="030F0702030302020204" pitchFamily="66" charset="0"/>
              </a:rPr>
              <a:t>The strategy is based on mapping the described data in section 2.0, in order to facilitate the choice of at least two candidate places for rent. The information will be consolidated in ONE MAP where one can see the details of the apartment, the cluster of venues in the </a:t>
            </a:r>
            <a:r>
              <a:rPr lang="en-IN" dirty="0" err="1">
                <a:latin typeface="Comic Sans MS" panose="030F0702030302020204" pitchFamily="66" charset="0"/>
              </a:rPr>
              <a:t>neighborhood</a:t>
            </a:r>
            <a:r>
              <a:rPr lang="en-IN" dirty="0">
                <a:latin typeface="Comic Sans MS" panose="030F0702030302020204" pitchFamily="66" charset="0"/>
              </a:rPr>
              <a:t> and the relative location from a subway station and from work place. A measurement tool icon will also be provided. The popups on the map items will display rent price, location and cluster of venues applicable.</a:t>
            </a:r>
          </a:p>
          <a:p>
            <a:pPr marL="0" indent="0">
              <a:buNone/>
            </a:pPr>
            <a:endParaRPr lang="en-IN" dirty="0">
              <a:latin typeface="Comic Sans MS" panose="030F0702030302020204" pitchFamily="66" charset="0"/>
            </a:endParaRPr>
          </a:p>
          <a:p>
            <a:pPr marL="0" indent="0">
              <a:buNone/>
            </a:pPr>
            <a:r>
              <a:rPr lang="en-IN" dirty="0">
                <a:latin typeface="Comic Sans MS" panose="030F0702030302020204" pitchFamily="66" charset="0"/>
              </a:rPr>
              <a:t>The Tools:</a:t>
            </a:r>
          </a:p>
          <a:p>
            <a:pPr marL="0" indent="0">
              <a:buNone/>
            </a:pPr>
            <a:r>
              <a:rPr lang="en-IN" dirty="0">
                <a:latin typeface="Comic Sans MS" panose="030F0702030302020204" pitchFamily="66" charset="0"/>
              </a:rPr>
              <a:t>Web-scraping of sites is used to consolidate data-frame information which was saved as csv files for convenience and to simply the report. Geodata was obtained by coding a program to use </a:t>
            </a:r>
            <a:r>
              <a:rPr lang="en-IN" dirty="0" err="1">
                <a:latin typeface="Comic Sans MS" panose="030F0702030302020204" pitchFamily="66" charset="0"/>
              </a:rPr>
              <a:t>Nominatim</a:t>
            </a:r>
            <a:r>
              <a:rPr lang="en-IN" dirty="0">
                <a:latin typeface="Comic Sans MS" panose="030F0702030302020204" pitchFamily="66" charset="0"/>
              </a:rPr>
              <a:t> to get latitude and longitude of subway stations and also for each of (144 units) the apartments for rent listed.  </a:t>
            </a:r>
          </a:p>
          <a:p>
            <a:pPr marL="0" indent="0">
              <a:buNone/>
            </a:pPr>
            <a:r>
              <a:rPr lang="en-IN" dirty="0" err="1">
                <a:latin typeface="Comic Sans MS" panose="030F0702030302020204" pitchFamily="66" charset="0"/>
              </a:rPr>
              <a:t>Geopy_distance</a:t>
            </a:r>
            <a:r>
              <a:rPr lang="en-IN" dirty="0">
                <a:latin typeface="Comic Sans MS" panose="030F0702030302020204" pitchFamily="66" charset="0"/>
              </a:rPr>
              <a:t> and </a:t>
            </a:r>
            <a:r>
              <a:rPr lang="en-IN" dirty="0" err="1">
                <a:latin typeface="Comic Sans MS" panose="030F0702030302020204" pitchFamily="66" charset="0"/>
              </a:rPr>
              <a:t>Nominatim</a:t>
            </a:r>
            <a:r>
              <a:rPr lang="en-IN" dirty="0">
                <a:latin typeface="Comic Sans MS" panose="030F0702030302020204" pitchFamily="66" charset="0"/>
              </a:rPr>
              <a:t> were used to establish relative distances. Seaborn graphic was used for general statistics on rental data.</a:t>
            </a:r>
          </a:p>
          <a:p>
            <a:pPr marL="0" indent="0">
              <a:buNone/>
            </a:pPr>
            <a:r>
              <a:rPr lang="en-IN" dirty="0">
                <a:latin typeface="Comic Sans MS" panose="030F0702030302020204" pitchFamily="66" charset="0"/>
              </a:rPr>
              <a:t>Maps with popups labels allow quick identification of location, price and feature, thus making the selection very easy</a:t>
            </a:r>
          </a:p>
        </p:txBody>
      </p:sp>
    </p:spTree>
    <p:extLst>
      <p:ext uri="{BB962C8B-B14F-4D97-AF65-F5344CB8AC3E}">
        <p14:creationId xmlns:p14="http://schemas.microsoft.com/office/powerpoint/2010/main" val="114924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CBAE-0760-459F-8E57-150CCCF5D952}"/>
              </a:ext>
            </a:extLst>
          </p:cNvPr>
          <p:cNvSpPr>
            <a:spLocks noGrp="1"/>
          </p:cNvSpPr>
          <p:nvPr>
            <p:ph type="title"/>
          </p:nvPr>
        </p:nvSpPr>
        <p:spPr>
          <a:xfrm>
            <a:off x="2646361" y="2967318"/>
            <a:ext cx="9404723" cy="1400530"/>
          </a:xfrm>
        </p:spPr>
        <p:txBody>
          <a:bodyPr/>
          <a:lstStyle/>
          <a:p>
            <a:r>
              <a:rPr lang="en-IN" dirty="0">
                <a:latin typeface="Comic Sans MS" panose="030F0702030302020204" pitchFamily="66" charset="0"/>
              </a:rPr>
              <a:t>4.0 Execution and Results</a:t>
            </a:r>
          </a:p>
        </p:txBody>
      </p:sp>
    </p:spTree>
    <p:extLst>
      <p:ext uri="{BB962C8B-B14F-4D97-AF65-F5344CB8AC3E}">
        <p14:creationId xmlns:p14="http://schemas.microsoft.com/office/powerpoint/2010/main" val="248526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BE23-30D1-4B47-8C0F-9359404692CA}"/>
              </a:ext>
            </a:extLst>
          </p:cNvPr>
          <p:cNvSpPr>
            <a:spLocks noGrp="1"/>
          </p:cNvSpPr>
          <p:nvPr>
            <p:ph type="title"/>
          </p:nvPr>
        </p:nvSpPr>
        <p:spPr>
          <a:xfrm>
            <a:off x="476250" y="452718"/>
            <a:ext cx="11229975" cy="1400530"/>
          </a:xfrm>
        </p:spPr>
        <p:txBody>
          <a:bodyPr/>
          <a:lstStyle/>
          <a:p>
            <a:pPr algn="ctr"/>
            <a:r>
              <a:rPr lang="en-IN" sz="4000" dirty="0">
                <a:latin typeface="Comic Sans MS" panose="030F0702030302020204" pitchFamily="66" charset="0"/>
              </a:rPr>
              <a:t>Current residence </a:t>
            </a:r>
            <a:r>
              <a:rPr lang="en-IN" sz="4000" dirty="0" err="1">
                <a:latin typeface="Comic Sans MS" panose="030F0702030302020204" pitchFamily="66" charset="0"/>
              </a:rPr>
              <a:t>Neighborhood</a:t>
            </a:r>
            <a:r>
              <a:rPr lang="en-IN" sz="4000" dirty="0">
                <a:latin typeface="Comic Sans MS" panose="030F0702030302020204" pitchFamily="66" charset="0"/>
              </a:rPr>
              <a:t> in Singapore </a:t>
            </a:r>
            <a:br>
              <a:rPr lang="en-IN" sz="4000" dirty="0">
                <a:latin typeface="Comic Sans MS" panose="030F0702030302020204" pitchFamily="66" charset="0"/>
              </a:rPr>
            </a:br>
            <a:endParaRPr lang="en-IN" sz="4000"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0A2387B0-750E-4712-8E45-BCAC6DCC4A71}"/>
              </a:ext>
            </a:extLst>
          </p:cNvPr>
          <p:cNvPicPr>
            <a:picLocks noGrp="1"/>
          </p:cNvPicPr>
          <p:nvPr>
            <p:ph idx="1"/>
          </p:nvPr>
        </p:nvPicPr>
        <p:blipFill>
          <a:blip r:embed="rId2"/>
          <a:stretch>
            <a:fillRect/>
          </a:stretch>
        </p:blipFill>
        <p:spPr>
          <a:xfrm>
            <a:off x="485774" y="1262063"/>
            <a:ext cx="11229975" cy="5319712"/>
          </a:xfrm>
          <a:prstGeom prst="rect">
            <a:avLst/>
          </a:prstGeom>
        </p:spPr>
      </p:pic>
    </p:spTree>
    <p:extLst>
      <p:ext uri="{BB962C8B-B14F-4D97-AF65-F5344CB8AC3E}">
        <p14:creationId xmlns:p14="http://schemas.microsoft.com/office/powerpoint/2010/main" val="198182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EFE9-2858-4BD7-BDD6-50DDCFD5992A}"/>
              </a:ext>
            </a:extLst>
          </p:cNvPr>
          <p:cNvSpPr>
            <a:spLocks noGrp="1"/>
          </p:cNvSpPr>
          <p:nvPr>
            <p:ph type="title"/>
          </p:nvPr>
        </p:nvSpPr>
        <p:spPr>
          <a:xfrm>
            <a:off x="646111" y="452718"/>
            <a:ext cx="11193464" cy="1400530"/>
          </a:xfrm>
        </p:spPr>
        <p:txBody>
          <a:bodyPr/>
          <a:lstStyle/>
          <a:p>
            <a:pPr algn="ctr"/>
            <a:r>
              <a:rPr lang="en-IN" b="1" dirty="0">
                <a:latin typeface="Comic Sans MS" panose="030F0702030302020204" pitchFamily="66" charset="0"/>
              </a:rPr>
              <a:t>Venues around </a:t>
            </a:r>
            <a:r>
              <a:rPr lang="en-IN" b="1" dirty="0" err="1">
                <a:latin typeface="Comic Sans MS" panose="030F0702030302020204" pitchFamily="66" charset="0"/>
              </a:rPr>
              <a:t>Neighborhood</a:t>
            </a:r>
            <a:r>
              <a:rPr lang="en-IN" b="1" dirty="0">
                <a:latin typeface="Comic Sans MS" panose="030F0702030302020204" pitchFamily="66" charset="0"/>
              </a:rPr>
              <a:t> in </a:t>
            </a:r>
            <a:br>
              <a:rPr lang="en-IN" b="1" dirty="0">
                <a:latin typeface="Comic Sans MS" panose="030F0702030302020204" pitchFamily="66" charset="0"/>
              </a:rPr>
            </a:br>
            <a:endParaRPr lang="en-IN"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2DBFB9DC-6A1C-481B-BB93-B335617C8347}"/>
              </a:ext>
            </a:extLst>
          </p:cNvPr>
          <p:cNvPicPr>
            <a:picLocks noGrp="1"/>
          </p:cNvPicPr>
          <p:nvPr>
            <p:ph idx="1"/>
          </p:nvPr>
        </p:nvPicPr>
        <p:blipFill>
          <a:blip r:embed="rId2"/>
          <a:stretch>
            <a:fillRect/>
          </a:stretch>
        </p:blipFill>
        <p:spPr>
          <a:xfrm>
            <a:off x="1343025" y="1450181"/>
            <a:ext cx="9267825" cy="5274469"/>
          </a:xfrm>
          <a:prstGeom prst="rect">
            <a:avLst/>
          </a:prstGeom>
        </p:spPr>
      </p:pic>
    </p:spTree>
    <p:extLst>
      <p:ext uri="{BB962C8B-B14F-4D97-AF65-F5344CB8AC3E}">
        <p14:creationId xmlns:p14="http://schemas.microsoft.com/office/powerpoint/2010/main" val="336513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30C4-A693-496E-A62B-82578DA67AE3}"/>
              </a:ext>
            </a:extLst>
          </p:cNvPr>
          <p:cNvSpPr>
            <a:spLocks noGrp="1"/>
          </p:cNvSpPr>
          <p:nvPr>
            <p:ph type="title"/>
          </p:nvPr>
        </p:nvSpPr>
        <p:spPr>
          <a:xfrm>
            <a:off x="314325" y="285750"/>
            <a:ext cx="11506200" cy="1171575"/>
          </a:xfrm>
        </p:spPr>
        <p:txBody>
          <a:bodyPr/>
          <a:lstStyle/>
          <a:p>
            <a:pPr algn="ctr"/>
            <a:r>
              <a:rPr lang="en-IN" sz="3200" dirty="0">
                <a:latin typeface="Comic Sans MS" panose="030F0702030302020204" pitchFamily="66" charset="0"/>
              </a:rPr>
              <a:t>Manhattan Map - </a:t>
            </a:r>
            <a:r>
              <a:rPr lang="en-IN" sz="3200" dirty="0" err="1">
                <a:latin typeface="Comic Sans MS" panose="030F0702030302020204" pitchFamily="66" charset="0"/>
              </a:rPr>
              <a:t>Neighborhoods</a:t>
            </a:r>
            <a:r>
              <a:rPr lang="en-IN" sz="3200" dirty="0">
                <a:latin typeface="Comic Sans MS" panose="030F0702030302020204" pitchFamily="66" charset="0"/>
              </a:rPr>
              <a:t> and Cluster of Venues</a:t>
            </a:r>
            <a:br>
              <a:rPr lang="en-IN" sz="3200" dirty="0">
                <a:latin typeface="Comic Sans MS" panose="030F0702030302020204" pitchFamily="66" charset="0"/>
              </a:rPr>
            </a:br>
            <a:endParaRPr lang="en-IN" sz="3200" dirty="0">
              <a:latin typeface="Comic Sans MS" panose="030F0702030302020204" pitchFamily="66" charset="0"/>
            </a:endParaRPr>
          </a:p>
        </p:txBody>
      </p:sp>
      <p:pic>
        <p:nvPicPr>
          <p:cNvPr id="4" name="Content Placeholder 3">
            <a:extLst>
              <a:ext uri="{FF2B5EF4-FFF2-40B4-BE49-F238E27FC236}">
                <a16:creationId xmlns:a16="http://schemas.microsoft.com/office/drawing/2014/main" id="{640631F8-F8FA-4179-98E7-2511B1C133BA}"/>
              </a:ext>
            </a:extLst>
          </p:cNvPr>
          <p:cNvPicPr>
            <a:picLocks noGrp="1"/>
          </p:cNvPicPr>
          <p:nvPr>
            <p:ph idx="1"/>
          </p:nvPr>
        </p:nvPicPr>
        <p:blipFill>
          <a:blip r:embed="rId2"/>
          <a:stretch>
            <a:fillRect/>
          </a:stretch>
        </p:blipFill>
        <p:spPr>
          <a:xfrm>
            <a:off x="371475" y="938212"/>
            <a:ext cx="11506200" cy="5634037"/>
          </a:xfrm>
          <a:prstGeom prst="rect">
            <a:avLst/>
          </a:prstGeom>
        </p:spPr>
      </p:pic>
    </p:spTree>
    <p:extLst>
      <p:ext uri="{BB962C8B-B14F-4D97-AF65-F5344CB8AC3E}">
        <p14:creationId xmlns:p14="http://schemas.microsoft.com/office/powerpoint/2010/main" val="2555141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1471</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Comic Sans MS</vt:lpstr>
      <vt:lpstr>Wingdings</vt:lpstr>
      <vt:lpstr>Wingdings 3</vt:lpstr>
      <vt:lpstr>Ion</vt:lpstr>
      <vt:lpstr>Coursera Capstone project</vt:lpstr>
      <vt:lpstr>Report Content </vt:lpstr>
      <vt:lpstr>1.0 Introduction </vt:lpstr>
      <vt:lpstr>2.0 Data Section </vt:lpstr>
      <vt:lpstr>3.0 Methodology </vt:lpstr>
      <vt:lpstr>4.0 Execution and Results</vt:lpstr>
      <vt:lpstr>Current residence Neighborhood in Singapore  </vt:lpstr>
      <vt:lpstr>Venues around Neighborhood in  </vt:lpstr>
      <vt:lpstr>Manhattan Map - Neighborhoods and Cluster of Venues </vt:lpstr>
      <vt:lpstr>GeoData Manhattan apts for rent </vt:lpstr>
      <vt:lpstr>Rental Price Statistics MH Apartments  Budget US7000/month is around the mean  </vt:lpstr>
      <vt:lpstr>Apartments for Rent in MH </vt:lpstr>
      <vt:lpstr>MH apts for rent with venue clusters </vt:lpstr>
      <vt:lpstr>Venues of cluster 3</vt:lpstr>
      <vt:lpstr>Manhattan subway stations geodata </vt:lpstr>
      <vt:lpstr>Apts for rent (blue) and subway stations (red) </vt:lpstr>
      <vt:lpstr>Selected Apartment! The ONE consolidated map shows all information for decision:  Apartments address, price, neighborhood, cluster of venues and subway station nearby. Blue dots=apts , Red dots=Subway station, Bubbles=Cluster of Venues  </vt:lpstr>
      <vt:lpstr>Apartment Selection </vt:lpstr>
      <vt:lpstr>I will walk to work  Walk from home to work is less than 1 km! </vt:lpstr>
      <vt:lpstr>Venus in Cluster 2 near future home</vt:lpstr>
      <vt:lpstr>5.0 Discussion </vt:lpstr>
      <vt:lpstr>6.0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Agrawal</dc:creator>
  <cp:lastModifiedBy>Akash Agrawal</cp:lastModifiedBy>
  <cp:revision>6</cp:revision>
  <dcterms:created xsi:type="dcterms:W3CDTF">2019-12-11T18:39:32Z</dcterms:created>
  <dcterms:modified xsi:type="dcterms:W3CDTF">2019-12-11T19:28:17Z</dcterms:modified>
</cp:coreProperties>
</file>