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24"/>
  </p:notesMasterIdLst>
  <p:sldIdLst>
    <p:sldId id="256" r:id="rId2"/>
    <p:sldId id="270" r:id="rId3"/>
    <p:sldId id="303" r:id="rId4"/>
    <p:sldId id="304" r:id="rId5"/>
    <p:sldId id="271" r:id="rId6"/>
    <p:sldId id="305" r:id="rId7"/>
    <p:sldId id="272" r:id="rId8"/>
    <p:sldId id="306" r:id="rId9"/>
    <p:sldId id="311" r:id="rId10"/>
    <p:sldId id="273" r:id="rId11"/>
    <p:sldId id="307" r:id="rId12"/>
    <p:sldId id="274" r:id="rId13"/>
    <p:sldId id="275" r:id="rId14"/>
    <p:sldId id="276" r:id="rId15"/>
    <p:sldId id="278" r:id="rId16"/>
    <p:sldId id="279" r:id="rId17"/>
    <p:sldId id="280" r:id="rId18"/>
    <p:sldId id="281" r:id="rId19"/>
    <p:sldId id="308" r:id="rId20"/>
    <p:sldId id="309" r:id="rId21"/>
    <p:sldId id="310" r:id="rId22"/>
    <p:sldId id="269"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15" autoAdjust="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CC61A8-2A37-4109-93D0-58361DEB9AB2}" type="datetimeFigureOut">
              <a:rPr lang="en-US" smtClean="0"/>
              <a:pPr/>
              <a:t>3/6/2021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780825-BC80-4FC5-A6C7-CAA5305FD24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8780825-BC80-4FC5-A6C7-CAA5305FD249}"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1BDD78A-1D63-4D84-B356-0987338C3C2C}" type="datetimeFigureOut">
              <a:rPr lang="en-US" smtClean="0"/>
              <a:pPr/>
              <a:t>3/6/2021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7B1C9A17-3904-4E65-8EC5-635295C1B36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1BDD78A-1D63-4D84-B356-0987338C3C2C}" type="datetimeFigureOut">
              <a:rPr lang="en-US" smtClean="0"/>
              <a:pPr/>
              <a:t>3/6/2021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C9A17-3904-4E65-8EC5-635295C1B36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1BDD78A-1D63-4D84-B356-0987338C3C2C}" type="datetimeFigureOut">
              <a:rPr lang="en-US" smtClean="0"/>
              <a:pPr/>
              <a:t>3/6/2021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C9A17-3904-4E65-8EC5-635295C1B36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1BDD78A-1D63-4D84-B356-0987338C3C2C}" type="datetimeFigureOut">
              <a:rPr lang="en-US" smtClean="0"/>
              <a:pPr/>
              <a:t>3/6/2021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C9A17-3904-4E65-8EC5-635295C1B36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1BDD78A-1D63-4D84-B356-0987338C3C2C}" type="datetimeFigureOut">
              <a:rPr lang="en-US" smtClean="0"/>
              <a:pPr/>
              <a:t>3/6/2021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C9A17-3904-4E65-8EC5-635295C1B36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1BDD78A-1D63-4D84-B356-0987338C3C2C}" type="datetimeFigureOut">
              <a:rPr lang="en-US" smtClean="0"/>
              <a:pPr/>
              <a:t>3/6/2021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1C9A17-3904-4E65-8EC5-635295C1B36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1BDD78A-1D63-4D84-B356-0987338C3C2C}" type="datetimeFigureOut">
              <a:rPr lang="en-US" smtClean="0"/>
              <a:pPr/>
              <a:t>3/6/2021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1C9A17-3904-4E65-8EC5-635295C1B36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1BDD78A-1D63-4D84-B356-0987338C3C2C}" type="datetimeFigureOut">
              <a:rPr lang="en-US" smtClean="0"/>
              <a:pPr/>
              <a:t>3/6/2021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1C9A17-3904-4E65-8EC5-635295C1B36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BDD78A-1D63-4D84-B356-0987338C3C2C}" type="datetimeFigureOut">
              <a:rPr lang="en-US" smtClean="0"/>
              <a:pPr/>
              <a:t>3/6/2021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1C9A17-3904-4E65-8EC5-635295C1B36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1BDD78A-1D63-4D84-B356-0987338C3C2C}" type="datetimeFigureOut">
              <a:rPr lang="en-US" smtClean="0"/>
              <a:pPr/>
              <a:t>3/6/2021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1C9A17-3904-4E65-8EC5-635295C1B36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1BDD78A-1D63-4D84-B356-0987338C3C2C}" type="datetimeFigureOut">
              <a:rPr lang="en-US" smtClean="0"/>
              <a:pPr/>
              <a:t>3/6/2021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7B1C9A17-3904-4E65-8EC5-635295C1B367}"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1BDD78A-1D63-4D84-B356-0987338C3C2C}" type="datetimeFigureOut">
              <a:rPr lang="en-US" smtClean="0"/>
              <a:pPr/>
              <a:t>3/6/2021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B1C9A17-3904-4E65-8EC5-635295C1B367}"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Node.js   </a:t>
            </a:r>
            <a:r>
              <a:rPr lang="en-US" dirty="0" err="1" smtClean="0"/>
              <a:t>Trainning</a:t>
            </a:r>
            <a:endParaRPr lang="en-US" dirty="0"/>
          </a:p>
        </p:txBody>
      </p:sp>
      <p:sp>
        <p:nvSpPr>
          <p:cNvPr id="3" name="Subtitle 2"/>
          <p:cNvSpPr>
            <a:spLocks noGrp="1"/>
          </p:cNvSpPr>
          <p:nvPr>
            <p:ph type="subTitle" idx="1"/>
          </p:nvPr>
        </p:nvSpPr>
        <p:spPr>
          <a:xfrm>
            <a:off x="533400" y="3228536"/>
            <a:ext cx="7854696" cy="2867464"/>
          </a:xfrm>
        </p:spPr>
        <p:txBody>
          <a:bodyPr>
            <a:normAutofit/>
          </a:bodyPr>
          <a:lstStyle/>
          <a:p>
            <a:pPr algn="l"/>
            <a:endParaRPr lang="en-US" dirty="0" smtClean="0"/>
          </a:p>
          <a:p>
            <a:pPr algn="l"/>
            <a:endParaRPr lang="en-US" dirty="0" smtClean="0"/>
          </a:p>
          <a:p>
            <a:pPr algn="l"/>
            <a:r>
              <a:rPr lang="en-US" dirty="0" smtClean="0"/>
              <a:t>Node.js is an open-source, cross-platform, back-end JavaScript runtime environment that runs on the Chrome V8 engine and executes JavaScript code outside a web browser.</a:t>
            </a:r>
          </a:p>
          <a:p>
            <a:pPr algn="l"/>
            <a:endParaRPr lang="en-US" dirty="0" smtClean="0"/>
          </a:p>
          <a:p>
            <a:pPr algn="l"/>
            <a:endParaRPr lang="en-US" dirty="0" smtClean="0"/>
          </a:p>
          <a:p>
            <a:pPr algn="l"/>
            <a:endParaRPr lang="en-US" dirty="0" smtClean="0"/>
          </a:p>
          <a:p>
            <a:pPr algn="l"/>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REST API with Node.js &amp; Express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REST stands for </a:t>
            </a:r>
            <a:r>
              <a:rPr lang="en-US" dirty="0" smtClean="0"/>
              <a:t>Representational </a:t>
            </a:r>
            <a:r>
              <a:rPr lang="en-US" dirty="0" smtClean="0"/>
              <a:t>State Transfer. REST is web standards based architecture and uses HTTP Protocol.</a:t>
            </a:r>
          </a:p>
          <a:p>
            <a:pPr>
              <a:buNone/>
            </a:pPr>
            <a:endParaRPr lang="en-US" dirty="0" smtClean="0"/>
          </a:p>
          <a:p>
            <a:r>
              <a:rPr lang="en-US" dirty="0" smtClean="0"/>
              <a:t>Following four HTTP methods are commonly used in REST based architecture.</a:t>
            </a:r>
          </a:p>
          <a:p>
            <a:r>
              <a:rPr lang="en-US" b="1" dirty="0" smtClean="0"/>
              <a:t>GET</a:t>
            </a:r>
            <a:r>
              <a:rPr lang="en-US" dirty="0" smtClean="0"/>
              <a:t> − This is used to provide a read only access to a resource.</a:t>
            </a:r>
          </a:p>
          <a:p>
            <a:r>
              <a:rPr lang="en-US" b="1" dirty="0" smtClean="0"/>
              <a:t>PUT</a:t>
            </a:r>
            <a:r>
              <a:rPr lang="en-US" dirty="0" smtClean="0"/>
              <a:t> − This is used to create a new resource.</a:t>
            </a:r>
          </a:p>
          <a:p>
            <a:r>
              <a:rPr lang="en-US" b="1" dirty="0" smtClean="0"/>
              <a:t>DELETE</a:t>
            </a:r>
            <a:r>
              <a:rPr lang="en-US" dirty="0" smtClean="0"/>
              <a:t> − This is used to remove a resource.</a:t>
            </a:r>
          </a:p>
          <a:p>
            <a:r>
              <a:rPr lang="en-US" b="1" dirty="0" smtClean="0"/>
              <a:t>POST</a:t>
            </a:r>
            <a:r>
              <a:rPr lang="en-US" dirty="0" smtClean="0"/>
              <a:t> − This is used to update a existing resource or create a new resource.</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a:t>
            </a:r>
            <a:endParaRPr lang="en-US" dirty="0"/>
          </a:p>
        </p:txBody>
      </p:sp>
      <p:sp>
        <p:nvSpPr>
          <p:cNvPr id="3" name="Content Placeholder 2"/>
          <p:cNvSpPr>
            <a:spLocks noGrp="1"/>
          </p:cNvSpPr>
          <p:nvPr>
            <p:ph idx="1"/>
          </p:nvPr>
        </p:nvSpPr>
        <p:spPr/>
        <p:txBody>
          <a:bodyPr/>
          <a:lstStyle/>
          <a:p>
            <a:r>
              <a:rPr lang="en-US" dirty="0" smtClean="0"/>
              <a:t>A web service is a collection of open protocols and standards used for exchanging data between applications or systems.</a:t>
            </a:r>
          </a:p>
          <a:p>
            <a:endParaRPr lang="en-US" dirty="0" smtClean="0"/>
          </a:p>
          <a:p>
            <a:r>
              <a:rPr lang="en-US" b="1" dirty="0" smtClean="0"/>
              <a:t>Express</a:t>
            </a:r>
            <a:r>
              <a:rPr lang="en-US" dirty="0" smtClean="0"/>
              <a:t>. </a:t>
            </a:r>
            <a:r>
              <a:rPr lang="en-US" b="1" dirty="0" err="1" smtClean="0"/>
              <a:t>js</a:t>
            </a:r>
            <a:r>
              <a:rPr lang="en-US" dirty="0" smtClean="0"/>
              <a:t> only requires </a:t>
            </a:r>
            <a:r>
              <a:rPr lang="en-US" dirty="0" err="1" smtClean="0"/>
              <a:t>javaScript</a:t>
            </a:r>
            <a:r>
              <a:rPr lang="en-US" dirty="0" smtClean="0"/>
              <a:t>, it becomes easier for programmers and developers to build web applications and API without any effort.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 Engines for Node.js</a:t>
            </a:r>
            <a:endParaRPr lang="en-US" dirty="0"/>
          </a:p>
        </p:txBody>
      </p:sp>
      <p:sp>
        <p:nvSpPr>
          <p:cNvPr id="3" name="Content Placeholder 2"/>
          <p:cNvSpPr>
            <a:spLocks noGrp="1"/>
          </p:cNvSpPr>
          <p:nvPr>
            <p:ph idx="1"/>
          </p:nvPr>
        </p:nvSpPr>
        <p:spPr/>
        <p:txBody>
          <a:bodyPr/>
          <a:lstStyle/>
          <a:p>
            <a:endParaRPr lang="en-US" dirty="0" smtClean="0"/>
          </a:p>
          <a:p>
            <a:r>
              <a:rPr lang="en-US" dirty="0" smtClean="0"/>
              <a:t>Embedded JavaScript templates(EJS).</a:t>
            </a:r>
          </a:p>
          <a:p>
            <a:endParaRPr lang="en-US" dirty="0" smtClean="0"/>
          </a:p>
          <a:p>
            <a:r>
              <a:rPr lang="en-US" b="1" dirty="0" smtClean="0"/>
              <a:t>EJS</a:t>
            </a:r>
            <a:r>
              <a:rPr lang="en-US" dirty="0" smtClean="0"/>
              <a:t> is a simple </a:t>
            </a:r>
            <a:r>
              <a:rPr lang="en-US" dirty="0" err="1" smtClean="0"/>
              <a:t>templating</a:t>
            </a:r>
            <a:r>
              <a:rPr lang="en-US" dirty="0" smtClean="0"/>
              <a:t> language that lets you generate HTML markup with plain JavaScript.</a:t>
            </a:r>
          </a:p>
          <a:p>
            <a:pPr>
              <a:buNone/>
            </a:pPr>
            <a:endParaRPr lang="en-US" dirty="0" smtClean="0"/>
          </a:p>
          <a:p>
            <a:r>
              <a:rPr lang="en-US" b="1" dirty="0" smtClean="0"/>
              <a:t>EJS</a:t>
            </a:r>
            <a:r>
              <a:rPr lang="en-US" dirty="0" smtClean="0"/>
              <a:t> is very light weight, approx 119kb unpacked with zero dependencies.</a:t>
            </a:r>
          </a:p>
          <a:p>
            <a:endParaRPr lang="en-US"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Express Middleware</a:t>
            </a:r>
            <a:endParaRPr lang="en-US" dirty="0"/>
          </a:p>
        </p:txBody>
      </p:sp>
      <p:sp>
        <p:nvSpPr>
          <p:cNvPr id="3" name="Content Placeholder 2"/>
          <p:cNvSpPr>
            <a:spLocks noGrp="1"/>
          </p:cNvSpPr>
          <p:nvPr>
            <p:ph idx="1"/>
          </p:nvPr>
        </p:nvSpPr>
        <p:spPr/>
        <p:txBody>
          <a:bodyPr/>
          <a:lstStyle/>
          <a:p>
            <a:r>
              <a:rPr lang="en-US" dirty="0" smtClean="0"/>
              <a:t>Middleware functions are functions that have access to the </a:t>
            </a:r>
            <a:r>
              <a:rPr lang="en-US" b="1" dirty="0" smtClean="0"/>
              <a:t>request object (</a:t>
            </a:r>
            <a:r>
              <a:rPr lang="en-US" b="1" dirty="0" err="1" smtClean="0"/>
              <a:t>req</a:t>
            </a:r>
            <a:r>
              <a:rPr lang="en-US" b="1" dirty="0" smtClean="0"/>
              <a:t>)</a:t>
            </a:r>
            <a:r>
              <a:rPr lang="en-US" dirty="0" smtClean="0"/>
              <a:t>, the </a:t>
            </a:r>
            <a:r>
              <a:rPr lang="en-US" b="1" dirty="0" smtClean="0"/>
              <a:t>response object (res)</a:t>
            </a:r>
            <a:r>
              <a:rPr lang="en-US" dirty="0" smtClean="0"/>
              <a:t>, and the next middleware function in the application’s request-response cycle. These functions are used to modify </a:t>
            </a:r>
            <a:r>
              <a:rPr lang="en-US" b="1" dirty="0" err="1" smtClean="0"/>
              <a:t>req</a:t>
            </a:r>
            <a:r>
              <a:rPr lang="en-US" dirty="0" smtClean="0"/>
              <a:t> and </a:t>
            </a:r>
            <a:r>
              <a:rPr lang="en-US" b="1" dirty="0" smtClean="0"/>
              <a:t>res</a:t>
            </a:r>
            <a:r>
              <a:rPr lang="en-US" dirty="0" smtClean="0"/>
              <a:t> objects for tasks like parsing request bodies, adding response headers, etc.</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 module</a:t>
            </a:r>
            <a:endParaRPr lang="en-US" dirty="0"/>
          </a:p>
        </p:txBody>
      </p:sp>
      <p:sp>
        <p:nvSpPr>
          <p:cNvPr id="3" name="Content Placeholder 2"/>
          <p:cNvSpPr>
            <a:spLocks noGrp="1"/>
          </p:cNvSpPr>
          <p:nvPr>
            <p:ph idx="1"/>
          </p:nvPr>
        </p:nvSpPr>
        <p:spPr/>
        <p:txBody>
          <a:bodyPr/>
          <a:lstStyle/>
          <a:p>
            <a:r>
              <a:rPr lang="en-US" dirty="0" smtClean="0"/>
              <a:t>The cluster module provides a way of creating child processes that runs simultaneously and share the same server port.</a:t>
            </a:r>
          </a:p>
          <a:p>
            <a:endParaRPr lang="en-US" dirty="0" smtClean="0"/>
          </a:p>
          <a:p>
            <a:r>
              <a:rPr lang="en-US" dirty="0" smtClean="0"/>
              <a:t>Node.js runs single threaded programming, which is very memory efficient, but to take advantage of computers multi-core systems, the Cluster module allows you to easily create child processes that each runs on their own single thread, to handle the load.</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Debugger</a:t>
            </a:r>
            <a:endParaRPr lang="en-US" dirty="0"/>
          </a:p>
        </p:txBody>
      </p:sp>
      <p:sp>
        <p:nvSpPr>
          <p:cNvPr id="3" name="Content Placeholder 2"/>
          <p:cNvSpPr>
            <a:spLocks noGrp="1"/>
          </p:cNvSpPr>
          <p:nvPr>
            <p:ph idx="1"/>
          </p:nvPr>
        </p:nvSpPr>
        <p:spPr/>
        <p:txBody>
          <a:bodyPr>
            <a:normAutofit lnSpcReduction="10000"/>
          </a:bodyPr>
          <a:lstStyle/>
          <a:p>
            <a:r>
              <a:rPr lang="en-US" dirty="0" smtClean="0"/>
              <a:t>You can debug Node.js application using various tools including following:</a:t>
            </a:r>
          </a:p>
          <a:p>
            <a:r>
              <a:rPr lang="en-US" dirty="0" smtClean="0"/>
              <a:t>Core Node.js debugger</a:t>
            </a:r>
          </a:p>
          <a:p>
            <a:r>
              <a:rPr lang="en-US" dirty="0" smtClean="0"/>
              <a:t>Node Inspector</a:t>
            </a:r>
          </a:p>
          <a:p>
            <a:r>
              <a:rPr lang="en-US" dirty="0" smtClean="0"/>
              <a:t>Built-in debugger in IDEs</a:t>
            </a:r>
          </a:p>
          <a:p>
            <a:pPr>
              <a:buNone/>
            </a:pPr>
            <a:endParaRPr lang="en-US" dirty="0" smtClean="0"/>
          </a:p>
          <a:p>
            <a:r>
              <a:rPr lang="en-US" dirty="0" smtClean="0"/>
              <a:t>Core Node.js Debugger</a:t>
            </a:r>
          </a:p>
          <a:p>
            <a:r>
              <a:rPr lang="en-US" dirty="0" smtClean="0"/>
              <a:t>Node.js provides built-in non-graphic debugging tool that can be used on all platforms. It provides different commands for debugging Node.js application.</a:t>
            </a:r>
          </a:p>
          <a:p>
            <a:endParaRPr lang="en-US" dirty="0" smtClean="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Console</a:t>
            </a:r>
            <a:endParaRPr lang="en-US" dirty="0"/>
          </a:p>
        </p:txBody>
      </p:sp>
      <p:sp>
        <p:nvSpPr>
          <p:cNvPr id="3" name="Content Placeholder 2"/>
          <p:cNvSpPr>
            <a:spLocks noGrp="1"/>
          </p:cNvSpPr>
          <p:nvPr>
            <p:ph idx="1"/>
          </p:nvPr>
        </p:nvSpPr>
        <p:spPr/>
        <p:txBody>
          <a:bodyPr/>
          <a:lstStyle/>
          <a:p>
            <a:r>
              <a:rPr lang="en-US" dirty="0" smtClean="0"/>
              <a:t>Node.js </a:t>
            </a:r>
            <a:r>
              <a:rPr lang="en-US" b="1" dirty="0" smtClean="0"/>
              <a:t>console</a:t>
            </a:r>
            <a:r>
              <a:rPr lang="en-US" dirty="0" smtClean="0"/>
              <a:t> is a global object and is used to print different levels of messages to </a:t>
            </a:r>
            <a:r>
              <a:rPr lang="en-US" dirty="0" err="1" smtClean="0"/>
              <a:t>stdout</a:t>
            </a:r>
            <a:r>
              <a:rPr lang="en-US" dirty="0" smtClean="0"/>
              <a:t> and </a:t>
            </a:r>
            <a:r>
              <a:rPr lang="en-US" dirty="0" err="1" smtClean="0"/>
              <a:t>stderr</a:t>
            </a:r>
            <a:r>
              <a:rPr lang="en-US" dirty="0" smtClean="0"/>
              <a:t>. There are built-in methods to be used for printing informational, warning, and error messages.</a:t>
            </a:r>
          </a:p>
          <a:p>
            <a:pPr>
              <a:buNone/>
            </a:pPr>
            <a:endParaRPr lang="en-US" dirty="0" smtClean="0"/>
          </a:p>
          <a:p>
            <a:r>
              <a:rPr lang="en-US" dirty="0" smtClean="0"/>
              <a:t>It is used in synchronous way when the destination is a file or a terminal and in asynchronous way when the destination is a pipe.</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Node.js Assert is the most elementary way to write tests. It provides no feedback when running your test unless one fails. The assert module provides a simple set of assertion tests that can be used to test invariants. The module is intended for internal use by Node.js, but can be used in application code via require ('assert').</a:t>
            </a:r>
          </a:p>
          <a:p>
            <a:endParaRPr lang="en-US" dirty="0" smtClean="0"/>
          </a:p>
          <a:p>
            <a:r>
              <a:rPr lang="en-US" dirty="0" smtClean="0"/>
              <a:t>Example</a:t>
            </a:r>
          </a:p>
          <a:p>
            <a:pPr>
              <a:buNone/>
            </a:pPr>
            <a:r>
              <a:rPr lang="en-US" dirty="0" smtClean="0"/>
              <a:t>       </a:t>
            </a:r>
            <a:r>
              <a:rPr lang="en-US" dirty="0" err="1" smtClean="0"/>
              <a:t>var</a:t>
            </a:r>
            <a:r>
              <a:rPr lang="en-US" dirty="0" smtClean="0"/>
              <a:t> </a:t>
            </a:r>
            <a:r>
              <a:rPr lang="en-US" b="1" dirty="0" smtClean="0"/>
              <a:t>assert</a:t>
            </a:r>
            <a:r>
              <a:rPr lang="en-US" dirty="0" smtClean="0"/>
              <a:t> = require('assert');  </a:t>
            </a:r>
          </a:p>
          <a:p>
            <a:pPr>
              <a:buNone/>
            </a:pPr>
            <a:r>
              <a:rPr lang="en-US" dirty="0" smtClean="0"/>
              <a:t>       function add (a, b) {  </a:t>
            </a:r>
          </a:p>
          <a:p>
            <a:pPr>
              <a:buNone/>
            </a:pPr>
            <a:r>
              <a:rPr lang="en-US" dirty="0" smtClean="0"/>
              <a:t>               </a:t>
            </a:r>
            <a:r>
              <a:rPr lang="en-US" b="1" dirty="0" smtClean="0"/>
              <a:t>return</a:t>
            </a:r>
            <a:r>
              <a:rPr lang="en-US" dirty="0" smtClean="0"/>
              <a:t> a + b;  </a:t>
            </a:r>
          </a:p>
          <a:p>
            <a:pPr>
              <a:buNone/>
            </a:pPr>
            <a:r>
              <a:rPr lang="en-US" dirty="0" smtClean="0"/>
              <a:t>        }   </a:t>
            </a:r>
          </a:p>
          <a:p>
            <a:pPr>
              <a:buNone/>
            </a:pPr>
            <a:r>
              <a:rPr lang="en-US" dirty="0" smtClean="0"/>
              <a:t>       </a:t>
            </a:r>
            <a:r>
              <a:rPr lang="en-US" dirty="0" err="1" smtClean="0"/>
              <a:t>var</a:t>
            </a:r>
            <a:r>
              <a:rPr lang="en-US" dirty="0" smtClean="0"/>
              <a:t> expected = add(1,2);  </a:t>
            </a:r>
          </a:p>
          <a:p>
            <a:pPr>
              <a:buNone/>
            </a:pPr>
            <a:r>
              <a:rPr lang="en-US" b="1" dirty="0" smtClean="0"/>
              <a:t>       assert</a:t>
            </a:r>
            <a:r>
              <a:rPr lang="en-US" dirty="0" smtClean="0"/>
              <a:t>( expected === 3, 'one plus two is three');  </a:t>
            </a:r>
          </a:p>
          <a:p>
            <a:pPr>
              <a:buNone/>
            </a:pPr>
            <a:endParaRPr lang="en-US" dirty="0" smtClean="0"/>
          </a:p>
          <a:p>
            <a:pPr>
              <a:buNone/>
            </a:pPr>
            <a:r>
              <a:rPr lang="en-US" dirty="0" smtClean="0"/>
              <a:t>   </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Unit testing with Mocha</a:t>
            </a:r>
            <a:endParaRPr lang="en-US" dirty="0"/>
          </a:p>
        </p:txBody>
      </p:sp>
      <p:sp>
        <p:nvSpPr>
          <p:cNvPr id="3" name="Content Placeholder 2"/>
          <p:cNvSpPr>
            <a:spLocks noGrp="1"/>
          </p:cNvSpPr>
          <p:nvPr>
            <p:ph idx="1"/>
          </p:nvPr>
        </p:nvSpPr>
        <p:spPr/>
        <p:txBody>
          <a:bodyPr>
            <a:normAutofit lnSpcReduction="10000"/>
          </a:bodyPr>
          <a:lstStyle/>
          <a:p>
            <a:r>
              <a:rPr lang="en-US" b="1" dirty="0" smtClean="0"/>
              <a:t>Mocha</a:t>
            </a:r>
            <a:r>
              <a:rPr lang="en-US" dirty="0" smtClean="0"/>
              <a:t> is a JavaScript test framework running on Node.js and </a:t>
            </a:r>
            <a:r>
              <a:rPr lang="en-US" b="1" dirty="0" smtClean="0"/>
              <a:t>in the</a:t>
            </a:r>
            <a:r>
              <a:rPr lang="en-US" dirty="0" smtClean="0"/>
              <a:t> browser. </a:t>
            </a:r>
            <a:r>
              <a:rPr lang="en-US" b="1" dirty="0" smtClean="0"/>
              <a:t>Mocha</a:t>
            </a:r>
            <a:r>
              <a:rPr lang="en-US" dirty="0" smtClean="0"/>
              <a:t> allows asynchronous testing, test coverage reports, and use of any assertion library. </a:t>
            </a:r>
            <a:r>
              <a:rPr lang="en-US" b="1" dirty="0" err="1" smtClean="0"/>
              <a:t>Chai</a:t>
            </a:r>
            <a:r>
              <a:rPr lang="en-US" dirty="0" smtClean="0"/>
              <a:t> is a BDD(</a:t>
            </a:r>
            <a:r>
              <a:rPr lang="en-US" b="1" dirty="0" smtClean="0"/>
              <a:t>Test Driven Development</a:t>
            </a:r>
            <a:r>
              <a:rPr lang="en-US" dirty="0" smtClean="0"/>
              <a:t>) / TDD(Behavior Driven Development) assertion library for Node.JS and the browser that can be delightfully paired with any </a:t>
            </a:r>
            <a:r>
              <a:rPr lang="en-US" dirty="0" err="1" smtClean="0"/>
              <a:t>javaScript</a:t>
            </a:r>
            <a:r>
              <a:rPr lang="en-US" dirty="0" smtClean="0"/>
              <a:t> testing framework.</a:t>
            </a:r>
          </a:p>
          <a:p>
            <a:endParaRPr lang="en-US" dirty="0" smtClean="0"/>
          </a:p>
          <a:p>
            <a:r>
              <a:rPr lang="en-US" dirty="0" err="1" smtClean="0"/>
              <a:t>Chai</a:t>
            </a:r>
            <a:r>
              <a:rPr lang="en-US" dirty="0" smtClean="0"/>
              <a:t> is an assertion library that is often used alongside Mocha.</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Buffer </a:t>
            </a:r>
            <a:endParaRPr lang="en-US" dirty="0"/>
          </a:p>
        </p:txBody>
      </p:sp>
      <p:sp>
        <p:nvSpPr>
          <p:cNvPr id="3" name="Content Placeholder 2"/>
          <p:cNvSpPr>
            <a:spLocks noGrp="1"/>
          </p:cNvSpPr>
          <p:nvPr>
            <p:ph idx="1"/>
          </p:nvPr>
        </p:nvSpPr>
        <p:spPr/>
        <p:txBody>
          <a:bodyPr/>
          <a:lstStyle/>
          <a:p>
            <a:r>
              <a:rPr lang="en-US" dirty="0" smtClean="0"/>
              <a:t>The buffers module provides a way of handling streams of binary data.</a:t>
            </a:r>
          </a:p>
          <a:p>
            <a:pPr>
              <a:buNone/>
            </a:pPr>
            <a:endParaRPr lang="en-US" dirty="0" smtClean="0"/>
          </a:p>
          <a:p>
            <a:r>
              <a:rPr lang="en-US" dirty="0" smtClean="0"/>
              <a:t>The Buffer object is a global object in Node.js, and it is not necessary to import it using the require keyword.</a:t>
            </a:r>
          </a:p>
          <a:p>
            <a:endParaRPr lang="en-US" dirty="0" smtClean="0"/>
          </a:p>
          <a:p>
            <a:r>
              <a:rPr lang="en-US" dirty="0" smtClean="0"/>
              <a:t>The syntax for creating an empty Buffer of the length 15:    ex- </a:t>
            </a:r>
            <a:r>
              <a:rPr lang="en-US" dirty="0" err="1" smtClean="0"/>
              <a:t>var</a:t>
            </a:r>
            <a:r>
              <a:rPr lang="en-US" dirty="0" smtClean="0"/>
              <a:t> </a:t>
            </a:r>
            <a:r>
              <a:rPr lang="en-US" dirty="0" err="1" smtClean="0"/>
              <a:t>buf</a:t>
            </a:r>
            <a:r>
              <a:rPr lang="en-US" dirty="0" smtClean="0"/>
              <a:t> = </a:t>
            </a:r>
            <a:r>
              <a:rPr lang="en-US" dirty="0" err="1" smtClean="0"/>
              <a:t>Buffer.alloc</a:t>
            </a:r>
            <a:r>
              <a:rPr lang="en-US" dirty="0" smtClean="0"/>
              <a:t>(15);</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US" dirty="0"/>
          </a:p>
        </p:txBody>
      </p:sp>
      <p:sp>
        <p:nvSpPr>
          <p:cNvPr id="3" name="Content Placeholder 2"/>
          <p:cNvSpPr>
            <a:spLocks noGrp="1"/>
          </p:cNvSpPr>
          <p:nvPr>
            <p:ph idx="1"/>
          </p:nvPr>
        </p:nvSpPr>
        <p:spPr>
          <a:xfrm>
            <a:off x="457200" y="1935480"/>
            <a:ext cx="8229600" cy="4693920"/>
          </a:xfrm>
        </p:spPr>
        <p:txBody>
          <a:bodyPr/>
          <a:lstStyle/>
          <a:p>
            <a:r>
              <a:rPr lang="en-US" dirty="0" smtClean="0"/>
              <a:t>Some core modules or topics like file system, streams, callback.</a:t>
            </a:r>
          </a:p>
          <a:p>
            <a:pPr>
              <a:buNone/>
            </a:pPr>
            <a:endParaRPr lang="en-US" dirty="0" smtClean="0"/>
          </a:p>
          <a:p>
            <a:r>
              <a:rPr lang="en-US" dirty="0" smtClean="0"/>
              <a:t> Building a simple REST API with Node.JS and Express.</a:t>
            </a:r>
          </a:p>
          <a:p>
            <a:pPr>
              <a:buNone/>
            </a:pPr>
            <a:endParaRPr lang="en-US" dirty="0" smtClean="0"/>
          </a:p>
          <a:p>
            <a:r>
              <a:rPr lang="en-US" dirty="0" smtClean="0"/>
              <a:t> Some other concept like clustered, child process, Assert module.</a:t>
            </a:r>
          </a:p>
          <a:p>
            <a:endParaRPr lang="en-US" dirty="0" smtClean="0"/>
          </a:p>
          <a:p>
            <a:r>
              <a:rPr lang="en-US" dirty="0" smtClean="0"/>
              <a:t>JavaScript Unit testing with Mocha &amp; </a:t>
            </a:r>
            <a:r>
              <a:rPr lang="en-US" dirty="0" err="1" smtClean="0"/>
              <a:t>chai</a:t>
            </a:r>
            <a:r>
              <a:rPr lang="en-US" dirty="0" smtClean="0"/>
              <a:t>.</a:t>
            </a:r>
          </a:p>
          <a:p>
            <a:endParaRPr lang="en-US" dirty="0" smtClean="0"/>
          </a:p>
          <a:p>
            <a:endParaRPr lang="en-US" dirty="0" smtClean="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 in Node.js</a:t>
            </a:r>
            <a:endParaRPr lang="en-US" dirty="0"/>
          </a:p>
        </p:txBody>
      </p:sp>
      <p:sp>
        <p:nvSpPr>
          <p:cNvPr id="3" name="Content Placeholder 2"/>
          <p:cNvSpPr>
            <a:spLocks noGrp="1"/>
          </p:cNvSpPr>
          <p:nvPr>
            <p:ph idx="1"/>
          </p:nvPr>
        </p:nvSpPr>
        <p:spPr/>
        <p:txBody>
          <a:bodyPr/>
          <a:lstStyle/>
          <a:p>
            <a:r>
              <a:rPr lang="en-US" dirty="0" smtClean="0"/>
              <a:t>Every action on a computer is an event. Like when a connection is made or a file is opened.</a:t>
            </a:r>
          </a:p>
          <a:p>
            <a:endParaRPr lang="en-US" dirty="0" smtClean="0"/>
          </a:p>
          <a:p>
            <a:r>
              <a:rPr lang="en-US" dirty="0" smtClean="0"/>
              <a:t>Objects in Node.js can fire events, like the </a:t>
            </a:r>
            <a:r>
              <a:rPr lang="en-US" dirty="0" err="1" smtClean="0"/>
              <a:t>readStream</a:t>
            </a:r>
            <a:r>
              <a:rPr lang="en-US" dirty="0" smtClean="0"/>
              <a:t> object fires events when opening and closing a file:   </a:t>
            </a:r>
            <a:r>
              <a:rPr lang="en-US" dirty="0" err="1" smtClean="0"/>
              <a:t>var</a:t>
            </a:r>
            <a:r>
              <a:rPr lang="en-US" dirty="0" smtClean="0"/>
              <a:t> </a:t>
            </a:r>
            <a:r>
              <a:rPr lang="en-US" dirty="0" err="1" smtClean="0"/>
              <a:t>fs</a:t>
            </a:r>
            <a:r>
              <a:rPr lang="en-US" dirty="0" smtClean="0"/>
              <a:t> = require('</a:t>
            </a:r>
            <a:r>
              <a:rPr lang="en-US" dirty="0" err="1" smtClean="0"/>
              <a:t>fs'</a:t>
            </a:r>
            <a:r>
              <a:rPr lang="en-US" dirty="0" smtClean="0"/>
              <a:t>);</a:t>
            </a:r>
            <a:br>
              <a:rPr lang="en-US" dirty="0" smtClean="0"/>
            </a:br>
            <a:r>
              <a:rPr lang="en-US" dirty="0" err="1" smtClean="0"/>
              <a:t>var</a:t>
            </a:r>
            <a:r>
              <a:rPr lang="en-US" dirty="0" smtClean="0"/>
              <a:t> </a:t>
            </a:r>
            <a:r>
              <a:rPr lang="en-US" dirty="0" err="1" smtClean="0"/>
              <a:t>rs</a:t>
            </a:r>
            <a:r>
              <a:rPr lang="en-US" dirty="0" smtClean="0"/>
              <a:t> = </a:t>
            </a:r>
            <a:r>
              <a:rPr lang="en-US" dirty="0" err="1" smtClean="0"/>
              <a:t>fs.createReadStream</a:t>
            </a:r>
            <a:r>
              <a:rPr lang="en-US" dirty="0" smtClean="0"/>
              <a:t>('./demofile.txt');</a:t>
            </a:r>
            <a:br>
              <a:rPr lang="en-US" dirty="0" smtClean="0"/>
            </a:br>
            <a:r>
              <a:rPr lang="en-US" dirty="0" err="1" smtClean="0"/>
              <a:t>rs.on</a:t>
            </a:r>
            <a:r>
              <a:rPr lang="en-US" dirty="0" smtClean="0"/>
              <a:t>('open', function () {</a:t>
            </a:r>
            <a:br>
              <a:rPr lang="en-US" dirty="0" smtClean="0"/>
            </a:br>
            <a:r>
              <a:rPr lang="en-US" dirty="0" smtClean="0"/>
              <a:t>  console.log('The file is open');</a:t>
            </a:r>
            <a:br>
              <a:rPr lang="en-US" dirty="0" smtClean="0"/>
            </a:br>
            <a:r>
              <a:rPr lang="en-US" dirty="0" smtClean="0"/>
              <a:t>});</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Node.js has a built-in module, called "Events", where you can create-, fire-, and listen for- your own events.</a:t>
            </a:r>
          </a:p>
          <a:p>
            <a:endParaRPr lang="en-US" dirty="0" smtClean="0"/>
          </a:p>
          <a:p>
            <a:r>
              <a:rPr lang="en-US" dirty="0" smtClean="0"/>
              <a:t>To include the built-in Events module use the require() method. In addition, all event properties and methods are an instance of an </a:t>
            </a:r>
            <a:r>
              <a:rPr lang="en-US" dirty="0" err="1" smtClean="0"/>
              <a:t>EventEmitter</a:t>
            </a:r>
            <a:r>
              <a:rPr lang="en-US" dirty="0" smtClean="0"/>
              <a:t> object. To be able to access these properties and methods, create an </a:t>
            </a:r>
            <a:r>
              <a:rPr lang="en-US" dirty="0" err="1" smtClean="0"/>
              <a:t>EventEmitter</a:t>
            </a:r>
            <a:r>
              <a:rPr lang="en-US" dirty="0" smtClean="0"/>
              <a:t> object: </a:t>
            </a:r>
          </a:p>
          <a:p>
            <a:pPr>
              <a:buNone/>
            </a:pPr>
            <a:r>
              <a:rPr lang="en-US" dirty="0" smtClean="0"/>
              <a:t>    </a:t>
            </a:r>
            <a:r>
              <a:rPr lang="en-US" dirty="0" err="1" smtClean="0"/>
              <a:t>var</a:t>
            </a:r>
            <a:r>
              <a:rPr lang="en-US" dirty="0" smtClean="0"/>
              <a:t> events = require('events');</a:t>
            </a:r>
            <a:br>
              <a:rPr lang="en-US" dirty="0" smtClean="0"/>
            </a:br>
            <a:r>
              <a:rPr lang="en-US" dirty="0" smtClean="0"/>
              <a:t> </a:t>
            </a:r>
            <a:r>
              <a:rPr lang="en-US" dirty="0" err="1" smtClean="0"/>
              <a:t>var</a:t>
            </a:r>
            <a:r>
              <a:rPr lang="en-US" dirty="0" smtClean="0"/>
              <a:t> </a:t>
            </a:r>
            <a:r>
              <a:rPr lang="en-US" dirty="0" err="1" smtClean="0"/>
              <a:t>eventEmitter</a:t>
            </a:r>
            <a:r>
              <a:rPr lang="en-US" dirty="0" smtClean="0"/>
              <a:t> = new </a:t>
            </a:r>
            <a:r>
              <a:rPr lang="en-US" dirty="0" err="1" smtClean="0"/>
              <a:t>events.EventEmitter</a:t>
            </a:r>
            <a:r>
              <a:rPr lang="en-US" dirty="0" smtClean="0"/>
              <a:t>();</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Callback</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 callback is a function passed as an argument to another function.</a:t>
            </a:r>
          </a:p>
          <a:p>
            <a:pPr>
              <a:buNone/>
            </a:pPr>
            <a:endParaRPr lang="en-US" dirty="0" smtClean="0"/>
          </a:p>
          <a:p>
            <a:r>
              <a:rPr lang="en-US" dirty="0" smtClean="0"/>
              <a:t>A callback function is called at the completion of a given task. Node makes heavy use of callbacks. All the APIs of Node are written in such a way that they support callbacks.</a:t>
            </a:r>
          </a:p>
          <a:p>
            <a:pPr>
              <a:buNone/>
            </a:pPr>
            <a:endParaRPr lang="en-US" dirty="0" smtClean="0"/>
          </a:p>
          <a:p>
            <a:r>
              <a:rPr lang="en-US" dirty="0" smtClean="0"/>
              <a:t>All the APIs of Node are written in such a way that they support callbacks.</a:t>
            </a:r>
          </a:p>
          <a:p>
            <a:endParaRPr lang="en-US" dirty="0" smtClean="0"/>
          </a:p>
          <a:p>
            <a:r>
              <a:rPr lang="en-US" dirty="0" smtClean="0"/>
              <a:t>For example, a function to read a file may start reading file and return the control to the execution environment immediately so that the next instruction can be executed. Once file I/O is complete, it will call the callback function while passing the callback function, the content of the file as a parameter. So there is no blocking or wait for File I/O. This makes Node.js highly scalable, as it can process a high number of requests without waiting for any function to return results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057400"/>
            <a:ext cx="8229600" cy="4267200"/>
          </a:xfrm>
        </p:spPr>
        <p:txBody>
          <a:bodyPr>
            <a:normAutofit/>
          </a:bodyPr>
          <a:lstStyle/>
          <a:p>
            <a:r>
              <a:rPr lang="en-US" dirty="0" smtClean="0"/>
              <a:t>Blocking Code Example </a:t>
            </a:r>
          </a:p>
          <a:p>
            <a:pPr>
              <a:buNone/>
            </a:pPr>
            <a:r>
              <a:rPr lang="en-US" dirty="0" smtClean="0"/>
              <a:t>    </a:t>
            </a:r>
            <a:r>
              <a:rPr lang="en-US" dirty="0" err="1" smtClean="0"/>
              <a:t>var</a:t>
            </a:r>
            <a:r>
              <a:rPr lang="en-US" dirty="0" smtClean="0"/>
              <a:t> </a:t>
            </a:r>
            <a:r>
              <a:rPr lang="en-US" dirty="0" err="1" smtClean="0"/>
              <a:t>fs</a:t>
            </a:r>
            <a:r>
              <a:rPr lang="en-US" dirty="0" smtClean="0"/>
              <a:t> = require("</a:t>
            </a:r>
            <a:r>
              <a:rPr lang="en-US" dirty="0" err="1" smtClean="0"/>
              <a:t>fs</a:t>
            </a:r>
            <a:r>
              <a:rPr lang="en-US" dirty="0" smtClean="0"/>
              <a:t>"); </a:t>
            </a:r>
          </a:p>
          <a:p>
            <a:pPr>
              <a:buNone/>
            </a:pPr>
            <a:r>
              <a:rPr lang="en-US" dirty="0" smtClean="0"/>
              <a:t>    </a:t>
            </a:r>
            <a:r>
              <a:rPr lang="en-US" dirty="0" err="1" smtClean="0"/>
              <a:t>var</a:t>
            </a:r>
            <a:r>
              <a:rPr lang="en-US" dirty="0" smtClean="0"/>
              <a:t> data = </a:t>
            </a:r>
            <a:r>
              <a:rPr lang="en-US" dirty="0" err="1" smtClean="0"/>
              <a:t>fs.readFileSync</a:t>
            </a:r>
            <a:r>
              <a:rPr lang="en-US" dirty="0" smtClean="0"/>
              <a:t>('input.txt'); console.log(</a:t>
            </a:r>
            <a:r>
              <a:rPr lang="en-US" dirty="0" err="1" smtClean="0"/>
              <a:t>data.toString</a:t>
            </a:r>
            <a:r>
              <a:rPr lang="en-US" dirty="0" smtClean="0"/>
              <a:t>()); </a:t>
            </a:r>
          </a:p>
          <a:p>
            <a:pPr>
              <a:buNone/>
            </a:pPr>
            <a:r>
              <a:rPr lang="en-US" dirty="0" smtClean="0"/>
              <a:t>    console.log("Program Ended");</a:t>
            </a:r>
          </a:p>
          <a:p>
            <a:pPr>
              <a:buNone/>
            </a:pPr>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system</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Node.js file system module allows you to work with the file system on your computer</a:t>
            </a:r>
            <a:r>
              <a:rPr lang="en-US" dirty="0" smtClean="0"/>
              <a:t>.</a:t>
            </a:r>
          </a:p>
          <a:p>
            <a:endParaRPr lang="en-US" dirty="0" smtClean="0"/>
          </a:p>
          <a:p>
            <a:r>
              <a:rPr lang="en-US" dirty="0" smtClean="0"/>
              <a:t>Common use for the File System module:</a:t>
            </a:r>
          </a:p>
          <a:p>
            <a:r>
              <a:rPr lang="en-US" dirty="0" smtClean="0"/>
              <a:t>Read files</a:t>
            </a:r>
          </a:p>
          <a:p>
            <a:r>
              <a:rPr lang="en-US" dirty="0" smtClean="0"/>
              <a:t>Create files</a:t>
            </a:r>
          </a:p>
          <a:p>
            <a:r>
              <a:rPr lang="en-US" dirty="0" smtClean="0"/>
              <a:t>Update files</a:t>
            </a:r>
          </a:p>
          <a:p>
            <a:r>
              <a:rPr lang="en-US" dirty="0" smtClean="0"/>
              <a:t>Delete files</a:t>
            </a:r>
          </a:p>
          <a:p>
            <a:r>
              <a:rPr lang="en-US" dirty="0" smtClean="0"/>
              <a:t>Rename files</a:t>
            </a:r>
          </a:p>
          <a:p>
            <a:endParaRPr lang="en-US" dirty="0" smtClean="0"/>
          </a:p>
          <a:p>
            <a:pPr>
              <a:buNone/>
            </a:pPr>
            <a:endParaRPr lang="en-US" dirty="0" smtClean="0"/>
          </a:p>
          <a:p>
            <a:r>
              <a:rPr lang="en-US" dirty="0" smtClean="0"/>
              <a:t>The Node File System (</a:t>
            </a:r>
            <a:r>
              <a:rPr lang="en-US" dirty="0" err="1" smtClean="0"/>
              <a:t>fs</a:t>
            </a:r>
            <a:r>
              <a:rPr lang="en-US" dirty="0" smtClean="0"/>
              <a:t>) module can be imported using the following syntax −</a:t>
            </a:r>
          </a:p>
          <a:p>
            <a:pPr>
              <a:buNone/>
            </a:pPr>
            <a:r>
              <a:rPr lang="en-US" dirty="0" smtClean="0"/>
              <a:t>    </a:t>
            </a:r>
            <a:r>
              <a:rPr lang="en-US" dirty="0" err="1" smtClean="0"/>
              <a:t>var</a:t>
            </a:r>
            <a:r>
              <a:rPr lang="en-US" dirty="0" smtClean="0"/>
              <a:t> </a:t>
            </a:r>
            <a:r>
              <a:rPr lang="en-US" dirty="0" err="1" smtClean="0"/>
              <a:t>fs</a:t>
            </a:r>
            <a:r>
              <a:rPr lang="en-US" dirty="0" smtClean="0"/>
              <a:t> = require("</a:t>
            </a:r>
            <a:r>
              <a:rPr lang="en-US" dirty="0" err="1" smtClean="0"/>
              <a:t>fs</a:t>
            </a:r>
            <a:r>
              <a:rPr lang="en-US" dirty="0" smtClean="0"/>
              <a:t>").</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Non-Blocking Code Example</a:t>
            </a:r>
          </a:p>
          <a:p>
            <a:pPr>
              <a:buNone/>
            </a:pPr>
            <a:endParaRPr lang="en-US" dirty="0" smtClean="0"/>
          </a:p>
          <a:p>
            <a:pPr>
              <a:buNone/>
            </a:pPr>
            <a:r>
              <a:rPr lang="en-US" dirty="0" smtClean="0"/>
              <a:t>      </a:t>
            </a:r>
            <a:r>
              <a:rPr lang="en-US" dirty="0" err="1" smtClean="0"/>
              <a:t>var</a:t>
            </a:r>
            <a:r>
              <a:rPr lang="en-US" dirty="0" smtClean="0"/>
              <a:t> </a:t>
            </a:r>
            <a:r>
              <a:rPr lang="en-US" dirty="0" err="1" smtClean="0"/>
              <a:t>fs</a:t>
            </a:r>
            <a:r>
              <a:rPr lang="en-US" dirty="0" smtClean="0"/>
              <a:t> = require("</a:t>
            </a:r>
            <a:r>
              <a:rPr lang="en-US" dirty="0" err="1" smtClean="0"/>
              <a:t>fs</a:t>
            </a:r>
            <a:r>
              <a:rPr lang="en-US" dirty="0" smtClean="0"/>
              <a:t>"); </a:t>
            </a:r>
          </a:p>
          <a:p>
            <a:pPr>
              <a:buNone/>
            </a:pPr>
            <a:r>
              <a:rPr lang="en-US" dirty="0" smtClean="0"/>
              <a:t>      </a:t>
            </a:r>
            <a:r>
              <a:rPr lang="en-US" dirty="0" err="1" smtClean="0"/>
              <a:t>fs.readFile</a:t>
            </a:r>
            <a:r>
              <a:rPr lang="en-US" dirty="0" smtClean="0"/>
              <a:t>('input.txt', function (err, data) { </a:t>
            </a:r>
          </a:p>
          <a:p>
            <a:pPr>
              <a:buNone/>
            </a:pPr>
            <a:r>
              <a:rPr lang="en-US" dirty="0" smtClean="0"/>
              <a:t>                    if (err) return </a:t>
            </a:r>
            <a:r>
              <a:rPr lang="en-US" dirty="0" err="1" smtClean="0"/>
              <a:t>console.error</a:t>
            </a:r>
            <a:r>
              <a:rPr lang="en-US" dirty="0" smtClean="0"/>
              <a:t>(err);                         console.log(</a:t>
            </a:r>
            <a:r>
              <a:rPr lang="en-US" dirty="0" err="1" smtClean="0"/>
              <a:t>data.toString</a:t>
            </a:r>
            <a:r>
              <a:rPr lang="en-US" dirty="0" smtClean="0"/>
              <a:t>());</a:t>
            </a:r>
          </a:p>
          <a:p>
            <a:pPr>
              <a:buNone/>
            </a:pPr>
            <a:r>
              <a:rPr lang="en-US" dirty="0" smtClean="0"/>
              <a:t>     });</a:t>
            </a:r>
          </a:p>
          <a:p>
            <a:pPr>
              <a:buNone/>
            </a:pPr>
            <a:endParaRPr lang="en-US" dirty="0" smtClean="0"/>
          </a:p>
          <a:p>
            <a:pPr>
              <a:buNone/>
            </a:pPr>
            <a:r>
              <a:rPr lang="en-US" dirty="0" smtClean="0"/>
              <a:t> console.log("Program Ended");</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Streams</a:t>
            </a:r>
            <a:endParaRPr lang="en-US" dirty="0"/>
          </a:p>
        </p:txBody>
      </p:sp>
      <p:sp>
        <p:nvSpPr>
          <p:cNvPr id="3" name="Content Placeholder 2"/>
          <p:cNvSpPr>
            <a:spLocks noGrp="1"/>
          </p:cNvSpPr>
          <p:nvPr>
            <p:ph idx="1"/>
          </p:nvPr>
        </p:nvSpPr>
        <p:spPr/>
        <p:txBody>
          <a:bodyPr>
            <a:normAutofit lnSpcReduction="10000"/>
          </a:bodyPr>
          <a:lstStyle/>
          <a:p>
            <a:r>
              <a:rPr lang="en-US" dirty="0" smtClean="0"/>
              <a:t>Streams are objects that let you read data from a source or write data to a destination in continuous fashion. In Node.js, there are four types of streams −</a:t>
            </a:r>
          </a:p>
          <a:p>
            <a:pPr>
              <a:buNone/>
            </a:pPr>
            <a:endParaRPr lang="en-US" dirty="0" smtClean="0"/>
          </a:p>
          <a:p>
            <a:r>
              <a:rPr lang="en-US" dirty="0" smtClean="0"/>
              <a:t> </a:t>
            </a:r>
            <a:r>
              <a:rPr lang="en-US" b="1" dirty="0" smtClean="0"/>
              <a:t>Readable</a:t>
            </a:r>
            <a:r>
              <a:rPr lang="en-US" dirty="0" smtClean="0"/>
              <a:t> − Stream which is used for read operation.</a:t>
            </a:r>
          </a:p>
          <a:p>
            <a:r>
              <a:rPr lang="en-US" b="1" dirty="0" smtClean="0"/>
              <a:t>Writable</a:t>
            </a:r>
            <a:r>
              <a:rPr lang="en-US" dirty="0" smtClean="0"/>
              <a:t> − Stream which is used for write operation.</a:t>
            </a:r>
          </a:p>
          <a:p>
            <a:r>
              <a:rPr lang="en-US" b="1" dirty="0" smtClean="0"/>
              <a:t>Duplex</a:t>
            </a:r>
            <a:r>
              <a:rPr lang="en-US" dirty="0" smtClean="0"/>
              <a:t> − Stream which can be used for both read and write operation.</a:t>
            </a:r>
          </a:p>
          <a:p>
            <a:r>
              <a:rPr lang="en-US" b="1" dirty="0" smtClean="0"/>
              <a:t>Transform</a:t>
            </a:r>
            <a:r>
              <a:rPr lang="en-US" dirty="0" smtClean="0"/>
              <a:t> − A type of duplex stream where the output is computed based on input.</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Each type of Stream is an </a:t>
            </a:r>
            <a:r>
              <a:rPr lang="en-US" b="1" dirty="0" err="1" smtClean="0"/>
              <a:t>EventEmitter</a:t>
            </a:r>
            <a:r>
              <a:rPr lang="en-US" dirty="0" smtClean="0"/>
              <a:t> instance and throws several events at different instance of times. For example, some of the commonly used events are −</a:t>
            </a:r>
          </a:p>
          <a:p>
            <a:r>
              <a:rPr lang="en-US" b="1" dirty="0" smtClean="0"/>
              <a:t>data</a:t>
            </a:r>
            <a:r>
              <a:rPr lang="en-US" dirty="0" smtClean="0"/>
              <a:t> − This event is fired when there is data is available to read.</a:t>
            </a:r>
          </a:p>
          <a:p>
            <a:r>
              <a:rPr lang="en-US" b="1" dirty="0" smtClean="0"/>
              <a:t>end</a:t>
            </a:r>
            <a:r>
              <a:rPr lang="en-US" dirty="0" smtClean="0"/>
              <a:t> − This event is fired when there is no more data to read.</a:t>
            </a:r>
          </a:p>
          <a:p>
            <a:r>
              <a:rPr lang="en-US" b="1" dirty="0" smtClean="0"/>
              <a:t>error</a:t>
            </a:r>
            <a:r>
              <a:rPr lang="en-US" dirty="0" smtClean="0"/>
              <a:t> − This event is fired when there is any error receiving or writing data.</a:t>
            </a:r>
          </a:p>
          <a:p>
            <a:r>
              <a:rPr lang="en-US" b="1" dirty="0" smtClean="0"/>
              <a:t>finish</a:t>
            </a:r>
            <a:r>
              <a:rPr lang="en-US" dirty="0" smtClean="0"/>
              <a:t> − This event is fired when all the data has been flushed to underlying system.</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a:t>
            </a:r>
            <a:endParaRPr lang="en-US" dirty="0"/>
          </a:p>
        </p:txBody>
      </p:sp>
      <p:sp>
        <p:nvSpPr>
          <p:cNvPr id="3" name="Content Placeholder 2"/>
          <p:cNvSpPr>
            <a:spLocks noGrp="1"/>
          </p:cNvSpPr>
          <p:nvPr>
            <p:ph idx="1"/>
          </p:nvPr>
        </p:nvSpPr>
        <p:spPr/>
        <p:txBody>
          <a:bodyPr/>
          <a:lstStyle/>
          <a:p>
            <a:r>
              <a:rPr lang="en-US" dirty="0" smtClean="0"/>
              <a:t>Piping is a mechanism where we provide the output of one stream as the input to another stream. It is normally used to get data from one stream and to pass the output of that stream to another stream. There is no limit on piping operations. Now we'll show a piping example for reading from one file and writing it to another file.</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449</TotalTime>
  <Words>855</Words>
  <Application>Microsoft Office PowerPoint</Application>
  <PresentationFormat>On-screen Show (4:3)</PresentationFormat>
  <Paragraphs>139</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Flow</vt:lpstr>
      <vt:lpstr>Node.js   Trainning</vt:lpstr>
      <vt:lpstr>AGENDA </vt:lpstr>
      <vt:lpstr>Callback</vt:lpstr>
      <vt:lpstr>Slide 4</vt:lpstr>
      <vt:lpstr>File system</vt:lpstr>
      <vt:lpstr>Slide 6</vt:lpstr>
      <vt:lpstr>Streams</vt:lpstr>
      <vt:lpstr>Slide 8</vt:lpstr>
      <vt:lpstr>Pipe</vt:lpstr>
      <vt:lpstr>REST API with Node.js &amp; Express</vt:lpstr>
      <vt:lpstr>Web service</vt:lpstr>
      <vt:lpstr>Template Engines for Node.js</vt:lpstr>
      <vt:lpstr>Express Middleware</vt:lpstr>
      <vt:lpstr>cluster module</vt:lpstr>
      <vt:lpstr>Debugger</vt:lpstr>
      <vt:lpstr>Console</vt:lpstr>
      <vt:lpstr>Asserts</vt:lpstr>
      <vt:lpstr>Unit testing with Mocha</vt:lpstr>
      <vt:lpstr>Buffer </vt:lpstr>
      <vt:lpstr>Events in Node.js</vt:lpstr>
      <vt:lpstr>Slide 21</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   Trainning</dc:title>
  <dc:creator>Windows User</dc:creator>
  <cp:lastModifiedBy>Windows User</cp:lastModifiedBy>
  <cp:revision>40</cp:revision>
  <dcterms:created xsi:type="dcterms:W3CDTF">2021-02-20T05:45:07Z</dcterms:created>
  <dcterms:modified xsi:type="dcterms:W3CDTF">2021-03-06T06:52:58Z</dcterms:modified>
</cp:coreProperties>
</file>