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29"/>
  </p:notesMasterIdLst>
  <p:sldIdLst>
    <p:sldId id="256" r:id="rId2"/>
    <p:sldId id="257" r:id="rId3"/>
    <p:sldId id="258" r:id="rId4"/>
    <p:sldId id="284" r:id="rId5"/>
    <p:sldId id="286" r:id="rId6"/>
    <p:sldId id="287" r:id="rId7"/>
    <p:sldId id="288" r:id="rId8"/>
    <p:sldId id="289" r:id="rId9"/>
    <p:sldId id="306" r:id="rId10"/>
    <p:sldId id="261" r:id="rId11"/>
    <p:sldId id="290" r:id="rId12"/>
    <p:sldId id="291" r:id="rId13"/>
    <p:sldId id="292" r:id="rId14"/>
    <p:sldId id="293" r:id="rId15"/>
    <p:sldId id="294" r:id="rId16"/>
    <p:sldId id="295" r:id="rId17"/>
    <p:sldId id="296" r:id="rId18"/>
    <p:sldId id="297" r:id="rId19"/>
    <p:sldId id="298" r:id="rId20"/>
    <p:sldId id="302" r:id="rId21"/>
    <p:sldId id="299" r:id="rId22"/>
    <p:sldId id="300" r:id="rId23"/>
    <p:sldId id="301" r:id="rId24"/>
    <p:sldId id="303" r:id="rId25"/>
    <p:sldId id="304" r:id="rId26"/>
    <p:sldId id="263" r:id="rId27"/>
    <p:sldId id="305" r:id="rId28"/>
  </p:sldIdLst>
  <p:sldSz cx="9144000" cy="5143500" type="screen16x9"/>
  <p:notesSz cx="6858000" cy="9144000"/>
  <p:embeddedFontLst>
    <p:embeddedFont>
      <p:font typeface="Mongolian Baiti" panose="03000500000000000000" pitchFamily="66" charset="0"/>
      <p:regular r:id="rId30"/>
    </p:embeddedFont>
    <p:embeddedFont>
      <p:font typeface="Arvo" panose="020B0604020202020204" charset="0"/>
      <p:regular r:id="rId31"/>
      <p:bold r:id="rId32"/>
      <p:italic r:id="rId33"/>
      <p:boldItalic r:id="rId34"/>
    </p:embeddedFont>
    <p:embeddedFont>
      <p:font typeface="Roboto Condensed Light"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Roboto Condensed" panose="020B0604020202020204" charset="0"/>
      <p:regular r:id="rId43"/>
      <p:bold r:id="rId44"/>
      <p:italic r:id="rId45"/>
      <p:boldItalic r:id="rId46"/>
    </p:embeddedFont>
    <p:embeddedFont>
      <p:font typeface="Monotype Corsiva" panose="03010101010201010101" pitchFamily="66" charset="0"/>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15DEC43-BCA6-452F-AB8E-6B8D5F106A78}">
  <a:tblStyle styleId="{E15DEC43-BCA6-452F-AB8E-6B8D5F106A78}"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26"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2951285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181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958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7361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7904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436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27" name="Google Shape;127;p8"/>
            <p:cNvGrpSpPr/>
            <p:nvPr/>
          </p:nvGrpSpPr>
          <p:grpSpPr>
            <a:xfrm rot="10800000" flipH="1">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30" name="Google Shape;130;p8"/>
            <p:cNvGrpSpPr/>
            <p:nvPr/>
          </p:nvGrpSpPr>
          <p:grpSpPr>
            <a:xfrm rot="10800000" flipH="1">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1" name="Google Shape;141;p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 name="Google Shape;142;p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4732169"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4670984"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9"/>
          <p:cNvSpPr txBox="1">
            <a:spLocks noGrp="1"/>
          </p:cNvSpPr>
          <p:nvPr>
            <p:ph type="body" idx="1"/>
          </p:nvPr>
        </p:nvSpPr>
        <p:spPr>
          <a:xfrm>
            <a:off x="2682800" y="4636500"/>
            <a:ext cx="6004200" cy="315600"/>
          </a:xfrm>
          <a:prstGeom prst="rect">
            <a:avLst/>
          </a:prstGeom>
        </p:spPr>
        <p:txBody>
          <a:bodyPr spcFirstLastPara="1" wrap="square" lIns="91425" tIns="91425" rIns="91425" bIns="91425" anchor="ctr" anchorCtr="0"/>
          <a:lstStyle>
            <a:lvl1pPr marL="457200" lvl="0" indent="-228600">
              <a:spcBef>
                <a:spcPts val="0"/>
              </a:spcBef>
              <a:spcAft>
                <a:spcPts val="0"/>
              </a:spcAft>
              <a:buSzPts val="1300"/>
              <a:buNone/>
              <a:defRPr sz="1300"/>
            </a:lvl1pPr>
          </a:lstStyle>
          <a:p>
            <a:endParaRPr/>
          </a:p>
        </p:txBody>
      </p:sp>
      <p:sp>
        <p:nvSpPr>
          <p:cNvPr id="153" name="Google Shape;153;p9"/>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2"/>
        <p:cNvGrpSpPr/>
        <p:nvPr/>
      </p:nvGrpSpPr>
      <p:grpSpPr>
        <a:xfrm>
          <a:off x="0" y="0"/>
          <a:ext cx="0" cy="0"/>
          <a:chOff x="0" y="0"/>
          <a:chExt cx="0" cy="0"/>
        </a:xfrm>
      </p:grpSpPr>
      <p:sp>
        <p:nvSpPr>
          <p:cNvPr id="163" name="Google Shape;163;p10"/>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grpSp>
        <p:nvGrpSpPr>
          <p:cNvPr id="164" name="Google Shape;164;p10"/>
          <p:cNvGrpSpPr/>
          <p:nvPr/>
        </p:nvGrpSpPr>
        <p:grpSpPr>
          <a:xfrm>
            <a:off x="6946842" y="4472723"/>
            <a:ext cx="2202830" cy="670795"/>
            <a:chOff x="5575242" y="4472723"/>
            <a:chExt cx="2202830" cy="670795"/>
          </a:xfrm>
        </p:grpSpPr>
        <p:sp>
          <p:nvSpPr>
            <p:cNvPr id="165" name="Google Shape;165;p10"/>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10"/>
            <p:cNvGrpSpPr/>
            <p:nvPr/>
          </p:nvGrpSpPr>
          <p:grpSpPr>
            <a:xfrm flipH="1">
              <a:off x="5734850" y="4472723"/>
              <a:ext cx="2040837" cy="670795"/>
              <a:chOff x="1297954" y="330075"/>
              <a:chExt cx="5169293" cy="1699506"/>
            </a:xfrm>
          </p:grpSpPr>
          <p:sp>
            <p:nvSpPr>
              <p:cNvPr id="167" name="Google Shape;167;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0"/>
            <p:cNvGrpSpPr/>
            <p:nvPr/>
          </p:nvGrpSpPr>
          <p:grpSpPr>
            <a:xfrm flipH="1">
              <a:off x="5578209" y="4646738"/>
              <a:ext cx="2199863" cy="304563"/>
              <a:chOff x="-5827153" y="330075"/>
              <a:chExt cx="12276019" cy="1699569"/>
            </a:xfrm>
          </p:grpSpPr>
          <p:sp>
            <p:nvSpPr>
              <p:cNvPr id="170" name="Google Shape;170;p10"/>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0"/>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 name="Google Shape;172;p10"/>
          <p:cNvGrpSpPr/>
          <p:nvPr/>
        </p:nvGrpSpPr>
        <p:grpSpPr>
          <a:xfrm rot="10800000">
            <a:off x="-8" y="-2"/>
            <a:ext cx="2202830" cy="670795"/>
            <a:chOff x="5575242" y="4472723"/>
            <a:chExt cx="2202830" cy="670795"/>
          </a:xfrm>
        </p:grpSpPr>
        <p:sp>
          <p:nvSpPr>
            <p:cNvPr id="173" name="Google Shape;173;p10"/>
            <p:cNvSpPr/>
            <p:nvPr/>
          </p:nvSpPr>
          <p:spPr>
            <a:xfrm rot="10800000">
              <a:off x="5575242" y="4948334"/>
              <a:ext cx="394200" cy="1314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 name="Google Shape;174;p10"/>
            <p:cNvGrpSpPr/>
            <p:nvPr/>
          </p:nvGrpSpPr>
          <p:grpSpPr>
            <a:xfrm flipH="1">
              <a:off x="5734850" y="4472723"/>
              <a:ext cx="2040837" cy="670795"/>
              <a:chOff x="1297954" y="330075"/>
              <a:chExt cx="5169293" cy="1699506"/>
            </a:xfrm>
          </p:grpSpPr>
          <p:sp>
            <p:nvSpPr>
              <p:cNvPr id="175" name="Google Shape;175;p10"/>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0"/>
            <p:cNvGrpSpPr/>
            <p:nvPr/>
          </p:nvGrpSpPr>
          <p:grpSpPr>
            <a:xfrm flipH="1">
              <a:off x="5578209" y="4646738"/>
              <a:ext cx="2199863" cy="304563"/>
              <a:chOff x="-5827153" y="330075"/>
              <a:chExt cx="12276019" cy="1699569"/>
            </a:xfrm>
          </p:grpSpPr>
          <p:sp>
            <p:nvSpPr>
              <p:cNvPr id="178" name="Google Shape;178;p10"/>
              <p:cNvSpPr/>
              <p:nvPr/>
            </p:nvSpPr>
            <p:spPr>
              <a:xfrm>
                <a:off x="-5827153" y="330144"/>
                <a:ext cx="1061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4749366"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4" r:id="rId4"/>
    <p:sldLayoutId id="2147483655"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539552" y="1347614"/>
            <a:ext cx="6120680" cy="244827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sz="4000" dirty="0" smtClean="0">
                <a:latin typeface="Times New Roman" panose="02020603050405020304" pitchFamily="18" charset="0"/>
                <a:cs typeface="Times New Roman" panose="02020603050405020304" pitchFamily="18" charset="0"/>
              </a:rPr>
              <a:t>SMART AID FOR SPEECH AND HEARING IMPAIRED COMMUNITY USING CNN</a:t>
            </a:r>
            <a:endParaRPr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Text Placeholder 2"/>
          <p:cNvSpPr>
            <a:spLocks noGrp="1"/>
          </p:cNvSpPr>
          <p:nvPr>
            <p:ph type="body" idx="1"/>
          </p:nvPr>
        </p:nvSpPr>
        <p:spPr/>
        <p:txBody>
          <a:bodyPr/>
          <a:lstStyle/>
          <a:p>
            <a:pPr marL="76200" indent="0">
              <a:buNone/>
            </a:pPr>
            <a:r>
              <a:rPr lang="en-IN" sz="1600" b="1" dirty="0" smtClean="0">
                <a:latin typeface="Times New Roman" panose="02020603050405020304" pitchFamily="18" charset="0"/>
                <a:cs typeface="Times New Roman" panose="02020603050405020304" pitchFamily="18" charset="0"/>
              </a:rPr>
              <a:t>CONVOLUTION</a:t>
            </a:r>
            <a:r>
              <a:rPr lang="en-IN" sz="1600" dirty="0" smtClean="0">
                <a:latin typeface="Times New Roman" panose="02020603050405020304" pitchFamily="18" charset="0"/>
                <a:cs typeface="Times New Roman" panose="02020603050405020304" pitchFamily="18" charset="0"/>
              </a:rPr>
              <a:t> :  Convolution layer are the set of filters which are applied to an given input image.</a:t>
            </a:r>
          </a:p>
          <a:p>
            <a:endParaRPr lang="en-IN" sz="1600" dirty="0" smtClean="0">
              <a:latin typeface="Times New Roman" panose="02020603050405020304" pitchFamily="18" charset="0"/>
              <a:cs typeface="Times New Roman" panose="02020603050405020304" pitchFamily="18" charset="0"/>
            </a:endParaRPr>
          </a:p>
          <a:p>
            <a:pPr marL="76200" indent="0">
              <a:buNone/>
            </a:pPr>
            <a:r>
              <a:rPr lang="en-IN" sz="1600" b="1" dirty="0" smtClean="0">
                <a:latin typeface="Times New Roman" panose="02020603050405020304" pitchFamily="18" charset="0"/>
                <a:cs typeface="Times New Roman" panose="02020603050405020304" pitchFamily="18" charset="0"/>
              </a:rPr>
              <a:t>SUBSAMPLING</a:t>
            </a:r>
            <a:r>
              <a:rPr lang="en-IN" sz="1600" dirty="0" smtClean="0">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Its function is to progressively reduce the spatial size of the representation to reduce the amount of parameters and computation in the network. </a:t>
            </a:r>
            <a:endParaRPr lang="en-IN" sz="1600" dirty="0" smtClean="0">
              <a:latin typeface="Times New Roman" panose="02020603050405020304" pitchFamily="18" charset="0"/>
              <a:cs typeface="Times New Roman" panose="02020603050405020304" pitchFamily="18" charset="0"/>
            </a:endParaRPr>
          </a:p>
          <a:p>
            <a:pPr marL="76200" indent="0">
              <a:buNone/>
            </a:pPr>
            <a:endParaRPr lang="en-IN" sz="1600" dirty="0" smtClean="0"/>
          </a:p>
        </p:txBody>
      </p:sp>
      <p:sp>
        <p:nvSpPr>
          <p:cNvPr id="238" name="Google Shape;238;p16"/>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pPr marL="76200" indent="0">
              <a:buNone/>
            </a:pPr>
            <a:r>
              <a:rPr lang="en-IN" sz="1600" b="1" dirty="0" smtClean="0">
                <a:latin typeface="Times New Roman" panose="02020603050405020304" pitchFamily="18" charset="0"/>
                <a:cs typeface="Times New Roman" panose="02020603050405020304" pitchFamily="18" charset="0"/>
              </a:rPr>
              <a:t>ACTIVATION</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The process of building a neural network, </a:t>
            </a:r>
            <a:r>
              <a:rPr lang="en-IN" sz="1600" dirty="0" smtClean="0">
                <a:latin typeface="Times New Roman" panose="02020603050405020304" pitchFamily="18" charset="0"/>
                <a:cs typeface="Times New Roman" panose="02020603050405020304" pitchFamily="18" charset="0"/>
              </a:rPr>
              <a:t>one </a:t>
            </a:r>
            <a:r>
              <a:rPr lang="en-IN" sz="1600" dirty="0">
                <a:latin typeface="Times New Roman" panose="02020603050405020304" pitchFamily="18" charset="0"/>
                <a:cs typeface="Times New Roman" panose="02020603050405020304" pitchFamily="18" charset="0"/>
              </a:rPr>
              <a:t>of the choices you get to make is what activation function to use in the hidden layer as well as at the output layer of the network</a:t>
            </a:r>
            <a:r>
              <a:rPr lang="en-IN" sz="1600" dirty="0" smtClean="0">
                <a:latin typeface="Times New Roman" panose="02020603050405020304" pitchFamily="18" charset="0"/>
                <a:cs typeface="Times New Roman" panose="02020603050405020304" pitchFamily="18" charset="0"/>
              </a:rPr>
              <a:t>.</a:t>
            </a:r>
          </a:p>
          <a:p>
            <a:pPr marL="76200" indent="0">
              <a:buNone/>
            </a:pPr>
            <a:endParaRPr lang="en-IN" sz="1600" dirty="0">
              <a:latin typeface="Times New Roman" panose="02020603050405020304" pitchFamily="18" charset="0"/>
              <a:cs typeface="Times New Roman" panose="02020603050405020304" pitchFamily="18" charset="0"/>
            </a:endParaRPr>
          </a:p>
          <a:p>
            <a:pPr marL="76200" indent="0">
              <a:buNone/>
            </a:pPr>
            <a:r>
              <a:rPr lang="en-IN" sz="1600" b="1" dirty="0">
                <a:latin typeface="Times New Roman" panose="02020603050405020304" pitchFamily="18" charset="0"/>
                <a:cs typeface="Times New Roman" panose="02020603050405020304" pitchFamily="18" charset="0"/>
              </a:rPr>
              <a:t>FULLY CONNECTED </a:t>
            </a:r>
            <a:r>
              <a:rPr lang="en-IN" sz="1600" dirty="0">
                <a:latin typeface="Times New Roman" panose="02020603050405020304" pitchFamily="18" charset="0"/>
                <a:cs typeface="Times New Roman" panose="02020603050405020304" pitchFamily="18" charset="0"/>
              </a:rPr>
              <a:t>: The output layer in a CNN is a fully</a:t>
            </a:r>
            <a:r>
              <a:rPr lang="en-IN"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connected layer, where the input from the other layers is flattened and sent so as the transform the output into the number of classes as desired by the network</a:t>
            </a:r>
          </a:p>
          <a:p>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extLst>
      <p:ext uri="{BB962C8B-B14F-4D97-AF65-F5344CB8AC3E}">
        <p14:creationId xmlns:p14="http://schemas.microsoft.com/office/powerpoint/2010/main" val="349711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TECHNICAL SPECIFICATIONS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7656513" y="4637088"/>
            <a:ext cx="1487487" cy="314325"/>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extLst>
      <p:ext uri="{BB962C8B-B14F-4D97-AF65-F5344CB8AC3E}">
        <p14:creationId xmlns:p14="http://schemas.microsoft.com/office/powerpoint/2010/main" val="1475949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KERAS </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467544" y="915566"/>
            <a:ext cx="6132600" cy="3720934"/>
          </a:xfrm>
        </p:spPr>
        <p:txBody>
          <a:bodyPr/>
          <a:lstStyle/>
          <a:p>
            <a:pPr marL="76200" indent="0">
              <a:buNone/>
            </a:pPr>
            <a:r>
              <a:rPr lang="en-IN" sz="1800" dirty="0" err="1">
                <a:latin typeface="Times New Roman" panose="02020603050405020304" pitchFamily="18" charset="0"/>
                <a:cs typeface="Times New Roman" panose="02020603050405020304" pitchFamily="18" charset="0"/>
              </a:rPr>
              <a:t>Keras</a:t>
            </a:r>
            <a:r>
              <a:rPr lang="en-IN" sz="1800" dirty="0">
                <a:latin typeface="Times New Roman" panose="02020603050405020304" pitchFamily="18" charset="0"/>
                <a:cs typeface="Times New Roman" panose="02020603050405020304" pitchFamily="18" charset="0"/>
              </a:rPr>
              <a:t> is an open-source neural-network library written in Python</a:t>
            </a:r>
            <a:r>
              <a:rPr lang="en-IN" sz="1800" dirty="0" smtClean="0">
                <a:latin typeface="Times New Roman" panose="02020603050405020304" pitchFamily="18" charset="0"/>
                <a:cs typeface="Times New Roman" panose="02020603050405020304" pitchFamily="18" charset="0"/>
              </a:rPr>
              <a:t>.</a:t>
            </a:r>
          </a:p>
          <a:p>
            <a:pPr marL="7620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It is capable of running on top of </a:t>
            </a:r>
            <a:r>
              <a:rPr lang="en-IN" sz="1800" dirty="0" err="1">
                <a:latin typeface="Times New Roman" panose="02020603050405020304" pitchFamily="18" charset="0"/>
                <a:cs typeface="Times New Roman" panose="02020603050405020304" pitchFamily="18" charset="0"/>
              </a:rPr>
              <a:t>TensorFlow</a:t>
            </a:r>
            <a:r>
              <a:rPr lang="en-IN" sz="1800" dirty="0">
                <a:latin typeface="Times New Roman" panose="02020603050405020304" pitchFamily="18" charset="0"/>
                <a:cs typeface="Times New Roman" panose="02020603050405020304" pitchFamily="18" charset="0"/>
              </a:rPr>
              <a:t>, Microsoft Cognitive Toolkit, </a:t>
            </a:r>
            <a:r>
              <a:rPr lang="en-IN" sz="1800" dirty="0" err="1">
                <a:latin typeface="Times New Roman" panose="02020603050405020304" pitchFamily="18" charset="0"/>
                <a:cs typeface="Times New Roman" panose="02020603050405020304" pitchFamily="18" charset="0"/>
              </a:rPr>
              <a:t>Theano</a:t>
            </a:r>
            <a:r>
              <a:rPr lang="en-IN" sz="1800" dirty="0">
                <a:latin typeface="Times New Roman" panose="02020603050405020304" pitchFamily="18" charset="0"/>
                <a:cs typeface="Times New Roman" panose="02020603050405020304" pitchFamily="18" charset="0"/>
              </a:rPr>
              <a:t>, or </a:t>
            </a:r>
            <a:r>
              <a:rPr lang="en-IN" sz="1800" dirty="0" err="1">
                <a:latin typeface="Times New Roman" panose="02020603050405020304" pitchFamily="18" charset="0"/>
                <a:cs typeface="Times New Roman" panose="02020603050405020304" pitchFamily="18" charset="0"/>
              </a:rPr>
              <a:t>PlaidML</a:t>
            </a:r>
            <a:r>
              <a:rPr lang="en-IN" sz="1800" dirty="0">
                <a:latin typeface="Times New Roman" panose="02020603050405020304" pitchFamily="18" charset="0"/>
                <a:cs typeface="Times New Roman" panose="02020603050405020304" pitchFamily="18" charset="0"/>
              </a:rPr>
              <a:t>. </a:t>
            </a:r>
            <a:endParaRPr lang="en-IN" sz="1800" dirty="0" smtClean="0">
              <a:latin typeface="Times New Roman" panose="02020603050405020304" pitchFamily="18" charset="0"/>
              <a:cs typeface="Times New Roman" panose="02020603050405020304" pitchFamily="18" charset="0"/>
            </a:endParaRPr>
          </a:p>
          <a:p>
            <a:pPr marL="76200" indent="0">
              <a:buNone/>
            </a:pPr>
            <a:r>
              <a:rPr lang="en-IN" sz="1800" dirty="0" smtClean="0">
                <a:latin typeface="Times New Roman" panose="02020603050405020304" pitchFamily="18" charset="0"/>
                <a:cs typeface="Times New Roman" panose="02020603050405020304" pitchFamily="18" charset="0"/>
              </a:rPr>
              <a:t>Designed </a:t>
            </a:r>
            <a:r>
              <a:rPr lang="en-IN" sz="1800" dirty="0">
                <a:latin typeface="Times New Roman" panose="02020603050405020304" pitchFamily="18" charset="0"/>
                <a:cs typeface="Times New Roman" panose="02020603050405020304" pitchFamily="18" charset="0"/>
              </a:rPr>
              <a:t>to enable fast experimentation with deep neural networks, it focuses on being user-friendly, modular, and extensible.</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extLst>
      <p:ext uri="{BB962C8B-B14F-4D97-AF65-F5344CB8AC3E}">
        <p14:creationId xmlns:p14="http://schemas.microsoft.com/office/powerpoint/2010/main" val="170929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ANACONDA AND JUPYTER</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76200" indent="0">
              <a:buNone/>
            </a:pPr>
            <a:endParaRPr lang="en-IN" sz="1600" dirty="0" smtClean="0">
              <a:latin typeface="Times New Roman" panose="02020603050405020304" pitchFamily="18" charset="0"/>
              <a:cs typeface="Times New Roman" panose="02020603050405020304" pitchFamily="18" charset="0"/>
            </a:endParaRPr>
          </a:p>
          <a:p>
            <a:pPr marL="76200" indent="0">
              <a:buNone/>
            </a:pPr>
            <a:r>
              <a:rPr lang="en-IN" sz="1600" dirty="0" smtClean="0">
                <a:latin typeface="Times New Roman" panose="02020603050405020304" pitchFamily="18" charset="0"/>
                <a:cs typeface="Times New Roman" panose="02020603050405020304" pitchFamily="18" charset="0"/>
              </a:rPr>
              <a:t>Anaconda </a:t>
            </a:r>
            <a:r>
              <a:rPr lang="en-IN" sz="1600" dirty="0">
                <a:latin typeface="Times New Roman" panose="02020603050405020304" pitchFamily="18" charset="0"/>
                <a:cs typeface="Times New Roman" panose="02020603050405020304" pitchFamily="18" charset="0"/>
              </a:rPr>
              <a:t>is package manager. </a:t>
            </a:r>
            <a:r>
              <a:rPr lang="en-IN" sz="1600" dirty="0" err="1">
                <a:latin typeface="Times New Roman" panose="02020603050405020304" pitchFamily="18" charset="0"/>
                <a:cs typeface="Times New Roman" panose="02020603050405020304" pitchFamily="18" charset="0"/>
              </a:rPr>
              <a:t>Jupyter</a:t>
            </a:r>
            <a:r>
              <a:rPr lang="en-IN" sz="1600" dirty="0">
                <a:latin typeface="Times New Roman" panose="02020603050405020304" pitchFamily="18" charset="0"/>
                <a:cs typeface="Times New Roman" panose="02020603050405020304" pitchFamily="18" charset="0"/>
              </a:rPr>
              <a:t> is a presentation layer</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a:t>
            </a:r>
            <a:r>
              <a:rPr lang="en-US" sz="1600" b="1" dirty="0" err="1">
                <a:latin typeface="Times New Roman" panose="02020603050405020304" pitchFamily="18" charset="0"/>
                <a:cs typeface="Times New Roman" panose="02020603050405020304" pitchFamily="18" charset="0"/>
              </a:rPr>
              <a:t>Jupyter</a:t>
            </a:r>
            <a:r>
              <a:rPr lang="en-US" sz="1600" b="1" dirty="0">
                <a:latin typeface="Times New Roman" panose="02020603050405020304" pitchFamily="18" charset="0"/>
                <a:cs typeface="Times New Roman" panose="02020603050405020304" pitchFamily="18" charset="0"/>
              </a:rPr>
              <a:t> Notebook </a:t>
            </a:r>
            <a:r>
              <a:rPr lang="en-US" sz="1600" dirty="0" smtClean="0">
                <a:latin typeface="Times New Roman" panose="02020603050405020304" pitchFamily="18" charset="0"/>
                <a:cs typeface="Times New Roman" panose="02020603050405020304" pitchFamily="18" charset="0"/>
              </a:rPr>
              <a:t>allows us </a:t>
            </a:r>
            <a:r>
              <a:rPr lang="en-US" sz="1600" dirty="0">
                <a:latin typeface="Times New Roman" panose="02020603050405020304" pitchFamily="18" charset="0"/>
                <a:cs typeface="Times New Roman" panose="02020603050405020304" pitchFamily="18" charset="0"/>
              </a:rPr>
              <a:t>to create and share documents that contain live code, equations, visualizations and narrative text. Uses include data cleaning and transformation, numerical simulation, statistical modeling, data visualization, machine learning, and much more. </a:t>
            </a:r>
            <a:endParaRPr lang="en-US" sz="1600" dirty="0" smtClean="0">
              <a:latin typeface="Times New Roman" panose="02020603050405020304" pitchFamily="18" charset="0"/>
              <a:cs typeface="Times New Roman" panose="02020603050405020304" pitchFamily="18" charset="0"/>
            </a:endParaRPr>
          </a:p>
          <a:p>
            <a:pPr marL="76200" indent="0">
              <a:buNone/>
            </a:pPr>
            <a:r>
              <a:rPr lang="en-US" sz="1600" b="1" dirty="0" smtClean="0">
                <a:latin typeface="Times New Roman" panose="02020603050405020304" pitchFamily="18" charset="0"/>
                <a:cs typeface="Times New Roman" panose="02020603050405020304" pitchFamily="18" charset="0"/>
              </a:rPr>
              <a:t>Anaconda </a:t>
            </a:r>
            <a:r>
              <a:rPr lang="en-US" sz="1600" dirty="0">
                <a:latin typeface="Times New Roman" panose="02020603050405020304" pitchFamily="18" charset="0"/>
                <a:cs typeface="Times New Roman" panose="02020603050405020304" pitchFamily="18" charset="0"/>
              </a:rPr>
              <a:t>tries to solve the dependency  hell in python—where different projects have different dependency versions—so as to not make different project dependencies require different versions, which may interfere with each other.</a:t>
            </a:r>
            <a:endParaRPr lang="en-IN" sz="1600" dirty="0">
              <a:latin typeface="Times New Roman" panose="02020603050405020304" pitchFamily="18" charset="0"/>
              <a:cs typeface="Times New Roman" panose="02020603050405020304" pitchFamily="18" charset="0"/>
            </a:endParaRPr>
          </a:p>
          <a:p>
            <a:endParaRPr lang="en-IN"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extLst>
      <p:ext uri="{BB962C8B-B14F-4D97-AF65-F5344CB8AC3E}">
        <p14:creationId xmlns:p14="http://schemas.microsoft.com/office/powerpoint/2010/main" val="1360881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15" y="411510"/>
            <a:ext cx="5492400" cy="766200"/>
          </a:xfrm>
        </p:spPr>
        <p:txBody>
          <a:bodyPr/>
          <a:lstStyle/>
          <a:p>
            <a:r>
              <a:rPr lang="en-IN" sz="2800" dirty="0" smtClean="0">
                <a:latin typeface="Times New Roman" panose="02020603050405020304" pitchFamily="18" charset="0"/>
                <a:cs typeface="Times New Roman" panose="02020603050405020304" pitchFamily="18" charset="0"/>
              </a:rPr>
              <a:t>PIP</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4275" y="2067694"/>
            <a:ext cx="6132600" cy="2568806"/>
          </a:xfrm>
        </p:spPr>
        <p:txBody>
          <a:bodyPr/>
          <a:lstStyle/>
          <a:p>
            <a:pPr marL="76200" indent="0">
              <a:buNone/>
            </a:pPr>
            <a:r>
              <a:rPr lang="en-IN" sz="1800" dirty="0">
                <a:latin typeface="Times New Roman" panose="02020603050405020304" pitchFamily="18" charset="0"/>
                <a:cs typeface="Times New Roman" panose="02020603050405020304" pitchFamily="18" charset="0"/>
              </a:rPr>
              <a:t>It is a package management system used to install and manage software packages/libraries written in Python</a:t>
            </a:r>
            <a:r>
              <a:rPr lang="en-IN" sz="1800" dirty="0" smtClean="0">
                <a:latin typeface="Times New Roman" panose="02020603050405020304" pitchFamily="18" charset="0"/>
                <a:cs typeface="Times New Roman" panose="02020603050405020304" pitchFamily="18" charset="0"/>
              </a:rPr>
              <a:t>.</a:t>
            </a:r>
          </a:p>
          <a:p>
            <a:pPr marL="76200" indent="0">
              <a:buNone/>
            </a:pPr>
            <a:r>
              <a:rPr lang="en-IN" sz="1800" dirty="0" smtClean="0">
                <a:latin typeface="Times New Roman" panose="02020603050405020304" pitchFamily="18" charset="0"/>
                <a:cs typeface="Times New Roman" panose="02020603050405020304" pitchFamily="18" charset="0"/>
              </a:rPr>
              <a:t> </a:t>
            </a:r>
          </a:p>
          <a:p>
            <a:pPr marL="76200" indent="0">
              <a:buNone/>
            </a:pPr>
            <a:r>
              <a:rPr lang="en-IN" sz="1800" dirty="0" smtClean="0">
                <a:latin typeface="Times New Roman" panose="02020603050405020304" pitchFamily="18" charset="0"/>
                <a:cs typeface="Times New Roman" panose="02020603050405020304" pitchFamily="18" charset="0"/>
              </a:rPr>
              <a:t>In </a:t>
            </a:r>
            <a:r>
              <a:rPr lang="en-IN" sz="1800" dirty="0">
                <a:latin typeface="Times New Roman" panose="02020603050405020304" pitchFamily="18" charset="0"/>
                <a:cs typeface="Times New Roman" panose="02020603050405020304" pitchFamily="18" charset="0"/>
              </a:rPr>
              <a:t>particular pip has an feature to oversee full lists of packages and comparing form numbers, conceivable through a "requirement" file</a:t>
            </a:r>
            <a:r>
              <a:rPr lang="en-IN" sz="1800" dirty="0" smtClean="0">
                <a:latin typeface="Times New Roman" panose="02020603050405020304" pitchFamily="18" charset="0"/>
                <a:cs typeface="Times New Roman" panose="02020603050405020304" pitchFamily="18" charset="0"/>
              </a:rPr>
              <a:t>.</a:t>
            </a:r>
          </a:p>
          <a:p>
            <a:pPr marL="76200" indent="0">
              <a:buNone/>
            </a:pPr>
            <a:endParaRPr lang="en-IN" sz="1800" dirty="0" smtClean="0">
              <a:latin typeface="Times New Roman" panose="02020603050405020304" pitchFamily="18" charset="0"/>
              <a:cs typeface="Times New Roman" panose="02020603050405020304" pitchFamily="18" charset="0"/>
            </a:endParaRPr>
          </a:p>
          <a:p>
            <a:pPr marL="76200" indent="0">
              <a:buNone/>
            </a:pP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This allows the effective re-formation of a whole groups of packages in a different environment (for example another PC) or virtual environment.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extLst>
      <p:ext uri="{BB962C8B-B14F-4D97-AF65-F5344CB8AC3E}">
        <p14:creationId xmlns:p14="http://schemas.microsoft.com/office/powerpoint/2010/main" val="326966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anose="02020603050405020304" pitchFamily="18" charset="0"/>
                <a:cs typeface="Times New Roman" panose="02020603050405020304" pitchFamily="18" charset="0"/>
              </a:rPr>
              <a:t>RESULTS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81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ALL GESTURES </a:t>
            </a:r>
            <a:endParaRPr lang="en-IN" sz="28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35696" y="1356407"/>
            <a:ext cx="3528392" cy="3597849"/>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extLst>
      <p:ext uri="{BB962C8B-B14F-4D97-AF65-F5344CB8AC3E}">
        <p14:creationId xmlns:p14="http://schemas.microsoft.com/office/powerpoint/2010/main" val="2734459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TEXT MODE</a:t>
            </a:r>
            <a:endParaRPr lang="en-IN"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pic>
        <p:nvPicPr>
          <p:cNvPr id="4" name="Picture 3"/>
          <p:cNvPicPr>
            <a:picLocks noChangeAspect="1"/>
          </p:cNvPicPr>
          <p:nvPr/>
        </p:nvPicPr>
        <p:blipFill>
          <a:blip r:embed="rId2"/>
          <a:stretch>
            <a:fillRect/>
          </a:stretch>
        </p:blipFill>
        <p:spPr>
          <a:xfrm>
            <a:off x="179513" y="1419622"/>
            <a:ext cx="4392487" cy="2990850"/>
          </a:xfrm>
          <a:prstGeom prst="rect">
            <a:avLst/>
          </a:prstGeom>
        </p:spPr>
      </p:pic>
      <p:pic>
        <p:nvPicPr>
          <p:cNvPr id="5" name="Picture 4"/>
          <p:cNvPicPr>
            <a:picLocks noChangeAspect="1"/>
          </p:cNvPicPr>
          <p:nvPr/>
        </p:nvPicPr>
        <p:blipFill>
          <a:blip r:embed="rId3"/>
          <a:stretch>
            <a:fillRect/>
          </a:stretch>
        </p:blipFill>
        <p:spPr>
          <a:xfrm>
            <a:off x="4883894" y="1419622"/>
            <a:ext cx="4260105" cy="2990850"/>
          </a:xfrm>
          <a:prstGeom prst="rect">
            <a:avLst/>
          </a:prstGeom>
        </p:spPr>
      </p:pic>
    </p:spTree>
    <p:extLst>
      <p:ext uri="{BB962C8B-B14F-4D97-AF65-F5344CB8AC3E}">
        <p14:creationId xmlns:p14="http://schemas.microsoft.com/office/powerpoint/2010/main" val="2500097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pic>
        <p:nvPicPr>
          <p:cNvPr id="4" name="Picture 3"/>
          <p:cNvPicPr>
            <a:picLocks noChangeAspect="1"/>
          </p:cNvPicPr>
          <p:nvPr/>
        </p:nvPicPr>
        <p:blipFill>
          <a:blip r:embed="rId2"/>
          <a:stretch>
            <a:fillRect/>
          </a:stretch>
        </p:blipFill>
        <p:spPr>
          <a:xfrm>
            <a:off x="395536" y="2800204"/>
            <a:ext cx="3045678" cy="2142574"/>
          </a:xfrm>
          <a:prstGeom prst="rect">
            <a:avLst/>
          </a:prstGeom>
        </p:spPr>
      </p:pic>
      <p:pic>
        <p:nvPicPr>
          <p:cNvPr id="5" name="Picture 4"/>
          <p:cNvPicPr>
            <a:picLocks noChangeAspect="1"/>
          </p:cNvPicPr>
          <p:nvPr/>
        </p:nvPicPr>
        <p:blipFill>
          <a:blip r:embed="rId3"/>
          <a:stretch>
            <a:fillRect/>
          </a:stretch>
        </p:blipFill>
        <p:spPr>
          <a:xfrm>
            <a:off x="1547664" y="915567"/>
            <a:ext cx="4439969" cy="1963622"/>
          </a:xfrm>
          <a:prstGeom prst="rect">
            <a:avLst/>
          </a:prstGeom>
        </p:spPr>
      </p:pic>
      <p:pic>
        <p:nvPicPr>
          <p:cNvPr id="6" name="Picture 5"/>
          <p:cNvPicPr>
            <a:picLocks noChangeAspect="1"/>
          </p:cNvPicPr>
          <p:nvPr/>
        </p:nvPicPr>
        <p:blipFill>
          <a:blip r:embed="rId4"/>
          <a:stretch>
            <a:fillRect/>
          </a:stretch>
        </p:blipFill>
        <p:spPr>
          <a:xfrm>
            <a:off x="3634132" y="2855142"/>
            <a:ext cx="3790950" cy="1914525"/>
          </a:xfrm>
          <a:prstGeom prst="rect">
            <a:avLst/>
          </a:prstGeom>
        </p:spPr>
      </p:pic>
    </p:spTree>
    <p:extLst>
      <p:ext uri="{BB962C8B-B14F-4D97-AF65-F5344CB8AC3E}">
        <p14:creationId xmlns:p14="http://schemas.microsoft.com/office/powerpoint/2010/main" val="351856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400" dirty="0" smtClean="0">
                <a:latin typeface="Times New Roman" panose="02020603050405020304" pitchFamily="18" charset="0"/>
                <a:cs typeface="Times New Roman" panose="02020603050405020304" pitchFamily="18" charset="0"/>
              </a:rPr>
              <a:t>CAPSTONE PROJECT(CSE 4099)</a:t>
            </a:r>
            <a:endParaRPr sz="2400" dirty="0">
              <a:latin typeface="Times New Roman" panose="02020603050405020304" pitchFamily="18" charset="0"/>
              <a:cs typeface="Times New Roman" panose="02020603050405020304" pitchFamily="18" charset="0"/>
            </a:endParaRPr>
          </a:p>
        </p:txBody>
      </p:sp>
      <p:sp>
        <p:nvSpPr>
          <p:cNvPr id="192" name="Google Shape;192;p12"/>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
        <p:nvSpPr>
          <p:cNvPr id="193" name="Google Shape;193;p12"/>
          <p:cNvSpPr txBox="1">
            <a:spLocks noGrp="1"/>
          </p:cNvSpPr>
          <p:nvPr>
            <p:ph type="body" idx="1"/>
          </p:nvPr>
        </p:nvSpPr>
        <p:spPr>
          <a:xfrm>
            <a:off x="814274" y="1744424"/>
            <a:ext cx="4405798" cy="320767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sz="1800" b="1" dirty="0" smtClean="0">
                <a:latin typeface="Times New Roman" panose="02020603050405020304" pitchFamily="18" charset="0"/>
                <a:cs typeface="Times New Roman" panose="02020603050405020304" pitchFamily="18" charset="0"/>
              </a:rPr>
              <a:t>SUBMITTED TO </a:t>
            </a:r>
            <a:r>
              <a:rPr lang="en" sz="1800" dirty="0" smtClean="0">
                <a:latin typeface="Times New Roman" panose="02020603050405020304" pitchFamily="18" charset="0"/>
                <a:cs typeface="Times New Roman" panose="02020603050405020304" pitchFamily="18" charset="0"/>
              </a:rPr>
              <a:t>:</a:t>
            </a:r>
          </a:p>
          <a:p>
            <a:pPr marL="0" lvl="0" indent="0">
              <a:buClr>
                <a:schemeClr val="dk1"/>
              </a:buClr>
              <a:buSzPts val="1100"/>
              <a:buNone/>
            </a:pPr>
            <a:r>
              <a:rPr lang="en-IN" sz="1800" dirty="0" err="1" smtClean="0">
                <a:latin typeface="Times New Roman" panose="02020603050405020304" pitchFamily="18" charset="0"/>
                <a:cs typeface="Times New Roman" panose="02020603050405020304" pitchFamily="18" charset="0"/>
              </a:rPr>
              <a:t>Dr.</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MOHAN RAJ</a:t>
            </a:r>
            <a:endParaRPr lang="en-IN" sz="1800" dirty="0" smtClean="0">
              <a:latin typeface="Times New Roman" panose="02020603050405020304" pitchFamily="18" charset="0"/>
              <a:cs typeface="Times New Roman" panose="02020603050405020304" pitchFamily="18" charset="0"/>
            </a:endParaRPr>
          </a:p>
          <a:p>
            <a:pPr marL="0" lvl="0" indent="0">
              <a:buClr>
                <a:schemeClr val="dk1"/>
              </a:buClr>
              <a:buSzPts val="1100"/>
              <a:buNone/>
            </a:pPr>
            <a:r>
              <a:rPr lang="en-IN" sz="1800" dirty="0" smtClean="0">
                <a:latin typeface="Times New Roman" panose="02020603050405020304" pitchFamily="18" charset="0"/>
                <a:cs typeface="Times New Roman" panose="02020603050405020304" pitchFamily="18" charset="0"/>
              </a:rPr>
              <a:t>PROF. TULASI PRASAD SARIKI </a:t>
            </a:r>
            <a:endParaRPr lang="en-IN" sz="1800" dirty="0" smtClean="0">
              <a:latin typeface="Times New Roman" panose="02020603050405020304" pitchFamily="18" charset="0"/>
              <a:cs typeface="Times New Roman" panose="02020603050405020304" pitchFamily="18" charset="0"/>
            </a:endParaRPr>
          </a:p>
          <a:p>
            <a:pPr marL="0" lvl="0" indent="0">
              <a:buClr>
                <a:schemeClr val="dk1"/>
              </a:buClr>
              <a:buSzPts val="1100"/>
              <a:buNone/>
            </a:pPr>
            <a:r>
              <a:rPr lang="en-IN" sz="1800" dirty="0" err="1" smtClean="0">
                <a:latin typeface="Times New Roman" panose="02020603050405020304" pitchFamily="18" charset="0"/>
                <a:cs typeface="Times New Roman" panose="02020603050405020304" pitchFamily="18" charset="0"/>
              </a:rPr>
              <a:t>Dr.</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SIVAGAMI </a:t>
            </a:r>
            <a:r>
              <a:rPr lang="en-IN" sz="1800" dirty="0" smtClean="0">
                <a:latin typeface="Times New Roman" panose="02020603050405020304" pitchFamily="18" charset="0"/>
                <a:cs typeface="Times New Roman" panose="02020603050405020304" pitchFamily="18" charset="0"/>
              </a:rPr>
              <a:t>M</a:t>
            </a:r>
            <a:endParaRPr lang="en" sz="1800"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endParaRPr sz="1800" dirty="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endParaRPr lang="en-IN" sz="1800" b="1"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0"/>
              </a:spcAft>
              <a:buClr>
                <a:schemeClr val="dk1"/>
              </a:buClr>
              <a:buSzPts val="1100"/>
              <a:buFont typeface="Arial"/>
              <a:buNone/>
            </a:pPr>
            <a:r>
              <a:rPr lang="en-IN" sz="1800" b="1" dirty="0" smtClean="0">
                <a:latin typeface="Times New Roman" panose="02020603050405020304" pitchFamily="18" charset="0"/>
                <a:cs typeface="Times New Roman" panose="02020603050405020304" pitchFamily="18" charset="0"/>
              </a:rPr>
              <a:t>GUIDE</a:t>
            </a:r>
            <a:r>
              <a:rPr lang="en-IN" sz="1800" dirty="0" smtClean="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p>
          <a:p>
            <a:pPr marL="0" lvl="0" indent="0" algn="l" rtl="0">
              <a:spcBef>
                <a:spcPts val="600"/>
              </a:spcBef>
              <a:spcAft>
                <a:spcPts val="0"/>
              </a:spcAft>
              <a:buClr>
                <a:schemeClr val="dk1"/>
              </a:buClr>
              <a:buSzPts val="1100"/>
              <a:buFont typeface="Arial"/>
              <a:buNone/>
            </a:pPr>
            <a:r>
              <a:rPr lang="en-IN" sz="1800" b="1" dirty="0" err="1" smtClean="0">
                <a:latin typeface="Times New Roman" panose="02020603050405020304" pitchFamily="18" charset="0"/>
                <a:cs typeface="Times New Roman" panose="02020603050405020304" pitchFamily="18" charset="0"/>
              </a:rPr>
              <a:t>Dr.</a:t>
            </a:r>
            <a:r>
              <a:rPr lang="en-IN" sz="1800" b="1" dirty="0" smtClean="0">
                <a:latin typeface="Times New Roman" panose="02020603050405020304" pitchFamily="18" charset="0"/>
                <a:cs typeface="Times New Roman" panose="02020603050405020304" pitchFamily="18" charset="0"/>
              </a:rPr>
              <a:t> B V A N S </a:t>
            </a:r>
            <a:r>
              <a:rPr lang="en-IN" sz="1800" b="1" dirty="0" err="1" smtClean="0">
                <a:latin typeface="Times New Roman" panose="02020603050405020304" pitchFamily="18" charset="0"/>
                <a:cs typeface="Times New Roman" panose="02020603050405020304" pitchFamily="18" charset="0"/>
              </a:rPr>
              <a:t>S</a:t>
            </a:r>
            <a:r>
              <a:rPr lang="en-IN" sz="1800" b="1" dirty="0" smtClean="0">
                <a:latin typeface="Times New Roman" panose="02020603050405020304" pitchFamily="18" charset="0"/>
                <a:cs typeface="Times New Roman" panose="02020603050405020304" pitchFamily="18" charset="0"/>
              </a:rPr>
              <a:t>  PRABHAKAR RAO</a:t>
            </a:r>
            <a:endParaRPr sz="1800" b="1" dirty="0" smtClean="0">
              <a:latin typeface="Times New Roman" panose="02020603050405020304" pitchFamily="18" charset="0"/>
              <a:cs typeface="Times New Roman" panose="02020603050405020304" pitchFamily="18" charset="0"/>
            </a:endParaRPr>
          </a:p>
          <a:p>
            <a:pPr marL="0" lvl="0" indent="0" algn="l" rtl="0">
              <a:spcBef>
                <a:spcPts val="600"/>
              </a:spcBef>
              <a:spcAft>
                <a:spcPts val="1000"/>
              </a:spcAft>
              <a:buNone/>
            </a:pPr>
            <a:endParaRPr dirty="0"/>
          </a:p>
        </p:txBody>
      </p:sp>
      <p:grpSp>
        <p:nvGrpSpPr>
          <p:cNvPr id="194" name="Google Shape;194;p12"/>
          <p:cNvGrpSpPr/>
          <p:nvPr/>
        </p:nvGrpSpPr>
        <p:grpSpPr>
          <a:xfrm>
            <a:off x="293683" y="574116"/>
            <a:ext cx="309041" cy="403123"/>
            <a:chOff x="590250" y="244200"/>
            <a:chExt cx="407975" cy="532175"/>
          </a:xfrm>
        </p:grpSpPr>
        <p:sp>
          <p:nvSpPr>
            <p:cNvPr id="195"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 Placeholder 21"/>
          <p:cNvSpPr>
            <a:spLocks noGrp="1"/>
          </p:cNvSpPr>
          <p:nvPr>
            <p:ph type="body" idx="2"/>
          </p:nvPr>
        </p:nvSpPr>
        <p:spPr>
          <a:xfrm>
            <a:off x="4396122" y="1744424"/>
            <a:ext cx="4280333" cy="3207676"/>
          </a:xfrm>
        </p:spPr>
        <p:txBody>
          <a:bodyPr/>
          <a:lstStyle/>
          <a:p>
            <a:pPr marL="101600" indent="0">
              <a:buNone/>
            </a:pPr>
            <a:r>
              <a:rPr lang="en-IN" sz="1800" b="1" dirty="0" smtClean="0">
                <a:latin typeface="Times New Roman" panose="02020603050405020304" pitchFamily="18" charset="0"/>
                <a:cs typeface="Times New Roman" panose="02020603050405020304" pitchFamily="18" charset="0"/>
              </a:rPr>
              <a:t>SUBMITTED </a:t>
            </a:r>
            <a:r>
              <a:rPr lang="en-IN" sz="1800" b="1" dirty="0" smtClean="0">
                <a:latin typeface="Times New Roman" panose="02020603050405020304" pitchFamily="18" charset="0"/>
                <a:cs typeface="Times New Roman" panose="02020603050405020304" pitchFamily="18" charset="0"/>
              </a:rPr>
              <a:t>BY </a:t>
            </a:r>
            <a:r>
              <a:rPr lang="en-IN" sz="180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marL="101600" indent="0">
              <a:buNone/>
            </a:pPr>
            <a:r>
              <a:rPr lang="en-IN" sz="1800" dirty="0" smtClean="0">
                <a:latin typeface="Times New Roman" panose="02020603050405020304" pitchFamily="18" charset="0"/>
                <a:cs typeface="Times New Roman" panose="02020603050405020304" pitchFamily="18" charset="0"/>
              </a:rPr>
              <a:t>LAVANYA </a:t>
            </a:r>
            <a:r>
              <a:rPr lang="en-IN" sz="1800" dirty="0" smtClean="0">
                <a:latin typeface="Times New Roman" panose="02020603050405020304" pitchFamily="18" charset="0"/>
                <a:cs typeface="Times New Roman" panose="02020603050405020304" pitchFamily="18" charset="0"/>
              </a:rPr>
              <a:t>SHIVANI (15BCE1076)</a:t>
            </a:r>
          </a:p>
          <a:p>
            <a:pPr marL="101600" indent="0">
              <a:buNone/>
            </a:pPr>
            <a:r>
              <a:rPr lang="en-IN" sz="1800" dirty="0" smtClean="0">
                <a:latin typeface="Times New Roman" panose="02020603050405020304" pitchFamily="18" charset="0"/>
                <a:cs typeface="Times New Roman" panose="02020603050405020304" pitchFamily="18" charset="0"/>
              </a:rPr>
              <a:t>MANISHA CHAUDHARY(15BCE1358)</a:t>
            </a:r>
          </a:p>
          <a:p>
            <a:pPr marL="101600" indent="0">
              <a:buNone/>
            </a:pPr>
            <a:r>
              <a:rPr lang="en-IN" sz="1800" dirty="0" smtClean="0">
                <a:latin typeface="Times New Roman" panose="02020603050405020304" pitchFamily="18" charset="0"/>
                <a:cs typeface="Times New Roman" panose="02020603050405020304" pitchFamily="18" charset="0"/>
              </a:rPr>
              <a:t>AKASH (15BCE1369)</a:t>
            </a:r>
          </a:p>
          <a:p>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CALCULATOR  MODE</a:t>
            </a:r>
            <a:endParaRPr lang="en-IN" sz="28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pic>
        <p:nvPicPr>
          <p:cNvPr id="4" name="Picture 3"/>
          <p:cNvPicPr>
            <a:picLocks noChangeAspect="1"/>
          </p:cNvPicPr>
          <p:nvPr/>
        </p:nvPicPr>
        <p:blipFill>
          <a:blip r:embed="rId2"/>
          <a:stretch>
            <a:fillRect/>
          </a:stretch>
        </p:blipFill>
        <p:spPr>
          <a:xfrm>
            <a:off x="251520" y="1494752"/>
            <a:ext cx="4104456" cy="2304256"/>
          </a:xfrm>
          <a:prstGeom prst="rect">
            <a:avLst/>
          </a:prstGeom>
        </p:spPr>
      </p:pic>
      <p:pic>
        <p:nvPicPr>
          <p:cNvPr id="5" name="Picture 4"/>
          <p:cNvPicPr>
            <a:picLocks noChangeAspect="1"/>
          </p:cNvPicPr>
          <p:nvPr/>
        </p:nvPicPr>
        <p:blipFill>
          <a:blip r:embed="rId3"/>
          <a:stretch>
            <a:fillRect/>
          </a:stretch>
        </p:blipFill>
        <p:spPr>
          <a:xfrm>
            <a:off x="4644008" y="1494752"/>
            <a:ext cx="4173360" cy="2304256"/>
          </a:xfrm>
          <a:prstGeom prst="rect">
            <a:avLst/>
          </a:prstGeom>
        </p:spPr>
      </p:pic>
    </p:spTree>
    <p:extLst>
      <p:ext uri="{BB962C8B-B14F-4D97-AF65-F5344CB8AC3E}">
        <p14:creationId xmlns:p14="http://schemas.microsoft.com/office/powerpoint/2010/main" val="325969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anose="02020603050405020304" pitchFamily="18" charset="0"/>
                <a:cs typeface="Times New Roman" panose="02020603050405020304" pitchFamily="18" charset="0"/>
              </a:rPr>
              <a:t>CONFUSION MATRIX</a:t>
            </a:r>
            <a:endParaRPr lang="en-IN" sz="24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179512" y="1158776"/>
            <a:ext cx="6564648" cy="1628998"/>
          </a:xfrm>
        </p:spPr>
        <p:txBody>
          <a:bodyPr/>
          <a:lstStyle/>
          <a:p>
            <a:pPr marL="76200" indent="0">
              <a:buNone/>
            </a:pPr>
            <a:endParaRPr lang="en-IN" sz="1800" dirty="0" smtClean="0">
              <a:latin typeface="Times New Roman" panose="02020603050405020304" pitchFamily="18" charset="0"/>
              <a:cs typeface="Times New Roman" panose="02020603050405020304" pitchFamily="18" charset="0"/>
            </a:endParaRPr>
          </a:p>
          <a:p>
            <a:pPr marL="76200" indent="0">
              <a:buNone/>
            </a:pPr>
            <a:r>
              <a:rPr lang="en-IN" sz="1800" dirty="0" smtClean="0">
                <a:latin typeface="Times New Roman" panose="02020603050405020304" pitchFamily="18" charset="0"/>
                <a:cs typeface="Times New Roman" panose="02020603050405020304" pitchFamily="18" charset="0"/>
              </a:rPr>
              <a:t>Confusion matrix is also termed as an error matrix which is a particular table layout that creates visualization of the performance of an algorithm</a:t>
            </a:r>
            <a:r>
              <a:rPr lang="en-IN" sz="1600" dirty="0"/>
              <a:t/>
            </a:r>
            <a:br>
              <a:rPr lang="en-IN" sz="1600" dirty="0"/>
            </a:br>
            <a:endParaRPr lang="en-IN" sz="1600" dirty="0" smtClean="0"/>
          </a:p>
          <a:p>
            <a:pPr marL="76200" indent="0">
              <a:buNone/>
            </a:pPr>
            <a:r>
              <a:rPr lang="en-IN" sz="1600" dirty="0"/>
              <a:t/>
            </a:r>
            <a:br>
              <a:rPr lang="en-IN" sz="1600" dirty="0"/>
            </a:br>
            <a:endParaRPr lang="en-IN" sz="1600" dirty="0"/>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pic>
        <p:nvPicPr>
          <p:cNvPr id="5" name="Picture 4"/>
          <p:cNvPicPr>
            <a:picLocks noChangeAspect="1"/>
          </p:cNvPicPr>
          <p:nvPr/>
        </p:nvPicPr>
        <p:blipFill>
          <a:blip r:embed="rId2"/>
          <a:stretch>
            <a:fillRect/>
          </a:stretch>
        </p:blipFill>
        <p:spPr>
          <a:xfrm>
            <a:off x="2483768" y="1948624"/>
            <a:ext cx="3961433" cy="3188790"/>
          </a:xfrm>
          <a:prstGeom prst="rect">
            <a:avLst/>
          </a:prstGeom>
        </p:spPr>
      </p:pic>
    </p:spTree>
    <p:extLst>
      <p:ext uri="{BB962C8B-B14F-4D97-AF65-F5344CB8AC3E}">
        <p14:creationId xmlns:p14="http://schemas.microsoft.com/office/powerpoint/2010/main" val="83039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VALIDATION AND LOSS VISUALIZATION</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43608" y="1491630"/>
            <a:ext cx="5796136" cy="2659115"/>
          </a:xfrm>
          <a:prstGeom prst="rect">
            <a:avLst/>
          </a:prstGeom>
        </p:spPr>
      </p:pic>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lang="en"/>
          </a:p>
        </p:txBody>
      </p:sp>
    </p:spTree>
    <p:extLst>
      <p:ext uri="{BB962C8B-B14F-4D97-AF65-F5344CB8AC3E}">
        <p14:creationId xmlns:p14="http://schemas.microsoft.com/office/powerpoint/2010/main" val="291885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smtClean="0">
                <a:latin typeface="Times New Roman" panose="02020603050405020304" pitchFamily="18" charset="0"/>
                <a:cs typeface="Times New Roman" panose="02020603050405020304" pitchFamily="18" charset="0"/>
              </a:rPr>
              <a:t>CONSTRAINTS</a:t>
            </a:r>
            <a:endParaRPr lang="en-IN" sz="24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4275" y="1851670"/>
            <a:ext cx="6132600" cy="2621180"/>
          </a:xfrm>
        </p:spPr>
        <p:txBody>
          <a:bodyPr/>
          <a:lstStyle/>
          <a:p>
            <a:pPr marL="76200" indent="0">
              <a:buNone/>
            </a:pPr>
            <a:r>
              <a:rPr lang="en-IN" sz="1800" b="1" dirty="0" smtClean="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Time :</a:t>
            </a:r>
            <a:r>
              <a:rPr lang="en-IN" sz="1800" dirty="0">
                <a:latin typeface="Times New Roman" panose="02020603050405020304" pitchFamily="18" charset="0"/>
                <a:cs typeface="Times New Roman" panose="02020603050405020304" pitchFamily="18" charset="0"/>
              </a:rPr>
              <a:t> The time taken for training the data is more in the local machine, so this makes us work on the cloud as it is deployed </a:t>
            </a:r>
            <a:r>
              <a:rPr lang="en-IN" sz="1800" dirty="0" smtClean="0">
                <a:latin typeface="Times New Roman" panose="02020603050405020304" pitchFamily="18" charset="0"/>
                <a:cs typeface="Times New Roman" panose="02020603050405020304" pitchFamily="18" charset="0"/>
              </a:rPr>
              <a:t>easily.</a:t>
            </a:r>
          </a:p>
          <a:p>
            <a:pPr marL="76200" indent="0">
              <a:buNone/>
            </a:pPr>
            <a:endParaRPr lang="en-IN" sz="1800" dirty="0" smtClean="0">
              <a:latin typeface="Times New Roman" panose="02020603050405020304" pitchFamily="18" charset="0"/>
              <a:cs typeface="Times New Roman" panose="02020603050405020304" pitchFamily="18" charset="0"/>
            </a:endParaRPr>
          </a:p>
          <a:p>
            <a:pPr marL="76200" indent="0">
              <a:buNone/>
            </a:pPr>
            <a:r>
              <a:rPr lang="en-IN" sz="1800" b="1" dirty="0" smtClean="0">
                <a:latin typeface="Times New Roman" panose="02020603050405020304" pitchFamily="18" charset="0"/>
                <a:cs typeface="Times New Roman" panose="02020603050405020304" pitchFamily="18" charset="0"/>
              </a:rPr>
              <a:t> Cost </a:t>
            </a:r>
            <a:r>
              <a:rPr lang="en-IN" sz="1800" b="1"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 We cannot use sensors as it would be costly, so we end up using CNN model which is cost effective</a:t>
            </a:r>
            <a:r>
              <a:rPr lang="en-IN" sz="1800" dirty="0" smtClean="0">
                <a:latin typeface="Times New Roman" panose="02020603050405020304" pitchFamily="18" charset="0"/>
                <a:cs typeface="Times New Roman" panose="02020603050405020304" pitchFamily="18" charset="0"/>
              </a:rPr>
              <a:t>.</a:t>
            </a:r>
          </a:p>
          <a:p>
            <a:pPr marL="76200" indent="0">
              <a:buNone/>
            </a:pPr>
            <a:endParaRPr lang="en-IN" sz="1800" dirty="0" smtClean="0">
              <a:latin typeface="Times New Roman" panose="02020603050405020304" pitchFamily="18" charset="0"/>
              <a:cs typeface="Times New Roman" panose="02020603050405020304" pitchFamily="18" charset="0"/>
            </a:endParaRPr>
          </a:p>
          <a:p>
            <a:pPr marL="76200" indent="0">
              <a:buNone/>
            </a:pPr>
            <a:r>
              <a:rPr lang="en-IN" sz="1800" b="1" dirty="0" smtClean="0">
                <a:latin typeface="Times New Roman" panose="02020603050405020304" pitchFamily="18" charset="0"/>
                <a:cs typeface="Times New Roman" panose="02020603050405020304" pitchFamily="18" charset="0"/>
              </a:rPr>
              <a:t>Data </a:t>
            </a:r>
            <a:r>
              <a:rPr lang="en-IN" sz="1800" b="1" dirty="0">
                <a:latin typeface="Times New Roman" panose="02020603050405020304" pitchFamily="18" charset="0"/>
                <a:cs typeface="Times New Roman" panose="02020603050405020304" pitchFamily="18" charset="0"/>
              </a:rPr>
              <a:t>Quality :</a:t>
            </a:r>
            <a:r>
              <a:rPr lang="en-IN" sz="1800" dirty="0">
                <a:latin typeface="Times New Roman" panose="02020603050405020304" pitchFamily="18" charset="0"/>
                <a:cs typeface="Times New Roman" panose="02020603050405020304" pitchFamily="18" charset="0"/>
              </a:rPr>
              <a:t> Inconsistent duplicate corrupt data needs to </a:t>
            </a:r>
            <a:r>
              <a:rPr lang="en-IN" sz="1800" dirty="0" smtClean="0">
                <a:latin typeface="Times New Roman" panose="02020603050405020304" pitchFamily="18" charset="0"/>
                <a:cs typeface="Times New Roman" panose="02020603050405020304" pitchFamily="18" charset="0"/>
              </a:rPr>
              <a:t>            be </a:t>
            </a:r>
            <a:r>
              <a:rPr lang="en-IN" sz="1800" dirty="0">
                <a:latin typeface="Times New Roman" panose="02020603050405020304" pitchFamily="18" charset="0"/>
                <a:cs typeface="Times New Roman" panose="02020603050405020304" pitchFamily="18" charset="0"/>
              </a:rPr>
              <a:t>handled which should be done carefully.</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lang="en"/>
          </a:p>
        </p:txBody>
      </p:sp>
    </p:spTree>
    <p:extLst>
      <p:ext uri="{BB962C8B-B14F-4D97-AF65-F5344CB8AC3E}">
        <p14:creationId xmlns:p14="http://schemas.microsoft.com/office/powerpoint/2010/main" val="541929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sz="4400" dirty="0" smtClean="0">
                <a:latin typeface="Times New Roman" panose="02020603050405020304" pitchFamily="18" charset="0"/>
                <a:cs typeface="Times New Roman" panose="02020603050405020304" pitchFamily="18" charset="0"/>
              </a:rPr>
              <a:t>CONCLUSION</a:t>
            </a:r>
            <a:endParaRPr lang="en-IN"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7656513" y="4637088"/>
            <a:ext cx="1487487" cy="314325"/>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lang="en"/>
          </a:p>
        </p:txBody>
      </p:sp>
    </p:spTree>
    <p:extLst>
      <p:ext uri="{BB962C8B-B14F-4D97-AF65-F5344CB8AC3E}">
        <p14:creationId xmlns:p14="http://schemas.microsoft.com/office/powerpoint/2010/main" val="2542381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814275" y="2211710"/>
            <a:ext cx="6132600" cy="2261140"/>
          </a:xfrm>
        </p:spPr>
        <p:txBody>
          <a:bodyPr/>
          <a:lstStyle/>
          <a:p>
            <a:pPr marL="76200" indent="0">
              <a:buNone/>
            </a:pPr>
            <a:r>
              <a:rPr lang="en-IN" sz="1400" dirty="0">
                <a:latin typeface="Times New Roman" panose="02020603050405020304" pitchFamily="18" charset="0"/>
                <a:cs typeface="Times New Roman" panose="02020603050405020304" pitchFamily="18" charset="0"/>
              </a:rPr>
              <a:t>O</a:t>
            </a:r>
            <a:r>
              <a:rPr lang="en-IN" sz="1400" dirty="0" smtClean="0">
                <a:latin typeface="Times New Roman" panose="02020603050405020304" pitchFamily="18" charset="0"/>
                <a:cs typeface="Times New Roman" panose="02020603050405020304" pitchFamily="18" charset="0"/>
              </a:rPr>
              <a:t>ur </a:t>
            </a:r>
            <a:r>
              <a:rPr lang="en-IN" sz="1400" dirty="0">
                <a:latin typeface="Times New Roman" panose="02020603050405020304" pitchFamily="18" charset="0"/>
                <a:cs typeface="Times New Roman" panose="02020603050405020304" pitchFamily="18" charset="0"/>
              </a:rPr>
              <a:t>project is basically sign language recognition which would be quite beneficial for the deaf and dumb as well as common people. So, the methodology adopted in our project is to develop a framework that would carry on the entire process</a:t>
            </a:r>
            <a:r>
              <a:rPr lang="en-IN" sz="1400" dirty="0" smtClean="0">
                <a:latin typeface="Times New Roman" panose="02020603050405020304" pitchFamily="18" charset="0"/>
                <a:cs typeface="Times New Roman" panose="02020603050405020304" pitchFamily="18" charset="0"/>
              </a:rPr>
              <a:t>.</a:t>
            </a:r>
          </a:p>
          <a:p>
            <a:pPr marL="76200" indent="0">
              <a:buNone/>
            </a:pPr>
            <a:r>
              <a:rPr lang="en-IN" sz="1400" dirty="0" smtClean="0">
                <a:latin typeface="Times New Roman" panose="02020603050405020304" pitchFamily="18" charset="0"/>
                <a:cs typeface="Times New Roman" panose="02020603050405020304" pitchFamily="18" charset="0"/>
              </a:rPr>
              <a:t> </a:t>
            </a:r>
          </a:p>
          <a:p>
            <a:pPr marL="76200" indent="0">
              <a:buNone/>
            </a:pP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model used is CNN(Convolution Neural Networks).So initially we made the dataset by capturing images which comprises of alphabets and digits </a:t>
            </a:r>
            <a:r>
              <a:rPr lang="en-IN" sz="1400" dirty="0" smtClean="0">
                <a:latin typeface="Times New Roman" panose="02020603050405020304" pitchFamily="18" charset="0"/>
                <a:cs typeface="Times New Roman" panose="02020603050405020304" pitchFamily="18" charset="0"/>
              </a:rPr>
              <a:t>.</a:t>
            </a:r>
          </a:p>
          <a:p>
            <a:pPr marL="76200" indent="0">
              <a:buNone/>
            </a:pPr>
            <a:r>
              <a:rPr lang="en-IN" sz="1400" dirty="0" smtClean="0">
                <a:latin typeface="Times New Roman" panose="02020603050405020304" pitchFamily="18" charset="0"/>
                <a:cs typeface="Times New Roman" panose="02020603050405020304" pitchFamily="18" charset="0"/>
              </a:rPr>
              <a:t>The </a:t>
            </a:r>
            <a:r>
              <a:rPr lang="en-IN" sz="1400" dirty="0">
                <a:latin typeface="Times New Roman" panose="02020603050405020304" pitchFamily="18" charset="0"/>
                <a:cs typeface="Times New Roman" panose="02020603050405020304" pitchFamily="18" charset="0"/>
              </a:rPr>
              <a:t>alphabets would be used for the formation of text and the digits would be used for the mathematical operations.</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From the entire framework we can conclude that the above framework is quite reliable, and the model gives the best results with accuracy 99.99% which is quite reliable and is cost effective as well</a:t>
            </a:r>
            <a:r>
              <a:rPr lang="en-IN" sz="1400" dirty="0" smtClean="0">
                <a:latin typeface="Times New Roman" panose="02020603050405020304" pitchFamily="18" charset="0"/>
                <a:cs typeface="Times New Roman" panose="02020603050405020304" pitchFamily="18" charset="0"/>
              </a:rPr>
              <a:t>.</a:t>
            </a:r>
          </a:p>
          <a:p>
            <a:pPr marL="76200" indent="0">
              <a:buNone/>
            </a:pPr>
            <a:endParaRPr lang="en-IN" sz="1400" dirty="0" smtClean="0">
              <a:latin typeface="Times New Roman" panose="02020603050405020304" pitchFamily="18" charset="0"/>
              <a:cs typeface="Times New Roman" panose="02020603050405020304" pitchFamily="18" charset="0"/>
            </a:endParaRPr>
          </a:p>
          <a:p>
            <a:pPr marL="76200" indent="0">
              <a:buNone/>
            </a:pPr>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So we can use this model for the better livelihood of deaf and dumb people who can reciprocate as well to the common people.</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lang="en"/>
          </a:p>
        </p:txBody>
      </p:sp>
    </p:spTree>
    <p:extLst>
      <p:ext uri="{BB962C8B-B14F-4D97-AF65-F5344CB8AC3E}">
        <p14:creationId xmlns:p14="http://schemas.microsoft.com/office/powerpoint/2010/main" val="1352124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8"/>
          <p:cNvSpPr txBox="1">
            <a:spLocks noGrp="1"/>
          </p:cNvSpPr>
          <p:nvPr>
            <p:ph type="body" idx="1"/>
          </p:nvPr>
        </p:nvSpPr>
        <p:spPr>
          <a:xfrm>
            <a:off x="814275" y="1707654"/>
            <a:ext cx="7142102" cy="2554634"/>
          </a:xfrm>
          <a:prstGeom prst="rect">
            <a:avLst/>
          </a:prstGeom>
        </p:spPr>
        <p:txBody>
          <a:bodyPr spcFirstLastPara="1" wrap="square" lIns="91425" tIns="91425" rIns="91425" bIns="91425" anchor="t" anchorCtr="0">
            <a:noAutofit/>
          </a:bodyPr>
          <a:lstStyle/>
          <a:p>
            <a:pPr marL="0" indent="0">
              <a:buNone/>
            </a:pPr>
            <a:r>
              <a:rPr lang="en-IN" dirty="0" smtClean="0">
                <a:latin typeface="Times New Roman" panose="02020603050405020304" pitchFamily="18" charset="0"/>
                <a:cs typeface="Times New Roman" panose="02020603050405020304" pitchFamily="18" charset="0"/>
              </a:rPr>
              <a:t>Our prototype can also be android based which would be quite portable .</a:t>
            </a:r>
          </a:p>
          <a:p>
            <a:pPr marL="342900" indent="-342900">
              <a:buFont typeface="Wingdings" panose="05000000000000000000" pitchFamily="2" charset="2"/>
              <a:buChar char="§"/>
            </a:pPr>
            <a:endParaRPr lang="en-IN" dirty="0" smtClean="0">
              <a:latin typeface="Times New Roman" panose="02020603050405020304" pitchFamily="18" charset="0"/>
              <a:cs typeface="Times New Roman" panose="02020603050405020304" pitchFamily="18" charset="0"/>
            </a:endParaRPr>
          </a:p>
          <a:p>
            <a:pPr marL="0" indent="0">
              <a:buNone/>
            </a:pPr>
            <a:r>
              <a:rPr lang="en-IN" dirty="0" smtClean="0">
                <a:latin typeface="Times New Roman" panose="02020603050405020304" pitchFamily="18" charset="0"/>
                <a:cs typeface="Times New Roman" panose="02020603050405020304" pitchFamily="18" charset="0"/>
              </a:rPr>
              <a:t>We can also use different sign languages (ASL, ISL , BSL etc.)  for establishing an effective communication.</a:t>
            </a:r>
            <a:endParaRPr dirty="0">
              <a:latin typeface="Times New Roman" panose="02020603050405020304" pitchFamily="18" charset="0"/>
              <a:cs typeface="Times New Roman" panose="02020603050405020304" pitchFamily="18" charset="0"/>
            </a:endParaRPr>
          </a:p>
        </p:txBody>
      </p:sp>
      <p:sp>
        <p:nvSpPr>
          <p:cNvPr id="268" name="Google Shape;268;p18"/>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smtClean="0">
                <a:latin typeface="Times New Roman" panose="02020603050405020304" pitchFamily="18" charset="0"/>
                <a:cs typeface="Times New Roman" panose="02020603050405020304" pitchFamily="18" charset="0"/>
              </a:rPr>
              <a:t>FUTURE  WORK</a:t>
            </a:r>
            <a:endParaRPr sz="2800" dirty="0">
              <a:latin typeface="Times New Roman" panose="02020603050405020304" pitchFamily="18" charset="0"/>
              <a:cs typeface="Times New Roman" panose="02020603050405020304" pitchFamily="18" charset="0"/>
            </a:endParaRPr>
          </a:p>
        </p:txBody>
      </p:sp>
      <p:sp>
        <p:nvSpPr>
          <p:cNvPr id="270" name="Google Shape;270;p18"/>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5400" dirty="0" smtClean="0">
                <a:latin typeface="Monotype Corsiva" panose="03010101010201010101" pitchFamily="66" charset="0"/>
                <a:cs typeface="Mongolian Baiti" panose="03000500000000000000" pitchFamily="66" charset="0"/>
              </a:rPr>
              <a:t>THANK  YOU !!</a:t>
            </a:r>
            <a:endParaRPr lang="en-IN" sz="5400" dirty="0">
              <a:latin typeface="Monotype Corsiva" panose="03010101010201010101" pitchFamily="66" charset="0"/>
              <a:cs typeface="Mongolian Baiti" panose="03000500000000000000" pitchFamily="66" charset="0"/>
            </a:endParaRPr>
          </a:p>
        </p:txBody>
      </p:sp>
    </p:spTree>
    <p:extLst>
      <p:ext uri="{BB962C8B-B14F-4D97-AF65-F5344CB8AC3E}">
        <p14:creationId xmlns:p14="http://schemas.microsoft.com/office/powerpoint/2010/main" val="1796583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3"/>
          <p:cNvSpPr txBox="1">
            <a:spLocks noGrp="1"/>
          </p:cNvSpPr>
          <p:nvPr>
            <p:ph type="ctrTitle" idx="4294967295"/>
          </p:nvPr>
        </p:nvSpPr>
        <p:spPr>
          <a:xfrm>
            <a:off x="1428728" y="214296"/>
            <a:ext cx="65937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smtClean="0">
                <a:solidFill>
                  <a:srgbClr val="FF9800"/>
                </a:solidFill>
                <a:latin typeface="Times New Roman" panose="02020603050405020304" pitchFamily="18" charset="0"/>
                <a:cs typeface="Times New Roman" panose="02020603050405020304" pitchFamily="18" charset="0"/>
              </a:rPr>
              <a:t>ABSTRACT</a:t>
            </a:r>
            <a:endParaRPr sz="4400" dirty="0">
              <a:solidFill>
                <a:srgbClr val="FF9800"/>
              </a:solidFill>
              <a:latin typeface="Times New Roman" panose="02020603050405020304" pitchFamily="18" charset="0"/>
              <a:cs typeface="Times New Roman" panose="02020603050405020304" pitchFamily="18" charset="0"/>
            </a:endParaRPr>
          </a:p>
        </p:txBody>
      </p:sp>
      <p:sp>
        <p:nvSpPr>
          <p:cNvPr id="214" name="Google Shape;214;p13"/>
          <p:cNvSpPr txBox="1">
            <a:spLocks noGrp="1"/>
          </p:cNvSpPr>
          <p:nvPr>
            <p:ph type="subTitle" idx="4294967295"/>
          </p:nvPr>
        </p:nvSpPr>
        <p:spPr>
          <a:xfrm>
            <a:off x="1071538" y="1285866"/>
            <a:ext cx="7072362" cy="3714776"/>
          </a:xfrm>
          <a:prstGeom prst="rect">
            <a:avLst/>
          </a:prstGeom>
        </p:spPr>
        <p:txBody>
          <a:bodyPr spcFirstLastPara="1" wrap="square" lIns="91425" tIns="91425" rIns="91425" bIns="91425" anchor="ctr" anchorCtr="0">
            <a:noAutofit/>
          </a:bodyPr>
          <a:lstStyle/>
          <a:p>
            <a:pPr marL="0" indent="0" algn="just">
              <a:spcBef>
                <a:spcPts val="0"/>
              </a:spcBef>
              <a:buNone/>
            </a:pPr>
            <a:endParaRPr lang="en-US" sz="1200" dirty="0" smtClean="0">
              <a:latin typeface="Times New Roman" pitchFamily="18" charset="0"/>
              <a:cs typeface="Times New Roman" pitchFamily="18" charset="0"/>
            </a:endParaRPr>
          </a:p>
          <a:p>
            <a:pPr marL="0" indent="0" algn="just">
              <a:spcBef>
                <a:spcPts val="0"/>
              </a:spcBef>
              <a:buNone/>
            </a:pPr>
            <a:endParaRPr lang="en-US" sz="1200" dirty="0" smtClean="0">
              <a:latin typeface="Times New Roman" pitchFamily="18" charset="0"/>
              <a:cs typeface="Times New Roman" pitchFamily="18" charset="0"/>
            </a:endParaRPr>
          </a:p>
          <a:p>
            <a:pPr marL="0" indent="0" algn="just">
              <a:spcBef>
                <a:spcPts val="0"/>
              </a:spcBef>
              <a:buNone/>
            </a:pPr>
            <a:r>
              <a:rPr lang="en-US" sz="1200" dirty="0" smtClean="0">
                <a:latin typeface="Times New Roman" pitchFamily="18" charset="0"/>
                <a:cs typeface="Times New Roman" pitchFamily="18" charset="0"/>
              </a:rPr>
              <a:t>Deaf and dumb people uses gesture based communication to communicate with the world using hand gestures. Sign language is the only single way of communication for deaf and dumb people. But common people face difficulty in understanding the gesture language therefore often these physically challenged people has too keep the translator with them to communicate with the world. The progression in implanted framework can give a space to plan and build up an interpreter framework to change over the communication via gestures into discourse. These days implanted framework has turned into a critical pattern in all applications. Our prototype can be used for the welfare of the society . Firstly for the travelling purpose , dumb people face problems while expressing . So they can use our translator which gets converted into text thus helping the pedestrians or the common people. This can be used the either way too that is conversation amongst different groups of deaf and dumb. Different group refers to deaf and dumb people knowing different sign languages as (ASL,ISL,BSL etc.). Secondly , this can be used for the shopping purpose when the mute people can’t reply to the owner or the deaf people can’t hear to the directions shown through audio. Also , for the meeting purposes where one of the co-worker wants to share his/her views with (HR) but can’t speak so here our prototype comes into the picture . Now let us take the situation where the HR who is dumb wants to convey some regards to the one who is deaf, to which he can use our prototype which could be helpful enough to make a successful meeting . So we would be using Convolution Neural Network (CNN) which would implement our prototype .Thus reducing the pre-processing and enhancing the overall recognition process. The work exhibited fundamentally lessens the correspondence gap amongst imbecilic and standard individuals and intends to encourage dumb individuals way of life.</a:t>
            </a:r>
            <a:endParaRPr lang="en-IN" sz="1200" dirty="0" smtClean="0">
              <a:latin typeface="Times New Roman" pitchFamily="18" charset="0"/>
              <a:cs typeface="Times New Roman" pitchFamily="18" charset="0"/>
            </a:endParaRPr>
          </a:p>
          <a:p>
            <a:pPr marL="0" lvl="0" indent="0" algn="ctr" rtl="0">
              <a:spcBef>
                <a:spcPts val="0"/>
              </a:spcBef>
              <a:spcAft>
                <a:spcPts val="0"/>
              </a:spcAft>
              <a:buNone/>
            </a:pPr>
            <a:endParaRPr b="1" dirty="0">
              <a:latin typeface="Times New Roman" pitchFamily="18" charset="0"/>
              <a:cs typeface="Times New Roman" pitchFamily="18" charset="0"/>
            </a:endParaRPr>
          </a:p>
        </p:txBody>
      </p:sp>
      <p:sp>
        <p:nvSpPr>
          <p:cNvPr id="216" name="Google Shape;216;p13"/>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BACKGROUND</a:t>
            </a:r>
            <a:endParaRPr lang="en-IN" sz="2800"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1"/>
          </p:nvPr>
        </p:nvSpPr>
        <p:spPr>
          <a:xfrm>
            <a:off x="785786" y="1071552"/>
            <a:ext cx="6132600" cy="3145500"/>
          </a:xfrm>
        </p:spPr>
        <p:txBody>
          <a:bodyPr/>
          <a:lstStyle/>
          <a:p>
            <a:pPr marL="76200" indent="0" algn="just">
              <a:buNone/>
            </a:pPr>
            <a:r>
              <a:rPr lang="en-IN" sz="1200" dirty="0" smtClean="0">
                <a:latin typeface="Times New Roman" pitchFamily="18" charset="0"/>
                <a:cs typeface="Times New Roman" pitchFamily="18" charset="0"/>
              </a:rPr>
              <a:t>Gesture recognition and sign language recognition has been a well researched topic for American Sign Language(ASL), however few research works have been distributed with respect to Sign Language(ISL). </a:t>
            </a:r>
            <a:r>
              <a:rPr lang="en-US" sz="1200" dirty="0" smtClean="0">
                <a:latin typeface="Times New Roman" pitchFamily="18" charset="0"/>
                <a:cs typeface="Times New Roman" pitchFamily="18" charset="0"/>
              </a:rPr>
              <a:t>One of the methodologies included key point discovery of Image utilizing SIFT and afterward coordinating the key point of another picture with the key points of standard pictures per letters in order in a database to arrange the new picture with the mark of one with the nearest coordinate . Another determined the Eigen vectors of covariance framework determined from the vector portrayal of picture and utilized Euclidean separation of new picture Eigen vector with those in preparing informational collection to characterize new picture . </a:t>
            </a:r>
            <a:r>
              <a:rPr lang="en-IN" sz="1200" dirty="0" smtClean="0">
                <a:latin typeface="Times New Roman" pitchFamily="18" charset="0"/>
                <a:cs typeface="Times New Roman" pitchFamily="18" charset="0"/>
              </a:rPr>
              <a:t>However , rather than utilizing top of the line innovation like gloves , we plan to take care of this issue utilizing CNN.</a:t>
            </a:r>
          </a:p>
          <a:p>
            <a:endParaRPr lang="en-IN" sz="1200" dirty="0" smtClean="0"/>
          </a:p>
          <a:p>
            <a:endParaRPr lang="en-IN" sz="1200" dirty="0">
              <a:latin typeface="Times New Roman" pitchFamily="18" charset="0"/>
              <a:cs typeface="Times New Roman" pitchFamily="18"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lang="en"/>
          </a:p>
        </p:txBody>
      </p:sp>
      <p:pic>
        <p:nvPicPr>
          <p:cNvPr id="5" name="Picture 4" descr="article-2099931-11AF3E18000005DC-788_1024x615_large.jpg"/>
          <p:cNvPicPr/>
          <p:nvPr/>
        </p:nvPicPr>
        <p:blipFill>
          <a:blip r:embed="rId2" cstate="print"/>
          <a:stretch>
            <a:fillRect/>
          </a:stretch>
        </p:blipFill>
        <p:spPr>
          <a:xfrm>
            <a:off x="1571604" y="3429006"/>
            <a:ext cx="2286016" cy="1428760"/>
          </a:xfrm>
          <a:prstGeom prst="rect">
            <a:avLst/>
          </a:prstGeom>
        </p:spPr>
      </p:pic>
      <p:pic>
        <p:nvPicPr>
          <p:cNvPr id="6" name="Picture 5" descr="dsc0092-1.jpg"/>
          <p:cNvPicPr/>
          <p:nvPr/>
        </p:nvPicPr>
        <p:blipFill>
          <a:blip r:embed="rId3"/>
          <a:stretch>
            <a:fillRect/>
          </a:stretch>
        </p:blipFill>
        <p:spPr>
          <a:xfrm>
            <a:off x="4071934" y="3429006"/>
            <a:ext cx="2571768" cy="141731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PROJECT DESCRIPTION</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814275" y="1707654"/>
            <a:ext cx="6132600" cy="3244446"/>
          </a:xfrm>
        </p:spPr>
        <p:txBody>
          <a:bodyPr/>
          <a:lstStyle/>
          <a:p>
            <a:pPr marL="180340" marR="633730" algn="just">
              <a:lnSpc>
                <a:spcPct val="115000"/>
              </a:lnSpc>
              <a:spcAft>
                <a:spcPts val="1000"/>
              </a:spcAft>
              <a:buNone/>
            </a:pPr>
            <a:r>
              <a:rPr lang="en-IN" sz="1100" dirty="0" smtClean="0">
                <a:latin typeface="Times New Roman" pitchFamily="18" charset="0"/>
                <a:cs typeface="Times New Roman" pitchFamily="18" charset="0"/>
              </a:rPr>
              <a:t>    Creating communication through signing application for hard of hearing individuals can be essential, as they'll have the capacity to discuss effectively with even the individuals who don't get it communication through signing. </a:t>
            </a:r>
          </a:p>
          <a:p>
            <a:pPr marL="180340" marR="633730" algn="just">
              <a:lnSpc>
                <a:spcPct val="115000"/>
              </a:lnSpc>
              <a:spcAft>
                <a:spcPts val="1000"/>
              </a:spcAft>
              <a:buNone/>
            </a:pPr>
            <a:r>
              <a:rPr lang="en-IN" sz="1100" dirty="0" smtClean="0">
                <a:latin typeface="Times New Roman" pitchFamily="18" charset="0"/>
                <a:cs typeface="Times New Roman" pitchFamily="18" charset="0"/>
              </a:rPr>
              <a:t>     Our project aims for taking the essential steps in connecting the communication gap between ordinary individuals, hearing and speech impaired individuals utilizing sign language.</a:t>
            </a:r>
            <a:r>
              <a:rPr lang="en-IN" sz="1100" dirty="0" smtClean="0">
                <a:latin typeface="Times New Roman" pitchFamily="18" charset="0"/>
                <a:ea typeface="Calibri"/>
                <a:cs typeface="Times New Roman" pitchFamily="18" charset="0"/>
              </a:rPr>
              <a:t> </a:t>
            </a:r>
          </a:p>
          <a:p>
            <a:pPr marL="180340" marR="633730" algn="just">
              <a:lnSpc>
                <a:spcPct val="115000"/>
              </a:lnSpc>
              <a:spcAft>
                <a:spcPts val="1000"/>
              </a:spcAft>
              <a:buNone/>
            </a:pPr>
            <a:r>
              <a:rPr lang="en-IN" sz="1100" dirty="0" smtClean="0">
                <a:latin typeface="Times New Roman" pitchFamily="18" charset="0"/>
                <a:ea typeface="Calibri"/>
                <a:cs typeface="Times New Roman" pitchFamily="18" charset="0"/>
              </a:rPr>
              <a:t>     The principle focal point of this work is to make a vision based framework to recognize sign language gestures from the video groupings. </a:t>
            </a:r>
          </a:p>
          <a:p>
            <a:pPr marL="180340" marR="633730" algn="just">
              <a:lnSpc>
                <a:spcPct val="115000"/>
              </a:lnSpc>
              <a:spcAft>
                <a:spcPts val="1000"/>
              </a:spcAft>
              <a:buNone/>
            </a:pPr>
            <a:r>
              <a:rPr lang="en-IN" sz="1100" dirty="0" smtClean="0">
                <a:latin typeface="Times New Roman" pitchFamily="18" charset="0"/>
                <a:ea typeface="Calibri"/>
                <a:cs typeface="Times New Roman" pitchFamily="18" charset="0"/>
              </a:rPr>
              <a:t>     The explanation behind picking a framework  is relates to the fact that it gives an easier and progressively natural method for correspondence between a human and a computer. </a:t>
            </a:r>
          </a:p>
          <a:p>
            <a:pPr marL="180340" marR="633730" algn="just">
              <a:lnSpc>
                <a:spcPct val="115000"/>
              </a:lnSpc>
              <a:spcAft>
                <a:spcPts val="1000"/>
              </a:spcAft>
              <a:buNone/>
            </a:pPr>
            <a:r>
              <a:rPr lang="en-IN" sz="1100" dirty="0" smtClean="0">
                <a:latin typeface="Times New Roman" pitchFamily="18" charset="0"/>
                <a:ea typeface="Calibri"/>
                <a:cs typeface="Times New Roman" pitchFamily="18" charset="0"/>
              </a:rPr>
              <a:t>     In this project, 46 diverse gestures have been considered. To prepare the model on the spatial features of the video sequences  we have utilized  CNN (Convolution Neural Network) model.</a:t>
            </a:r>
          </a:p>
          <a:p>
            <a:pPr algn="just"/>
            <a:endParaRPr lang="en-IN" sz="1100" dirty="0" smtClean="0">
              <a:latin typeface="Times New Roman" pitchFamily="18" charset="0"/>
              <a:cs typeface="Times New Roman" pitchFamily="18" charset="0"/>
            </a:endParaRP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lang="en"/>
          </a:p>
        </p:txBody>
      </p:sp>
      <p:pic>
        <p:nvPicPr>
          <p:cNvPr id="6" name="Picture 5" descr="C:\Users\manisha\Downloads\image.png"/>
          <p:cNvPicPr/>
          <p:nvPr/>
        </p:nvPicPr>
        <p:blipFill>
          <a:blip r:embed="rId2"/>
          <a:srcRect/>
          <a:stretch>
            <a:fillRect/>
          </a:stretch>
        </p:blipFill>
        <p:spPr bwMode="auto">
          <a:xfrm>
            <a:off x="1357290" y="428610"/>
            <a:ext cx="6715172" cy="435771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smtClean="0">
                <a:latin typeface="Times New Roman" panose="02020603050405020304" pitchFamily="18" charset="0"/>
                <a:cs typeface="Times New Roman" panose="02020603050405020304" pitchFamily="18" charset="0"/>
              </a:rPr>
              <a:t>THREE APPROCAHES </a:t>
            </a:r>
            <a:endParaRPr lang="en-IN" sz="28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571472" y="1714494"/>
            <a:ext cx="7929618" cy="3643320"/>
          </a:xfrm>
        </p:spPr>
        <p:txBody>
          <a:bodyPr/>
          <a:lstStyle/>
          <a:p>
            <a:pPr>
              <a:buNone/>
            </a:pPr>
            <a:r>
              <a:rPr lang="en-IN" sz="105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USING SENSOR :</a:t>
            </a:r>
          </a:p>
          <a:p>
            <a:pPr>
              <a:buNone/>
            </a:pPr>
            <a:r>
              <a:rPr lang="en-IN" sz="1200" dirty="0" smtClean="0">
                <a:latin typeface="Times New Roman" pitchFamily="18" charset="0"/>
                <a:cs typeface="Times New Roman" pitchFamily="18" charset="0"/>
              </a:rPr>
              <a:t>	 The sensor based system consists a combination of hardware and software modules.</a:t>
            </a:r>
          </a:p>
          <a:p>
            <a:pPr>
              <a:buNone/>
            </a:pPr>
            <a:r>
              <a:rPr lang="en-IN" sz="1200" dirty="0" smtClean="0">
                <a:latin typeface="Times New Roman" pitchFamily="18" charset="0"/>
                <a:cs typeface="Times New Roman" pitchFamily="18" charset="0"/>
              </a:rPr>
              <a:t>          Hardware  segment will incorporate flex sensors on every finger.</a:t>
            </a:r>
          </a:p>
          <a:p>
            <a:pPr>
              <a:buNone/>
            </a:pPr>
            <a:r>
              <a:rPr lang="en-IN" sz="1200" dirty="0" smtClean="0">
                <a:latin typeface="Times New Roman" pitchFamily="18" charset="0"/>
                <a:cs typeface="Times New Roman" pitchFamily="18" charset="0"/>
              </a:rPr>
              <a:t>          Flex sensors takes input as different gestures through gloves, microcontroller is used to convert input </a:t>
            </a:r>
            <a:r>
              <a:rPr lang="en-IN" sz="1200" dirty="0" err="1" smtClean="0">
                <a:latin typeface="Times New Roman" pitchFamily="18" charset="0"/>
                <a:cs typeface="Times New Roman" pitchFamily="18" charset="0"/>
              </a:rPr>
              <a:t>analog</a:t>
            </a:r>
            <a:r>
              <a:rPr lang="en-IN" sz="1200" dirty="0" smtClean="0">
                <a:latin typeface="Times New Roman" pitchFamily="18" charset="0"/>
                <a:cs typeface="Times New Roman" pitchFamily="18" charset="0"/>
              </a:rPr>
              <a:t> signal to digital data and further processing can be done.</a:t>
            </a:r>
          </a:p>
          <a:p>
            <a:pPr>
              <a:buNone/>
            </a:pPr>
            <a:endParaRPr lang="en-IN" sz="1200" dirty="0" smtClean="0">
              <a:latin typeface="Times New Roman" pitchFamily="18" charset="0"/>
              <a:cs typeface="Times New Roman" pitchFamily="18" charset="0"/>
            </a:endParaRPr>
          </a:p>
          <a:p>
            <a:pPr>
              <a:buNone/>
            </a:pPr>
            <a:r>
              <a:rPr lang="en-IN" sz="1200" dirty="0" smtClean="0">
                <a:latin typeface="Times New Roman" pitchFamily="18" charset="0"/>
                <a:cs typeface="Times New Roman" pitchFamily="18" charset="0"/>
              </a:rPr>
              <a:t>	</a:t>
            </a:r>
            <a:r>
              <a:rPr lang="en-IN" sz="1200" b="1" dirty="0" smtClean="0">
                <a:latin typeface="Times New Roman" pitchFamily="18" charset="0"/>
                <a:cs typeface="Times New Roman" pitchFamily="18" charset="0"/>
              </a:rPr>
              <a:t>USING IMAGE PROCESSING :</a:t>
            </a:r>
          </a:p>
          <a:p>
            <a:pPr>
              <a:buNone/>
            </a:pP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Reading image from camera and applying pre-processing techniques like gamma correction, blurring.</a:t>
            </a: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Hand Segmentation using background subtraction algorithm is done.</a:t>
            </a:r>
          </a:p>
          <a:p>
            <a:pPr>
              <a:buNone/>
            </a:pPr>
            <a:r>
              <a:rPr lang="en-US" sz="1200" dirty="0" smtClean="0">
                <a:latin typeface="Times New Roman" pitchFamily="18" charset="0"/>
                <a:cs typeface="Times New Roman" pitchFamily="18" charset="0"/>
              </a:rPr>
              <a:t>         Hand detection using </a:t>
            </a:r>
            <a:r>
              <a:rPr lang="en-US" sz="1200" dirty="0" err="1" smtClean="0">
                <a:latin typeface="Times New Roman" pitchFamily="18" charset="0"/>
                <a:cs typeface="Times New Roman" pitchFamily="18" charset="0"/>
              </a:rPr>
              <a:t>thres</a:t>
            </a:r>
            <a:r>
              <a:rPr lang="en-US" sz="1200" dirty="0" smtClean="0">
                <a:latin typeface="Times New Roman" pitchFamily="18" charset="0"/>
                <a:cs typeface="Times New Roman" pitchFamily="18" charset="0"/>
              </a:rPr>
              <a:t>-holding and dilation</a:t>
            </a:r>
            <a:r>
              <a:rPr lang="en-IN" sz="1200" dirty="0" smtClean="0">
                <a:latin typeface="Times New Roman" pitchFamily="18" charset="0"/>
                <a:cs typeface="Times New Roman" pitchFamily="18" charset="0"/>
              </a:rPr>
              <a:t>.</a:t>
            </a:r>
            <a:r>
              <a:rPr lang="en-US" sz="1200" dirty="0" smtClean="0">
                <a:latin typeface="Times New Roman" pitchFamily="18" charset="0"/>
                <a:cs typeface="Times New Roman" pitchFamily="18" charset="0"/>
              </a:rPr>
              <a:t>Finding contours of hand for getting shape of hand Finding contour area, convex hull, hull area, solidity </a:t>
            </a:r>
            <a:r>
              <a:rPr lang="en-IN" sz="1200" dirty="0" smtClean="0">
                <a:latin typeface="Times New Roman" pitchFamily="18" charset="0"/>
                <a:cs typeface="Times New Roman" pitchFamily="18" charset="0"/>
              </a:rPr>
              <a:t>. </a:t>
            </a:r>
          </a:p>
          <a:p>
            <a:pPr>
              <a:buNone/>
            </a:pPr>
            <a:r>
              <a:rPr lang="en-IN" sz="1200" dirty="0" smtClean="0">
                <a:latin typeface="Times New Roman" pitchFamily="18" charset="0"/>
                <a:cs typeface="Times New Roman" pitchFamily="18" charset="0"/>
              </a:rPr>
              <a:t>         </a:t>
            </a:r>
            <a:r>
              <a:rPr lang="en-US" sz="1200" dirty="0" smtClean="0">
                <a:latin typeface="Times New Roman" pitchFamily="18" charset="0"/>
                <a:cs typeface="Times New Roman" pitchFamily="18" charset="0"/>
              </a:rPr>
              <a:t>Also  we can find the angle between two fingers and aspect ratio of hand  as well as finding the defects of hand using convex hull , and  finally classifying using solidity, aspect ratio, convex defects and angle,</a:t>
            </a:r>
            <a:endParaRPr lang="en-IN" sz="1200" dirty="0" smtClean="0">
              <a:latin typeface="Times New Roman" pitchFamily="18" charset="0"/>
              <a:cs typeface="Times New Roman" pitchFamily="18" charset="0"/>
            </a:endParaRPr>
          </a:p>
          <a:p>
            <a:pPr algn="just">
              <a:buNone/>
            </a:pPr>
            <a:r>
              <a:rPr lang="en-US" sz="1200" dirty="0" smtClean="0">
                <a:latin typeface="Times New Roman" pitchFamily="18" charset="0"/>
                <a:cs typeface="Times New Roman" pitchFamily="18" charset="0"/>
              </a:rPr>
              <a:t>	if image (sign) matches with the database image, then ON the led and speak the meaning of that sign </a:t>
            </a:r>
            <a:endParaRPr lang="en-IN" sz="1200" dirty="0" smtClean="0">
              <a:latin typeface="Times New Roman" pitchFamily="18" charset="0"/>
              <a:cs typeface="Times New Roman" pitchFamily="18" charset="0"/>
            </a:endParaRPr>
          </a:p>
          <a:p>
            <a:pPr algn="just">
              <a:buNone/>
            </a:pPr>
            <a:endParaRPr lang="en-IN" sz="1400" dirty="0" smtClean="0"/>
          </a:p>
          <a:p>
            <a:pPr algn="just"/>
            <a:endParaRPr lang="en-IN"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000" dirty="0" smtClean="0">
                <a:latin typeface="Times New Roman" panose="02020603050405020304" pitchFamily="18" charset="0"/>
                <a:cs typeface="Times New Roman" panose="02020603050405020304" pitchFamily="18" charset="0"/>
              </a:rPr>
              <a:t>CNN (CONVOLUTION NEURAL NETWORKS)</a:t>
            </a:r>
            <a:endParaRPr lang="en-IN"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idx="4294967295"/>
          </p:nvPr>
        </p:nvSpPr>
        <p:spPr>
          <a:xfrm>
            <a:off x="7656513" y="4637088"/>
            <a:ext cx="1487487" cy="314325"/>
          </a:xfrm>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331641" y="1707654"/>
            <a:ext cx="6123036" cy="3244446"/>
          </a:xfrm>
          <a:prstGeom prst="rect">
            <a:avLst/>
          </a:prstGeom>
        </p:spPr>
      </p:pic>
      <p:sp>
        <p:nvSpPr>
          <p:cNvPr id="6" name="Title 5"/>
          <p:cNvSpPr>
            <a:spLocks noGrp="1"/>
          </p:cNvSpPr>
          <p:nvPr>
            <p:ph type="title"/>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extLst>
      <p:ext uri="{BB962C8B-B14F-4D97-AF65-F5344CB8AC3E}">
        <p14:creationId xmlns:p14="http://schemas.microsoft.com/office/powerpoint/2010/main" val="2884211590"/>
      </p:ext>
    </p:extLst>
  </p:cSld>
  <p:clrMapOvr>
    <a:masterClrMapping/>
  </p:clrMapOvr>
</p:sld>
</file>

<file path=ppt/theme/theme1.xml><?xml version="1.0" encoding="utf-8"?>
<a:theme xmlns:a="http://schemas.openxmlformats.org/drawingml/2006/main" name="Saler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TotalTime>
  <Words>1166</Words>
  <Application>Microsoft Office PowerPoint</Application>
  <PresentationFormat>On-screen Show (16:9)</PresentationFormat>
  <Paragraphs>110</Paragraphs>
  <Slides>27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Wingdings</vt:lpstr>
      <vt:lpstr>Mongolian Baiti</vt:lpstr>
      <vt:lpstr>Arvo</vt:lpstr>
      <vt:lpstr>Roboto Condensed Light</vt:lpstr>
      <vt:lpstr>Calibri</vt:lpstr>
      <vt:lpstr>Times New Roman</vt:lpstr>
      <vt:lpstr>Roboto Condensed</vt:lpstr>
      <vt:lpstr>Monotype Corsiva</vt:lpstr>
      <vt:lpstr>Salerio template</vt:lpstr>
      <vt:lpstr>SMART AID FOR SPEECH AND HEARING IMPAIRED COMMUNITY USING CNN</vt:lpstr>
      <vt:lpstr>CAPSTONE PROJECT(CSE 4099)</vt:lpstr>
      <vt:lpstr>ABSTRACT</vt:lpstr>
      <vt:lpstr>BACKGROUND</vt:lpstr>
      <vt:lpstr>PROJECT DESCRIPTION</vt:lpstr>
      <vt:lpstr>PowerPoint Presentation</vt:lpstr>
      <vt:lpstr>THREE APPROCAHES </vt:lpstr>
      <vt:lpstr>CNN (CONVOLUTION NEURAL NETWORKS)</vt:lpstr>
      <vt:lpstr>PowerPoint Presentation</vt:lpstr>
      <vt:lpstr>PowerPoint Presentation</vt:lpstr>
      <vt:lpstr>PowerPoint Presentation</vt:lpstr>
      <vt:lpstr>TECHNICAL SPECIFICATIONS </vt:lpstr>
      <vt:lpstr>KERAS </vt:lpstr>
      <vt:lpstr>ANACONDA AND JUPYTER</vt:lpstr>
      <vt:lpstr>PIP</vt:lpstr>
      <vt:lpstr>RESULTS </vt:lpstr>
      <vt:lpstr>ALL GESTURES </vt:lpstr>
      <vt:lpstr>TEXT MODE</vt:lpstr>
      <vt:lpstr>PowerPoint Presentation</vt:lpstr>
      <vt:lpstr>CALCULATOR  MODE</vt:lpstr>
      <vt:lpstr>CONFUSION MATRIX</vt:lpstr>
      <vt:lpstr>VALIDATION AND LOSS VISUALIZATION</vt:lpstr>
      <vt:lpstr>CONSTRAINTS</vt:lpstr>
      <vt:lpstr>CONCLUSION</vt:lpstr>
      <vt:lpstr>PowerPoint Presentation</vt:lpstr>
      <vt:lpstr>FUTURE  WORK</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AID FOR SPEECH AND HEARING IMPAIRED COMMUNITY USING CNN</dc:title>
  <dc:creator>manisha</dc:creator>
  <cp:lastModifiedBy>Lavanya Shivani</cp:lastModifiedBy>
  <cp:revision>15</cp:revision>
  <dcterms:modified xsi:type="dcterms:W3CDTF">2019-04-11T19:27:12Z</dcterms:modified>
</cp:coreProperties>
</file>