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4" r:id="rId3"/>
    <p:sldId id="270" r:id="rId4"/>
    <p:sldId id="271" r:id="rId5"/>
    <p:sldId id="272" r:id="rId6"/>
    <p:sldId id="273"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63" r:id="rId20"/>
    <p:sldId id="28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66" d="100"/>
          <a:sy n="66" d="100"/>
        </p:scale>
        <p:origin x="-798" y="-17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5/25/2020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5/25/2020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20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389014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5/25/2020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5/25/2020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5/25/2020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foursquare.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Akash Sarkar</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smtClean="0"/>
              <a:t>modelling</a:t>
            </a:r>
            <a:endParaRPr lang="en-IN" dirty="0"/>
          </a:p>
        </p:txBody>
      </p:sp>
      <p:sp>
        <p:nvSpPr>
          <p:cNvPr id="6" name="Content Placeholder 5"/>
          <p:cNvSpPr>
            <a:spLocks noGrp="1"/>
          </p:cNvSpPr>
          <p:nvPr>
            <p:ph sz="half" idx="1"/>
          </p:nvPr>
        </p:nvSpPr>
        <p:spPr>
          <a:xfrm>
            <a:off x="333772" y="980728"/>
            <a:ext cx="11855052" cy="5688632"/>
          </a:xfrm>
        </p:spPr>
        <p:txBody>
          <a:bodyPr>
            <a:normAutofit/>
          </a:bodyPr>
          <a:lstStyle/>
          <a:p>
            <a:pPr>
              <a:buNone/>
            </a:pPr>
            <a:r>
              <a:rPr lang="en-US" sz="2000" dirty="0" smtClean="0"/>
              <a:t>Five model type were then chosen to be evaluated:</a:t>
            </a:r>
          </a:p>
          <a:p>
            <a:pPr marL="274638"/>
            <a:r>
              <a:rPr lang="en-US" sz="2000" dirty="0" smtClean="0"/>
              <a:t>K Nearest </a:t>
            </a:r>
            <a:r>
              <a:rPr lang="en-US" sz="2000" dirty="0" err="1" smtClean="0"/>
              <a:t>Neighbours</a:t>
            </a:r>
            <a:endParaRPr lang="en-US" sz="2000" dirty="0" smtClean="0"/>
          </a:p>
          <a:p>
            <a:pPr marL="274638"/>
            <a:r>
              <a:rPr lang="en-US" sz="2000" dirty="0" smtClean="0"/>
              <a:t>Decision Trees</a:t>
            </a:r>
          </a:p>
          <a:p>
            <a:pPr marL="274638"/>
            <a:r>
              <a:rPr lang="en-US" sz="2000" dirty="0" err="1" smtClean="0"/>
              <a:t>Logestic</a:t>
            </a:r>
            <a:r>
              <a:rPr lang="en-US" sz="2000" dirty="0" smtClean="0"/>
              <a:t> Regression</a:t>
            </a:r>
          </a:p>
          <a:p>
            <a:pPr marL="274638"/>
            <a:r>
              <a:rPr lang="en-US" sz="2000" dirty="0" smtClean="0"/>
              <a:t>Naive </a:t>
            </a:r>
            <a:r>
              <a:rPr lang="en-US" sz="2000" dirty="0" err="1" smtClean="0"/>
              <a:t>Bayes</a:t>
            </a:r>
            <a:endParaRPr lang="en-US" sz="2000" dirty="0" smtClean="0"/>
          </a:p>
          <a:p>
            <a:pPr marL="274638"/>
            <a:r>
              <a:rPr lang="en-US" sz="2000" dirty="0" smtClean="0"/>
              <a:t>Decision Forest using a Random </a:t>
            </a:r>
            <a:r>
              <a:rPr lang="en-US" sz="2000" dirty="0" smtClean="0"/>
              <a:t>Forest</a:t>
            </a:r>
          </a:p>
          <a:p>
            <a:pPr marL="58738" indent="-12700">
              <a:buNone/>
            </a:pPr>
            <a:r>
              <a:rPr lang="en-US" sz="2000" dirty="0" smtClean="0"/>
              <a:t>However, </a:t>
            </a:r>
            <a:r>
              <a:rPr lang="en-US" sz="2000" dirty="0" smtClean="0"/>
              <a:t>Logistic Regression and Naive </a:t>
            </a:r>
            <a:r>
              <a:rPr lang="en-US" sz="2000" dirty="0" err="1" smtClean="0"/>
              <a:t>Bayes</a:t>
            </a:r>
            <a:r>
              <a:rPr lang="en-US" sz="2000" dirty="0" smtClean="0"/>
              <a:t> models did not return any models with an accuracy greater that 0.61.</a:t>
            </a:r>
          </a:p>
          <a:p>
            <a:pPr marL="176213" indent="-14288">
              <a:buNone/>
            </a:pPr>
            <a:endParaRPr lang="en-US" sz="2000" b="1" dirty="0" smtClean="0"/>
          </a:p>
          <a:p>
            <a:pPr marL="502920" lvl="0" indent="-457200" algn="ctr">
              <a:buNone/>
            </a:pP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US" b="1" dirty="0" smtClean="0"/>
              <a:t>K Nearest </a:t>
            </a:r>
            <a:r>
              <a:rPr lang="en-US" b="1" dirty="0" smtClean="0"/>
              <a:t>Neighbor (</a:t>
            </a:r>
            <a:r>
              <a:rPr lang="en-US" b="1" dirty="0" smtClean="0"/>
              <a:t>KNN)</a:t>
            </a:r>
            <a:endParaRPr lang="en-IN" b="1" dirty="0"/>
          </a:p>
        </p:txBody>
      </p:sp>
      <p:sp>
        <p:nvSpPr>
          <p:cNvPr id="6" name="Content Placeholder 5"/>
          <p:cNvSpPr>
            <a:spLocks noGrp="1"/>
          </p:cNvSpPr>
          <p:nvPr>
            <p:ph sz="half" idx="1"/>
          </p:nvPr>
        </p:nvSpPr>
        <p:spPr>
          <a:xfrm>
            <a:off x="333772" y="980728"/>
            <a:ext cx="11855052" cy="5688632"/>
          </a:xfrm>
        </p:spPr>
        <p:txBody>
          <a:bodyPr>
            <a:normAutofit/>
          </a:bodyPr>
          <a:lstStyle/>
          <a:p>
            <a:pPr marL="58738" indent="-14288">
              <a:buNone/>
            </a:pPr>
            <a:r>
              <a:rPr lang="en-US" sz="2000" dirty="0" smtClean="0"/>
              <a:t>KNN Model was quick to execute and through the process of evaluation it was discovered the K = 9 gave the best results </a:t>
            </a:r>
            <a:r>
              <a:rPr lang="en-US" sz="2000" dirty="0" smtClean="0"/>
              <a:t>K </a:t>
            </a:r>
            <a:r>
              <a:rPr lang="en-US" sz="2000" dirty="0" smtClean="0"/>
              <a:t>Nearest </a:t>
            </a:r>
            <a:r>
              <a:rPr lang="en-US" sz="2000" dirty="0" smtClean="0"/>
              <a:t>Neighbors</a:t>
            </a:r>
            <a:endParaRPr lang="en-US" sz="2000" dirty="0" smtClean="0"/>
          </a:p>
          <a:p>
            <a:pPr marL="176213" indent="-14288">
              <a:buNone/>
            </a:pPr>
            <a:endParaRPr lang="en-US" sz="2000" b="1" dirty="0" smtClean="0"/>
          </a:p>
          <a:p>
            <a:pPr marL="502920" lvl="0" indent="-457200" algn="ctr">
              <a:buNone/>
            </a:pPr>
            <a:endParaRPr lang="en-IN" dirty="0" smtClean="0"/>
          </a:p>
          <a:p>
            <a:pPr marL="502920" lvl="0" indent="-457200" algn="ctr">
              <a:buNone/>
            </a:pPr>
            <a:endParaRPr lang="en-IN" dirty="0" smtClean="0"/>
          </a:p>
          <a:p>
            <a:pPr marL="502920" lvl="0" indent="-457200" algn="ctr">
              <a:buNone/>
            </a:pPr>
            <a:endParaRPr lang="en-IN" dirty="0" smtClean="0"/>
          </a:p>
          <a:p>
            <a:pPr marL="502920" lvl="0" indent="-457200" algn="ctr">
              <a:buNone/>
            </a:pPr>
            <a:endParaRPr lang="en-IN" dirty="0" smtClean="0"/>
          </a:p>
          <a:p>
            <a:pPr marL="58738" lvl="0" indent="-14288">
              <a:buNone/>
            </a:pPr>
            <a:endParaRPr lang="en-US" dirty="0" smtClean="0"/>
          </a:p>
          <a:p>
            <a:pPr marL="58738" lvl="0" indent="-14288">
              <a:buNone/>
            </a:pPr>
            <a:r>
              <a:rPr lang="en-US" sz="2000" dirty="0" smtClean="0"/>
              <a:t>KNN </a:t>
            </a:r>
            <a:r>
              <a:rPr lang="en-US" sz="2000" dirty="0" smtClean="0"/>
              <a:t>was not particularly fast taking approximately 10 minutes per model.</a:t>
            </a:r>
            <a:endParaRPr lang="en-IN" sz="2000" dirty="0"/>
          </a:p>
        </p:txBody>
      </p:sp>
      <p:pic>
        <p:nvPicPr>
          <p:cNvPr id="4099" name="Picture 3"/>
          <p:cNvPicPr>
            <a:picLocks noChangeAspect="1" noChangeArrowheads="1"/>
          </p:cNvPicPr>
          <p:nvPr/>
        </p:nvPicPr>
        <p:blipFill>
          <a:blip r:embed="rId3"/>
          <a:srcRect/>
          <a:stretch>
            <a:fillRect/>
          </a:stretch>
        </p:blipFill>
        <p:spPr bwMode="auto">
          <a:xfrm>
            <a:off x="3430116" y="1700807"/>
            <a:ext cx="4942496" cy="3240361"/>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US" b="1" dirty="0" smtClean="0"/>
              <a:t>Decision Tree</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176213" indent="-14288">
              <a:buNone/>
            </a:pPr>
            <a:r>
              <a:rPr lang="en-US" sz="2000" dirty="0" smtClean="0"/>
              <a:t>The Decision Tree model was particularly fast taking only 10 seconds per model. This meant that it was easy to try multiple different parameters. A tree depth of 15 gave the best model performance:</a:t>
            </a:r>
            <a:endParaRPr lang="en-US" sz="2000" b="1" dirty="0" smtClean="0"/>
          </a:p>
          <a:p>
            <a:pPr marL="502920" lvl="0" indent="-457200" algn="ctr">
              <a:buNone/>
            </a:pPr>
            <a:endParaRPr lang="en-IN" dirty="0" smtClean="0"/>
          </a:p>
          <a:p>
            <a:pPr marL="502920" lvl="0" indent="-457200" algn="ctr">
              <a:buNone/>
            </a:pPr>
            <a:endParaRPr lang="en-IN" dirty="0" smtClean="0"/>
          </a:p>
          <a:p>
            <a:pPr marL="502920" lvl="0" indent="-457200" algn="ctr">
              <a:buNone/>
            </a:pPr>
            <a:endParaRPr lang="en-IN" dirty="0" smtClean="0"/>
          </a:p>
          <a:p>
            <a:pPr marL="502920" lvl="0" indent="-457200" algn="ctr">
              <a:buNone/>
            </a:pPr>
            <a:endParaRPr lang="en-IN" dirty="0" smtClean="0"/>
          </a:p>
          <a:p>
            <a:pPr marL="58738" lvl="0" indent="-14288">
              <a:buNone/>
            </a:pPr>
            <a:endParaRPr lang="en-US" dirty="0" smtClean="0"/>
          </a:p>
          <a:p>
            <a:pPr marL="58738" lvl="0" indent="-14288">
              <a:buNone/>
            </a:pPr>
            <a:endParaRPr lang="en-US" dirty="0" smtClean="0"/>
          </a:p>
        </p:txBody>
      </p:sp>
      <p:pic>
        <p:nvPicPr>
          <p:cNvPr id="5122" name="Picture 2"/>
          <p:cNvPicPr>
            <a:picLocks noChangeAspect="1" noChangeArrowheads="1"/>
          </p:cNvPicPr>
          <p:nvPr/>
        </p:nvPicPr>
        <p:blipFill>
          <a:blip r:embed="rId3"/>
          <a:srcRect/>
          <a:stretch>
            <a:fillRect/>
          </a:stretch>
        </p:blipFill>
        <p:spPr bwMode="auto">
          <a:xfrm>
            <a:off x="3676145" y="1916832"/>
            <a:ext cx="5182004" cy="3240360"/>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US" b="1" dirty="0" smtClean="0"/>
              <a:t/>
            </a:r>
            <a:br>
              <a:rPr lang="en-US" b="1" dirty="0" smtClean="0"/>
            </a:br>
            <a:r>
              <a:rPr lang="en-US" b="1" dirty="0" smtClean="0"/>
              <a:t> Decision Forest using a Random Forest</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176213" indent="-14288">
              <a:buNone/>
            </a:pPr>
            <a:r>
              <a:rPr lang="en-US" sz="2000" b="1" dirty="0" smtClean="0"/>
              <a:t>Random forests</a:t>
            </a:r>
            <a:r>
              <a:rPr lang="en-US" sz="2000" dirty="0" smtClean="0"/>
              <a:t> or </a:t>
            </a:r>
            <a:r>
              <a:rPr lang="en-US" sz="2000" b="1" dirty="0" smtClean="0"/>
              <a:t>random decision forests</a:t>
            </a:r>
            <a:r>
              <a:rPr lang="en-US" sz="2000" dirty="0" smtClean="0"/>
              <a:t>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a:t>
            </a:r>
            <a:r>
              <a:rPr lang="en-US" sz="2000" dirty="0" err="1" smtClean="0"/>
              <a:t>overfitting</a:t>
            </a:r>
            <a:r>
              <a:rPr lang="en-US" sz="2000" dirty="0" smtClean="0"/>
              <a:t> to their training set.</a:t>
            </a:r>
            <a:endParaRPr lang="en-IN" dirty="0" smtClean="0"/>
          </a:p>
          <a:p>
            <a:pPr marL="502920" lvl="0" indent="-457200" algn="ctr">
              <a:buNone/>
            </a:pPr>
            <a:endParaRPr lang="en-IN" dirty="0" smtClean="0"/>
          </a:p>
          <a:p>
            <a:pPr marL="502920" lvl="0" indent="-457200" algn="ctr">
              <a:buNone/>
            </a:pPr>
            <a:endParaRPr lang="en-IN" dirty="0" smtClean="0"/>
          </a:p>
          <a:p>
            <a:pPr marL="502920" lvl="0" indent="-457200" algn="ctr">
              <a:buNone/>
            </a:pPr>
            <a:endParaRPr lang="en-IN" dirty="0" smtClean="0"/>
          </a:p>
          <a:p>
            <a:pPr marL="58738" lvl="0" indent="-14288">
              <a:buNone/>
            </a:pPr>
            <a:endParaRPr lang="en-US" dirty="0" smtClean="0"/>
          </a:p>
          <a:p>
            <a:pPr marL="58738" lvl="0" indent="-14288">
              <a:buNone/>
            </a:pPr>
            <a:endParaRPr lang="en-US" dirty="0" smtClean="0"/>
          </a:p>
        </p:txBody>
      </p:sp>
      <p:pic>
        <p:nvPicPr>
          <p:cNvPr id="6146" name="Picture 2"/>
          <p:cNvPicPr>
            <a:picLocks noChangeAspect="1" noChangeArrowheads="1"/>
          </p:cNvPicPr>
          <p:nvPr/>
        </p:nvPicPr>
        <p:blipFill>
          <a:blip r:embed="rId3"/>
          <a:srcRect/>
          <a:stretch>
            <a:fillRect/>
          </a:stretch>
        </p:blipFill>
        <p:spPr bwMode="auto">
          <a:xfrm>
            <a:off x="3070076" y="2636912"/>
            <a:ext cx="5760640" cy="3888432"/>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US" b="1" dirty="0" smtClean="0"/>
              <a:t>Best model</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r>
              <a:rPr lang="en-US" dirty="0" smtClean="0"/>
              <a:t>Using the </a:t>
            </a:r>
            <a:r>
              <a:rPr lang="en-US" dirty="0" err="1" smtClean="0"/>
              <a:t>the</a:t>
            </a:r>
            <a:r>
              <a:rPr lang="en-US" dirty="0" smtClean="0"/>
              <a:t> crime data for the top two </a:t>
            </a:r>
            <a:r>
              <a:rPr lang="en-US" dirty="0" err="1" smtClean="0"/>
              <a:t>occuring</a:t>
            </a:r>
            <a:r>
              <a:rPr lang="en-US" dirty="0" smtClean="0"/>
              <a:t> crimes each of the top performing models where further evaluated to </a:t>
            </a:r>
            <a:r>
              <a:rPr lang="en-US" dirty="0" err="1" smtClean="0"/>
              <a:t>to</a:t>
            </a:r>
            <a:r>
              <a:rPr lang="en-US" dirty="0" smtClean="0"/>
              <a:t> determine which model performed the best using F1-Score, </a:t>
            </a:r>
            <a:r>
              <a:rPr lang="en-US" dirty="0" err="1" smtClean="0"/>
              <a:t>Jaccard</a:t>
            </a:r>
            <a:r>
              <a:rPr lang="en-US" dirty="0" smtClean="0"/>
              <a:t> Score and Log Loss.</a:t>
            </a:r>
          </a:p>
          <a:p>
            <a:r>
              <a:rPr lang="en-US" dirty="0" err="1" smtClean="0"/>
              <a:t>Randon</a:t>
            </a:r>
            <a:r>
              <a:rPr lang="en-US" dirty="0" smtClean="0"/>
              <a:t> forest was determined to be the best model.</a:t>
            </a:r>
          </a:p>
          <a:p>
            <a:pPr marL="58738" lvl="0" indent="-14288">
              <a:buNone/>
            </a:pPr>
            <a:endParaRPr lang="en-US" dirty="0" smtClean="0"/>
          </a:p>
        </p:txBody>
      </p:sp>
      <p:pic>
        <p:nvPicPr>
          <p:cNvPr id="7171" name="Picture 3"/>
          <p:cNvPicPr>
            <a:picLocks noChangeAspect="1" noChangeArrowheads="1"/>
          </p:cNvPicPr>
          <p:nvPr/>
        </p:nvPicPr>
        <p:blipFill>
          <a:blip r:embed="rId3"/>
          <a:srcRect l="2330" t="2500" b="5000"/>
          <a:stretch>
            <a:fillRect/>
          </a:stretch>
        </p:blipFill>
        <p:spPr bwMode="auto">
          <a:xfrm>
            <a:off x="2926060" y="2852936"/>
            <a:ext cx="6036088" cy="2664296"/>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US" b="1" dirty="0" smtClean="0"/>
              <a:t>Results and prediction</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58738" lvl="0" indent="-14288">
              <a:buNone/>
            </a:pPr>
            <a:r>
              <a:rPr lang="en-US" sz="2000" dirty="0" smtClean="0"/>
              <a:t>Final 10 venues were identified. </a:t>
            </a:r>
          </a:p>
          <a:p>
            <a:pPr marL="58738" lvl="0" indent="-14288">
              <a:buNone/>
            </a:pPr>
            <a:r>
              <a:rPr lang="en-US" sz="2000" dirty="0" smtClean="0"/>
              <a:t>Of </a:t>
            </a:r>
            <a:r>
              <a:rPr lang="en-US" sz="2000" dirty="0" smtClean="0"/>
              <a:t>the top ten venues 8 were identified as potentially dangerous to visit and 2 were deems safe. As there is no data to compare the predictions against the best way we will </a:t>
            </a:r>
            <a:r>
              <a:rPr lang="en-US" sz="2000" dirty="0" err="1" smtClean="0"/>
              <a:t>visualise</a:t>
            </a:r>
            <a:r>
              <a:rPr lang="en-US" sz="2000" dirty="0" smtClean="0"/>
              <a:t> the data again.</a:t>
            </a:r>
            <a:endParaRPr lang="en-US" sz="2000" dirty="0" smtClean="0"/>
          </a:p>
        </p:txBody>
      </p:sp>
      <p:pic>
        <p:nvPicPr>
          <p:cNvPr id="8194" name="Picture 2"/>
          <p:cNvPicPr>
            <a:picLocks noChangeAspect="1" noChangeArrowheads="1"/>
          </p:cNvPicPr>
          <p:nvPr/>
        </p:nvPicPr>
        <p:blipFill>
          <a:blip r:embed="rId3"/>
          <a:srcRect/>
          <a:stretch>
            <a:fillRect/>
          </a:stretch>
        </p:blipFill>
        <p:spPr bwMode="auto">
          <a:xfrm>
            <a:off x="1557908" y="2420888"/>
            <a:ext cx="9298424" cy="4320480"/>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US" b="1" dirty="0" smtClean="0"/>
              <a:t>Results and prediction</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58738" lvl="0" indent="-14288">
              <a:buNone/>
            </a:pPr>
            <a:r>
              <a:rPr lang="en-US" sz="2000" dirty="0" smtClean="0"/>
              <a:t>Final 10 venues were identified. </a:t>
            </a:r>
          </a:p>
          <a:p>
            <a:pPr marL="58738" lvl="0" indent="-14288">
              <a:buNone/>
            </a:pPr>
            <a:r>
              <a:rPr lang="en-US" sz="2000" dirty="0" smtClean="0"/>
              <a:t>Of </a:t>
            </a:r>
            <a:r>
              <a:rPr lang="en-US" sz="2000" dirty="0" smtClean="0"/>
              <a:t>the top ten venues 8 were identified as potentially dangerous to visit and 2 were deems safe. As there is no data to compare the predictions against the best way we will </a:t>
            </a:r>
            <a:r>
              <a:rPr lang="en-US" sz="2000" dirty="0" err="1" smtClean="0"/>
              <a:t>visualise</a:t>
            </a:r>
            <a:r>
              <a:rPr lang="en-US" sz="2000" dirty="0" smtClean="0"/>
              <a:t> the data again.</a:t>
            </a:r>
            <a:endParaRPr lang="en-US" sz="2000" dirty="0" smtClean="0"/>
          </a:p>
        </p:txBody>
      </p:sp>
      <p:pic>
        <p:nvPicPr>
          <p:cNvPr id="8194" name="Picture 2"/>
          <p:cNvPicPr>
            <a:picLocks noChangeAspect="1" noChangeArrowheads="1"/>
          </p:cNvPicPr>
          <p:nvPr/>
        </p:nvPicPr>
        <p:blipFill>
          <a:blip r:embed="rId3"/>
          <a:srcRect/>
          <a:stretch>
            <a:fillRect/>
          </a:stretch>
        </p:blipFill>
        <p:spPr bwMode="auto">
          <a:xfrm>
            <a:off x="1557908" y="2420888"/>
            <a:ext cx="9298424" cy="4320480"/>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US" b="1" dirty="0" smtClean="0"/>
              <a:t>Visualizations </a:t>
            </a:r>
            <a:r>
              <a:rPr lang="en-US" b="1" dirty="0" smtClean="0"/>
              <a:t>of Predictions</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58738" lvl="0" indent="-14288">
              <a:buNone/>
            </a:pPr>
            <a:r>
              <a:rPr lang="en-US" sz="2000" dirty="0" smtClean="0"/>
              <a:t>These two </a:t>
            </a:r>
            <a:r>
              <a:rPr lang="en-US" sz="2000" dirty="0" smtClean="0"/>
              <a:t>images are </a:t>
            </a:r>
            <a:r>
              <a:rPr lang="en-US" sz="2000" dirty="0" smtClean="0"/>
              <a:t>of </a:t>
            </a:r>
            <a:r>
              <a:rPr lang="en-US" sz="2000" dirty="0" smtClean="0"/>
              <a:t>Millennium Park and of The Chicago Theatre. Both of these venues were identified as likely to be susceptible to crime.</a:t>
            </a:r>
            <a:endParaRPr lang="en-US" sz="2000" dirty="0" smtClean="0"/>
          </a:p>
        </p:txBody>
      </p:sp>
      <p:pic>
        <p:nvPicPr>
          <p:cNvPr id="9218" name="Picture 2"/>
          <p:cNvPicPr>
            <a:picLocks noChangeAspect="1" noChangeArrowheads="1"/>
          </p:cNvPicPr>
          <p:nvPr/>
        </p:nvPicPr>
        <p:blipFill>
          <a:blip r:embed="rId3"/>
          <a:srcRect l="1375" t="2222" r="983" b="2222"/>
          <a:stretch>
            <a:fillRect/>
          </a:stretch>
        </p:blipFill>
        <p:spPr bwMode="auto">
          <a:xfrm>
            <a:off x="621804" y="1916832"/>
            <a:ext cx="5112568" cy="3096344"/>
          </a:xfrm>
          <a:prstGeom prst="rect">
            <a:avLst/>
          </a:prstGeom>
          <a:noFill/>
          <a:ln w="9525">
            <a:noFill/>
            <a:miter lim="800000"/>
            <a:headEnd/>
            <a:tailEnd/>
          </a:ln>
        </p:spPr>
      </p:pic>
      <p:pic>
        <p:nvPicPr>
          <p:cNvPr id="9219" name="Picture 3"/>
          <p:cNvPicPr>
            <a:picLocks noChangeAspect="1" noChangeArrowheads="1"/>
          </p:cNvPicPr>
          <p:nvPr/>
        </p:nvPicPr>
        <p:blipFill>
          <a:blip r:embed="rId4"/>
          <a:srcRect l="1326" t="2222" r="1851" b="2222"/>
          <a:stretch>
            <a:fillRect/>
          </a:stretch>
        </p:blipFill>
        <p:spPr bwMode="auto">
          <a:xfrm>
            <a:off x="6238428" y="1916832"/>
            <a:ext cx="5256584" cy="3096344"/>
          </a:xfrm>
          <a:prstGeom prst="rect">
            <a:avLst/>
          </a:prstGeom>
          <a:noFill/>
          <a:ln w="9525">
            <a:noFill/>
            <a:miter lim="800000"/>
            <a:headEnd/>
            <a:tailEnd/>
          </a:ln>
        </p:spPr>
      </p:pic>
      <p:sp>
        <p:nvSpPr>
          <p:cNvPr id="7" name="TextBox 6"/>
          <p:cNvSpPr txBox="1"/>
          <p:nvPr/>
        </p:nvSpPr>
        <p:spPr>
          <a:xfrm>
            <a:off x="1413892" y="5229200"/>
            <a:ext cx="3816424" cy="369332"/>
          </a:xfrm>
          <a:prstGeom prst="rect">
            <a:avLst/>
          </a:prstGeom>
          <a:noFill/>
          <a:ln>
            <a:solidFill>
              <a:schemeClr val="bg2"/>
            </a:solidFill>
          </a:ln>
        </p:spPr>
        <p:txBody>
          <a:bodyPr wrap="square" rtlCol="0">
            <a:spAutoFit/>
          </a:bodyPr>
          <a:lstStyle/>
          <a:p>
            <a:pPr>
              <a:lnSpc>
                <a:spcPct val="90000"/>
              </a:lnSpc>
            </a:pPr>
            <a:r>
              <a:rPr lang="en-US" sz="2000" dirty="0" smtClean="0"/>
              <a:t>a) Millennium Park</a:t>
            </a:r>
            <a:endParaRPr lang="en-US" sz="2000" dirty="0" smtClean="0"/>
          </a:p>
        </p:txBody>
      </p:sp>
      <p:sp>
        <p:nvSpPr>
          <p:cNvPr id="8" name="TextBox 7"/>
          <p:cNvSpPr txBox="1"/>
          <p:nvPr/>
        </p:nvSpPr>
        <p:spPr>
          <a:xfrm>
            <a:off x="6886500" y="5229200"/>
            <a:ext cx="3816424" cy="369332"/>
          </a:xfrm>
          <a:prstGeom prst="rect">
            <a:avLst/>
          </a:prstGeom>
          <a:noFill/>
          <a:ln>
            <a:solidFill>
              <a:schemeClr val="bg2"/>
            </a:solidFill>
          </a:ln>
        </p:spPr>
        <p:txBody>
          <a:bodyPr wrap="square" rtlCol="0">
            <a:spAutoFit/>
          </a:bodyPr>
          <a:lstStyle/>
          <a:p>
            <a:pPr>
              <a:lnSpc>
                <a:spcPct val="90000"/>
              </a:lnSpc>
            </a:pPr>
            <a:r>
              <a:rPr lang="en-US" sz="2000" dirty="0" smtClean="0"/>
              <a:t>b</a:t>
            </a:r>
            <a:r>
              <a:rPr lang="en-US" sz="2000" dirty="0" smtClean="0"/>
              <a:t>) Chicago Theatre</a:t>
            </a:r>
            <a:endParaRPr lang="en-US" sz="2000" dirty="0" smtClean="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US" b="1" dirty="0" smtClean="0"/>
              <a:t>Visualizations </a:t>
            </a:r>
            <a:r>
              <a:rPr lang="en-US" b="1" dirty="0" smtClean="0"/>
              <a:t>of Predictions</a:t>
            </a:r>
            <a:endParaRPr lang="en-US" b="1" dirty="0"/>
          </a:p>
        </p:txBody>
      </p:sp>
      <p:sp>
        <p:nvSpPr>
          <p:cNvPr id="6" name="Content Placeholder 5"/>
          <p:cNvSpPr>
            <a:spLocks noGrp="1"/>
          </p:cNvSpPr>
          <p:nvPr>
            <p:ph sz="half" idx="1"/>
          </p:nvPr>
        </p:nvSpPr>
        <p:spPr>
          <a:xfrm>
            <a:off x="333772" y="980728"/>
            <a:ext cx="11855052" cy="5688632"/>
          </a:xfrm>
        </p:spPr>
        <p:txBody>
          <a:bodyPr>
            <a:normAutofit/>
          </a:bodyPr>
          <a:lstStyle/>
          <a:p>
            <a:pPr marL="58738" lvl="0" indent="-14288">
              <a:buNone/>
            </a:pPr>
            <a:r>
              <a:rPr lang="en-US" sz="2000" dirty="0" smtClean="0"/>
              <a:t>These images </a:t>
            </a:r>
            <a:r>
              <a:rPr lang="en-US" sz="2000" dirty="0" smtClean="0"/>
              <a:t>are </a:t>
            </a:r>
            <a:r>
              <a:rPr lang="en-US" sz="2000" dirty="0" smtClean="0"/>
              <a:t>from Grant </a:t>
            </a:r>
            <a:r>
              <a:rPr lang="en-US" sz="2000" dirty="0" smtClean="0"/>
              <a:t>Hill and Nature Boardwalk. Although both show signs of criminal activity, both have far less than Millennium Park and The Chicago Theatre.</a:t>
            </a:r>
            <a:endParaRPr lang="en-US" sz="2000" dirty="0" smtClean="0"/>
          </a:p>
        </p:txBody>
      </p:sp>
      <p:sp>
        <p:nvSpPr>
          <p:cNvPr id="7" name="TextBox 6"/>
          <p:cNvSpPr txBox="1"/>
          <p:nvPr/>
        </p:nvSpPr>
        <p:spPr>
          <a:xfrm>
            <a:off x="1413892" y="5229200"/>
            <a:ext cx="3816424" cy="369332"/>
          </a:xfrm>
          <a:prstGeom prst="rect">
            <a:avLst/>
          </a:prstGeom>
          <a:noFill/>
          <a:ln>
            <a:solidFill>
              <a:schemeClr val="bg2"/>
            </a:solidFill>
          </a:ln>
        </p:spPr>
        <p:txBody>
          <a:bodyPr wrap="square" rtlCol="0">
            <a:spAutoFit/>
          </a:bodyPr>
          <a:lstStyle/>
          <a:p>
            <a:pPr>
              <a:lnSpc>
                <a:spcPct val="90000"/>
              </a:lnSpc>
            </a:pPr>
            <a:r>
              <a:rPr lang="en-US" sz="2000" dirty="0" smtClean="0"/>
              <a:t>a) Grant Hill</a:t>
            </a:r>
            <a:endParaRPr lang="en-US" sz="2000" dirty="0" smtClean="0"/>
          </a:p>
        </p:txBody>
      </p:sp>
      <p:sp>
        <p:nvSpPr>
          <p:cNvPr id="8" name="TextBox 7"/>
          <p:cNvSpPr txBox="1"/>
          <p:nvPr/>
        </p:nvSpPr>
        <p:spPr>
          <a:xfrm>
            <a:off x="6886500" y="5229200"/>
            <a:ext cx="3816424" cy="369332"/>
          </a:xfrm>
          <a:prstGeom prst="rect">
            <a:avLst/>
          </a:prstGeom>
          <a:noFill/>
          <a:ln>
            <a:solidFill>
              <a:schemeClr val="bg2"/>
            </a:solidFill>
          </a:ln>
        </p:spPr>
        <p:txBody>
          <a:bodyPr wrap="square" rtlCol="0">
            <a:spAutoFit/>
          </a:bodyPr>
          <a:lstStyle/>
          <a:p>
            <a:pPr>
              <a:lnSpc>
                <a:spcPct val="90000"/>
              </a:lnSpc>
            </a:pPr>
            <a:r>
              <a:rPr lang="en-US" sz="2000" dirty="0" smtClean="0"/>
              <a:t>b) Nature Boardwalk</a:t>
            </a:r>
            <a:endParaRPr lang="en-US" sz="2000" dirty="0" smtClean="0"/>
          </a:p>
        </p:txBody>
      </p:sp>
      <p:pic>
        <p:nvPicPr>
          <p:cNvPr id="10242" name="Picture 2"/>
          <p:cNvPicPr>
            <a:picLocks noChangeAspect="1" noChangeArrowheads="1"/>
          </p:cNvPicPr>
          <p:nvPr/>
        </p:nvPicPr>
        <p:blipFill>
          <a:blip r:embed="rId3"/>
          <a:srcRect/>
          <a:stretch>
            <a:fillRect/>
          </a:stretch>
        </p:blipFill>
        <p:spPr bwMode="auto">
          <a:xfrm>
            <a:off x="432048" y="1700808"/>
            <a:ext cx="5734372" cy="3422010"/>
          </a:xfrm>
          <a:prstGeom prst="rect">
            <a:avLst/>
          </a:prstGeom>
          <a:noFill/>
          <a:ln w="9525">
            <a:noFill/>
            <a:miter lim="800000"/>
            <a:headEnd/>
            <a:tailEnd/>
          </a:ln>
        </p:spPr>
      </p:pic>
      <p:pic>
        <p:nvPicPr>
          <p:cNvPr id="10243" name="Picture 3"/>
          <p:cNvPicPr>
            <a:picLocks noChangeAspect="1" noChangeArrowheads="1"/>
          </p:cNvPicPr>
          <p:nvPr/>
        </p:nvPicPr>
        <p:blipFill>
          <a:blip r:embed="rId4"/>
          <a:srcRect/>
          <a:stretch>
            <a:fillRect/>
          </a:stretch>
        </p:blipFill>
        <p:spPr bwMode="auto">
          <a:xfrm>
            <a:off x="6310436" y="1700808"/>
            <a:ext cx="5674568" cy="3456384"/>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US" b="1" dirty="0" smtClean="0"/>
              <a:t>Conclusions and Discussions</a:t>
            </a:r>
            <a:endParaRPr lang="en-US" b="1" dirty="0"/>
          </a:p>
        </p:txBody>
      </p:sp>
      <p:sp>
        <p:nvSpPr>
          <p:cNvPr id="9" name="Content Placeholder 8"/>
          <p:cNvSpPr>
            <a:spLocks noGrp="1"/>
          </p:cNvSpPr>
          <p:nvPr>
            <p:ph idx="1"/>
          </p:nvPr>
        </p:nvSpPr>
        <p:spPr>
          <a:xfrm>
            <a:off x="261764" y="1196752"/>
            <a:ext cx="11737304" cy="5328592"/>
          </a:xfrm>
        </p:spPr>
        <p:txBody>
          <a:bodyPr>
            <a:normAutofit/>
          </a:bodyPr>
          <a:lstStyle/>
          <a:p>
            <a:r>
              <a:rPr lang="en-US" dirty="0" smtClean="0"/>
              <a:t>Although all of the goals of this project were met there is definitely room for further improvement and development as noted below. However, the goals of the project were met and, with some more work, could easily be </a:t>
            </a:r>
            <a:r>
              <a:rPr lang="en-US" dirty="0" err="1" smtClean="0"/>
              <a:t>devleoped</a:t>
            </a:r>
            <a:r>
              <a:rPr lang="en-US" dirty="0" smtClean="0"/>
              <a:t> into a fully </a:t>
            </a:r>
            <a:r>
              <a:rPr lang="en-US" dirty="0" err="1" smtClean="0"/>
              <a:t>phledged</a:t>
            </a:r>
            <a:r>
              <a:rPr lang="en-US" dirty="0" smtClean="0"/>
              <a:t> application that could support the cautious </a:t>
            </a:r>
            <a:r>
              <a:rPr lang="en-US" dirty="0" err="1" smtClean="0"/>
              <a:t>traveller</a:t>
            </a:r>
            <a:r>
              <a:rPr lang="en-US" dirty="0" smtClean="0"/>
              <a:t> in an unknown location.</a:t>
            </a:r>
          </a:p>
          <a:p>
            <a:r>
              <a:rPr lang="en-US" dirty="0" smtClean="0"/>
              <a:t>Of the contributing data the Chicago Crime data is the one where more data would be good to have. Also not every city in the world makes this data freely available so that is a drawback.</a:t>
            </a:r>
          </a:p>
          <a:p>
            <a:r>
              <a:rPr lang="en-US" dirty="0" err="1" smtClean="0"/>
              <a:t>FourSquare</a:t>
            </a:r>
            <a:r>
              <a:rPr lang="en-US" dirty="0" smtClean="0"/>
              <a:t> proved to be a good source of data but frustrating at times. Despite having a Developer account I regularly exceeded my hourly limit locking me out for the day. This is why Pickle was used to store the captured data.</a:t>
            </a: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9753600" cy="691480"/>
          </a:xfrm>
        </p:spPr>
        <p:txBody>
          <a:bodyPr/>
          <a:lstStyle/>
          <a:p>
            <a:pPr algn="ctr"/>
            <a:r>
              <a:rPr lang="en-US" b="1" dirty="0" smtClean="0"/>
              <a:t>BACKGROUND</a:t>
            </a:r>
            <a:endParaRPr lang="en-US" b="1" dirty="0"/>
          </a:p>
        </p:txBody>
      </p:sp>
      <p:sp>
        <p:nvSpPr>
          <p:cNvPr id="3" name="Content Placeholder 2"/>
          <p:cNvSpPr>
            <a:spLocks noGrp="1"/>
          </p:cNvSpPr>
          <p:nvPr>
            <p:ph idx="1"/>
          </p:nvPr>
        </p:nvSpPr>
        <p:spPr>
          <a:xfrm>
            <a:off x="333772" y="908720"/>
            <a:ext cx="11593288" cy="5760640"/>
          </a:xfrm>
        </p:spPr>
        <p:txBody>
          <a:bodyPr>
            <a:normAutofit fontScale="92500"/>
          </a:bodyPr>
          <a:lstStyle/>
          <a:p>
            <a:pPr>
              <a:buNone/>
            </a:pPr>
            <a:r>
              <a:rPr lang="en-US" b="1" dirty="0" smtClean="0"/>
              <a:t>Imagine the following scenario:</a:t>
            </a:r>
          </a:p>
          <a:p>
            <a:r>
              <a:rPr lang="en-US" dirty="0" smtClean="0"/>
              <a:t>You like to plan ahead and always review your options and make your choices about where you will visit and eat up front before you travel.</a:t>
            </a:r>
          </a:p>
          <a:p>
            <a:r>
              <a:rPr lang="en-US" dirty="0" smtClean="0"/>
              <a:t>You are flying to </a:t>
            </a:r>
            <a:r>
              <a:rPr lang="en-US" dirty="0" smtClean="0"/>
              <a:t>Chicago </a:t>
            </a:r>
            <a:r>
              <a:rPr lang="en-US" dirty="0" smtClean="0"/>
              <a:t>for a Data Science Conference.</a:t>
            </a:r>
          </a:p>
          <a:p>
            <a:r>
              <a:rPr lang="en-US" dirty="0" smtClean="0"/>
              <a:t>You arrive in Chicago the day the conference starts but you've managed to convince your boss to delay your return by a few days giving you time to explore.</a:t>
            </a:r>
          </a:p>
          <a:p>
            <a:r>
              <a:rPr lang="en-US" dirty="0" smtClean="0"/>
              <a:t>But you know no one in Chicago to show you around to all the top sites and to bring you to the best restaurants.</a:t>
            </a:r>
          </a:p>
          <a:p>
            <a:r>
              <a:rPr lang="en-US" dirty="0" smtClean="0"/>
              <a:t>Also the last time you went to a conference you were mugged and had you passport. money and credit cards stolen so you're now nervous of going somewhere without first researching the venue and the surrounding area.</a:t>
            </a:r>
          </a:p>
          <a:p>
            <a:r>
              <a:rPr lang="en-US" dirty="0" smtClean="0"/>
              <a:t>The conference is next week and you don't have time to do all the research you'd like.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US" b="1" dirty="0" smtClean="0"/>
              <a:t>Further Development</a:t>
            </a:r>
            <a:endParaRPr lang="en-US" b="1" dirty="0"/>
          </a:p>
        </p:txBody>
      </p:sp>
      <p:sp>
        <p:nvSpPr>
          <p:cNvPr id="9" name="Content Placeholder 8"/>
          <p:cNvSpPr>
            <a:spLocks noGrp="1"/>
          </p:cNvSpPr>
          <p:nvPr>
            <p:ph idx="1"/>
          </p:nvPr>
        </p:nvSpPr>
        <p:spPr>
          <a:xfrm>
            <a:off x="261764" y="1196752"/>
            <a:ext cx="11737304" cy="5328592"/>
          </a:xfrm>
        </p:spPr>
        <p:txBody>
          <a:bodyPr>
            <a:normAutofit/>
          </a:bodyPr>
          <a:lstStyle/>
          <a:p>
            <a:pPr>
              <a:buNone/>
            </a:pPr>
            <a:r>
              <a:rPr lang="en-US" dirty="0" smtClean="0"/>
              <a:t>The following are suggestions how this project could </a:t>
            </a:r>
            <a:r>
              <a:rPr lang="en-US" dirty="0" smtClean="0"/>
              <a:t>be further </a:t>
            </a:r>
            <a:r>
              <a:rPr lang="en-US" dirty="0" smtClean="0"/>
              <a:t>developed:</a:t>
            </a:r>
          </a:p>
          <a:p>
            <a:r>
              <a:rPr lang="en-US" dirty="0" smtClean="0"/>
              <a:t>Best time to visit each venue</a:t>
            </a:r>
          </a:p>
          <a:p>
            <a:r>
              <a:rPr lang="en-US" dirty="0" smtClean="0"/>
              <a:t>Suggestions for morning, afternoon, evening and night time</a:t>
            </a:r>
          </a:p>
          <a:p>
            <a:r>
              <a:rPr lang="en-US" dirty="0" smtClean="0"/>
              <a:t>Daily itineraries</a:t>
            </a:r>
          </a:p>
          <a:p>
            <a:r>
              <a:rPr lang="en-US" dirty="0" smtClean="0"/>
              <a:t>Route planning and transportation</a:t>
            </a:r>
          </a:p>
          <a:p>
            <a:r>
              <a:rPr lang="en-US" dirty="0" smtClean="0"/>
              <a:t>Time lapse of the crime in the area of the venue</a:t>
            </a:r>
          </a:p>
          <a:p>
            <a:r>
              <a:rPr lang="en-US" dirty="0" smtClean="0"/>
              <a:t>Favorite </a:t>
            </a:r>
            <a:r>
              <a:rPr lang="en-US" dirty="0" smtClean="0"/>
              <a:t>dining preferences could be used to choose the restaurants</a:t>
            </a:r>
          </a:p>
          <a:p>
            <a:pPr marL="45720" indent="0">
              <a:buNone/>
            </a:pPr>
            <a:endParaRPr lang="en-US" dirty="0"/>
          </a:p>
        </p:txBody>
      </p:sp>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24744"/>
            <a:ext cx="11305256" cy="5400600"/>
          </a:xfrm>
        </p:spPr>
        <p:txBody>
          <a:bodyPr>
            <a:normAutofit fontScale="85000" lnSpcReduction="10000"/>
          </a:bodyPr>
          <a:lstStyle/>
          <a:p>
            <a:pPr marL="12700" indent="-12700">
              <a:buNone/>
            </a:pPr>
            <a:r>
              <a:rPr lang="en-US" dirty="0" smtClean="0"/>
              <a:t>When </a:t>
            </a:r>
            <a:r>
              <a:rPr lang="en-US" dirty="0" smtClean="0"/>
              <a:t>driven by venue and location data from </a:t>
            </a:r>
            <a:r>
              <a:rPr lang="en-US" dirty="0" err="1" smtClean="0"/>
              <a:t>FourSquare</a:t>
            </a:r>
            <a:r>
              <a:rPr lang="en-US" dirty="0" smtClean="0"/>
              <a:t>, backed up with open </a:t>
            </a:r>
            <a:r>
              <a:rPr lang="en-US" dirty="0" smtClean="0"/>
              <a:t>source crime </a:t>
            </a:r>
            <a:r>
              <a:rPr lang="en-US" dirty="0" smtClean="0"/>
              <a:t>data, </a:t>
            </a:r>
            <a:r>
              <a:rPr lang="en-US" dirty="0" smtClean="0"/>
              <a:t>it </a:t>
            </a:r>
            <a:r>
              <a:rPr lang="en-US" dirty="0" smtClean="0"/>
              <a:t>is possible to present the cautious and nervous </a:t>
            </a:r>
            <a:r>
              <a:rPr lang="en-US" dirty="0" smtClean="0"/>
              <a:t>traveler </a:t>
            </a:r>
            <a:r>
              <a:rPr lang="en-US" dirty="0" smtClean="0"/>
              <a:t>with a list of attractions to visit </a:t>
            </a:r>
            <a:r>
              <a:rPr lang="en-US" dirty="0" smtClean="0"/>
              <a:t>supplemented </a:t>
            </a:r>
            <a:r>
              <a:rPr lang="en-US" dirty="0" smtClean="0"/>
              <a:t>with a graphics showing the </a:t>
            </a:r>
            <a:r>
              <a:rPr lang="en-US" dirty="0" smtClean="0"/>
              <a:t>occurrence </a:t>
            </a:r>
            <a:r>
              <a:rPr lang="en-US" dirty="0" smtClean="0"/>
              <a:t>of crime in the region of the venue.</a:t>
            </a:r>
          </a:p>
          <a:p>
            <a:pPr>
              <a:buNone/>
            </a:pPr>
            <a:r>
              <a:rPr lang="en-US" dirty="0" smtClean="0"/>
              <a:t>A high level approach is as follows:</a:t>
            </a:r>
          </a:p>
          <a:p>
            <a:r>
              <a:rPr lang="en-US" dirty="0" smtClean="0"/>
              <a:t>The </a:t>
            </a:r>
            <a:r>
              <a:rPr lang="en-US" dirty="0" smtClean="0"/>
              <a:t>travelers </a:t>
            </a:r>
            <a:r>
              <a:rPr lang="en-US" dirty="0" smtClean="0"/>
              <a:t>decides on a city location [in this case Chicago]</a:t>
            </a:r>
          </a:p>
          <a:p>
            <a:r>
              <a:rPr lang="en-US" dirty="0" smtClean="0"/>
              <a:t>The </a:t>
            </a:r>
            <a:r>
              <a:rPr lang="en-US" dirty="0" err="1" smtClean="0"/>
              <a:t>ForeSquare</a:t>
            </a:r>
            <a:r>
              <a:rPr lang="en-US" dirty="0" smtClean="0"/>
              <a:t> website is scrapped for the top venues in the city</a:t>
            </a:r>
          </a:p>
          <a:p>
            <a:r>
              <a:rPr lang="en-US" dirty="0" smtClean="0"/>
              <a:t>From this list of top venues the list is augmented with additional </a:t>
            </a:r>
            <a:r>
              <a:rPr lang="en-US" dirty="0" smtClean="0"/>
              <a:t>geographical </a:t>
            </a:r>
            <a:r>
              <a:rPr lang="en-US" dirty="0" smtClean="0"/>
              <a:t>data</a:t>
            </a:r>
          </a:p>
          <a:p>
            <a:r>
              <a:rPr lang="en-US" dirty="0" smtClean="0"/>
              <a:t>Using this additional geographical data the top nearby </a:t>
            </a:r>
            <a:r>
              <a:rPr lang="en-US" dirty="0" smtClean="0"/>
              <a:t>restaurants </a:t>
            </a:r>
            <a:r>
              <a:rPr lang="en-US" dirty="0" smtClean="0"/>
              <a:t>are selects</a:t>
            </a:r>
          </a:p>
          <a:p>
            <a:r>
              <a:rPr lang="en-US" dirty="0" smtClean="0"/>
              <a:t>The historical crime within a predetermined distance of all venues are obtained</a:t>
            </a:r>
          </a:p>
          <a:p>
            <a:r>
              <a:rPr lang="en-US" dirty="0" smtClean="0"/>
              <a:t>A map is presented to the to the </a:t>
            </a:r>
            <a:r>
              <a:rPr lang="en-US" dirty="0" smtClean="0"/>
              <a:t>traveler </a:t>
            </a:r>
            <a:r>
              <a:rPr lang="en-US" dirty="0" smtClean="0"/>
              <a:t>showing the selected venues and crime statistics of the area.</a:t>
            </a:r>
          </a:p>
          <a:p>
            <a:r>
              <a:rPr lang="en-US" dirty="0" smtClean="0"/>
              <a:t>The future probability of a crime happening near or around the selected top sites is also presented to the user</a:t>
            </a:r>
            <a:endParaRPr lang="en-US" dirty="0"/>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smtClean="0"/>
              <a:t>Who is this solution targeted?</a:t>
            </a:r>
            <a:endParaRPr lang="en-IN" dirty="0"/>
          </a:p>
        </p:txBody>
      </p:sp>
      <p:sp>
        <p:nvSpPr>
          <p:cNvPr id="2" name="Content Placeholder 1"/>
          <p:cNvSpPr>
            <a:spLocks noGrp="1"/>
          </p:cNvSpPr>
          <p:nvPr>
            <p:ph sz="half" idx="1"/>
          </p:nvPr>
        </p:nvSpPr>
        <p:spPr>
          <a:xfrm>
            <a:off x="333772" y="1052736"/>
            <a:ext cx="11665296" cy="5544616"/>
          </a:xfrm>
        </p:spPr>
        <p:txBody>
          <a:bodyPr>
            <a:normAutofit/>
          </a:bodyPr>
          <a:lstStyle/>
          <a:p>
            <a:pPr marL="58738" indent="-14288">
              <a:buNone/>
            </a:pPr>
            <a:r>
              <a:rPr lang="en-US" sz="2000" dirty="0" smtClean="0"/>
              <a:t>This solution is targeted at the cautious </a:t>
            </a:r>
            <a:r>
              <a:rPr lang="en-US" sz="2000" dirty="0" smtClean="0"/>
              <a:t>traveler. They </a:t>
            </a:r>
            <a:r>
              <a:rPr lang="en-US" sz="2000" dirty="0" smtClean="0"/>
              <a:t>want to see all the main sites of a city that they have never visited before but at the same time, for whatever </a:t>
            </a:r>
            <a:r>
              <a:rPr lang="en-US" sz="2000" dirty="0" smtClean="0"/>
              <a:t>reasons </a:t>
            </a:r>
            <a:r>
              <a:rPr lang="en-US" sz="2000" dirty="0" smtClean="0"/>
              <a:t>unknown, </a:t>
            </a:r>
          </a:p>
          <a:p>
            <a:pPr>
              <a:buNone/>
            </a:pPr>
            <a:r>
              <a:rPr lang="en-US" sz="2000" dirty="0" smtClean="0"/>
              <a:t>Some examples of envisioned users include:</a:t>
            </a:r>
          </a:p>
          <a:p>
            <a:pPr lvl="1"/>
            <a:r>
              <a:rPr lang="en-US" dirty="0" smtClean="0"/>
              <a:t>A single white female </a:t>
            </a:r>
            <a:r>
              <a:rPr lang="en-US" dirty="0" smtClean="0"/>
              <a:t>traveler</a:t>
            </a:r>
            <a:endParaRPr lang="en-US" dirty="0" smtClean="0"/>
          </a:p>
          <a:p>
            <a:pPr lvl="1"/>
            <a:r>
              <a:rPr lang="en-US" dirty="0" smtClean="0"/>
              <a:t>An elderly </a:t>
            </a:r>
            <a:r>
              <a:rPr lang="en-US" dirty="0" smtClean="0"/>
              <a:t>traveler </a:t>
            </a:r>
            <a:r>
              <a:rPr lang="en-US" dirty="0" smtClean="0"/>
              <a:t>that has had previous back experiences when travelling</a:t>
            </a:r>
          </a:p>
          <a:p>
            <a:pPr>
              <a:buNone/>
            </a:pPr>
            <a:r>
              <a:rPr lang="en-US" sz="2000" dirty="0" smtClean="0"/>
              <a:t>There are many data science aspect of this project including:</a:t>
            </a:r>
          </a:p>
          <a:p>
            <a:pPr lvl="1"/>
            <a:r>
              <a:rPr lang="en-US" dirty="0" smtClean="0"/>
              <a:t>Data Acquisition</a:t>
            </a:r>
          </a:p>
          <a:p>
            <a:pPr lvl="1"/>
            <a:r>
              <a:rPr lang="en-US" dirty="0" smtClean="0"/>
              <a:t>Data Cleansing</a:t>
            </a:r>
          </a:p>
          <a:p>
            <a:pPr lvl="1"/>
            <a:r>
              <a:rPr lang="en-US" dirty="0" smtClean="0"/>
              <a:t>Data Analysis</a:t>
            </a:r>
          </a:p>
          <a:p>
            <a:pPr lvl="1"/>
            <a:r>
              <a:rPr lang="en-US" dirty="0" smtClean="0"/>
              <a:t>Machine Learning</a:t>
            </a:r>
          </a:p>
          <a:p>
            <a:pPr lvl="1"/>
            <a:r>
              <a:rPr lang="en-US" dirty="0" smtClean="0"/>
              <a:t>Prediction</a:t>
            </a:r>
          </a:p>
          <a:p>
            <a:pPr>
              <a:buNone/>
            </a:pPr>
            <a:r>
              <a:rPr lang="en-US" sz="2000" dirty="0" smtClean="0"/>
              <a:t>Now that the conference is over the Data </a:t>
            </a:r>
            <a:r>
              <a:rPr lang="en-US" sz="2000" dirty="0" smtClean="0"/>
              <a:t>Scientist </a:t>
            </a:r>
            <a:r>
              <a:rPr lang="en-US" sz="2000" dirty="0" smtClean="0"/>
              <a:t>can explore </a:t>
            </a:r>
            <a:r>
              <a:rPr lang="en-US" sz="2000" dirty="0" smtClean="0"/>
              <a:t>Chicago </a:t>
            </a:r>
            <a:r>
              <a:rPr lang="en-US" sz="2000" dirty="0" smtClean="0"/>
              <a:t>and feel much safer.</a:t>
            </a:r>
            <a:endParaRPr lang="en-US" sz="2000" dirty="0"/>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980728"/>
            <a:ext cx="11809312" cy="5688632"/>
          </a:xfrm>
        </p:spPr>
        <p:txBody>
          <a:bodyPr>
            <a:normAutofit/>
          </a:bodyPr>
          <a:lstStyle/>
          <a:p>
            <a:pPr marL="58738" indent="-14288">
              <a:buNone/>
            </a:pPr>
            <a:r>
              <a:rPr lang="en-US" dirty="0" smtClean="0"/>
              <a:t>Given </a:t>
            </a:r>
            <a:r>
              <a:rPr lang="en-US" dirty="0" smtClean="0"/>
              <a:t>the size of the project and for simplicity only the following scenario will be addressed:</a:t>
            </a:r>
          </a:p>
          <a:p>
            <a:r>
              <a:rPr lang="en-US" dirty="0" smtClean="0"/>
              <a:t>Query the </a:t>
            </a:r>
            <a:r>
              <a:rPr lang="en-US" dirty="0" err="1" smtClean="0"/>
              <a:t>FourSqaure</a:t>
            </a:r>
            <a:r>
              <a:rPr lang="en-US" dirty="0" smtClean="0"/>
              <a:t> website for the top sites in </a:t>
            </a:r>
            <a:r>
              <a:rPr lang="en-US" dirty="0" smtClean="0"/>
              <a:t>Chicago</a:t>
            </a:r>
          </a:p>
          <a:p>
            <a:pPr lvl="1"/>
            <a:r>
              <a:rPr lang="en-US" dirty="0" smtClean="0"/>
              <a:t>Go </a:t>
            </a:r>
            <a:r>
              <a:rPr lang="en-US" dirty="0" smtClean="0"/>
              <a:t>to </a:t>
            </a:r>
            <a:r>
              <a:rPr lang="en-US" dirty="0" smtClean="0">
                <a:hlinkClick r:id="rId3"/>
              </a:rPr>
              <a:t>www.foursquare.com</a:t>
            </a:r>
            <a:r>
              <a:rPr lang="en-US" dirty="0" smtClean="0"/>
              <a:t>, enter the city of your </a:t>
            </a:r>
            <a:r>
              <a:rPr lang="en-US" dirty="0" smtClean="0"/>
              <a:t>choice </a:t>
            </a:r>
            <a:r>
              <a:rPr lang="en-US" dirty="0" smtClean="0"/>
              <a:t>and select Top Picks from </a:t>
            </a:r>
            <a:r>
              <a:rPr lang="en-US" i="1" dirty="0" smtClean="0"/>
              <a:t>I'm Looking For</a:t>
            </a:r>
            <a:r>
              <a:rPr lang="en-US" dirty="0" smtClean="0"/>
              <a:t> selection field.</a:t>
            </a:r>
          </a:p>
          <a:p>
            <a:r>
              <a:rPr lang="en-US" dirty="0" smtClean="0"/>
              <a:t>Use the </a:t>
            </a:r>
            <a:r>
              <a:rPr lang="en-US" dirty="0" err="1" smtClean="0"/>
              <a:t>FourSquare</a:t>
            </a:r>
            <a:r>
              <a:rPr lang="en-US" dirty="0" smtClean="0"/>
              <a:t> API to get supplemental geographical data about the top </a:t>
            </a:r>
            <a:r>
              <a:rPr lang="en-US" dirty="0" smtClean="0"/>
              <a:t>sites</a:t>
            </a:r>
          </a:p>
          <a:p>
            <a:pPr lvl="1"/>
            <a:r>
              <a:rPr lang="en-US" dirty="0" smtClean="0"/>
              <a:t>Using the id field extracted from the HTML it is then possible to get further supplemental geographical details about each of the top sites from </a:t>
            </a:r>
            <a:r>
              <a:rPr lang="en-US" dirty="0" err="1" smtClean="0"/>
              <a:t>FourSquare</a:t>
            </a:r>
            <a:r>
              <a:rPr lang="en-US" dirty="0" smtClean="0"/>
              <a:t> using the </a:t>
            </a:r>
            <a:r>
              <a:rPr lang="en-US" dirty="0" smtClean="0"/>
              <a:t>API </a:t>
            </a:r>
            <a:r>
              <a:rPr lang="en-US" dirty="0" smtClean="0"/>
              <a:t>call</a:t>
            </a:r>
          </a:p>
          <a:p>
            <a:r>
              <a:rPr lang="en-US" dirty="0" smtClean="0"/>
              <a:t>Use the </a:t>
            </a:r>
            <a:r>
              <a:rPr lang="en-US" dirty="0" err="1" smtClean="0"/>
              <a:t>FourSquare</a:t>
            </a:r>
            <a:r>
              <a:rPr lang="en-US" dirty="0" smtClean="0"/>
              <a:t> API to get top </a:t>
            </a:r>
            <a:r>
              <a:rPr lang="en-US" dirty="0" smtClean="0"/>
              <a:t>restaurant </a:t>
            </a:r>
            <a:r>
              <a:rPr lang="en-US" dirty="0" smtClean="0"/>
              <a:t>recommendations closest to each of the top </a:t>
            </a:r>
            <a:r>
              <a:rPr lang="en-US" dirty="0" smtClean="0"/>
              <a:t>site</a:t>
            </a:r>
          </a:p>
          <a:p>
            <a:r>
              <a:rPr lang="en-US" dirty="0" smtClean="0"/>
              <a:t>Use </a:t>
            </a:r>
            <a:r>
              <a:rPr lang="en-US" dirty="0" smtClean="0"/>
              <a:t>open source Chicago Crime data to provide the user with additional crime data</a:t>
            </a:r>
            <a:endParaRPr lang="en-US"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 y="980728"/>
            <a:ext cx="12188825" cy="5688632"/>
          </a:xfrm>
        </p:spPr>
        <p:txBody>
          <a:bodyPr>
            <a:normAutofit/>
          </a:bodyPr>
          <a:lstStyle/>
          <a:p>
            <a:pPr marL="502920" indent="-457200" algn="ctr">
              <a:buNone/>
            </a:pPr>
            <a:r>
              <a:rPr lang="en-US" b="1" dirty="0" smtClean="0"/>
              <a:t>Exploratory Data </a:t>
            </a:r>
            <a:r>
              <a:rPr lang="en-US" b="1" dirty="0" smtClean="0"/>
              <a:t>Analysis</a:t>
            </a:r>
          </a:p>
          <a:p>
            <a:pPr marL="176213" indent="-14288">
              <a:buNone/>
            </a:pPr>
            <a:r>
              <a:rPr lang="en-US" sz="2000" dirty="0" smtClean="0"/>
              <a:t>The first round of </a:t>
            </a:r>
            <a:r>
              <a:rPr lang="en-US" sz="2000" dirty="0" smtClean="0"/>
              <a:t>exploratory </a:t>
            </a:r>
            <a:r>
              <a:rPr lang="en-US" sz="2000" dirty="0" smtClean="0"/>
              <a:t>analysis was to examine the Top Venues and </a:t>
            </a:r>
            <a:r>
              <a:rPr lang="en-US" sz="2000" dirty="0" smtClean="0"/>
              <a:t>Restaurants </a:t>
            </a:r>
            <a:r>
              <a:rPr lang="en-US" sz="2000" dirty="0" err="1" smtClean="0"/>
              <a:t>Dataframes</a:t>
            </a:r>
            <a:r>
              <a:rPr lang="en-US" sz="2000" dirty="0" smtClean="0"/>
              <a:t> </a:t>
            </a:r>
            <a:r>
              <a:rPr lang="en-US" sz="2000" dirty="0" smtClean="0"/>
              <a:t>to determine if there was any correlation between variables</a:t>
            </a:r>
            <a:r>
              <a:rPr lang="en-US" sz="2000" dirty="0" smtClean="0"/>
              <a:t>.</a:t>
            </a:r>
          </a:p>
          <a:p>
            <a:pPr marL="176213" indent="-14288">
              <a:buNone/>
            </a:pPr>
            <a:endParaRPr lang="en-US" sz="2000" b="1" dirty="0" smtClean="0"/>
          </a:p>
          <a:p>
            <a:pPr marL="502920" lvl="0" indent="-457200" algn="ctr">
              <a:buNone/>
            </a:pPr>
            <a:endParaRPr lang="en-IN" dirty="0"/>
          </a:p>
        </p:txBody>
      </p:sp>
      <p:pic>
        <p:nvPicPr>
          <p:cNvPr id="1027" name="Picture 3"/>
          <p:cNvPicPr>
            <a:picLocks noChangeAspect="1" noChangeArrowheads="1"/>
          </p:cNvPicPr>
          <p:nvPr/>
        </p:nvPicPr>
        <p:blipFill>
          <a:blip r:embed="rId3"/>
          <a:srcRect/>
          <a:stretch>
            <a:fillRect/>
          </a:stretch>
        </p:blipFill>
        <p:spPr bwMode="auto">
          <a:xfrm>
            <a:off x="415230" y="2492896"/>
            <a:ext cx="5391150" cy="341947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6094412" y="2564904"/>
            <a:ext cx="5514975" cy="3352800"/>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smtClean="0"/>
              <a:t>Methodology (Continued)</a:t>
            </a:r>
            <a:endParaRPr lang="en-IN" dirty="0"/>
          </a:p>
        </p:txBody>
      </p:sp>
      <p:sp>
        <p:nvSpPr>
          <p:cNvPr id="6" name="Content Placeholder 5"/>
          <p:cNvSpPr>
            <a:spLocks noGrp="1"/>
          </p:cNvSpPr>
          <p:nvPr>
            <p:ph sz="half" idx="1"/>
          </p:nvPr>
        </p:nvSpPr>
        <p:spPr>
          <a:xfrm>
            <a:off x="-1" y="980728"/>
            <a:ext cx="12188825" cy="5688632"/>
          </a:xfrm>
        </p:spPr>
        <p:txBody>
          <a:bodyPr>
            <a:normAutofit/>
          </a:bodyPr>
          <a:lstStyle/>
          <a:p>
            <a:pPr algn="ctr">
              <a:buNone/>
            </a:pPr>
            <a:r>
              <a:rPr lang="en-US" sz="2000" dirty="0" smtClean="0"/>
              <a:t>Although nothing obvious to would appear that the top venues are centered </a:t>
            </a:r>
            <a:r>
              <a:rPr lang="en-US" sz="2000" dirty="0" err="1" smtClean="0"/>
              <a:t>arounf</a:t>
            </a:r>
            <a:r>
              <a:rPr lang="en-US" sz="2000" dirty="0" smtClean="0"/>
              <a:t> the -87.65 </a:t>
            </a:r>
            <a:r>
              <a:rPr lang="en-US" sz="2000" dirty="0" smtClean="0"/>
              <a:t>Longitude, the </a:t>
            </a:r>
            <a:r>
              <a:rPr lang="en-US" sz="2000" dirty="0" smtClean="0"/>
              <a:t>Restaurant data was examined next.</a:t>
            </a:r>
          </a:p>
          <a:p>
            <a:pPr marL="176213" indent="-14288">
              <a:buNone/>
            </a:pPr>
            <a:endParaRPr lang="en-US" sz="2000" b="1" dirty="0" smtClean="0"/>
          </a:p>
          <a:p>
            <a:pPr marL="502920" lvl="0" indent="-457200" algn="ctr">
              <a:buNone/>
            </a:pPr>
            <a:endParaRPr lang="en-IN" dirty="0"/>
          </a:p>
        </p:txBody>
      </p:sp>
      <p:pic>
        <p:nvPicPr>
          <p:cNvPr id="2051" name="Picture 3"/>
          <p:cNvPicPr>
            <a:picLocks noChangeAspect="1" noChangeArrowheads="1"/>
          </p:cNvPicPr>
          <p:nvPr/>
        </p:nvPicPr>
        <p:blipFill>
          <a:blip r:embed="rId3"/>
          <a:srcRect/>
          <a:stretch>
            <a:fillRect/>
          </a:stretch>
        </p:blipFill>
        <p:spPr bwMode="auto">
          <a:xfrm>
            <a:off x="477788" y="2348880"/>
            <a:ext cx="5410200" cy="3276600"/>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6238428" y="2204864"/>
            <a:ext cx="5619750" cy="3419475"/>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smtClean="0"/>
              <a:t>Further visualisation</a:t>
            </a:r>
            <a:endParaRPr lang="en-IN" dirty="0"/>
          </a:p>
        </p:txBody>
      </p:sp>
      <p:sp>
        <p:nvSpPr>
          <p:cNvPr id="6" name="Content Placeholder 5"/>
          <p:cNvSpPr>
            <a:spLocks noGrp="1"/>
          </p:cNvSpPr>
          <p:nvPr>
            <p:ph sz="half" idx="1"/>
          </p:nvPr>
        </p:nvSpPr>
        <p:spPr>
          <a:xfrm>
            <a:off x="333772" y="980728"/>
            <a:ext cx="11855052" cy="5688632"/>
          </a:xfrm>
        </p:spPr>
        <p:txBody>
          <a:bodyPr>
            <a:normAutofit/>
          </a:bodyPr>
          <a:lstStyle/>
          <a:p>
            <a:pPr marL="58738" indent="-14288">
              <a:buNone/>
            </a:pPr>
            <a:r>
              <a:rPr lang="en-US" sz="2000" dirty="0" smtClean="0"/>
              <a:t>In </a:t>
            </a:r>
            <a:r>
              <a:rPr lang="en-US" sz="2000" dirty="0" smtClean="0"/>
              <a:t>this section a preview of the type of data that will be displayed to a user of the proposed solution is shown.</a:t>
            </a:r>
          </a:p>
          <a:p>
            <a:r>
              <a:rPr lang="en-US" sz="2000" dirty="0" smtClean="0"/>
              <a:t>For each of the Top 10 Venues:</a:t>
            </a:r>
          </a:p>
          <a:p>
            <a:r>
              <a:rPr lang="en-US" sz="2000" dirty="0" smtClean="0"/>
              <a:t>All crimes within 750 meters of the venue are added to a </a:t>
            </a:r>
            <a:r>
              <a:rPr lang="en-US" sz="2000" dirty="0" err="1" smtClean="0"/>
              <a:t>dataframe</a:t>
            </a:r>
            <a:endParaRPr lang="en-US" sz="2000" dirty="0" smtClean="0"/>
          </a:p>
          <a:p>
            <a:r>
              <a:rPr lang="en-US" sz="2000" dirty="0" smtClean="0"/>
              <a:t>All restaurants associated with the venue are added to a </a:t>
            </a:r>
            <a:r>
              <a:rPr lang="en-US" sz="2000" dirty="0" err="1" smtClean="0"/>
              <a:t>dataframe</a:t>
            </a:r>
            <a:endParaRPr lang="en-US" sz="2000" dirty="0" smtClean="0"/>
          </a:p>
          <a:p>
            <a:r>
              <a:rPr lang="en-US" sz="2000" dirty="0" smtClean="0"/>
              <a:t>A folium Map is created centered on the venue</a:t>
            </a:r>
          </a:p>
          <a:p>
            <a:r>
              <a:rPr lang="en-US" sz="2000" dirty="0" smtClean="0"/>
              <a:t>A </a:t>
            </a:r>
            <a:r>
              <a:rPr lang="en-US" sz="2000" dirty="0" err="1" smtClean="0"/>
              <a:t>heatmap</a:t>
            </a:r>
            <a:r>
              <a:rPr lang="en-US" sz="2000" dirty="0" smtClean="0"/>
              <a:t> of the crimes in the area are </a:t>
            </a:r>
            <a:r>
              <a:rPr lang="en-US" sz="2000" dirty="0" smtClean="0"/>
              <a:t>overlaid</a:t>
            </a:r>
            <a:endParaRPr lang="en-US" sz="2000" dirty="0" smtClean="0"/>
          </a:p>
          <a:p>
            <a:r>
              <a:rPr lang="en-US" sz="2000" dirty="0" smtClean="0"/>
              <a:t>the venue is marked on the map</a:t>
            </a:r>
          </a:p>
          <a:p>
            <a:r>
              <a:rPr lang="en-US" sz="2000" dirty="0" smtClean="0"/>
              <a:t>The top 10 scored restaurants are marked on the map</a:t>
            </a:r>
          </a:p>
          <a:p>
            <a:pPr marL="176213" indent="-14288">
              <a:buNone/>
            </a:pPr>
            <a:endParaRPr lang="en-US" sz="2000" b="1" dirty="0" smtClean="0"/>
          </a:p>
          <a:p>
            <a:pPr marL="502920" lvl="0" indent="-457200" algn="ctr">
              <a:buNone/>
            </a:pP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err="1" smtClean="0"/>
              <a:t>Heatmap</a:t>
            </a:r>
            <a:r>
              <a:rPr lang="en-IN" b="1" dirty="0" smtClean="0"/>
              <a:t> of millennium park</a:t>
            </a:r>
            <a:endParaRPr lang="en-IN" dirty="0"/>
          </a:p>
        </p:txBody>
      </p:sp>
      <p:sp>
        <p:nvSpPr>
          <p:cNvPr id="6" name="Content Placeholder 5"/>
          <p:cNvSpPr>
            <a:spLocks noGrp="1"/>
          </p:cNvSpPr>
          <p:nvPr>
            <p:ph sz="half" idx="1"/>
          </p:nvPr>
        </p:nvSpPr>
        <p:spPr>
          <a:xfrm>
            <a:off x="333772" y="980728"/>
            <a:ext cx="11855052" cy="5688632"/>
          </a:xfrm>
        </p:spPr>
        <p:txBody>
          <a:bodyPr>
            <a:normAutofit/>
          </a:bodyPr>
          <a:lstStyle/>
          <a:p>
            <a:pPr marL="176213" indent="-176213"/>
            <a:r>
              <a:rPr lang="en-US" sz="2000" dirty="0" smtClean="0"/>
              <a:t>The </a:t>
            </a:r>
            <a:r>
              <a:rPr lang="en-US" sz="2000" dirty="0" smtClean="0"/>
              <a:t>location of the attraction and the 10 top rated venues are clearly shown</a:t>
            </a:r>
            <a:r>
              <a:rPr lang="en-US" sz="2000" dirty="0" smtClean="0"/>
              <a:t>.</a:t>
            </a:r>
          </a:p>
          <a:p>
            <a:pPr marL="236538" indent="-192088"/>
            <a:r>
              <a:rPr lang="en-US" sz="2000" dirty="0" smtClean="0"/>
              <a:t>The Top Venue is shown using a blue marker, the restaurants are shown using a red </a:t>
            </a:r>
            <a:r>
              <a:rPr lang="en-US" sz="2000" dirty="0" smtClean="0"/>
              <a:t>marker</a:t>
            </a:r>
          </a:p>
          <a:p>
            <a:pPr marL="236538" indent="-192088"/>
            <a:r>
              <a:rPr lang="en-US" sz="2000" dirty="0" smtClean="0"/>
              <a:t>Also shown is the </a:t>
            </a:r>
            <a:r>
              <a:rPr lang="en-US" sz="2000" dirty="0" err="1" smtClean="0"/>
              <a:t>heatmap</a:t>
            </a:r>
            <a:r>
              <a:rPr lang="en-US" sz="2000" dirty="0" smtClean="0"/>
              <a:t> of </a:t>
            </a:r>
            <a:r>
              <a:rPr lang="en-US" sz="2000" dirty="0" err="1" smtClean="0"/>
              <a:t>cimes</a:t>
            </a:r>
            <a:r>
              <a:rPr lang="en-US" sz="2000" dirty="0" smtClean="0"/>
              <a:t> within 750 meters over the course of the entire previous year</a:t>
            </a:r>
            <a:endParaRPr lang="en-IN" sz="2000" dirty="0"/>
          </a:p>
        </p:txBody>
      </p:sp>
      <p:pic>
        <p:nvPicPr>
          <p:cNvPr id="3074" name="Picture 2"/>
          <p:cNvPicPr>
            <a:picLocks noChangeAspect="1" noChangeArrowheads="1"/>
          </p:cNvPicPr>
          <p:nvPr/>
        </p:nvPicPr>
        <p:blipFill>
          <a:blip r:embed="rId3"/>
          <a:srcRect/>
          <a:stretch>
            <a:fillRect/>
          </a:stretch>
        </p:blipFill>
        <p:spPr bwMode="auto">
          <a:xfrm>
            <a:off x="2926060" y="2708920"/>
            <a:ext cx="6629776" cy="3960440"/>
          </a:xfrm>
          <a:prstGeom prst="rect">
            <a:avLst/>
          </a:prstGeom>
          <a:noFill/>
          <a:ln w="9525">
            <a:noFill/>
            <a:miter lim="800000"/>
            <a:headEnd/>
            <a:tailEnd/>
          </a:ln>
        </p:spPr>
      </p:pic>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126</TotalTime>
  <Words>1449</Words>
  <Application>Microsoft Office PowerPoint</Application>
  <PresentationFormat>Custom</PresentationFormat>
  <Paragraphs>152</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World country report presentation</vt:lpstr>
      <vt:lpstr>The Battle of Neighbourhoods</vt:lpstr>
      <vt:lpstr>BACKGROUND</vt:lpstr>
      <vt:lpstr>Introduction: </vt:lpstr>
      <vt:lpstr>Who is this solution targeted?</vt:lpstr>
      <vt:lpstr>Data Section:</vt:lpstr>
      <vt:lpstr>Methodology:</vt:lpstr>
      <vt:lpstr>Methodology (Continued)</vt:lpstr>
      <vt:lpstr>Further visualisation</vt:lpstr>
      <vt:lpstr>Heatmap of millennium park</vt:lpstr>
      <vt:lpstr>modelling</vt:lpstr>
      <vt:lpstr>K Nearest Neighbor (KNN)</vt:lpstr>
      <vt:lpstr>Decision Tree</vt:lpstr>
      <vt:lpstr>  Decision Forest using a Random Forest</vt:lpstr>
      <vt:lpstr>Best model</vt:lpstr>
      <vt:lpstr>Results and prediction</vt:lpstr>
      <vt:lpstr>Results and prediction</vt:lpstr>
      <vt:lpstr>Visualizations of Predictions</vt:lpstr>
      <vt:lpstr>Visualizations of Predictions</vt:lpstr>
      <vt:lpstr>Conclusions and Discussions</vt:lpstr>
      <vt:lpstr>Further Development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Akash Sarkar</cp:lastModifiedBy>
  <cp:revision>12</cp:revision>
  <dcterms:created xsi:type="dcterms:W3CDTF">2020-01-05T08:05:09Z</dcterms:created>
  <dcterms:modified xsi:type="dcterms:W3CDTF">2020-05-25T06:40:38Z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