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374" r:id="rId5"/>
    <p:sldId id="331" r:id="rId6"/>
    <p:sldId id="382" r:id="rId7"/>
    <p:sldId id="379" r:id="rId8"/>
    <p:sldId id="385" r:id="rId9"/>
    <p:sldId id="386" r:id="rId10"/>
    <p:sldId id="332" r:id="rId11"/>
    <p:sldId id="387" r:id="rId12"/>
    <p:sldId id="380" r:id="rId13"/>
    <p:sldId id="388" r:id="rId14"/>
    <p:sldId id="381" r:id="rId15"/>
    <p:sldId id="383" r:id="rId16"/>
    <p:sldId id="384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arning Objective and Agenda" id="{D790EB7F-3E12-4DEE-A650-5E01A8EB2B1A}">
          <p14:sldIdLst>
            <p14:sldId id="257"/>
            <p14:sldId id="258"/>
            <p14:sldId id="260"/>
            <p14:sldId id="374"/>
            <p14:sldId id="331"/>
            <p14:sldId id="382"/>
            <p14:sldId id="379"/>
            <p14:sldId id="385"/>
            <p14:sldId id="386"/>
            <p14:sldId id="332"/>
            <p14:sldId id="387"/>
            <p14:sldId id="380"/>
            <p14:sldId id="388"/>
            <p14:sldId id="381"/>
            <p14:sldId id="383"/>
            <p14:sldId id="384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FF63-F38D-43E4-9F0E-6F1F4F4D7C4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DD53F-CF9F-4ED1-A9CC-B2CC09419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D53F-CF9F-4ED1-A9CC-B2CC09419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Comprehensible to human. (Interpreted language – High level language is converted to Machine language using Interpreter)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Simple syntax, Readable code, open source, lot of documentation available – makes learning easier (Sample code)</a:t>
            </a:r>
            <a:endParaRPr lang="en-US" sz="1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D53F-CF9F-4ED1-A9CC-B2CC09419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D53F-CF9F-4ED1-A9CC-B2CC09419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9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D53F-CF9F-4ED1-A9CC-B2CC09419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DD53F-CF9F-4ED1-A9CC-B2CC09419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8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2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7D20-26C5-4158-8320-3C074851CB2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7D20-26C5-4158-8320-3C074851CB2E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B2C9-AF28-42B2-B8EC-20B1BB3DE3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74674"/>
            <a:ext cx="12192000" cy="49639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uppieren 21"/>
          <p:cNvGrpSpPr/>
          <p:nvPr userDrawn="1"/>
        </p:nvGrpSpPr>
        <p:grpSpPr bwMode="gray">
          <a:xfrm>
            <a:off x="10433013" y="6526944"/>
            <a:ext cx="643989" cy="168653"/>
            <a:chOff x="-920168" y="1665302"/>
            <a:chExt cx="9268871" cy="2427428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gray">
            <a:xfrm>
              <a:off x="-920168" y="1877386"/>
              <a:ext cx="8452656" cy="2215344"/>
            </a:xfrm>
            <a:custGeom>
              <a:avLst/>
              <a:gdLst>
                <a:gd name="T0" fmla="*/ 2539 w 2589"/>
                <a:gd name="T1" fmla="*/ 281 h 683"/>
                <a:gd name="T2" fmla="*/ 1409 w 2589"/>
                <a:gd name="T3" fmla="*/ 683 h 683"/>
                <a:gd name="T4" fmla="*/ 28 w 2589"/>
                <a:gd name="T5" fmla="*/ 71 h 683"/>
                <a:gd name="T6" fmla="*/ 60 w 2589"/>
                <a:gd name="T7" fmla="*/ 23 h 683"/>
                <a:gd name="T8" fmla="*/ 1441 w 2589"/>
                <a:gd name="T9" fmla="*/ 449 h 683"/>
                <a:gd name="T10" fmla="*/ 2494 w 2589"/>
                <a:gd name="T11" fmla="*/ 198 h 683"/>
                <a:gd name="T12" fmla="*/ 2539 w 2589"/>
                <a:gd name="T13" fmla="*/ 281 h 683"/>
                <a:gd name="connsiteX0" fmla="*/ 9746 w 9831"/>
                <a:gd name="connsiteY0" fmla="*/ 3876 h 9762"/>
                <a:gd name="connsiteX1" fmla="*/ 5381 w 9831"/>
                <a:gd name="connsiteY1" fmla="*/ 9762 h 9762"/>
                <a:gd name="connsiteX2" fmla="*/ 47 w 9831"/>
                <a:gd name="connsiteY2" fmla="*/ 802 h 9762"/>
                <a:gd name="connsiteX3" fmla="*/ 171 w 9831"/>
                <a:gd name="connsiteY3" fmla="*/ 99 h 9762"/>
                <a:gd name="connsiteX4" fmla="*/ 5505 w 9831"/>
                <a:gd name="connsiteY4" fmla="*/ 6336 h 9762"/>
                <a:gd name="connsiteX5" fmla="*/ 9572 w 9831"/>
                <a:gd name="connsiteY5" fmla="*/ 2661 h 9762"/>
                <a:gd name="connsiteX6" fmla="*/ 9746 w 9831"/>
                <a:gd name="connsiteY6" fmla="*/ 3876 h 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31" h="9762">
                  <a:moveTo>
                    <a:pt x="9746" y="3876"/>
                  </a:moveTo>
                  <a:cubicBezTo>
                    <a:pt x="8564" y="7727"/>
                    <a:pt x="6853" y="9762"/>
                    <a:pt x="5381" y="9762"/>
                  </a:cubicBezTo>
                  <a:cubicBezTo>
                    <a:pt x="3315" y="9762"/>
                    <a:pt x="1457" y="6395"/>
                    <a:pt x="47" y="802"/>
                  </a:cubicBezTo>
                  <a:cubicBezTo>
                    <a:pt x="-61" y="362"/>
                    <a:pt x="36" y="-238"/>
                    <a:pt x="171" y="99"/>
                  </a:cubicBezTo>
                  <a:cubicBezTo>
                    <a:pt x="1689" y="3993"/>
                    <a:pt x="3566" y="6336"/>
                    <a:pt x="5505" y="6336"/>
                  </a:cubicBezTo>
                  <a:cubicBezTo>
                    <a:pt x="6814" y="6336"/>
                    <a:pt x="8251" y="5135"/>
                    <a:pt x="9572" y="2661"/>
                  </a:cubicBezTo>
                  <a:cubicBezTo>
                    <a:pt x="9773" y="2295"/>
                    <a:pt x="9939" y="3247"/>
                    <a:pt x="9746" y="3876"/>
                  </a:cubicBezTo>
                </a:path>
              </a:pathLst>
            </a:custGeom>
            <a:solidFill>
              <a:srgbClr val="F7A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noProof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gray">
            <a:xfrm>
              <a:off x="6611554" y="1665302"/>
              <a:ext cx="1737149" cy="1989392"/>
            </a:xfrm>
            <a:custGeom>
              <a:avLst/>
              <a:gdLst>
                <a:gd name="T0" fmla="*/ 391 w 555"/>
                <a:gd name="T1" fmla="*/ 205 h 655"/>
                <a:gd name="T2" fmla="*/ 34 w 555"/>
                <a:gd name="T3" fmla="*/ 191 h 655"/>
                <a:gd name="T4" fmla="*/ 27 w 555"/>
                <a:gd name="T5" fmla="*/ 143 h 655"/>
                <a:gd name="T6" fmla="*/ 521 w 555"/>
                <a:gd name="T7" fmla="*/ 89 h 655"/>
                <a:gd name="T8" fmla="*/ 349 w 555"/>
                <a:gd name="T9" fmla="*/ 631 h 655"/>
                <a:gd name="T10" fmla="*/ 311 w 555"/>
                <a:gd name="T11" fmla="*/ 610 h 655"/>
                <a:gd name="T12" fmla="*/ 391 w 555"/>
                <a:gd name="T13" fmla="*/ 205 h 655"/>
                <a:gd name="connsiteX0" fmla="*/ 6885 w 9424"/>
                <a:gd name="connsiteY0" fmla="*/ 2454 h 9146"/>
                <a:gd name="connsiteX1" fmla="*/ 453 w 9424"/>
                <a:gd name="connsiteY1" fmla="*/ 2240 h 9146"/>
                <a:gd name="connsiteX2" fmla="*/ 326 w 9424"/>
                <a:gd name="connsiteY2" fmla="*/ 1507 h 9146"/>
                <a:gd name="connsiteX3" fmla="*/ 9227 w 9424"/>
                <a:gd name="connsiteY3" fmla="*/ 683 h 9146"/>
                <a:gd name="connsiteX4" fmla="*/ 6128 w 9424"/>
                <a:gd name="connsiteY4" fmla="*/ 8958 h 9146"/>
                <a:gd name="connsiteX5" fmla="*/ 5444 w 9424"/>
                <a:gd name="connsiteY5" fmla="*/ 8637 h 9146"/>
                <a:gd name="connsiteX6" fmla="*/ 6885 w 9424"/>
                <a:gd name="connsiteY6" fmla="*/ 2454 h 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24" h="9146">
                  <a:moveTo>
                    <a:pt x="6885" y="2454"/>
                  </a:moveTo>
                  <a:cubicBezTo>
                    <a:pt x="6182" y="1553"/>
                    <a:pt x="2236" y="2026"/>
                    <a:pt x="453" y="2240"/>
                  </a:cubicBezTo>
                  <a:cubicBezTo>
                    <a:pt x="-88" y="2301"/>
                    <a:pt x="-160" y="1843"/>
                    <a:pt x="326" y="1507"/>
                  </a:cubicBezTo>
                  <a:cubicBezTo>
                    <a:pt x="3462" y="-676"/>
                    <a:pt x="8633" y="-50"/>
                    <a:pt x="9227" y="683"/>
                  </a:cubicBezTo>
                  <a:cubicBezTo>
                    <a:pt x="9840" y="1416"/>
                    <a:pt x="9083" y="6515"/>
                    <a:pt x="6128" y="8958"/>
                  </a:cubicBezTo>
                  <a:cubicBezTo>
                    <a:pt x="5660" y="9324"/>
                    <a:pt x="5227" y="9126"/>
                    <a:pt x="5444" y="8637"/>
                  </a:cubicBezTo>
                  <a:cubicBezTo>
                    <a:pt x="6092" y="7003"/>
                    <a:pt x="7588" y="3339"/>
                    <a:pt x="6885" y="2454"/>
                  </a:cubicBezTo>
                </a:path>
              </a:pathLst>
            </a:custGeom>
            <a:solidFill>
              <a:srgbClr val="F7A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noProof="0"/>
            </a:p>
          </p:txBody>
        </p:sp>
      </p:grpSp>
      <p:sp>
        <p:nvSpPr>
          <p:cNvPr id="11" name="Footer Placeholder 1"/>
          <p:cNvSpPr txBox="1">
            <a:spLocks/>
          </p:cNvSpPr>
          <p:nvPr userDrawn="1"/>
        </p:nvSpPr>
        <p:spPr>
          <a:xfrm>
            <a:off x="65903" y="6436075"/>
            <a:ext cx="1144274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</a:rPr>
              <a:t>PIM</a:t>
            </a:r>
            <a:r>
              <a:rPr lang="en-US" sz="1800" baseline="0" dirty="0" smtClean="0">
                <a:solidFill>
                  <a:schemeClr val="bg1"/>
                </a:solidFill>
              </a:rPr>
              <a:t> Training Program</a:t>
            </a:r>
            <a:r>
              <a:rPr lang="en-US" sz="1400" dirty="0" smtClean="0">
                <a:solidFill>
                  <a:schemeClr val="bg1"/>
                </a:solidFill>
              </a:rPr>
              <a:t>                                                                        Amazon Confidential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9141655" y="6426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8009CB-CF68-4921-BE1F-E0B101E693B6}" type="slidenum">
              <a:rPr lang="en-US" sz="1600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59392"/>
            <a:ext cx="12192000" cy="9215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python-cod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ide.amazon.com/en/Employment/GettingPaidBRA/Pages/SubmittingExpenseReports.aspx" TargetMode="External"/><Relationship Id="rId4" Type="http://schemas.openxmlformats.org/officeDocument/2006/relationships/hyperlink" Target="mailto:rbstraining@amazon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bstraining@amazon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4709" cy="6858000"/>
          </a:xfrm>
          <a:prstGeom prst="rect">
            <a:avLst/>
          </a:prstGeom>
          <a:solidFill>
            <a:srgbClr val="232F3E"/>
          </a:solidFill>
          <a:ln>
            <a:solidFill>
              <a:srgbClr val="232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7291" y="0"/>
            <a:ext cx="6104709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6046" y="3019010"/>
            <a:ext cx="395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Python for PIMs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7829" y="679269"/>
            <a:ext cx="4598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PIM Training Program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577" y="3143938"/>
            <a:ext cx="4598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Python Programming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919" y="102031"/>
            <a:ext cx="8126341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ython for Data Analysis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9006" y="1325625"/>
            <a:ext cx="11325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Python has extensive set of libraries that </a:t>
            </a:r>
            <a:r>
              <a:rPr lang="en-US" dirty="0" smtClean="0"/>
              <a:t>help in building models. These models allow you to manipulate, visualize, analyze and interpret data.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Python </a:t>
            </a:r>
            <a:r>
              <a:rPr lang="en-US" dirty="0"/>
              <a:t>eliminates the need for users to rewrite the code when </a:t>
            </a:r>
            <a:r>
              <a:rPr lang="en-US" dirty="0" smtClean="0"/>
              <a:t>performing </a:t>
            </a:r>
            <a:r>
              <a:rPr lang="en-US" dirty="0"/>
              <a:t>complex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Common Use </a:t>
            </a:r>
            <a:r>
              <a:rPr lang="en-US" dirty="0" smtClean="0"/>
              <a:t>Cases of Python are: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03020"/>
              </p:ext>
            </p:extLst>
          </p:nvPr>
        </p:nvGraphicFramePr>
        <p:xfrm>
          <a:off x="1898649" y="3415290"/>
          <a:ext cx="6662057" cy="19532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57004">
                  <a:extLst>
                    <a:ext uri="{9D8B030D-6E8A-4147-A177-3AD203B41FA5}">
                      <a16:colId xmlns:a16="http://schemas.microsoft.com/office/drawing/2014/main" val="4028365610"/>
                    </a:ext>
                  </a:extLst>
                </a:gridCol>
                <a:gridCol w="3605053">
                  <a:extLst>
                    <a:ext uri="{9D8B030D-6E8A-4147-A177-3AD203B41FA5}">
                      <a16:colId xmlns:a16="http://schemas.microsoft.com/office/drawing/2014/main" val="1668167809"/>
                    </a:ext>
                  </a:extLst>
                </a:gridCol>
              </a:tblGrid>
              <a:tr h="488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Common Use cases: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Python Libraries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01446"/>
                  </a:ext>
                </a:extLst>
              </a:tr>
              <a:tr h="488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Data Analysis and Visualization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Numpy</a:t>
                      </a:r>
                      <a:r>
                        <a:rPr lang="en-US" sz="1800" u="none" strike="noStrike" dirty="0">
                          <a:effectLst/>
                        </a:rPr>
                        <a:t>, Pandas, </a:t>
                      </a:r>
                      <a:r>
                        <a:rPr lang="en-US" sz="1800" u="none" strike="noStrike" dirty="0" err="1">
                          <a:effectLst/>
                        </a:rPr>
                        <a:t>Matplotlib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Seaborn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9346083"/>
                  </a:ext>
                </a:extLst>
              </a:tr>
              <a:tr h="488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Machine Learning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Scikit</a:t>
                      </a:r>
                      <a:r>
                        <a:rPr lang="en-US" sz="1800" u="none" strike="noStrike" dirty="0">
                          <a:effectLst/>
                        </a:rPr>
                        <a:t>-learn, </a:t>
                      </a:r>
                      <a:r>
                        <a:rPr lang="en-US" sz="1800" u="none" strike="noStrike" dirty="0" err="1">
                          <a:effectLst/>
                        </a:rPr>
                        <a:t>Keras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310101"/>
                  </a:ext>
                </a:extLst>
              </a:tr>
              <a:tr h="488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Natural Language Processing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NLTK, Spacy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305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8017" y="2789422"/>
            <a:ext cx="10175966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Other </a:t>
            </a: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Languages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919" y="102031"/>
            <a:ext cx="8126341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Other Languages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615" y="1253436"/>
            <a:ext cx="1132549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Apart from Python, there are other languages that help in data analysis you should be aware of. Some of the other commonly used languages are: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 </a:t>
            </a:r>
            <a:r>
              <a:rPr lang="en-US" dirty="0"/>
              <a:t>– Used for in-depth statistical analysis. Python is considered better for handling large-scale </a:t>
            </a:r>
            <a:r>
              <a:rPr lang="en-US" dirty="0" smtClean="0"/>
              <a:t>data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Scala </a:t>
            </a:r>
            <a:r>
              <a:rPr lang="en-US" dirty="0"/>
              <a:t>– Invaluable for big data applications. (Fewer machine learning tools compared to Python</a:t>
            </a:r>
            <a:r>
              <a:rPr lang="en-US" dirty="0" smtClean="0"/>
              <a:t>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Java </a:t>
            </a:r>
            <a:r>
              <a:rPr lang="en-US" dirty="0"/>
              <a:t>– </a:t>
            </a:r>
            <a:r>
              <a:rPr lang="en-US" dirty="0" smtClean="0"/>
              <a:t>Although used, it is not suitable </a:t>
            </a:r>
            <a:r>
              <a:rPr lang="en-US" dirty="0"/>
              <a:t>for </a:t>
            </a:r>
            <a:r>
              <a:rPr lang="en-US" dirty="0" smtClean="0"/>
              <a:t>statistical </a:t>
            </a:r>
            <a:r>
              <a:rPr lang="en-US" dirty="0"/>
              <a:t>modeling and visualization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91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8017" y="2789422"/>
            <a:ext cx="10175966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>
                <a:solidFill>
                  <a:schemeClr val="bg1"/>
                </a:solidFill>
              </a:rPr>
              <a:t>Python for PIM training Program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5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919" y="102031"/>
            <a:ext cx="8126341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Python in PIM Training Program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19" y="1225689"/>
            <a:ext cx="1222248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Course Name: </a:t>
            </a:r>
            <a:r>
              <a:rPr lang="en-US" dirty="0"/>
              <a:t>Python A-Z™: Python For Data Science With Real Exercises!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Learning Objective: </a:t>
            </a:r>
            <a:r>
              <a:rPr lang="en-US" dirty="0" smtClean="0"/>
              <a:t>The objective of the training is for you to gain familiarity with fundamentals of python programming, essential for getting started with data analysis and ML.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Key modules covered in the training are: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Programming Principles of 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Install Packages/Libraries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Functions and Loops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919" y="0"/>
            <a:ext cx="8126341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Training Instructions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615" y="1253436"/>
            <a:ext cx="113254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Follow the below steps to </a:t>
            </a:r>
            <a:r>
              <a:rPr lang="en-US" b="1" dirty="0" smtClean="0"/>
              <a:t>self assign </a:t>
            </a:r>
            <a:r>
              <a:rPr lang="en-US" b="1" dirty="0"/>
              <a:t>the </a:t>
            </a:r>
            <a:r>
              <a:rPr lang="en-US" b="1" dirty="0" smtClean="0"/>
              <a:t>course: </a:t>
            </a:r>
            <a:endParaRPr lang="en-US" b="1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Click </a:t>
            </a:r>
            <a:r>
              <a:rPr lang="en-US" dirty="0"/>
              <a:t>the </a:t>
            </a:r>
            <a:r>
              <a:rPr lang="en-US" dirty="0" smtClean="0"/>
              <a:t>below link, </a:t>
            </a:r>
            <a:r>
              <a:rPr lang="en-US" dirty="0"/>
              <a:t>it will direct you to Udemy site for purchasing the course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https://www.udemy.com/course/python-coding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Login to the site and purchase the course. </a:t>
            </a:r>
            <a:endParaRPr lang="en-US" dirty="0" smtClean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cost of the course varies from 500INR(7.35$) to 950 INR(14.07$) as the site offers discounts frequently. (Note: Reach out to </a:t>
            </a:r>
            <a:r>
              <a:rPr lang="en-US" u="sng" dirty="0">
                <a:hlinkClick r:id="rId4"/>
              </a:rPr>
              <a:t>rbstraining@amazon.com</a:t>
            </a:r>
            <a:r>
              <a:rPr lang="en-US" dirty="0"/>
              <a:t> if the cost is more than </a:t>
            </a:r>
            <a:r>
              <a:rPr lang="en-US" dirty="0" smtClean="0"/>
              <a:t>what’s mentioned here)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Buy </a:t>
            </a:r>
            <a:r>
              <a:rPr lang="en-US" dirty="0"/>
              <a:t>the course and reimburse the expense through concur.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Please note </a:t>
            </a:r>
            <a:r>
              <a:rPr lang="en-US" dirty="0" smtClean="0"/>
              <a:t>while claiming reimbursement, the </a:t>
            </a:r>
            <a:r>
              <a:rPr lang="en-US" dirty="0"/>
              <a:t>expense report header name format should be mentioned as “RBS </a:t>
            </a:r>
            <a:r>
              <a:rPr lang="en-US" dirty="0" smtClean="0"/>
              <a:t>PIM Training - Python” </a:t>
            </a:r>
            <a:r>
              <a:rPr lang="en-US" dirty="0"/>
              <a:t>while submitting expenses in Concur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Click </a:t>
            </a:r>
            <a:r>
              <a:rPr lang="en-US" u="sng" dirty="0">
                <a:hlinkClick r:id="rId5"/>
              </a:rPr>
              <a:t>here</a:t>
            </a:r>
            <a:r>
              <a:rPr lang="en-US" dirty="0"/>
              <a:t> to know about Concur tool or reach out to </a:t>
            </a:r>
            <a:r>
              <a:rPr lang="en-US" dirty="0" smtClean="0">
                <a:hlinkClick r:id="rId4"/>
              </a:rPr>
              <a:t>rbstraining@amazon.com</a:t>
            </a:r>
            <a:r>
              <a:rPr lang="en-US" dirty="0" smtClean="0"/>
              <a:t> for </a:t>
            </a:r>
            <a:r>
              <a:rPr lang="en-US" dirty="0"/>
              <a:t>assistance.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total hours of training you are expected to invest is 32 hours spread across 8 days.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1919" y="0"/>
            <a:ext cx="8126341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Training Support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615" y="1253436"/>
            <a:ext cx="11325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During the self-learning period, you can make use of the following support to get your doubts clarified: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Office </a:t>
            </a:r>
            <a:r>
              <a:rPr lang="en-US" dirty="0"/>
              <a:t>Hours Support</a:t>
            </a:r>
            <a:r>
              <a:rPr lang="en-US" dirty="0" smtClean="0"/>
              <a:t>: 2 SME led office hours to clarify doubts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Email </a:t>
            </a:r>
            <a:r>
              <a:rPr lang="en-US" dirty="0" smtClean="0"/>
              <a:t>Support: Send your query/doubt to </a:t>
            </a:r>
            <a:r>
              <a:rPr lang="en-US" dirty="0" smtClean="0">
                <a:hlinkClick r:id="rId3"/>
              </a:rPr>
              <a:t>rbstraining@amazon.com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Post completing your session, we will conduct a workshop to write simple Python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66568" y="2598003"/>
            <a:ext cx="10175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sz="4800" dirty="0" smtClean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451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9006" y="1822774"/>
            <a:ext cx="11325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At the end of the </a:t>
            </a:r>
            <a:r>
              <a:rPr lang="en-US" sz="2200" dirty="0" smtClean="0"/>
              <a:t>module, </a:t>
            </a:r>
            <a:r>
              <a:rPr lang="en-US" sz="2200" dirty="0"/>
              <a:t>the learner should be </a:t>
            </a:r>
            <a:r>
              <a:rPr lang="en-US" sz="2200" dirty="0" smtClean="0"/>
              <a:t>able understand the application of Python for data analysis and machine learning in the PIM role.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14" y="2771480"/>
            <a:ext cx="4655444" cy="2489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006" y="274320"/>
            <a:ext cx="612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Learning Objective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9392"/>
            <a:ext cx="12192000" cy="9215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006" y="274320"/>
            <a:ext cx="612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Agenda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006" y="1325625"/>
            <a:ext cx="113254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Introduction to Python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Relevance </a:t>
            </a:r>
            <a:r>
              <a:rPr lang="en-US" dirty="0"/>
              <a:t>of Python for PIMs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Python for Data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Other Languages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Python for PIM training Program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8017" y="2789422"/>
            <a:ext cx="10175966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Introduction to Python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3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" y="102031"/>
            <a:ext cx="612648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Introduction to Python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006" y="1325625"/>
            <a:ext cx="11325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Python is a High </a:t>
            </a:r>
            <a:r>
              <a:rPr lang="en-US" sz="2400" dirty="0" smtClean="0"/>
              <a:t>level </a:t>
            </a:r>
            <a:r>
              <a:rPr lang="en-US" sz="2400" dirty="0"/>
              <a:t>programming </a:t>
            </a:r>
            <a:r>
              <a:rPr lang="en-US" sz="2400" dirty="0" smtClean="0"/>
              <a:t>language. Some of the features of Python are: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Easy </a:t>
            </a:r>
            <a:r>
              <a:rPr lang="en-US" sz="2400" dirty="0"/>
              <a:t>to learn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Enables faster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Availability of </a:t>
            </a:r>
            <a:r>
              <a:rPr lang="en-US" sz="2400" dirty="0" err="1"/>
              <a:t>Ipython</a:t>
            </a:r>
            <a:r>
              <a:rPr lang="en-US" sz="2400" dirty="0"/>
              <a:t> (Interactive Python) – (Ex: </a:t>
            </a:r>
            <a:r>
              <a:rPr lang="en-US" sz="2400" dirty="0" err="1"/>
              <a:t>Jupyter</a:t>
            </a:r>
            <a:r>
              <a:rPr lang="en-US" sz="2400" dirty="0"/>
              <a:t> Notebook)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Platform </a:t>
            </a:r>
            <a:r>
              <a:rPr lang="en-US" sz="2400" dirty="0" smtClean="0"/>
              <a:t>independence 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Popular among </a:t>
            </a:r>
            <a:r>
              <a:rPr lang="en-US" sz="2400" dirty="0" smtClean="0"/>
              <a:t>organizations for data science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9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8017" y="2789422"/>
            <a:ext cx="10175966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Relevance of Python for </a:t>
            </a:r>
            <a:r>
              <a:rPr lang="en-US" sz="4800" dirty="0" smtClean="0">
                <a:solidFill>
                  <a:schemeClr val="bg1"/>
                </a:solidFill>
              </a:rPr>
              <a:t>PIMs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" y="102031"/>
            <a:ext cx="10813558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Relevance of Python for PIMs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" y="1325625"/>
            <a:ext cx="1132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Python is commonly used for building web applications, tools and Machine learning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 A PIM is expected to use Python to perform statistical analysis, visualize data and build machine learning models to resolves 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41120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8017" y="2789422"/>
            <a:ext cx="10175966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Python’s application in 4Star progra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632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8017" y="2789422"/>
            <a:ext cx="10175966" cy="10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Python for Data </a:t>
            </a: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Analysis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651</Words>
  <Application>Microsoft Office PowerPoint</Application>
  <PresentationFormat>Widescreen</PresentationFormat>
  <Paragraphs>78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Dhanasekaran, Rajesh</dc:creator>
  <cp:lastModifiedBy>Raj, Shirley</cp:lastModifiedBy>
  <cp:revision>55</cp:revision>
  <dcterms:created xsi:type="dcterms:W3CDTF">2019-08-13T06:23:05Z</dcterms:created>
  <dcterms:modified xsi:type="dcterms:W3CDTF">2019-09-17T10:45:48Z</dcterms:modified>
</cp:coreProperties>
</file>