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58" r:id="rId3"/>
    <p:sldId id="260" r:id="rId4"/>
    <p:sldId id="374" r:id="rId5"/>
    <p:sldId id="383" r:id="rId6"/>
    <p:sldId id="384" r:id="rId7"/>
    <p:sldId id="385" r:id="rId8"/>
    <p:sldId id="386" r:id="rId9"/>
    <p:sldId id="387" r:id="rId10"/>
    <p:sldId id="388" r:id="rId11"/>
    <p:sldId id="389" r:id="rId12"/>
    <p:sldId id="390" r:id="rId13"/>
    <p:sldId id="391" r:id="rId14"/>
    <p:sldId id="392" r:id="rId15"/>
    <p:sldId id="434" r:id="rId16"/>
    <p:sldId id="393" r:id="rId17"/>
    <p:sldId id="394" r:id="rId18"/>
    <p:sldId id="395" r:id="rId19"/>
    <p:sldId id="396" r:id="rId20"/>
    <p:sldId id="397" r:id="rId21"/>
    <p:sldId id="435" r:id="rId22"/>
    <p:sldId id="398" r:id="rId23"/>
    <p:sldId id="399" r:id="rId24"/>
    <p:sldId id="400" r:id="rId25"/>
    <p:sldId id="401" r:id="rId26"/>
    <p:sldId id="402" r:id="rId27"/>
    <p:sldId id="436" r:id="rId28"/>
    <p:sldId id="403" r:id="rId29"/>
    <p:sldId id="404" r:id="rId30"/>
    <p:sldId id="405" r:id="rId31"/>
    <p:sldId id="406" r:id="rId32"/>
    <p:sldId id="407" r:id="rId33"/>
    <p:sldId id="408" r:id="rId34"/>
    <p:sldId id="437" r:id="rId35"/>
    <p:sldId id="410" r:id="rId36"/>
    <p:sldId id="411" r:id="rId37"/>
    <p:sldId id="412" r:id="rId38"/>
    <p:sldId id="413" r:id="rId39"/>
    <p:sldId id="414" r:id="rId40"/>
    <p:sldId id="415" r:id="rId41"/>
    <p:sldId id="416" r:id="rId42"/>
    <p:sldId id="418" r:id="rId43"/>
    <p:sldId id="420" r:id="rId44"/>
    <p:sldId id="421" r:id="rId45"/>
    <p:sldId id="422" r:id="rId46"/>
    <p:sldId id="424" r:id="rId47"/>
    <p:sldId id="425" r:id="rId48"/>
    <p:sldId id="426" r:id="rId49"/>
    <p:sldId id="427" r:id="rId50"/>
    <p:sldId id="428" r:id="rId51"/>
    <p:sldId id="429" r:id="rId52"/>
    <p:sldId id="430" r:id="rId53"/>
    <p:sldId id="431" r:id="rId54"/>
    <p:sldId id="432" r:id="rId55"/>
    <p:sldId id="409" r:id="rId56"/>
    <p:sldId id="440" r:id="rId57"/>
    <p:sldId id="438" r:id="rId58"/>
    <p:sldId id="439" r:id="rId59"/>
    <p:sldId id="378" r:id="rId60"/>
    <p:sldId id="32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arning Objective and Agenda" id="{D790EB7F-3E12-4DEE-A650-5E01A8EB2B1A}">
          <p14:sldIdLst>
            <p14:sldId id="257"/>
            <p14:sldId id="258"/>
            <p14:sldId id="260"/>
          </p14:sldIdLst>
        </p14:section>
        <p14:section name="NVL Function" id="{642F564F-6F90-4941-B802-4D2A68746ABB}">
          <p14:sldIdLst>
            <p14:sldId id="374"/>
            <p14:sldId id="383"/>
            <p14:sldId id="384"/>
            <p14:sldId id="385"/>
            <p14:sldId id="386"/>
            <p14:sldId id="387"/>
            <p14:sldId id="388"/>
            <p14:sldId id="389"/>
            <p14:sldId id="390"/>
            <p14:sldId id="391"/>
            <p14:sldId id="392"/>
          </p14:sldIdLst>
        </p14:section>
        <p14:section name="COALESCE()" id="{5CE2FC23-DB4A-4E5F-8A79-CC9D0B38F031}">
          <p14:sldIdLst>
            <p14:sldId id="434"/>
            <p14:sldId id="393"/>
            <p14:sldId id="394"/>
            <p14:sldId id="395"/>
            <p14:sldId id="396"/>
            <p14:sldId id="397"/>
          </p14:sldIdLst>
        </p14:section>
        <p14:section name="Decode()" id="{5DE82117-480D-41D2-94C7-898B9D1540E1}">
          <p14:sldIdLst>
            <p14:sldId id="435"/>
            <p14:sldId id="398"/>
            <p14:sldId id="399"/>
            <p14:sldId id="400"/>
            <p14:sldId id="401"/>
            <p14:sldId id="402"/>
          </p14:sldIdLst>
        </p14:section>
        <p14:section name="CASE()" id="{170999FB-4A76-48DF-8E4C-372B010F488D}">
          <p14:sldIdLst>
            <p14:sldId id="436"/>
            <p14:sldId id="403"/>
            <p14:sldId id="404"/>
            <p14:sldId id="405"/>
            <p14:sldId id="406"/>
            <p14:sldId id="407"/>
            <p14:sldId id="408"/>
          </p14:sldIdLst>
        </p14:section>
        <p14:section name="Data type Consistency" id="{B488FEA2-A50B-4085-8A1E-5FFFE7B32A22}">
          <p14:sldIdLst>
            <p14:sldId id="437"/>
            <p14:sldId id="410"/>
            <p14:sldId id="411"/>
            <p14:sldId id="412"/>
            <p14:sldId id="413"/>
            <p14:sldId id="414"/>
            <p14:sldId id="415"/>
            <p14:sldId id="416"/>
            <p14:sldId id="418"/>
            <p14:sldId id="420"/>
            <p14:sldId id="421"/>
            <p14:sldId id="422"/>
            <p14:sldId id="424"/>
            <p14:sldId id="425"/>
            <p14:sldId id="426"/>
            <p14:sldId id="427"/>
            <p14:sldId id="428"/>
            <p14:sldId id="429"/>
            <p14:sldId id="430"/>
            <p14:sldId id="431"/>
            <p14:sldId id="432"/>
          </p14:sldIdLst>
        </p14:section>
        <p14:section name="ETL" id="{F258C4A2-608C-400A-AA7B-ED93EBF8653D}">
          <p14:sldIdLst>
            <p14:sldId id="409"/>
            <p14:sldId id="440"/>
            <p14:sldId id="438"/>
            <p14:sldId id="439"/>
          </p14:sldIdLst>
        </p14:section>
        <p14:section name="Lesson 7: Homework" id="{DC641D6A-8B67-47A2-8DB7-E4DA861D1362}">
          <p14:sldIdLst>
            <p14:sldId id="378"/>
            <p14:sldId id="32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V, Aswin Dev" initials="MVAD" lastIdx="2" clrIdx="0">
    <p:extLst>
      <p:ext uri="{19B8F6BF-5375-455C-9EA6-DF929625EA0E}">
        <p15:presenceInfo xmlns:p15="http://schemas.microsoft.com/office/powerpoint/2012/main" userId="S-1-5-21-1407069837-2091007605-538272213-265940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00" autoAdjust="0"/>
  </p:normalViewPr>
  <p:slideViewPr>
    <p:cSldViewPr snapToGrid="0">
      <p:cViewPr varScale="1">
        <p:scale>
          <a:sx n="63" d="100"/>
          <a:sy n="63" d="100"/>
        </p:scale>
        <p:origin x="798" y="4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1T14:40:08.79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CFF63-F38D-43E4-9F0E-6F1F4F4D7C4F}" type="datetimeFigureOut">
              <a:rPr lang="en-US" smtClean="0"/>
              <a:t>10/21/2019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DD53F-CF9F-4ED1-A9CC-B2CC09419901}" type="slidenum">
              <a:rPr lang="en-US" smtClean="0"/>
              <a:t>‹#›</a:t>
            </a:fld>
            <a:endParaRPr lang="en-US"/>
          </a:p>
        </p:txBody>
      </p:sp>
    </p:spTree>
    <p:extLst>
      <p:ext uri="{BB962C8B-B14F-4D97-AF65-F5344CB8AC3E}">
        <p14:creationId xmlns:p14="http://schemas.microsoft.com/office/powerpoint/2010/main" val="378653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DD53F-CF9F-4ED1-A9CC-B2CC09419901}" type="slidenum">
              <a:rPr lang="en-US" smtClean="0"/>
              <a:t>3</a:t>
            </a:fld>
            <a:endParaRPr lang="en-US"/>
          </a:p>
        </p:txBody>
      </p:sp>
    </p:spTree>
    <p:extLst>
      <p:ext uri="{BB962C8B-B14F-4D97-AF65-F5344CB8AC3E}">
        <p14:creationId xmlns:p14="http://schemas.microsoft.com/office/powerpoint/2010/main" val="1426847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30</a:t>
            </a:fld>
            <a:endParaRPr lang="en-US"/>
          </a:p>
        </p:txBody>
      </p:sp>
    </p:spTree>
    <p:extLst>
      <p:ext uri="{BB962C8B-B14F-4D97-AF65-F5344CB8AC3E}">
        <p14:creationId xmlns:p14="http://schemas.microsoft.com/office/powerpoint/2010/main" val="1231253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32</a:t>
            </a:fld>
            <a:endParaRPr lang="en-US"/>
          </a:p>
        </p:txBody>
      </p:sp>
    </p:spTree>
    <p:extLst>
      <p:ext uri="{BB962C8B-B14F-4D97-AF65-F5344CB8AC3E}">
        <p14:creationId xmlns:p14="http://schemas.microsoft.com/office/powerpoint/2010/main" val="2130888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33</a:t>
            </a:fld>
            <a:endParaRPr lang="en-US"/>
          </a:p>
        </p:txBody>
      </p:sp>
    </p:spTree>
    <p:extLst>
      <p:ext uri="{BB962C8B-B14F-4D97-AF65-F5344CB8AC3E}">
        <p14:creationId xmlns:p14="http://schemas.microsoft.com/office/powerpoint/2010/main" val="26460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clause to be avoided in redshift</a:t>
            </a:r>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51</a:t>
            </a:fld>
            <a:endParaRPr lang="en-US"/>
          </a:p>
        </p:txBody>
      </p:sp>
    </p:spTree>
    <p:extLst>
      <p:ext uri="{BB962C8B-B14F-4D97-AF65-F5344CB8AC3E}">
        <p14:creationId xmlns:p14="http://schemas.microsoft.com/office/powerpoint/2010/main" val="3072732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7</a:t>
            </a:fld>
            <a:endParaRPr lang="en-US"/>
          </a:p>
        </p:txBody>
      </p:sp>
    </p:spTree>
    <p:extLst>
      <p:ext uri="{BB962C8B-B14F-4D97-AF65-F5344CB8AC3E}">
        <p14:creationId xmlns:p14="http://schemas.microsoft.com/office/powerpoint/2010/main" val="3000297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9</a:t>
            </a:fld>
            <a:endParaRPr lang="en-US"/>
          </a:p>
        </p:txBody>
      </p:sp>
    </p:spTree>
    <p:extLst>
      <p:ext uri="{BB962C8B-B14F-4D97-AF65-F5344CB8AC3E}">
        <p14:creationId xmlns:p14="http://schemas.microsoft.com/office/powerpoint/2010/main" val="233272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12</a:t>
            </a:fld>
            <a:endParaRPr lang="en-US"/>
          </a:p>
        </p:txBody>
      </p:sp>
    </p:spTree>
    <p:extLst>
      <p:ext uri="{BB962C8B-B14F-4D97-AF65-F5344CB8AC3E}">
        <p14:creationId xmlns:p14="http://schemas.microsoft.com/office/powerpoint/2010/main" val="356547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14</a:t>
            </a:fld>
            <a:endParaRPr lang="en-US"/>
          </a:p>
        </p:txBody>
      </p:sp>
    </p:spTree>
    <p:extLst>
      <p:ext uri="{BB962C8B-B14F-4D97-AF65-F5344CB8AC3E}">
        <p14:creationId xmlns:p14="http://schemas.microsoft.com/office/powerpoint/2010/main" val="2263214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18</a:t>
            </a:fld>
            <a:endParaRPr lang="en-US"/>
          </a:p>
        </p:txBody>
      </p:sp>
    </p:spTree>
    <p:extLst>
      <p:ext uri="{BB962C8B-B14F-4D97-AF65-F5344CB8AC3E}">
        <p14:creationId xmlns:p14="http://schemas.microsoft.com/office/powerpoint/2010/main" val="386629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20</a:t>
            </a:fld>
            <a:endParaRPr lang="en-US"/>
          </a:p>
        </p:txBody>
      </p:sp>
    </p:spTree>
    <p:extLst>
      <p:ext uri="{BB962C8B-B14F-4D97-AF65-F5344CB8AC3E}">
        <p14:creationId xmlns:p14="http://schemas.microsoft.com/office/powerpoint/2010/main" val="197935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24</a:t>
            </a:fld>
            <a:endParaRPr lang="en-US"/>
          </a:p>
        </p:txBody>
      </p:sp>
    </p:spTree>
    <p:extLst>
      <p:ext uri="{BB962C8B-B14F-4D97-AF65-F5344CB8AC3E}">
        <p14:creationId xmlns:p14="http://schemas.microsoft.com/office/powerpoint/2010/main" val="610186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480A6-FA3F-4F09-851F-8BF84A21C9D2}" type="slidenum">
              <a:rPr lang="en-US" smtClean="0"/>
              <a:t>26</a:t>
            </a:fld>
            <a:endParaRPr lang="en-US"/>
          </a:p>
        </p:txBody>
      </p:sp>
    </p:spTree>
    <p:extLst>
      <p:ext uri="{BB962C8B-B14F-4D97-AF65-F5344CB8AC3E}">
        <p14:creationId xmlns:p14="http://schemas.microsoft.com/office/powerpoint/2010/main" val="107361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087D20-26C5-4158-8320-3C074851CB2E}"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8B2C9-AF28-42B2-B8EC-20B1BB3DE3A1}" type="slidenum">
              <a:rPr lang="en-US" smtClean="0"/>
              <a:t>‹#›</a:t>
            </a:fld>
            <a:endParaRPr lang="en-US"/>
          </a:p>
        </p:txBody>
      </p:sp>
    </p:spTree>
    <p:extLst>
      <p:ext uri="{BB962C8B-B14F-4D97-AF65-F5344CB8AC3E}">
        <p14:creationId xmlns:p14="http://schemas.microsoft.com/office/powerpoint/2010/main" val="242378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87D20-26C5-4158-8320-3C074851CB2E}"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8B2C9-AF28-42B2-B8EC-20B1BB3DE3A1}" type="slidenum">
              <a:rPr lang="en-US" smtClean="0"/>
              <a:t>‹#›</a:t>
            </a:fld>
            <a:endParaRPr lang="en-US"/>
          </a:p>
        </p:txBody>
      </p:sp>
    </p:spTree>
    <p:extLst>
      <p:ext uri="{BB962C8B-B14F-4D97-AF65-F5344CB8AC3E}">
        <p14:creationId xmlns:p14="http://schemas.microsoft.com/office/powerpoint/2010/main" val="16800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87D20-26C5-4158-8320-3C074851CB2E}"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8B2C9-AF28-42B2-B8EC-20B1BB3DE3A1}" type="slidenum">
              <a:rPr lang="en-US" smtClean="0"/>
              <a:t>‹#›</a:t>
            </a:fld>
            <a:endParaRPr lang="en-US"/>
          </a:p>
        </p:txBody>
      </p:sp>
    </p:spTree>
    <p:extLst>
      <p:ext uri="{BB962C8B-B14F-4D97-AF65-F5344CB8AC3E}">
        <p14:creationId xmlns:p14="http://schemas.microsoft.com/office/powerpoint/2010/main" val="69110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87D20-26C5-4158-8320-3C074851CB2E}" type="datetimeFigureOut">
              <a:rPr lang="en-US" smtClean="0"/>
              <a:t>10/21/2019</a:t>
            </a:fld>
            <a:endParaRPr lang="en-US" dirty="0"/>
          </a:p>
        </p:txBody>
      </p:sp>
    </p:spTree>
    <p:extLst>
      <p:ext uri="{BB962C8B-B14F-4D97-AF65-F5344CB8AC3E}">
        <p14:creationId xmlns:p14="http://schemas.microsoft.com/office/powerpoint/2010/main" val="341038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087D20-26C5-4158-8320-3C074851CB2E}"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8B2C9-AF28-42B2-B8EC-20B1BB3DE3A1}" type="slidenum">
              <a:rPr lang="en-US" smtClean="0"/>
              <a:t>‹#›</a:t>
            </a:fld>
            <a:endParaRPr lang="en-US"/>
          </a:p>
        </p:txBody>
      </p:sp>
    </p:spTree>
    <p:extLst>
      <p:ext uri="{BB962C8B-B14F-4D97-AF65-F5344CB8AC3E}">
        <p14:creationId xmlns:p14="http://schemas.microsoft.com/office/powerpoint/2010/main" val="296612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087D20-26C5-4158-8320-3C074851CB2E}"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8B2C9-AF28-42B2-B8EC-20B1BB3DE3A1}" type="slidenum">
              <a:rPr lang="en-US" smtClean="0"/>
              <a:t>‹#›</a:t>
            </a:fld>
            <a:endParaRPr lang="en-US"/>
          </a:p>
        </p:txBody>
      </p:sp>
    </p:spTree>
    <p:extLst>
      <p:ext uri="{BB962C8B-B14F-4D97-AF65-F5344CB8AC3E}">
        <p14:creationId xmlns:p14="http://schemas.microsoft.com/office/powerpoint/2010/main" val="205707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087D20-26C5-4158-8320-3C074851CB2E}"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88B2C9-AF28-42B2-B8EC-20B1BB3DE3A1}" type="slidenum">
              <a:rPr lang="en-US" smtClean="0"/>
              <a:t>‹#›</a:t>
            </a:fld>
            <a:endParaRPr lang="en-US"/>
          </a:p>
        </p:txBody>
      </p:sp>
    </p:spTree>
    <p:extLst>
      <p:ext uri="{BB962C8B-B14F-4D97-AF65-F5344CB8AC3E}">
        <p14:creationId xmlns:p14="http://schemas.microsoft.com/office/powerpoint/2010/main" val="209812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087D20-26C5-4158-8320-3C074851CB2E}"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88B2C9-AF28-42B2-B8EC-20B1BB3DE3A1}" type="slidenum">
              <a:rPr lang="en-US" smtClean="0"/>
              <a:t>‹#›</a:t>
            </a:fld>
            <a:endParaRPr lang="en-US"/>
          </a:p>
        </p:txBody>
      </p:sp>
    </p:spTree>
    <p:extLst>
      <p:ext uri="{BB962C8B-B14F-4D97-AF65-F5344CB8AC3E}">
        <p14:creationId xmlns:p14="http://schemas.microsoft.com/office/powerpoint/2010/main" val="418651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87D20-26C5-4158-8320-3C074851CB2E}"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88B2C9-AF28-42B2-B8EC-20B1BB3DE3A1}" type="slidenum">
              <a:rPr lang="en-US" smtClean="0"/>
              <a:t>‹#›</a:t>
            </a:fld>
            <a:endParaRPr lang="en-US"/>
          </a:p>
        </p:txBody>
      </p:sp>
    </p:spTree>
    <p:extLst>
      <p:ext uri="{BB962C8B-B14F-4D97-AF65-F5344CB8AC3E}">
        <p14:creationId xmlns:p14="http://schemas.microsoft.com/office/powerpoint/2010/main" val="45949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087D20-26C5-4158-8320-3C074851CB2E}"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8B2C9-AF28-42B2-B8EC-20B1BB3DE3A1}" type="slidenum">
              <a:rPr lang="en-US" smtClean="0"/>
              <a:t>‹#›</a:t>
            </a:fld>
            <a:endParaRPr lang="en-US"/>
          </a:p>
        </p:txBody>
      </p:sp>
    </p:spTree>
    <p:extLst>
      <p:ext uri="{BB962C8B-B14F-4D97-AF65-F5344CB8AC3E}">
        <p14:creationId xmlns:p14="http://schemas.microsoft.com/office/powerpoint/2010/main" val="163915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087D20-26C5-4158-8320-3C074851CB2E}"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8B2C9-AF28-42B2-B8EC-20B1BB3DE3A1}" type="slidenum">
              <a:rPr lang="en-US" smtClean="0"/>
              <a:t>‹#›</a:t>
            </a:fld>
            <a:endParaRPr lang="en-US"/>
          </a:p>
        </p:txBody>
      </p:sp>
    </p:spTree>
    <p:extLst>
      <p:ext uri="{BB962C8B-B14F-4D97-AF65-F5344CB8AC3E}">
        <p14:creationId xmlns:p14="http://schemas.microsoft.com/office/powerpoint/2010/main" val="27371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87D20-26C5-4158-8320-3C074851CB2E}" type="datetimeFigureOut">
              <a:rPr lang="en-US" smtClean="0"/>
              <a:t>10/21/2019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8B2C9-AF28-42B2-B8EC-20B1BB3DE3A1}" type="slidenum">
              <a:rPr lang="en-US" smtClean="0"/>
              <a:t>‹#›</a:t>
            </a:fld>
            <a:endParaRPr lang="en-US"/>
          </a:p>
        </p:txBody>
      </p:sp>
      <p:sp>
        <p:nvSpPr>
          <p:cNvPr id="7" name="Rectangle 6"/>
          <p:cNvSpPr/>
          <p:nvPr userDrawn="1"/>
        </p:nvSpPr>
        <p:spPr>
          <a:xfrm>
            <a:off x="0" y="6374674"/>
            <a:ext cx="12192000" cy="49639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uppieren 21"/>
          <p:cNvGrpSpPr/>
          <p:nvPr userDrawn="1"/>
        </p:nvGrpSpPr>
        <p:grpSpPr bwMode="gray">
          <a:xfrm>
            <a:off x="10433013" y="6526944"/>
            <a:ext cx="643989" cy="168653"/>
            <a:chOff x="-920168" y="1665302"/>
            <a:chExt cx="9268871" cy="2427428"/>
          </a:xfrm>
        </p:grpSpPr>
        <p:sp>
          <p:nvSpPr>
            <p:cNvPr id="9" name="Freeform 7"/>
            <p:cNvSpPr>
              <a:spLocks/>
            </p:cNvSpPr>
            <p:nvPr userDrawn="1"/>
          </p:nvSpPr>
          <p:spPr bwMode="gray">
            <a:xfrm>
              <a:off x="-920168" y="1877386"/>
              <a:ext cx="8452656" cy="2215344"/>
            </a:xfrm>
            <a:custGeom>
              <a:avLst/>
              <a:gdLst>
                <a:gd name="T0" fmla="*/ 2539 w 2589"/>
                <a:gd name="T1" fmla="*/ 281 h 683"/>
                <a:gd name="T2" fmla="*/ 1409 w 2589"/>
                <a:gd name="T3" fmla="*/ 683 h 683"/>
                <a:gd name="T4" fmla="*/ 28 w 2589"/>
                <a:gd name="T5" fmla="*/ 71 h 683"/>
                <a:gd name="T6" fmla="*/ 60 w 2589"/>
                <a:gd name="T7" fmla="*/ 23 h 683"/>
                <a:gd name="T8" fmla="*/ 1441 w 2589"/>
                <a:gd name="T9" fmla="*/ 449 h 683"/>
                <a:gd name="T10" fmla="*/ 2494 w 2589"/>
                <a:gd name="T11" fmla="*/ 198 h 683"/>
                <a:gd name="T12" fmla="*/ 2539 w 2589"/>
                <a:gd name="T13" fmla="*/ 281 h 683"/>
                <a:gd name="connsiteX0" fmla="*/ 9746 w 9831"/>
                <a:gd name="connsiteY0" fmla="*/ 3876 h 9762"/>
                <a:gd name="connsiteX1" fmla="*/ 5381 w 9831"/>
                <a:gd name="connsiteY1" fmla="*/ 9762 h 9762"/>
                <a:gd name="connsiteX2" fmla="*/ 47 w 9831"/>
                <a:gd name="connsiteY2" fmla="*/ 802 h 9762"/>
                <a:gd name="connsiteX3" fmla="*/ 171 w 9831"/>
                <a:gd name="connsiteY3" fmla="*/ 99 h 9762"/>
                <a:gd name="connsiteX4" fmla="*/ 5505 w 9831"/>
                <a:gd name="connsiteY4" fmla="*/ 6336 h 9762"/>
                <a:gd name="connsiteX5" fmla="*/ 9572 w 9831"/>
                <a:gd name="connsiteY5" fmla="*/ 2661 h 9762"/>
                <a:gd name="connsiteX6" fmla="*/ 9746 w 9831"/>
                <a:gd name="connsiteY6" fmla="*/ 3876 h 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31" h="9762">
                  <a:moveTo>
                    <a:pt x="9746" y="3876"/>
                  </a:moveTo>
                  <a:cubicBezTo>
                    <a:pt x="8564" y="7727"/>
                    <a:pt x="6853" y="9762"/>
                    <a:pt x="5381" y="9762"/>
                  </a:cubicBezTo>
                  <a:cubicBezTo>
                    <a:pt x="3315" y="9762"/>
                    <a:pt x="1457" y="6395"/>
                    <a:pt x="47" y="802"/>
                  </a:cubicBezTo>
                  <a:cubicBezTo>
                    <a:pt x="-61" y="362"/>
                    <a:pt x="36" y="-238"/>
                    <a:pt x="171" y="99"/>
                  </a:cubicBezTo>
                  <a:cubicBezTo>
                    <a:pt x="1689" y="3993"/>
                    <a:pt x="3566" y="6336"/>
                    <a:pt x="5505" y="6336"/>
                  </a:cubicBezTo>
                  <a:cubicBezTo>
                    <a:pt x="6814" y="6336"/>
                    <a:pt x="8251" y="5135"/>
                    <a:pt x="9572" y="2661"/>
                  </a:cubicBezTo>
                  <a:cubicBezTo>
                    <a:pt x="9773" y="2295"/>
                    <a:pt x="9939" y="3247"/>
                    <a:pt x="9746" y="3876"/>
                  </a:cubicBezTo>
                </a:path>
              </a:pathLst>
            </a:custGeom>
            <a:solidFill>
              <a:srgbClr val="F7A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a:p>
          </p:txBody>
        </p:sp>
        <p:sp>
          <p:nvSpPr>
            <p:cNvPr id="10" name="Freeform 8"/>
            <p:cNvSpPr>
              <a:spLocks/>
            </p:cNvSpPr>
            <p:nvPr userDrawn="1"/>
          </p:nvSpPr>
          <p:spPr bwMode="gray">
            <a:xfrm>
              <a:off x="6611554" y="1665302"/>
              <a:ext cx="1737149" cy="1989392"/>
            </a:xfrm>
            <a:custGeom>
              <a:avLst/>
              <a:gdLst>
                <a:gd name="T0" fmla="*/ 391 w 555"/>
                <a:gd name="T1" fmla="*/ 205 h 655"/>
                <a:gd name="T2" fmla="*/ 34 w 555"/>
                <a:gd name="T3" fmla="*/ 191 h 655"/>
                <a:gd name="T4" fmla="*/ 27 w 555"/>
                <a:gd name="T5" fmla="*/ 143 h 655"/>
                <a:gd name="T6" fmla="*/ 521 w 555"/>
                <a:gd name="T7" fmla="*/ 89 h 655"/>
                <a:gd name="T8" fmla="*/ 349 w 555"/>
                <a:gd name="T9" fmla="*/ 631 h 655"/>
                <a:gd name="T10" fmla="*/ 311 w 555"/>
                <a:gd name="T11" fmla="*/ 610 h 655"/>
                <a:gd name="T12" fmla="*/ 391 w 555"/>
                <a:gd name="T13" fmla="*/ 205 h 655"/>
                <a:gd name="connsiteX0" fmla="*/ 6885 w 9424"/>
                <a:gd name="connsiteY0" fmla="*/ 2454 h 9146"/>
                <a:gd name="connsiteX1" fmla="*/ 453 w 9424"/>
                <a:gd name="connsiteY1" fmla="*/ 2240 h 9146"/>
                <a:gd name="connsiteX2" fmla="*/ 326 w 9424"/>
                <a:gd name="connsiteY2" fmla="*/ 1507 h 9146"/>
                <a:gd name="connsiteX3" fmla="*/ 9227 w 9424"/>
                <a:gd name="connsiteY3" fmla="*/ 683 h 9146"/>
                <a:gd name="connsiteX4" fmla="*/ 6128 w 9424"/>
                <a:gd name="connsiteY4" fmla="*/ 8958 h 9146"/>
                <a:gd name="connsiteX5" fmla="*/ 5444 w 9424"/>
                <a:gd name="connsiteY5" fmla="*/ 8637 h 9146"/>
                <a:gd name="connsiteX6" fmla="*/ 6885 w 9424"/>
                <a:gd name="connsiteY6" fmla="*/ 2454 h 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24" h="9146">
                  <a:moveTo>
                    <a:pt x="6885" y="2454"/>
                  </a:moveTo>
                  <a:cubicBezTo>
                    <a:pt x="6182" y="1553"/>
                    <a:pt x="2236" y="2026"/>
                    <a:pt x="453" y="2240"/>
                  </a:cubicBezTo>
                  <a:cubicBezTo>
                    <a:pt x="-88" y="2301"/>
                    <a:pt x="-160" y="1843"/>
                    <a:pt x="326" y="1507"/>
                  </a:cubicBezTo>
                  <a:cubicBezTo>
                    <a:pt x="3462" y="-676"/>
                    <a:pt x="8633" y="-50"/>
                    <a:pt x="9227" y="683"/>
                  </a:cubicBezTo>
                  <a:cubicBezTo>
                    <a:pt x="9840" y="1416"/>
                    <a:pt x="9083" y="6515"/>
                    <a:pt x="6128" y="8958"/>
                  </a:cubicBezTo>
                  <a:cubicBezTo>
                    <a:pt x="5660" y="9324"/>
                    <a:pt x="5227" y="9126"/>
                    <a:pt x="5444" y="8637"/>
                  </a:cubicBezTo>
                  <a:cubicBezTo>
                    <a:pt x="6092" y="7003"/>
                    <a:pt x="7588" y="3339"/>
                    <a:pt x="6885" y="2454"/>
                  </a:cubicBezTo>
                </a:path>
              </a:pathLst>
            </a:custGeom>
            <a:solidFill>
              <a:srgbClr val="F7A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a:p>
          </p:txBody>
        </p:sp>
      </p:grpSp>
      <p:sp>
        <p:nvSpPr>
          <p:cNvPr id="11" name="Footer Placeholder 1"/>
          <p:cNvSpPr txBox="1">
            <a:spLocks/>
          </p:cNvSpPr>
          <p:nvPr userDrawn="1"/>
        </p:nvSpPr>
        <p:spPr>
          <a:xfrm>
            <a:off x="65903" y="6436075"/>
            <a:ext cx="1144274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solidFill>
                  <a:schemeClr val="bg1"/>
                </a:solidFill>
              </a:rPr>
              <a:t>PIM</a:t>
            </a:r>
            <a:r>
              <a:rPr lang="en-US" sz="1800" baseline="0" dirty="0" smtClean="0">
                <a:solidFill>
                  <a:schemeClr val="bg1"/>
                </a:solidFill>
              </a:rPr>
              <a:t> Training Program</a:t>
            </a:r>
            <a:r>
              <a:rPr lang="en-US" sz="1400" dirty="0" smtClean="0">
                <a:solidFill>
                  <a:schemeClr val="bg1"/>
                </a:solidFill>
              </a:rPr>
              <a:t>                                                                        Amazon Confidential</a:t>
            </a:r>
            <a:endParaRPr lang="en-US" sz="1400" dirty="0">
              <a:solidFill>
                <a:schemeClr val="bg1"/>
              </a:solidFill>
            </a:endParaRPr>
          </a:p>
        </p:txBody>
      </p:sp>
      <p:sp>
        <p:nvSpPr>
          <p:cNvPr id="12" name="Slide Number Placeholder 2"/>
          <p:cNvSpPr txBox="1">
            <a:spLocks/>
          </p:cNvSpPr>
          <p:nvPr userDrawn="1"/>
        </p:nvSpPr>
        <p:spPr>
          <a:xfrm>
            <a:off x="9141655" y="6426689"/>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C8009CB-CF68-4921-BE1F-E0B101E693B6}" type="slidenum">
              <a:rPr lang="en-US" sz="1600" smtClean="0">
                <a:solidFill>
                  <a:schemeClr val="bg1"/>
                </a:solidFill>
              </a:rPr>
              <a:pPr/>
              <a:t>‹#›</a:t>
            </a:fld>
            <a:endParaRPr lang="en-US" dirty="0">
              <a:solidFill>
                <a:schemeClr val="bg1"/>
              </a:solidFill>
            </a:endParaRPr>
          </a:p>
        </p:txBody>
      </p:sp>
      <p:sp>
        <p:nvSpPr>
          <p:cNvPr id="13" name="Rectangle 12"/>
          <p:cNvSpPr/>
          <p:nvPr userDrawn="1"/>
        </p:nvSpPr>
        <p:spPr>
          <a:xfrm>
            <a:off x="0" y="-59392"/>
            <a:ext cx="12192000" cy="92154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915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amazon.com/index.php/DanGSQLClass/IntroToSqlEtl/Lesson7#HCreatingaJobProfileTemplat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104709" cy="6858000"/>
          </a:xfrm>
          <a:prstGeom prst="rect">
            <a:avLst/>
          </a:prstGeom>
          <a:solidFill>
            <a:srgbClr val="232F3E"/>
          </a:solidFill>
          <a:ln>
            <a:solidFill>
              <a:srgbClr val="232F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6087291" y="-11723"/>
            <a:ext cx="6104709" cy="6858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519706" y="2535534"/>
            <a:ext cx="5421086" cy="584775"/>
          </a:xfrm>
          <a:prstGeom prst="rect">
            <a:avLst/>
          </a:prstGeom>
          <a:noFill/>
        </p:spPr>
        <p:txBody>
          <a:bodyPr wrap="square" rtlCol="0">
            <a:spAutoFit/>
          </a:bodyPr>
          <a:lstStyle/>
          <a:p>
            <a:r>
              <a:rPr lang="en-US" sz="3200" b="1" dirty="0"/>
              <a:t>Null and IF-then-else using SQL</a:t>
            </a:r>
          </a:p>
        </p:txBody>
      </p:sp>
      <p:sp>
        <p:nvSpPr>
          <p:cNvPr id="7" name="TextBox 6"/>
          <p:cNvSpPr txBox="1"/>
          <p:nvPr/>
        </p:nvSpPr>
        <p:spPr>
          <a:xfrm>
            <a:off x="587829" y="679269"/>
            <a:ext cx="4598125" cy="1569660"/>
          </a:xfrm>
          <a:prstGeom prst="rect">
            <a:avLst/>
          </a:prstGeom>
          <a:noFill/>
        </p:spPr>
        <p:txBody>
          <a:bodyPr wrap="square" rtlCol="0">
            <a:spAutoFit/>
          </a:bodyPr>
          <a:lstStyle/>
          <a:p>
            <a:pPr algn="ctr"/>
            <a:r>
              <a:rPr lang="en-US" sz="4800" dirty="0" smtClean="0">
                <a:solidFill>
                  <a:schemeClr val="bg1"/>
                </a:solidFill>
              </a:rPr>
              <a:t>PIM Training Program</a:t>
            </a:r>
            <a:endParaRPr lang="en-US" sz="4800" dirty="0">
              <a:solidFill>
                <a:schemeClr val="bg1"/>
              </a:solidFill>
            </a:endParaRPr>
          </a:p>
        </p:txBody>
      </p:sp>
      <p:sp>
        <p:nvSpPr>
          <p:cNvPr id="8" name="TextBox 7"/>
          <p:cNvSpPr txBox="1"/>
          <p:nvPr/>
        </p:nvSpPr>
        <p:spPr>
          <a:xfrm>
            <a:off x="101487" y="3429000"/>
            <a:ext cx="5570807" cy="830997"/>
          </a:xfrm>
          <a:prstGeom prst="rect">
            <a:avLst/>
          </a:prstGeom>
          <a:noFill/>
        </p:spPr>
        <p:txBody>
          <a:bodyPr wrap="square" rtlCol="0">
            <a:spAutoFit/>
          </a:bodyPr>
          <a:lstStyle/>
          <a:p>
            <a:pPr algn="ctr"/>
            <a:r>
              <a:rPr lang="en-US" sz="4800" dirty="0" smtClean="0">
                <a:solidFill>
                  <a:schemeClr val="bg1"/>
                </a:solidFill>
              </a:rPr>
              <a:t>SQL</a:t>
            </a:r>
            <a:endParaRPr lang="en-US" sz="4800" dirty="0">
              <a:solidFill>
                <a:schemeClr val="bg1"/>
              </a:solidFill>
            </a:endParaRPr>
          </a:p>
        </p:txBody>
      </p:sp>
    </p:spTree>
    <p:extLst>
      <p:ext uri="{BB962C8B-B14F-4D97-AF65-F5344CB8AC3E}">
        <p14:creationId xmlns:p14="http://schemas.microsoft.com/office/powerpoint/2010/main" val="2284526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153821"/>
            <a:ext cx="10515600" cy="2522440"/>
          </a:xfrm>
        </p:spPr>
        <p:txBody>
          <a:bodyPr>
            <a:normAutofit/>
          </a:bodyPr>
          <a:lstStyle/>
          <a:p>
            <a:pPr marL="0" indent="0">
              <a:buNone/>
            </a:pPr>
            <a:r>
              <a:rPr lang="en-US" sz="2200" dirty="0" smtClean="0"/>
              <a:t>NVL2() is used to translate NULL values in a column to something non-NULL, and non-NULL values in the column to something else</a:t>
            </a:r>
          </a:p>
          <a:p>
            <a:pPr>
              <a:buFont typeface="Wingdings" panose="05000000000000000000" pitchFamily="2" charset="2"/>
              <a:buChar char="Ø"/>
            </a:pPr>
            <a:endParaRPr lang="en-US" sz="2200" dirty="0"/>
          </a:p>
          <a:p>
            <a:pPr marL="0" indent="0">
              <a:buNone/>
            </a:pPr>
            <a:r>
              <a:rPr lang="en-US" sz="2200" dirty="0" smtClean="0"/>
              <a:t>It </a:t>
            </a:r>
            <a:r>
              <a:rPr lang="en-US" sz="2200" dirty="0" smtClean="0"/>
              <a:t>returns </a:t>
            </a:r>
            <a:r>
              <a:rPr lang="en-US" sz="2200" dirty="0" smtClean="0"/>
              <a:t>the first value specified if the column value is non-NULL, and the second value specified if the column value is NULL</a:t>
            </a:r>
            <a:endParaRPr lang="en-US" sz="2200" dirty="0"/>
          </a:p>
        </p:txBody>
      </p:sp>
      <p:sp>
        <p:nvSpPr>
          <p:cNvPr id="4" name="TextBox 3"/>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NVL2()</a:t>
            </a:r>
            <a:endParaRPr lang="en-US" sz="3200" b="1" dirty="0">
              <a:solidFill>
                <a:schemeClr val="bg1"/>
              </a:solidFill>
            </a:endParaRPr>
          </a:p>
        </p:txBody>
      </p:sp>
    </p:spTree>
    <p:extLst>
      <p:ext uri="{BB962C8B-B14F-4D97-AF65-F5344CB8AC3E}">
        <p14:creationId xmlns:p14="http://schemas.microsoft.com/office/powerpoint/2010/main" val="1175064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303111"/>
            <a:ext cx="10515600" cy="4351338"/>
          </a:xfrm>
        </p:spPr>
        <p:txBody>
          <a:bodyPr>
            <a:normAutofit lnSpcReduction="10000"/>
          </a:bodyPr>
          <a:lstStyle/>
          <a:p>
            <a:pPr marL="0" indent="0">
              <a:buNone/>
            </a:pPr>
            <a:r>
              <a:rPr lang="en-US" sz="3200" b="1" u="sng" dirty="0" smtClean="0"/>
              <a:t>Syntax:</a:t>
            </a:r>
            <a:endParaRPr lang="en-US" sz="3200" b="1" u="sng" dirty="0" smtClean="0"/>
          </a:p>
          <a:p>
            <a:pPr marL="0" indent="0">
              <a:buNone/>
            </a:pPr>
            <a:endParaRPr lang="en-US" sz="3200" dirty="0"/>
          </a:p>
          <a:p>
            <a:pPr marL="0" indent="0">
              <a:buNone/>
            </a:pPr>
            <a:r>
              <a:rPr lang="en-US" sz="3200" dirty="0" smtClean="0"/>
              <a:t>NVL2(</a:t>
            </a:r>
            <a:r>
              <a:rPr lang="en-US" sz="3200" dirty="0" err="1" smtClean="0"/>
              <a:t>column,</a:t>
            </a:r>
            <a:r>
              <a:rPr lang="en-US" sz="3200" dirty="0" err="1" smtClean="0">
                <a:solidFill>
                  <a:schemeClr val="accent4">
                    <a:lumMod val="75000"/>
                  </a:schemeClr>
                </a:solidFill>
              </a:rPr>
              <a:t>B</a:t>
            </a:r>
            <a:r>
              <a:rPr lang="en-US" sz="3200" dirty="0" err="1" smtClean="0"/>
              <a:t>,</a:t>
            </a:r>
            <a:r>
              <a:rPr lang="en-US" sz="3200" dirty="0" err="1" smtClean="0">
                <a:solidFill>
                  <a:srgbClr val="FF0000"/>
                </a:solidFill>
              </a:rPr>
              <a:t>A</a:t>
            </a:r>
            <a:r>
              <a:rPr lang="en-US" sz="3200" dirty="0" smtClean="0"/>
              <a:t>)</a:t>
            </a:r>
          </a:p>
          <a:p>
            <a:pPr marL="0" indent="0">
              <a:buNone/>
            </a:pPr>
            <a:endParaRPr lang="en-US" sz="3200" dirty="0"/>
          </a:p>
          <a:p>
            <a:pPr marL="0" indent="0">
              <a:buNone/>
            </a:pPr>
            <a:r>
              <a:rPr lang="en-US" sz="3200" b="1" u="sng" dirty="0" smtClean="0"/>
              <a:t>Working of the Syntax</a:t>
            </a:r>
            <a:endParaRPr lang="en-US" sz="3200" b="1" u="sng" dirty="0" smtClean="0"/>
          </a:p>
          <a:p>
            <a:pPr marL="0" indent="0">
              <a:buNone/>
            </a:pPr>
            <a:endParaRPr lang="en-US" sz="3200" dirty="0"/>
          </a:p>
          <a:p>
            <a:pPr marL="0" indent="0">
              <a:buNone/>
            </a:pPr>
            <a:r>
              <a:rPr lang="en-US" sz="3200" dirty="0">
                <a:solidFill>
                  <a:srgbClr val="0070C0"/>
                </a:solidFill>
              </a:rPr>
              <a:t>IF</a:t>
            </a:r>
            <a:r>
              <a:rPr lang="en-US" sz="3200" dirty="0"/>
              <a:t> </a:t>
            </a:r>
            <a:r>
              <a:rPr lang="en-US" sz="3200" dirty="0" smtClean="0"/>
              <a:t>the column value is NULL, </a:t>
            </a:r>
            <a:r>
              <a:rPr lang="en-US" sz="3200" dirty="0">
                <a:solidFill>
                  <a:srgbClr val="0070C0"/>
                </a:solidFill>
              </a:rPr>
              <a:t>THEN</a:t>
            </a:r>
            <a:r>
              <a:rPr lang="en-US" sz="3200" dirty="0"/>
              <a:t> </a:t>
            </a:r>
            <a:r>
              <a:rPr lang="en-US" sz="3200" dirty="0" smtClean="0"/>
              <a:t>return </a:t>
            </a:r>
            <a:r>
              <a:rPr lang="en-US" sz="3200" dirty="0" smtClean="0">
                <a:solidFill>
                  <a:srgbClr val="FF0000"/>
                </a:solidFill>
              </a:rPr>
              <a:t>A</a:t>
            </a:r>
          </a:p>
          <a:p>
            <a:pPr marL="0" indent="0">
              <a:buNone/>
            </a:pPr>
            <a:r>
              <a:rPr lang="en-US" sz="3200" dirty="0">
                <a:solidFill>
                  <a:srgbClr val="0070C0"/>
                </a:solidFill>
              </a:rPr>
              <a:t>ELSE</a:t>
            </a:r>
            <a:r>
              <a:rPr lang="en-US" sz="3200" dirty="0"/>
              <a:t> </a:t>
            </a:r>
            <a:r>
              <a:rPr lang="en-US" sz="3200" dirty="0" smtClean="0"/>
              <a:t>return </a:t>
            </a:r>
            <a:r>
              <a:rPr lang="en-US" sz="3200" dirty="0" smtClean="0">
                <a:solidFill>
                  <a:schemeClr val="accent4">
                    <a:lumMod val="75000"/>
                  </a:schemeClr>
                </a:solidFill>
              </a:rPr>
              <a:t>B</a:t>
            </a:r>
            <a:endParaRPr lang="en-US" sz="3200" dirty="0">
              <a:solidFill>
                <a:schemeClr val="accent4">
                  <a:lumMod val="75000"/>
                </a:schemeClr>
              </a:solidFill>
            </a:endParaRPr>
          </a:p>
        </p:txBody>
      </p:sp>
      <p:sp>
        <p:nvSpPr>
          <p:cNvPr id="5" name="TextBox 4"/>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NVL2()</a:t>
            </a:r>
            <a:endParaRPr lang="en-US" sz="3200" b="1" dirty="0">
              <a:solidFill>
                <a:schemeClr val="bg1"/>
              </a:solidFill>
            </a:endParaRPr>
          </a:p>
        </p:txBody>
      </p:sp>
    </p:spTree>
    <p:extLst>
      <p:ext uri="{BB962C8B-B14F-4D97-AF65-F5344CB8AC3E}">
        <p14:creationId xmlns:p14="http://schemas.microsoft.com/office/powerpoint/2010/main" val="3346342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9006" y="1219200"/>
            <a:ext cx="7924800" cy="2800767"/>
          </a:xfrm>
          <a:prstGeom prst="rect">
            <a:avLst/>
          </a:prstGeom>
          <a:solidFill>
            <a:schemeClr val="bg1"/>
          </a:solidFill>
          <a:ln w="28575">
            <a:solidFill>
              <a:schemeClr val="tx1"/>
            </a:solidFill>
          </a:ln>
        </p:spPr>
        <p:txBody>
          <a:bodyPr wrap="square" rtlCol="0">
            <a:spAutoFit/>
          </a:bodyPr>
          <a:lstStyle/>
          <a:p>
            <a:r>
              <a:rPr lang="en-US" sz="2200" dirty="0"/>
              <a:t>SELECT </a:t>
            </a:r>
          </a:p>
          <a:p>
            <a:r>
              <a:rPr lang="en-US" sz="2200" dirty="0" err="1"/>
              <a:t>dmma.ASIN</a:t>
            </a:r>
            <a:endParaRPr lang="en-US" sz="2200" dirty="0"/>
          </a:p>
          <a:p>
            <a:r>
              <a:rPr lang="en-US" sz="2200" dirty="0"/>
              <a:t>, </a:t>
            </a:r>
            <a:r>
              <a:rPr lang="en-US" sz="2200" dirty="0" err="1"/>
              <a:t>dmma.TEXTBOOK_TYPE</a:t>
            </a:r>
            <a:endParaRPr lang="en-US" sz="2200" dirty="0"/>
          </a:p>
          <a:p>
            <a:r>
              <a:rPr lang="en-US" sz="2200" dirty="0"/>
              <a:t>FROM D_MP_MEDIA_ASINS </a:t>
            </a:r>
            <a:r>
              <a:rPr lang="en-US" sz="2200" dirty="0" err="1"/>
              <a:t>dmma</a:t>
            </a:r>
            <a:endParaRPr lang="en-US" sz="2200" dirty="0"/>
          </a:p>
          <a:p>
            <a:r>
              <a:rPr lang="en-US" sz="2200" dirty="0"/>
              <a:t>WHERE </a:t>
            </a:r>
            <a:r>
              <a:rPr lang="en-US" sz="2200" dirty="0" err="1"/>
              <a:t>dmma.REGION_ID</a:t>
            </a:r>
            <a:r>
              <a:rPr lang="en-US" sz="2200" dirty="0"/>
              <a:t> = 1</a:t>
            </a:r>
          </a:p>
          <a:p>
            <a:r>
              <a:rPr lang="en-US" sz="2200" dirty="0"/>
              <a:t>AND </a:t>
            </a:r>
            <a:r>
              <a:rPr lang="en-US" sz="2200" dirty="0" err="1"/>
              <a:t>dmma.MARKETPLACE_ID</a:t>
            </a:r>
            <a:r>
              <a:rPr lang="en-US" sz="2200" dirty="0"/>
              <a:t> = 1</a:t>
            </a:r>
          </a:p>
          <a:p>
            <a:r>
              <a:rPr lang="en-US" sz="2200" dirty="0"/>
              <a:t>AND </a:t>
            </a:r>
            <a:r>
              <a:rPr lang="en-US" sz="2200" dirty="0" err="1"/>
              <a:t>dmma.ASIN</a:t>
            </a:r>
            <a:r>
              <a:rPr lang="en-US" sz="2200" dirty="0"/>
              <a:t> IN ('0321585127','032150156X','0545139708')</a:t>
            </a:r>
          </a:p>
          <a:p>
            <a:r>
              <a:rPr lang="en-US" sz="2200" dirty="0"/>
              <a:t>;</a:t>
            </a:r>
          </a:p>
        </p:txBody>
      </p:sp>
      <p:graphicFrame>
        <p:nvGraphicFramePr>
          <p:cNvPr id="2" name="Table 1"/>
          <p:cNvGraphicFramePr>
            <a:graphicFrameLocks noGrp="1"/>
          </p:cNvGraphicFramePr>
          <p:nvPr>
            <p:extLst>
              <p:ext uri="{D42A27DB-BD31-4B8C-83A1-F6EECF244321}">
                <p14:modId xmlns:p14="http://schemas.microsoft.com/office/powerpoint/2010/main" val="1050241953"/>
              </p:ext>
            </p:extLst>
          </p:nvPr>
        </p:nvGraphicFramePr>
        <p:xfrm>
          <a:off x="243841" y="4598688"/>
          <a:ext cx="2800350" cy="1013460"/>
        </p:xfrm>
        <a:graphic>
          <a:graphicData uri="http://schemas.openxmlformats.org/drawingml/2006/table">
            <a:tbl>
              <a:tblPr>
                <a:tableStyleId>{5C22544A-7EE6-4342-B048-85BDC9FD1C3A}</a:tableStyleId>
              </a:tblPr>
              <a:tblGrid>
                <a:gridCol w="1171778">
                  <a:extLst>
                    <a:ext uri="{9D8B030D-6E8A-4147-A177-3AD203B41FA5}">
                      <a16:colId xmlns:a16="http://schemas.microsoft.com/office/drawing/2014/main" val="20000"/>
                    </a:ext>
                  </a:extLst>
                </a:gridCol>
                <a:gridCol w="1628572">
                  <a:extLst>
                    <a:ext uri="{9D8B030D-6E8A-4147-A177-3AD203B41FA5}">
                      <a16:colId xmlns:a16="http://schemas.microsoft.com/office/drawing/2014/main" val="20001"/>
                    </a:ext>
                  </a:extLst>
                </a:gridCol>
              </a:tblGrid>
              <a:tr h="190500">
                <a:tc>
                  <a:txBody>
                    <a:bodyPr/>
                    <a:lstStyle/>
                    <a:p>
                      <a:pPr algn="l" fontAlgn="b"/>
                      <a:r>
                        <a:rPr lang="en-US" sz="1600" u="none" strike="noStrike" dirty="0">
                          <a:effectLst/>
                        </a:rPr>
                        <a:t>ASIN</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a:effectLst/>
                        </a:rPr>
                        <a:t>TEXTBOOK_TYPE</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600" u="none" strike="noStrike">
                          <a:effectLst/>
                        </a:rPr>
                        <a:t>032150156X</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supplement</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600" u="none" strike="noStrike" dirty="0">
                          <a:effectLst/>
                        </a:rPr>
                        <a:t>0321585127</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core</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600" u="none" strike="noStrike">
                          <a:effectLst/>
                        </a:rPr>
                        <a:t>0545139708</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dirty="0">
                          <a:effectLst/>
                        </a:rPr>
                        <a:t> </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sp>
        <p:nvSpPr>
          <p:cNvPr id="5" name="TextBox 4"/>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NVL2()</a:t>
            </a:r>
            <a:endParaRPr lang="en-US" sz="3200" b="1" dirty="0">
              <a:solidFill>
                <a:schemeClr val="bg1"/>
              </a:solidFill>
            </a:endParaRPr>
          </a:p>
        </p:txBody>
      </p:sp>
      <p:sp>
        <p:nvSpPr>
          <p:cNvPr id="3" name="TextBox 2"/>
          <p:cNvSpPr txBox="1"/>
          <p:nvPr/>
        </p:nvSpPr>
        <p:spPr>
          <a:xfrm>
            <a:off x="3947160" y="4754880"/>
            <a:ext cx="370332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Let’s look at an example where NVL2() can be applied</a:t>
            </a:r>
            <a:endParaRPr lang="en-US" dirty="0"/>
          </a:p>
        </p:txBody>
      </p:sp>
    </p:spTree>
    <p:extLst>
      <p:ext uri="{BB962C8B-B14F-4D97-AF65-F5344CB8AC3E}">
        <p14:creationId xmlns:p14="http://schemas.microsoft.com/office/powerpoint/2010/main" val="3340904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315" y="1396417"/>
            <a:ext cx="10515600" cy="4351338"/>
          </a:xfrm>
        </p:spPr>
        <p:txBody>
          <a:bodyPr>
            <a:normAutofit/>
          </a:bodyPr>
          <a:lstStyle/>
          <a:p>
            <a:pPr marL="0" indent="0">
              <a:buNone/>
            </a:pPr>
            <a:r>
              <a:rPr lang="en-US" sz="3200" dirty="0" smtClean="0"/>
              <a:t>Usage:</a:t>
            </a:r>
          </a:p>
          <a:p>
            <a:pPr marL="0" indent="0">
              <a:buNone/>
            </a:pPr>
            <a:endParaRPr lang="en-US" sz="3200" dirty="0"/>
          </a:p>
          <a:p>
            <a:pPr marL="0" indent="0">
              <a:buNone/>
            </a:pPr>
            <a:r>
              <a:rPr lang="en-US" sz="3200" dirty="0" smtClean="0"/>
              <a:t>NVL2(</a:t>
            </a:r>
            <a:r>
              <a:rPr lang="en-US" sz="3200" dirty="0" err="1" smtClean="0"/>
              <a:t>dmma.TEXTBOOK_TYPE,</a:t>
            </a:r>
            <a:r>
              <a:rPr lang="en-US" sz="3200" dirty="0" err="1" smtClean="0">
                <a:solidFill>
                  <a:schemeClr val="accent4">
                    <a:lumMod val="75000"/>
                  </a:schemeClr>
                </a:solidFill>
              </a:rPr>
              <a:t>'Textbook'</a:t>
            </a:r>
            <a:r>
              <a:rPr lang="en-US" sz="3200" dirty="0" err="1" smtClean="0"/>
              <a:t>,</a:t>
            </a:r>
            <a:r>
              <a:rPr lang="en-US" sz="3200" dirty="0" err="1" smtClean="0">
                <a:solidFill>
                  <a:srgbClr val="FF0000"/>
                </a:solidFill>
              </a:rPr>
              <a:t>'Trade</a:t>
            </a:r>
            <a:r>
              <a:rPr lang="en-US" sz="3200" dirty="0">
                <a:solidFill>
                  <a:srgbClr val="FF0000"/>
                </a:solidFill>
              </a:rPr>
              <a:t>'</a:t>
            </a:r>
            <a:r>
              <a:rPr lang="en-US" sz="3200" dirty="0" smtClean="0"/>
              <a:t>)</a:t>
            </a:r>
          </a:p>
          <a:p>
            <a:pPr marL="0" indent="0">
              <a:buNone/>
            </a:pPr>
            <a:endParaRPr lang="en-US" sz="3200" dirty="0"/>
          </a:p>
          <a:p>
            <a:pPr marL="0" indent="0">
              <a:buNone/>
            </a:pPr>
            <a:r>
              <a:rPr lang="en-US" sz="3200" dirty="0">
                <a:solidFill>
                  <a:srgbClr val="0070C0"/>
                </a:solidFill>
              </a:rPr>
              <a:t>IF</a:t>
            </a:r>
            <a:r>
              <a:rPr lang="en-US" sz="3200" dirty="0"/>
              <a:t> </a:t>
            </a:r>
            <a:r>
              <a:rPr lang="en-US" sz="3200" dirty="0" err="1"/>
              <a:t>dmma.TEXTBOOK_TYPE</a:t>
            </a:r>
            <a:r>
              <a:rPr lang="en-US" sz="3200" dirty="0"/>
              <a:t> is NULL, </a:t>
            </a:r>
            <a:r>
              <a:rPr lang="en-US" sz="3200" dirty="0">
                <a:solidFill>
                  <a:srgbClr val="0070C0"/>
                </a:solidFill>
              </a:rPr>
              <a:t>THEN</a:t>
            </a:r>
            <a:r>
              <a:rPr lang="en-US" sz="3200" dirty="0"/>
              <a:t> return </a:t>
            </a:r>
            <a:r>
              <a:rPr lang="en-US" sz="3200" dirty="0">
                <a:solidFill>
                  <a:srgbClr val="FF0000"/>
                </a:solidFill>
              </a:rPr>
              <a:t>'Trade'</a:t>
            </a:r>
          </a:p>
          <a:p>
            <a:pPr marL="0" indent="0">
              <a:buNone/>
            </a:pPr>
            <a:r>
              <a:rPr lang="en-US" sz="3200" dirty="0">
                <a:solidFill>
                  <a:srgbClr val="0070C0"/>
                </a:solidFill>
              </a:rPr>
              <a:t>ELSE</a:t>
            </a:r>
            <a:r>
              <a:rPr lang="en-US" sz="3200" dirty="0"/>
              <a:t> return </a:t>
            </a:r>
            <a:r>
              <a:rPr lang="en-US" sz="3200" dirty="0">
                <a:solidFill>
                  <a:schemeClr val="accent4">
                    <a:lumMod val="75000"/>
                  </a:schemeClr>
                </a:solidFill>
              </a:rPr>
              <a:t>'Textbook'</a:t>
            </a:r>
          </a:p>
        </p:txBody>
      </p:sp>
      <p:sp>
        <p:nvSpPr>
          <p:cNvPr id="5" name="TextBox 4"/>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NVL2()</a:t>
            </a:r>
            <a:endParaRPr lang="en-US" sz="3200" b="1" dirty="0">
              <a:solidFill>
                <a:schemeClr val="bg1"/>
              </a:solidFill>
            </a:endParaRPr>
          </a:p>
        </p:txBody>
      </p:sp>
    </p:spTree>
    <p:extLst>
      <p:ext uri="{BB962C8B-B14F-4D97-AF65-F5344CB8AC3E}">
        <p14:creationId xmlns:p14="http://schemas.microsoft.com/office/powerpoint/2010/main" val="226498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27179" y="1181878"/>
            <a:ext cx="9367098" cy="3139321"/>
          </a:xfrm>
          <a:prstGeom prst="rect">
            <a:avLst/>
          </a:prstGeom>
          <a:solidFill>
            <a:schemeClr val="bg1"/>
          </a:solidFill>
          <a:ln w="28575">
            <a:solidFill>
              <a:schemeClr val="tx1"/>
            </a:solidFill>
          </a:ln>
        </p:spPr>
        <p:txBody>
          <a:bodyPr wrap="square" rtlCol="0">
            <a:spAutoFit/>
          </a:bodyPr>
          <a:lstStyle/>
          <a:p>
            <a:r>
              <a:rPr lang="en-US" sz="2200" dirty="0"/>
              <a:t>SELECT </a:t>
            </a:r>
          </a:p>
          <a:p>
            <a:r>
              <a:rPr lang="en-US" sz="2200" dirty="0" err="1"/>
              <a:t>dmma.ASIN</a:t>
            </a:r>
            <a:endParaRPr lang="en-US" sz="2200" dirty="0"/>
          </a:p>
          <a:p>
            <a:r>
              <a:rPr lang="en-US" sz="2200" dirty="0"/>
              <a:t>, </a:t>
            </a:r>
            <a:r>
              <a:rPr lang="en-US" sz="2200" dirty="0" err="1"/>
              <a:t>dmma.TEXTBOOK_TYPE</a:t>
            </a:r>
            <a:endParaRPr lang="en-US" sz="2200" dirty="0"/>
          </a:p>
          <a:p>
            <a:r>
              <a:rPr lang="en-US" sz="2200" dirty="0"/>
              <a:t>, </a:t>
            </a:r>
            <a:r>
              <a:rPr lang="en-US" sz="2200" dirty="0">
                <a:solidFill>
                  <a:srgbClr val="FF0000"/>
                </a:solidFill>
              </a:rPr>
              <a:t>NVL2(</a:t>
            </a:r>
            <a:r>
              <a:rPr lang="en-US" sz="2200" dirty="0" err="1">
                <a:solidFill>
                  <a:srgbClr val="FF0000"/>
                </a:solidFill>
              </a:rPr>
              <a:t>dmma.TEXTBOOK_TYPE,'Textbook','Trade</a:t>
            </a:r>
            <a:r>
              <a:rPr lang="en-US" sz="2200" dirty="0">
                <a:solidFill>
                  <a:srgbClr val="FF0000"/>
                </a:solidFill>
              </a:rPr>
              <a:t>') </a:t>
            </a:r>
            <a:r>
              <a:rPr lang="en-US" sz="2200" dirty="0"/>
              <a:t>as CLASSIFICATION</a:t>
            </a:r>
          </a:p>
          <a:p>
            <a:r>
              <a:rPr lang="en-US" sz="2200" dirty="0"/>
              <a:t>FROM D_MP_MEDIA_ASINS </a:t>
            </a:r>
            <a:r>
              <a:rPr lang="en-US" sz="2200" dirty="0" err="1"/>
              <a:t>dmma</a:t>
            </a:r>
            <a:endParaRPr lang="en-US" sz="2200" dirty="0"/>
          </a:p>
          <a:p>
            <a:r>
              <a:rPr lang="en-US" sz="2200" dirty="0"/>
              <a:t>WHERE </a:t>
            </a:r>
            <a:r>
              <a:rPr lang="en-US" sz="2200" dirty="0" err="1"/>
              <a:t>dmma.REGION_ID</a:t>
            </a:r>
            <a:r>
              <a:rPr lang="en-US" sz="2200" dirty="0"/>
              <a:t> = 1</a:t>
            </a:r>
          </a:p>
          <a:p>
            <a:r>
              <a:rPr lang="en-US" sz="2200" dirty="0"/>
              <a:t>AND </a:t>
            </a:r>
            <a:r>
              <a:rPr lang="en-US" sz="2200" dirty="0" err="1"/>
              <a:t>dmma.MARKETPLACE_ID</a:t>
            </a:r>
            <a:r>
              <a:rPr lang="en-US" sz="2200" dirty="0"/>
              <a:t> = 1</a:t>
            </a:r>
          </a:p>
          <a:p>
            <a:r>
              <a:rPr lang="en-US" sz="2200" dirty="0"/>
              <a:t>AND </a:t>
            </a:r>
            <a:r>
              <a:rPr lang="en-US" sz="2200" dirty="0" err="1"/>
              <a:t>dmma.ASIN</a:t>
            </a:r>
            <a:r>
              <a:rPr lang="en-US" sz="2200" dirty="0"/>
              <a:t> IN ('0321585127','032150156X','0545139708')</a:t>
            </a:r>
          </a:p>
          <a:p>
            <a:r>
              <a:rPr lang="en-US" sz="2200" dirty="0"/>
              <a:t>;</a:t>
            </a:r>
          </a:p>
        </p:txBody>
      </p:sp>
      <p:graphicFrame>
        <p:nvGraphicFramePr>
          <p:cNvPr id="3" name="Table 2"/>
          <p:cNvGraphicFramePr>
            <a:graphicFrameLocks noGrp="1"/>
          </p:cNvGraphicFramePr>
          <p:nvPr>
            <p:extLst>
              <p:ext uri="{D42A27DB-BD31-4B8C-83A1-F6EECF244321}">
                <p14:modId xmlns:p14="http://schemas.microsoft.com/office/powerpoint/2010/main" val="1552289731"/>
              </p:ext>
            </p:extLst>
          </p:nvPr>
        </p:nvGraphicFramePr>
        <p:xfrm>
          <a:off x="527179" y="5016043"/>
          <a:ext cx="4914900" cy="1013460"/>
        </p:xfrm>
        <a:graphic>
          <a:graphicData uri="http://schemas.openxmlformats.org/drawingml/2006/table">
            <a:tbl>
              <a:tblPr>
                <a:tableStyleId>{5C22544A-7EE6-4342-B048-85BDC9FD1C3A}</a:tableStyleId>
              </a:tblPr>
              <a:tblGrid>
                <a:gridCol w="1306212">
                  <a:extLst>
                    <a:ext uri="{9D8B030D-6E8A-4147-A177-3AD203B41FA5}">
                      <a16:colId xmlns:a16="http://schemas.microsoft.com/office/drawing/2014/main" val="20000"/>
                    </a:ext>
                  </a:extLst>
                </a:gridCol>
                <a:gridCol w="1815414">
                  <a:extLst>
                    <a:ext uri="{9D8B030D-6E8A-4147-A177-3AD203B41FA5}">
                      <a16:colId xmlns:a16="http://schemas.microsoft.com/office/drawing/2014/main" val="20001"/>
                    </a:ext>
                  </a:extLst>
                </a:gridCol>
                <a:gridCol w="1793274">
                  <a:extLst>
                    <a:ext uri="{9D8B030D-6E8A-4147-A177-3AD203B41FA5}">
                      <a16:colId xmlns:a16="http://schemas.microsoft.com/office/drawing/2014/main" val="20002"/>
                    </a:ext>
                  </a:extLst>
                </a:gridCol>
              </a:tblGrid>
              <a:tr h="190500">
                <a:tc>
                  <a:txBody>
                    <a:bodyPr/>
                    <a:lstStyle/>
                    <a:p>
                      <a:pPr algn="l" fontAlgn="b"/>
                      <a:r>
                        <a:rPr lang="en-US" sz="1600" u="none" strike="noStrike">
                          <a:effectLst/>
                        </a:rPr>
                        <a:t>ASIN</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TEXTBOOK_TYPE</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CLASSIFICATION</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600" u="none" strike="noStrike">
                          <a:effectLst/>
                        </a:rPr>
                        <a:t>032150156X</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supplement</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Textbook</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600" u="none" strike="noStrike">
                          <a:effectLst/>
                        </a:rPr>
                        <a:t>0321585127</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core</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Textbook</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600" u="none" strike="noStrike" dirty="0">
                          <a:effectLst/>
                        </a:rPr>
                        <a:t>0545139708</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 </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dirty="0">
                          <a:effectLst/>
                        </a:rPr>
                        <a:t>Trade</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sp>
        <p:nvSpPr>
          <p:cNvPr id="4" name="TextBox 3"/>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NVL2()</a:t>
            </a:r>
            <a:endParaRPr lang="en-US" sz="3200" b="1" dirty="0">
              <a:solidFill>
                <a:schemeClr val="bg1"/>
              </a:solidFill>
            </a:endParaRPr>
          </a:p>
        </p:txBody>
      </p:sp>
      <p:sp>
        <p:nvSpPr>
          <p:cNvPr id="2" name="TextBox 1"/>
          <p:cNvSpPr txBox="1"/>
          <p:nvPr/>
        </p:nvSpPr>
        <p:spPr>
          <a:xfrm>
            <a:off x="527179" y="4585156"/>
            <a:ext cx="1003801" cy="430887"/>
          </a:xfrm>
          <a:prstGeom prst="rect">
            <a:avLst/>
          </a:prstGeom>
          <a:noFill/>
        </p:spPr>
        <p:txBody>
          <a:bodyPr wrap="none" rtlCol="0">
            <a:spAutoFit/>
          </a:bodyPr>
          <a:lstStyle/>
          <a:p>
            <a:r>
              <a:rPr lang="en-US" sz="2200" dirty="0" smtClean="0"/>
              <a:t>Output</a:t>
            </a:r>
            <a:endParaRPr lang="en-US" sz="2200" dirty="0"/>
          </a:p>
        </p:txBody>
      </p:sp>
    </p:spTree>
    <p:extLst>
      <p:ext uri="{BB962C8B-B14F-4D97-AF65-F5344CB8AC3E}">
        <p14:creationId xmlns:p14="http://schemas.microsoft.com/office/powerpoint/2010/main" val="447533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008017" y="2789422"/>
            <a:ext cx="10175966" cy="830997"/>
          </a:xfrm>
          <a:prstGeom prst="rect">
            <a:avLst/>
          </a:prstGeom>
          <a:noFill/>
        </p:spPr>
        <p:txBody>
          <a:bodyPr wrap="square" rtlCol="0">
            <a:spAutoFit/>
          </a:bodyPr>
          <a:lstStyle/>
          <a:p>
            <a:r>
              <a:rPr lang="en-US" sz="4800" dirty="0">
                <a:solidFill>
                  <a:schemeClr val="bg1"/>
                </a:solidFill>
              </a:rPr>
              <a:t>COALESCE()</a:t>
            </a:r>
          </a:p>
        </p:txBody>
      </p:sp>
    </p:spTree>
    <p:extLst>
      <p:ext uri="{BB962C8B-B14F-4D97-AF65-F5344CB8AC3E}">
        <p14:creationId xmlns:p14="http://schemas.microsoft.com/office/powerpoint/2010/main" val="4051867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172482"/>
            <a:ext cx="10515600" cy="4351338"/>
          </a:xfrm>
        </p:spPr>
        <p:txBody>
          <a:bodyPr>
            <a:normAutofit/>
          </a:bodyPr>
          <a:lstStyle/>
          <a:p>
            <a:r>
              <a:rPr lang="en-US" sz="2200" dirty="0"/>
              <a:t>COALESCE</a:t>
            </a:r>
            <a:r>
              <a:rPr lang="en-US" sz="2200" dirty="0" smtClean="0"/>
              <a:t>() is used to hierarchically select from a list of columns</a:t>
            </a:r>
          </a:p>
          <a:p>
            <a:pPr marL="0" indent="0">
              <a:buNone/>
            </a:pPr>
            <a:endParaRPr lang="en-US" sz="2200" dirty="0" smtClean="0"/>
          </a:p>
          <a:p>
            <a:r>
              <a:rPr lang="en-US" sz="2200" dirty="0" smtClean="0"/>
              <a:t>It </a:t>
            </a:r>
            <a:r>
              <a:rPr lang="en-US" sz="2200" dirty="0" smtClean="0"/>
              <a:t>returns </a:t>
            </a:r>
            <a:r>
              <a:rPr lang="en-US" sz="2200" dirty="0" smtClean="0"/>
              <a:t>the first non-NULL value found, starting with the first column listed</a:t>
            </a:r>
            <a:endParaRPr lang="en-US" sz="2200" dirty="0"/>
          </a:p>
        </p:txBody>
      </p:sp>
      <p:sp>
        <p:nvSpPr>
          <p:cNvPr id="5" name="TextBox 4"/>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COALESCE</a:t>
            </a:r>
            <a:r>
              <a:rPr lang="en-US" sz="3200" b="1" dirty="0">
                <a:solidFill>
                  <a:schemeClr val="bg1"/>
                </a:solidFill>
              </a:rPr>
              <a:t>()</a:t>
            </a:r>
          </a:p>
        </p:txBody>
      </p:sp>
    </p:spTree>
    <p:extLst>
      <p:ext uri="{BB962C8B-B14F-4D97-AF65-F5344CB8AC3E}">
        <p14:creationId xmlns:p14="http://schemas.microsoft.com/office/powerpoint/2010/main" val="2084688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153821"/>
            <a:ext cx="10515600" cy="4351338"/>
          </a:xfrm>
        </p:spPr>
        <p:txBody>
          <a:bodyPr>
            <a:normAutofit fontScale="92500" lnSpcReduction="20000"/>
          </a:bodyPr>
          <a:lstStyle/>
          <a:p>
            <a:pPr marL="0" indent="0">
              <a:buNone/>
            </a:pPr>
            <a:r>
              <a:rPr lang="en-US" sz="3200" b="1" u="sng" dirty="0" smtClean="0"/>
              <a:t>Syntax:</a:t>
            </a:r>
            <a:endParaRPr lang="en-US" sz="3200" b="1" u="sng" dirty="0" smtClean="0"/>
          </a:p>
          <a:p>
            <a:pPr marL="0" indent="0">
              <a:buNone/>
            </a:pPr>
            <a:endParaRPr lang="en-US" sz="3200" dirty="0"/>
          </a:p>
          <a:p>
            <a:pPr marL="0" indent="0">
              <a:buNone/>
            </a:pPr>
            <a:r>
              <a:rPr lang="en-US" sz="3200" dirty="0" smtClean="0"/>
              <a:t>COALESCE(</a:t>
            </a:r>
            <a:r>
              <a:rPr lang="en-US" sz="3200" dirty="0" err="1" smtClean="0"/>
              <a:t>columnA,columnB,</a:t>
            </a:r>
            <a:r>
              <a:rPr lang="en-US" sz="3200" dirty="0" err="1" smtClean="0">
                <a:solidFill>
                  <a:srgbClr val="FF0000"/>
                </a:solidFill>
              </a:rPr>
              <a:t>C</a:t>
            </a:r>
            <a:r>
              <a:rPr lang="en-US" sz="3200" dirty="0" smtClean="0"/>
              <a:t>)</a:t>
            </a:r>
          </a:p>
          <a:p>
            <a:pPr marL="0" indent="0">
              <a:buNone/>
            </a:pPr>
            <a:endParaRPr lang="en-US" sz="3200" dirty="0"/>
          </a:p>
          <a:p>
            <a:pPr marL="0" indent="0">
              <a:buNone/>
            </a:pPr>
            <a:r>
              <a:rPr lang="en-US" sz="3200" b="1" u="sng" dirty="0" smtClean="0"/>
              <a:t>Working of the Syntax</a:t>
            </a:r>
            <a:endParaRPr lang="en-US" sz="3200" b="1" u="sng" dirty="0" smtClean="0"/>
          </a:p>
          <a:p>
            <a:pPr marL="0" indent="0">
              <a:buNone/>
            </a:pPr>
            <a:endParaRPr lang="en-US" sz="3200" dirty="0"/>
          </a:p>
          <a:p>
            <a:pPr marL="0" indent="0">
              <a:buNone/>
            </a:pPr>
            <a:r>
              <a:rPr lang="en-US" sz="3200" dirty="0">
                <a:solidFill>
                  <a:srgbClr val="0070C0"/>
                </a:solidFill>
              </a:rPr>
              <a:t>IF</a:t>
            </a:r>
            <a:r>
              <a:rPr lang="en-US" sz="3200" dirty="0"/>
              <a:t> </a:t>
            </a:r>
            <a:r>
              <a:rPr lang="en-US" sz="3200" dirty="0" err="1" smtClean="0"/>
              <a:t>columnA</a:t>
            </a:r>
            <a:r>
              <a:rPr lang="en-US" sz="3200" dirty="0" smtClean="0"/>
              <a:t> is non-NULL, </a:t>
            </a:r>
            <a:r>
              <a:rPr lang="en-US" sz="3200" dirty="0">
                <a:solidFill>
                  <a:srgbClr val="0070C0"/>
                </a:solidFill>
              </a:rPr>
              <a:t>THEN</a:t>
            </a:r>
            <a:r>
              <a:rPr lang="en-US" sz="3200" dirty="0"/>
              <a:t> </a:t>
            </a:r>
            <a:r>
              <a:rPr lang="en-US" sz="3200" dirty="0" smtClean="0"/>
              <a:t>return </a:t>
            </a:r>
            <a:r>
              <a:rPr lang="en-US" sz="3200" dirty="0" err="1" smtClean="0"/>
              <a:t>columnA</a:t>
            </a:r>
            <a:endParaRPr lang="en-US" sz="3200" dirty="0" smtClean="0"/>
          </a:p>
          <a:p>
            <a:pPr marL="0" indent="0">
              <a:buNone/>
            </a:pPr>
            <a:r>
              <a:rPr lang="en-US" sz="3200" dirty="0">
                <a:solidFill>
                  <a:srgbClr val="0070C0"/>
                </a:solidFill>
              </a:rPr>
              <a:t>IF</a:t>
            </a:r>
            <a:r>
              <a:rPr lang="en-US" sz="3200" dirty="0"/>
              <a:t> </a:t>
            </a:r>
            <a:r>
              <a:rPr lang="en-US" sz="3200" dirty="0" err="1" smtClean="0"/>
              <a:t>columnB</a:t>
            </a:r>
            <a:r>
              <a:rPr lang="en-US" sz="3200" dirty="0" smtClean="0"/>
              <a:t> </a:t>
            </a:r>
            <a:r>
              <a:rPr lang="en-US" sz="3200" dirty="0"/>
              <a:t>is non-NULL, </a:t>
            </a:r>
            <a:r>
              <a:rPr lang="en-US" sz="3200" dirty="0">
                <a:solidFill>
                  <a:srgbClr val="0070C0"/>
                </a:solidFill>
              </a:rPr>
              <a:t>THEN</a:t>
            </a:r>
            <a:r>
              <a:rPr lang="en-US" sz="3200" dirty="0"/>
              <a:t> </a:t>
            </a:r>
            <a:r>
              <a:rPr lang="en-US" sz="3200" dirty="0" smtClean="0"/>
              <a:t>return </a:t>
            </a:r>
            <a:r>
              <a:rPr lang="en-US" sz="3200" dirty="0" err="1" smtClean="0"/>
              <a:t>columnB</a:t>
            </a:r>
            <a:endParaRPr lang="en-US" sz="3200" dirty="0"/>
          </a:p>
          <a:p>
            <a:pPr marL="0" indent="0">
              <a:buNone/>
            </a:pPr>
            <a:r>
              <a:rPr lang="en-US" sz="3200" dirty="0">
                <a:solidFill>
                  <a:srgbClr val="0070C0"/>
                </a:solidFill>
              </a:rPr>
              <a:t>ELSE</a:t>
            </a:r>
            <a:r>
              <a:rPr lang="en-US" sz="3200" dirty="0"/>
              <a:t> </a:t>
            </a:r>
            <a:r>
              <a:rPr lang="en-US" sz="3200" dirty="0" smtClean="0"/>
              <a:t>return </a:t>
            </a:r>
            <a:r>
              <a:rPr lang="en-US" sz="3200" dirty="0" smtClean="0">
                <a:solidFill>
                  <a:srgbClr val="FF0000"/>
                </a:solidFill>
              </a:rPr>
              <a:t>C</a:t>
            </a:r>
            <a:endParaRPr lang="en-US" sz="3200" dirty="0">
              <a:solidFill>
                <a:srgbClr val="FF0000"/>
              </a:solidFill>
            </a:endParaRPr>
          </a:p>
        </p:txBody>
      </p:sp>
      <p:sp>
        <p:nvSpPr>
          <p:cNvPr id="5" name="TextBox 4"/>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COALESCE</a:t>
            </a:r>
            <a:r>
              <a:rPr lang="en-US" sz="3200" b="1" dirty="0">
                <a:solidFill>
                  <a:schemeClr val="bg1"/>
                </a:solidFill>
              </a:rPr>
              <a:t>()</a:t>
            </a:r>
          </a:p>
        </p:txBody>
      </p:sp>
    </p:spTree>
    <p:extLst>
      <p:ext uri="{BB962C8B-B14F-4D97-AF65-F5344CB8AC3E}">
        <p14:creationId xmlns:p14="http://schemas.microsoft.com/office/powerpoint/2010/main" val="2567859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539" y="1090247"/>
            <a:ext cx="5515707" cy="4154984"/>
          </a:xfrm>
          <a:prstGeom prst="rect">
            <a:avLst/>
          </a:prstGeom>
          <a:solidFill>
            <a:schemeClr val="bg1"/>
          </a:solidFill>
          <a:ln w="28575">
            <a:solidFill>
              <a:schemeClr val="tx1"/>
            </a:solidFill>
          </a:ln>
        </p:spPr>
        <p:txBody>
          <a:bodyPr wrap="square" rtlCol="0">
            <a:spAutoFit/>
          </a:bodyPr>
          <a:lstStyle/>
          <a:p>
            <a:r>
              <a:rPr lang="en-US" sz="2200" dirty="0"/>
              <a:t>SELECT </a:t>
            </a:r>
          </a:p>
          <a:p>
            <a:r>
              <a:rPr lang="en-US" sz="2200" dirty="0" err="1"/>
              <a:t>dma.ASIN</a:t>
            </a:r>
            <a:endParaRPr lang="en-US" sz="2200" dirty="0"/>
          </a:p>
          <a:p>
            <a:r>
              <a:rPr lang="en-US" sz="2200" dirty="0"/>
              <a:t>, </a:t>
            </a:r>
            <a:r>
              <a:rPr lang="en-US" sz="2200" dirty="0" err="1"/>
              <a:t>dma.STREET_DAY</a:t>
            </a:r>
            <a:endParaRPr lang="en-US" sz="2200" dirty="0"/>
          </a:p>
          <a:p>
            <a:r>
              <a:rPr lang="en-US" sz="2200" dirty="0"/>
              <a:t>, </a:t>
            </a:r>
            <a:r>
              <a:rPr lang="en-US" sz="2200" dirty="0" err="1"/>
              <a:t>dma.PUBLICATION_DAY</a:t>
            </a:r>
            <a:endParaRPr lang="en-US" sz="2200" dirty="0"/>
          </a:p>
          <a:p>
            <a:r>
              <a:rPr lang="en-US" sz="2200" dirty="0"/>
              <a:t>FROM D_MP_ASINS_ESSENTIALS </a:t>
            </a:r>
            <a:r>
              <a:rPr lang="en-US" sz="2200" dirty="0" err="1"/>
              <a:t>dma</a:t>
            </a:r>
            <a:endParaRPr lang="en-US" sz="2200" dirty="0"/>
          </a:p>
          <a:p>
            <a:r>
              <a:rPr lang="en-US" sz="2200" dirty="0"/>
              <a:t>WHERE </a:t>
            </a:r>
          </a:p>
          <a:p>
            <a:r>
              <a:rPr lang="en-US" sz="2200" dirty="0" err="1"/>
              <a:t>dma.REGION_ID</a:t>
            </a:r>
            <a:r>
              <a:rPr lang="en-US" sz="2200" dirty="0"/>
              <a:t> = 1</a:t>
            </a:r>
          </a:p>
          <a:p>
            <a:r>
              <a:rPr lang="en-US" sz="2200" dirty="0"/>
              <a:t>AND </a:t>
            </a:r>
            <a:r>
              <a:rPr lang="en-US" sz="2200" dirty="0" err="1"/>
              <a:t>dma.MARKETPLACE_ID</a:t>
            </a:r>
            <a:r>
              <a:rPr lang="en-US" sz="2200" dirty="0"/>
              <a:t> = 1</a:t>
            </a:r>
          </a:p>
          <a:p>
            <a:r>
              <a:rPr lang="en-US" sz="2200" dirty="0"/>
              <a:t>AND </a:t>
            </a:r>
            <a:r>
              <a:rPr lang="en-US" sz="2200" dirty="0" err="1"/>
              <a:t>dma.ASIN</a:t>
            </a:r>
            <a:r>
              <a:rPr lang="en-US" sz="2200" dirty="0"/>
              <a:t> IN ('B00352CQ5M','B000Y0ERB4','B00000AG5U','6302771927','B0009Q5RLC')</a:t>
            </a:r>
          </a:p>
          <a:p>
            <a:r>
              <a:rPr lang="en-US" sz="2200" dirty="0"/>
              <a:t>;</a:t>
            </a:r>
          </a:p>
        </p:txBody>
      </p:sp>
      <p:graphicFrame>
        <p:nvGraphicFramePr>
          <p:cNvPr id="4" name="Table 3"/>
          <p:cNvGraphicFramePr>
            <a:graphicFrameLocks noGrp="1"/>
          </p:cNvGraphicFramePr>
          <p:nvPr>
            <p:extLst>
              <p:ext uri="{D42A27DB-BD31-4B8C-83A1-F6EECF244321}">
                <p14:modId xmlns:p14="http://schemas.microsoft.com/office/powerpoint/2010/main" val="2615177724"/>
              </p:ext>
            </p:extLst>
          </p:nvPr>
        </p:nvGraphicFramePr>
        <p:xfrm>
          <a:off x="7033846" y="2256692"/>
          <a:ext cx="4349263" cy="1520190"/>
        </p:xfrm>
        <a:graphic>
          <a:graphicData uri="http://schemas.openxmlformats.org/drawingml/2006/table">
            <a:tbl>
              <a:tblPr>
                <a:tableStyleId>{5C22544A-7EE6-4342-B048-85BDC9FD1C3A}</a:tableStyleId>
              </a:tblPr>
              <a:tblGrid>
                <a:gridCol w="1269729">
                  <a:extLst>
                    <a:ext uri="{9D8B030D-6E8A-4147-A177-3AD203B41FA5}">
                      <a16:colId xmlns:a16="http://schemas.microsoft.com/office/drawing/2014/main" val="20000"/>
                    </a:ext>
                  </a:extLst>
                </a:gridCol>
                <a:gridCol w="1327326">
                  <a:extLst>
                    <a:ext uri="{9D8B030D-6E8A-4147-A177-3AD203B41FA5}">
                      <a16:colId xmlns:a16="http://schemas.microsoft.com/office/drawing/2014/main" val="20001"/>
                    </a:ext>
                  </a:extLst>
                </a:gridCol>
                <a:gridCol w="1752208">
                  <a:extLst>
                    <a:ext uri="{9D8B030D-6E8A-4147-A177-3AD203B41FA5}">
                      <a16:colId xmlns:a16="http://schemas.microsoft.com/office/drawing/2014/main" val="20002"/>
                    </a:ext>
                  </a:extLst>
                </a:gridCol>
              </a:tblGrid>
              <a:tr h="190500">
                <a:tc>
                  <a:txBody>
                    <a:bodyPr/>
                    <a:lstStyle/>
                    <a:p>
                      <a:pPr algn="l" fontAlgn="b"/>
                      <a:r>
                        <a:rPr lang="en-US" sz="1600" u="none" strike="noStrike" dirty="0">
                          <a:effectLst/>
                        </a:rPr>
                        <a:t>ASIN</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STREET_DAY</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dirty="0">
                          <a:effectLst/>
                        </a:rPr>
                        <a:t>PUBLICATION_DAY</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600" u="none" strike="noStrike" dirty="0">
                          <a:effectLst/>
                        </a:rPr>
                        <a:t>B00000AG5U</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 </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dirty="0">
                          <a:effectLst/>
                        </a:rPr>
                        <a:t> </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600" u="none" strike="noStrike">
                          <a:effectLst/>
                        </a:rPr>
                        <a:t>B0009Q5RLC</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4/23/2002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1/1/1983</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600" u="none" strike="noStrike" dirty="0">
                          <a:effectLst/>
                        </a:rPr>
                        <a:t>6302771927</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6/8/1993</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6/1/1993</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600" u="none" strike="noStrike">
                          <a:effectLst/>
                        </a:rPr>
                        <a:t>B000Y0ERB4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11/9/2007</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 </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600" u="none" strike="noStrike">
                          <a:effectLst/>
                        </a:rPr>
                        <a:t>B00352CQ5M</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 </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1/1/2004</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
        <p:nvSpPr>
          <p:cNvPr id="5" name="TextBox 4"/>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COALESCE</a:t>
            </a:r>
            <a:r>
              <a:rPr lang="en-US" sz="3200" b="1" dirty="0">
                <a:solidFill>
                  <a:schemeClr val="bg1"/>
                </a:solidFill>
              </a:rPr>
              <a:t>()</a:t>
            </a:r>
          </a:p>
        </p:txBody>
      </p:sp>
      <p:sp>
        <p:nvSpPr>
          <p:cNvPr id="2" name="TextBox 1"/>
          <p:cNvSpPr txBox="1"/>
          <p:nvPr/>
        </p:nvSpPr>
        <p:spPr>
          <a:xfrm>
            <a:off x="7033846" y="1615440"/>
            <a:ext cx="856325" cy="369332"/>
          </a:xfrm>
          <a:prstGeom prst="rect">
            <a:avLst/>
          </a:prstGeom>
          <a:noFill/>
        </p:spPr>
        <p:txBody>
          <a:bodyPr wrap="none" rtlCol="0">
            <a:spAutoFit/>
          </a:bodyPr>
          <a:lstStyle/>
          <a:p>
            <a:r>
              <a:rPr lang="en-US" dirty="0" smtClean="0"/>
              <a:t>Output</a:t>
            </a:r>
            <a:endParaRPr lang="en-US" dirty="0"/>
          </a:p>
        </p:txBody>
      </p:sp>
      <p:sp>
        <p:nvSpPr>
          <p:cNvPr id="6" name="TextBox 5"/>
          <p:cNvSpPr txBox="1"/>
          <p:nvPr/>
        </p:nvSpPr>
        <p:spPr>
          <a:xfrm>
            <a:off x="6335486" y="1090247"/>
            <a:ext cx="4401911"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 for using COALESCE()</a:t>
            </a:r>
            <a:endParaRPr lang="en-US" dirty="0"/>
          </a:p>
        </p:txBody>
      </p:sp>
    </p:spTree>
    <p:extLst>
      <p:ext uri="{BB962C8B-B14F-4D97-AF65-F5344CB8AC3E}">
        <p14:creationId xmlns:p14="http://schemas.microsoft.com/office/powerpoint/2010/main" val="2468537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816" y="1227749"/>
            <a:ext cx="10515600" cy="4351338"/>
          </a:xfrm>
        </p:spPr>
        <p:txBody>
          <a:bodyPr>
            <a:noAutofit/>
          </a:bodyPr>
          <a:lstStyle/>
          <a:p>
            <a:pPr marL="0" indent="0">
              <a:buNone/>
            </a:pPr>
            <a:r>
              <a:rPr lang="en-US" sz="2200" b="1" u="sng" dirty="0" smtClean="0"/>
              <a:t>Applying COALESCE function in the query:</a:t>
            </a:r>
            <a:endParaRPr lang="en-US" sz="2200" b="1" u="sng" dirty="0" smtClean="0"/>
          </a:p>
          <a:p>
            <a:pPr marL="0" indent="0">
              <a:buNone/>
            </a:pPr>
            <a:endParaRPr lang="en-US" sz="2200" dirty="0"/>
          </a:p>
          <a:p>
            <a:pPr marL="0" indent="0">
              <a:buNone/>
            </a:pPr>
            <a:r>
              <a:rPr lang="en-US" sz="2200" dirty="0"/>
              <a:t>COALESCE(</a:t>
            </a:r>
            <a:r>
              <a:rPr lang="en-US" sz="2200" dirty="0" err="1"/>
              <a:t>dma.STREET_DAY</a:t>
            </a:r>
            <a:endParaRPr lang="en-US" sz="2200" dirty="0"/>
          </a:p>
          <a:p>
            <a:pPr marL="0" indent="0">
              <a:buNone/>
            </a:pPr>
            <a:r>
              <a:rPr lang="en-US" sz="2200" dirty="0"/>
              <a:t>		, </a:t>
            </a:r>
            <a:r>
              <a:rPr lang="en-US" sz="2200" dirty="0" err="1"/>
              <a:t>dma.PUBLICATION_DAY</a:t>
            </a:r>
            <a:endParaRPr lang="en-US" sz="2200" dirty="0"/>
          </a:p>
          <a:p>
            <a:pPr marL="0" indent="0">
              <a:buNone/>
            </a:pPr>
            <a:r>
              <a:rPr lang="en-US" sz="2200" dirty="0"/>
              <a:t>		, </a:t>
            </a:r>
            <a:r>
              <a:rPr lang="en-US" sz="2200" dirty="0">
                <a:solidFill>
                  <a:srgbClr val="FF0000"/>
                </a:solidFill>
              </a:rPr>
              <a:t>TO_DATE('19000101', 'YYYYMMDD')</a:t>
            </a:r>
          </a:p>
          <a:p>
            <a:pPr marL="0" indent="0">
              <a:buNone/>
            </a:pPr>
            <a:r>
              <a:rPr lang="en-US" sz="2200" dirty="0"/>
              <a:t>		)</a:t>
            </a:r>
          </a:p>
          <a:p>
            <a:pPr marL="0" indent="0">
              <a:buNone/>
            </a:pPr>
            <a:endParaRPr lang="en-US" sz="2200" dirty="0"/>
          </a:p>
          <a:p>
            <a:pPr marL="0" indent="0">
              <a:buNone/>
            </a:pPr>
            <a:r>
              <a:rPr lang="en-US" sz="2200" dirty="0">
                <a:solidFill>
                  <a:srgbClr val="0070C0"/>
                </a:solidFill>
              </a:rPr>
              <a:t>IF</a:t>
            </a:r>
            <a:r>
              <a:rPr lang="en-US" sz="2200" dirty="0"/>
              <a:t> </a:t>
            </a:r>
            <a:r>
              <a:rPr lang="en-US" sz="2200" dirty="0" err="1"/>
              <a:t>dma.STREET_DAY</a:t>
            </a:r>
            <a:r>
              <a:rPr lang="en-US" sz="2200" dirty="0"/>
              <a:t> is non-NULL, </a:t>
            </a:r>
            <a:r>
              <a:rPr lang="en-US" sz="2200" dirty="0">
                <a:solidFill>
                  <a:srgbClr val="0070C0"/>
                </a:solidFill>
              </a:rPr>
              <a:t>THEN</a:t>
            </a:r>
            <a:r>
              <a:rPr lang="en-US" sz="2200" dirty="0"/>
              <a:t> return </a:t>
            </a:r>
            <a:r>
              <a:rPr lang="en-US" sz="2200" dirty="0" err="1"/>
              <a:t>dma.STREET_DAY</a:t>
            </a:r>
            <a:endParaRPr lang="en-US" sz="2200" dirty="0"/>
          </a:p>
          <a:p>
            <a:pPr marL="0" indent="0">
              <a:buNone/>
            </a:pPr>
            <a:r>
              <a:rPr lang="en-US" sz="2200" dirty="0">
                <a:solidFill>
                  <a:srgbClr val="0070C0"/>
                </a:solidFill>
              </a:rPr>
              <a:t>IF</a:t>
            </a:r>
            <a:r>
              <a:rPr lang="en-US" sz="2200" dirty="0"/>
              <a:t> </a:t>
            </a:r>
            <a:r>
              <a:rPr lang="en-US" sz="2200" dirty="0" err="1"/>
              <a:t>dma.PUBLICATION_DAY</a:t>
            </a:r>
            <a:r>
              <a:rPr lang="en-US" sz="2200" dirty="0"/>
              <a:t> is non-NULL, </a:t>
            </a:r>
            <a:r>
              <a:rPr lang="en-US" sz="2200" dirty="0">
                <a:solidFill>
                  <a:srgbClr val="0070C0"/>
                </a:solidFill>
              </a:rPr>
              <a:t>THEN</a:t>
            </a:r>
            <a:r>
              <a:rPr lang="en-US" sz="2200" dirty="0"/>
              <a:t> return </a:t>
            </a:r>
            <a:r>
              <a:rPr lang="en-US" sz="2200" dirty="0" err="1"/>
              <a:t>dma.PUBLICATION_DAY</a:t>
            </a:r>
            <a:endParaRPr lang="en-US" sz="2200" dirty="0"/>
          </a:p>
          <a:p>
            <a:pPr marL="0" indent="0">
              <a:buNone/>
            </a:pPr>
            <a:r>
              <a:rPr lang="en-US" sz="2200" dirty="0">
                <a:solidFill>
                  <a:srgbClr val="0070C0"/>
                </a:solidFill>
              </a:rPr>
              <a:t>ELSE</a:t>
            </a:r>
            <a:r>
              <a:rPr lang="en-US" sz="2200" dirty="0"/>
              <a:t> return </a:t>
            </a:r>
            <a:r>
              <a:rPr lang="en-US" sz="2200" dirty="0">
                <a:solidFill>
                  <a:srgbClr val="FF0000"/>
                </a:solidFill>
              </a:rPr>
              <a:t>1/1/1900</a:t>
            </a:r>
          </a:p>
        </p:txBody>
      </p:sp>
      <p:sp>
        <p:nvSpPr>
          <p:cNvPr id="5" name="TextBox 4"/>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COALESCE</a:t>
            </a:r>
            <a:r>
              <a:rPr lang="en-US" sz="3200" b="1" dirty="0">
                <a:solidFill>
                  <a:schemeClr val="bg1"/>
                </a:solidFill>
              </a:rPr>
              <a:t>()</a:t>
            </a:r>
          </a:p>
        </p:txBody>
      </p:sp>
    </p:spTree>
    <p:extLst>
      <p:ext uri="{BB962C8B-B14F-4D97-AF65-F5344CB8AC3E}">
        <p14:creationId xmlns:p14="http://schemas.microsoft.com/office/powerpoint/2010/main" val="248395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9006" y="1822774"/>
            <a:ext cx="11325497" cy="769441"/>
          </a:xfrm>
          <a:prstGeom prst="rect">
            <a:avLst/>
          </a:prstGeom>
          <a:noFill/>
        </p:spPr>
        <p:txBody>
          <a:bodyPr wrap="square" rtlCol="0">
            <a:spAutoFit/>
          </a:bodyPr>
          <a:lstStyle/>
          <a:p>
            <a:r>
              <a:rPr lang="en-US" sz="2200" dirty="0"/>
              <a:t>At the end of the module, the learner should be able to </a:t>
            </a:r>
            <a:r>
              <a:rPr lang="en-US" sz="2200" dirty="0" smtClean="0"/>
              <a:t>write a query to handle NULLs </a:t>
            </a:r>
            <a:r>
              <a:rPr lang="en-US" sz="2200" dirty="0"/>
              <a:t>and execute if - then - </a:t>
            </a:r>
            <a:r>
              <a:rPr lang="en-US" sz="2200" dirty="0" smtClean="0"/>
              <a:t>else</a:t>
            </a:r>
            <a:endParaRPr lang="en-US" sz="22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714" y="2771480"/>
            <a:ext cx="4655444" cy="2489835"/>
          </a:xfrm>
          <a:prstGeom prst="rect">
            <a:avLst/>
          </a:prstGeom>
        </p:spPr>
      </p:pic>
      <p:sp>
        <p:nvSpPr>
          <p:cNvPr id="8" name="TextBox 7"/>
          <p:cNvSpPr txBox="1"/>
          <p:nvPr/>
        </p:nvSpPr>
        <p:spPr>
          <a:xfrm>
            <a:off x="209006" y="274320"/>
            <a:ext cx="6126480" cy="584775"/>
          </a:xfrm>
          <a:prstGeom prst="rect">
            <a:avLst/>
          </a:prstGeom>
          <a:noFill/>
        </p:spPr>
        <p:txBody>
          <a:bodyPr wrap="square" rtlCol="0">
            <a:spAutoFit/>
          </a:bodyPr>
          <a:lstStyle/>
          <a:p>
            <a:r>
              <a:rPr lang="en-US" sz="3200" b="1" dirty="0" smtClean="0">
                <a:solidFill>
                  <a:schemeClr val="bg1"/>
                </a:solidFill>
              </a:rPr>
              <a:t>Learning Objective</a:t>
            </a:r>
            <a:endParaRPr lang="en-US" sz="3200" b="1" dirty="0">
              <a:solidFill>
                <a:schemeClr val="bg1"/>
              </a:solidFill>
            </a:endParaRPr>
          </a:p>
        </p:txBody>
      </p:sp>
    </p:spTree>
    <p:extLst>
      <p:ext uri="{BB962C8B-B14F-4D97-AF65-F5344CB8AC3E}">
        <p14:creationId xmlns:p14="http://schemas.microsoft.com/office/powerpoint/2010/main" val="2382423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6945" y="902679"/>
            <a:ext cx="7082748" cy="5509200"/>
          </a:xfrm>
          <a:prstGeom prst="rect">
            <a:avLst/>
          </a:prstGeom>
          <a:solidFill>
            <a:schemeClr val="bg1"/>
          </a:solidFill>
          <a:ln w="28575">
            <a:solidFill>
              <a:schemeClr val="tx1"/>
            </a:solidFill>
          </a:ln>
        </p:spPr>
        <p:txBody>
          <a:bodyPr wrap="square" rtlCol="0">
            <a:spAutoFit/>
          </a:bodyPr>
          <a:lstStyle/>
          <a:p>
            <a:r>
              <a:rPr lang="en-US" sz="2200" dirty="0"/>
              <a:t>SELECT </a:t>
            </a:r>
          </a:p>
          <a:p>
            <a:r>
              <a:rPr lang="en-US" sz="2200" dirty="0" err="1"/>
              <a:t>dma.ASIN</a:t>
            </a:r>
            <a:endParaRPr lang="en-US" sz="2200" dirty="0"/>
          </a:p>
          <a:p>
            <a:r>
              <a:rPr lang="en-US" sz="2200" dirty="0"/>
              <a:t>, </a:t>
            </a:r>
            <a:r>
              <a:rPr lang="en-US" sz="2200" dirty="0" err="1"/>
              <a:t>dma.STREET_DAY</a:t>
            </a:r>
            <a:endParaRPr lang="en-US" sz="2200" dirty="0"/>
          </a:p>
          <a:p>
            <a:r>
              <a:rPr lang="en-US" sz="2200" dirty="0"/>
              <a:t>, </a:t>
            </a:r>
            <a:r>
              <a:rPr lang="en-US" sz="2200" dirty="0" err="1"/>
              <a:t>dma.PUBLICATION_DAY</a:t>
            </a:r>
            <a:endParaRPr lang="en-US" sz="2200" dirty="0"/>
          </a:p>
          <a:p>
            <a:r>
              <a:rPr lang="en-US" sz="2200" dirty="0">
                <a:solidFill>
                  <a:srgbClr val="FF0000"/>
                </a:solidFill>
              </a:rPr>
              <a:t>, COALESCE(</a:t>
            </a:r>
            <a:r>
              <a:rPr lang="en-US" sz="2200" dirty="0" err="1">
                <a:solidFill>
                  <a:srgbClr val="FF0000"/>
                </a:solidFill>
              </a:rPr>
              <a:t>dma.STREET_DAY</a:t>
            </a:r>
            <a:endParaRPr lang="en-US" sz="2200" dirty="0">
              <a:solidFill>
                <a:srgbClr val="FF0000"/>
              </a:solidFill>
            </a:endParaRPr>
          </a:p>
          <a:p>
            <a:r>
              <a:rPr lang="en-US" sz="2200" dirty="0">
                <a:solidFill>
                  <a:srgbClr val="FF0000"/>
                </a:solidFill>
              </a:rPr>
              <a:t>	, </a:t>
            </a:r>
            <a:r>
              <a:rPr lang="en-US" sz="2200" dirty="0" err="1">
                <a:solidFill>
                  <a:srgbClr val="FF0000"/>
                </a:solidFill>
              </a:rPr>
              <a:t>dma.PUBLICATION_DAY</a:t>
            </a:r>
            <a:endParaRPr lang="en-US" sz="2200" dirty="0">
              <a:solidFill>
                <a:srgbClr val="FF0000"/>
              </a:solidFill>
            </a:endParaRPr>
          </a:p>
          <a:p>
            <a:r>
              <a:rPr lang="en-US" sz="2200" dirty="0">
                <a:solidFill>
                  <a:srgbClr val="FF0000"/>
                </a:solidFill>
              </a:rPr>
              <a:t>	, TO_DATE('19000101', 'YYYYMMDD')) </a:t>
            </a:r>
            <a:r>
              <a:rPr lang="en-US" sz="2200" dirty="0"/>
              <a:t>as RELEASE_DAY</a:t>
            </a:r>
          </a:p>
          <a:p>
            <a:r>
              <a:rPr lang="en-US" sz="2200" dirty="0"/>
              <a:t>FROM D_MP_ASINS_ESSENTIALS </a:t>
            </a:r>
            <a:r>
              <a:rPr lang="en-US" sz="2200" dirty="0" err="1"/>
              <a:t>dma</a:t>
            </a:r>
            <a:endParaRPr lang="en-US" sz="2200" dirty="0"/>
          </a:p>
          <a:p>
            <a:r>
              <a:rPr lang="en-US" sz="2200" dirty="0"/>
              <a:t>WHERE </a:t>
            </a:r>
          </a:p>
          <a:p>
            <a:r>
              <a:rPr lang="en-US" sz="2200" dirty="0" err="1"/>
              <a:t>dma.REGION_ID</a:t>
            </a:r>
            <a:r>
              <a:rPr lang="en-US" sz="2200" dirty="0"/>
              <a:t> = 1</a:t>
            </a:r>
          </a:p>
          <a:p>
            <a:r>
              <a:rPr lang="en-US" sz="2200" dirty="0"/>
              <a:t>AND </a:t>
            </a:r>
            <a:r>
              <a:rPr lang="en-US" sz="2200" dirty="0" err="1"/>
              <a:t>dma.MARKETPLACE_ID</a:t>
            </a:r>
            <a:r>
              <a:rPr lang="en-US" sz="2200" dirty="0"/>
              <a:t> = 1</a:t>
            </a:r>
          </a:p>
          <a:p>
            <a:r>
              <a:rPr lang="en-US" sz="2200" dirty="0"/>
              <a:t>AND </a:t>
            </a:r>
            <a:r>
              <a:rPr lang="en-US" sz="2200" dirty="0" err="1"/>
              <a:t>dma.ASIN</a:t>
            </a:r>
            <a:r>
              <a:rPr lang="en-US" sz="2200" dirty="0"/>
              <a:t> IN ('B00352CQ5M','B000Y0ERB4','B00000AG5U','6302771927','B0009Q5RLC')</a:t>
            </a:r>
          </a:p>
          <a:p>
            <a:r>
              <a:rPr lang="en-US" sz="2200" dirty="0"/>
              <a:t>;</a:t>
            </a:r>
          </a:p>
        </p:txBody>
      </p:sp>
      <p:graphicFrame>
        <p:nvGraphicFramePr>
          <p:cNvPr id="4" name="Table 3"/>
          <p:cNvGraphicFramePr>
            <a:graphicFrameLocks noGrp="1"/>
          </p:cNvGraphicFramePr>
          <p:nvPr>
            <p:extLst>
              <p:ext uri="{D42A27DB-BD31-4B8C-83A1-F6EECF244321}">
                <p14:modId xmlns:p14="http://schemas.microsoft.com/office/powerpoint/2010/main" val="217192269"/>
              </p:ext>
            </p:extLst>
          </p:nvPr>
        </p:nvGraphicFramePr>
        <p:xfrm>
          <a:off x="7350369" y="3382107"/>
          <a:ext cx="4682245" cy="1337310"/>
        </p:xfrm>
        <a:graphic>
          <a:graphicData uri="http://schemas.openxmlformats.org/drawingml/2006/table">
            <a:tbl>
              <a:tblPr>
                <a:tableStyleId>{5C22544A-7EE6-4342-B048-85BDC9FD1C3A}</a:tableStyleId>
              </a:tblPr>
              <a:tblGrid>
                <a:gridCol w="1063625">
                  <a:extLst>
                    <a:ext uri="{9D8B030D-6E8A-4147-A177-3AD203B41FA5}">
                      <a16:colId xmlns:a16="http://schemas.microsoft.com/office/drawing/2014/main" val="20000"/>
                    </a:ext>
                  </a:extLst>
                </a:gridCol>
                <a:gridCol w="957898">
                  <a:extLst>
                    <a:ext uri="{9D8B030D-6E8A-4147-A177-3AD203B41FA5}">
                      <a16:colId xmlns:a16="http://schemas.microsoft.com/office/drawing/2014/main" val="20001"/>
                    </a:ext>
                  </a:extLst>
                </a:gridCol>
                <a:gridCol w="1402398">
                  <a:extLst>
                    <a:ext uri="{9D8B030D-6E8A-4147-A177-3AD203B41FA5}">
                      <a16:colId xmlns:a16="http://schemas.microsoft.com/office/drawing/2014/main" val="20002"/>
                    </a:ext>
                  </a:extLst>
                </a:gridCol>
                <a:gridCol w="1258324">
                  <a:extLst>
                    <a:ext uri="{9D8B030D-6E8A-4147-A177-3AD203B41FA5}">
                      <a16:colId xmlns:a16="http://schemas.microsoft.com/office/drawing/2014/main" val="20003"/>
                    </a:ext>
                  </a:extLst>
                </a:gridCol>
              </a:tblGrid>
              <a:tr h="190500">
                <a:tc>
                  <a:txBody>
                    <a:bodyPr/>
                    <a:lstStyle/>
                    <a:p>
                      <a:pPr algn="l" fontAlgn="b"/>
                      <a:r>
                        <a:rPr lang="en-US" sz="1400" u="none" strike="noStrike" dirty="0">
                          <a:effectLst/>
                        </a:rPr>
                        <a:t>ASIN</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STREET_DAY</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PUBLICATION_DAY</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RELEASE_DAY</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400" u="none" strike="noStrike" dirty="0">
                          <a:effectLst/>
                        </a:rPr>
                        <a:t>B00000AG5U</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1/1/1900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400" u="none" strike="noStrike">
                          <a:effectLst/>
                        </a:rPr>
                        <a:t>B0009Q5RLC</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4/23/2002</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1/1/1983</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a:effectLst/>
                        </a:rPr>
                        <a:t>4/23/2002</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400" u="none" strike="noStrike">
                          <a:effectLst/>
                        </a:rPr>
                        <a:t>6302771927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6/8/1993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6/1/1993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6/8/1993</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400" u="none" strike="noStrike">
                          <a:effectLst/>
                        </a:rPr>
                        <a:t>B000Y0ERB4</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11/9/2007</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11/9/2007</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400" u="none" strike="noStrike">
                          <a:effectLst/>
                        </a:rPr>
                        <a:t>B00352CQ5M</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1/1/2004</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1/1/2004</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
        <p:nvSpPr>
          <p:cNvPr id="5" name="TextBox 4"/>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COALESCE</a:t>
            </a:r>
            <a:r>
              <a:rPr lang="en-US" sz="3200" b="1" dirty="0">
                <a:solidFill>
                  <a:schemeClr val="bg1"/>
                </a:solidFill>
              </a:rPr>
              <a:t>()</a:t>
            </a:r>
          </a:p>
        </p:txBody>
      </p:sp>
      <p:sp>
        <p:nvSpPr>
          <p:cNvPr id="2" name="TextBox 1"/>
          <p:cNvSpPr txBox="1"/>
          <p:nvPr/>
        </p:nvSpPr>
        <p:spPr>
          <a:xfrm>
            <a:off x="7528560" y="2606040"/>
            <a:ext cx="856325"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326672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008017" y="2789422"/>
            <a:ext cx="10175966" cy="830997"/>
          </a:xfrm>
          <a:prstGeom prst="rect">
            <a:avLst/>
          </a:prstGeom>
          <a:noFill/>
        </p:spPr>
        <p:txBody>
          <a:bodyPr wrap="square" rtlCol="0">
            <a:spAutoFit/>
          </a:bodyPr>
          <a:lstStyle/>
          <a:p>
            <a:r>
              <a:rPr lang="en-US" sz="4800" dirty="0" smtClean="0">
                <a:solidFill>
                  <a:schemeClr val="bg1"/>
                </a:solidFill>
              </a:rPr>
              <a:t>DECODE ()</a:t>
            </a:r>
            <a:endParaRPr lang="en-US" sz="4800" dirty="0">
              <a:solidFill>
                <a:schemeClr val="bg1"/>
              </a:solidFill>
            </a:endParaRPr>
          </a:p>
        </p:txBody>
      </p:sp>
    </p:spTree>
    <p:extLst>
      <p:ext uri="{BB962C8B-B14F-4D97-AF65-F5344CB8AC3E}">
        <p14:creationId xmlns:p14="http://schemas.microsoft.com/office/powerpoint/2010/main" val="3361820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DECODE</a:t>
            </a:r>
            <a:r>
              <a:rPr lang="en-US" dirty="0" smtClean="0"/>
              <a:t>() is used to translate values in a column to different values  </a:t>
            </a:r>
          </a:p>
          <a:p>
            <a:r>
              <a:rPr lang="en-US" dirty="0" smtClean="0"/>
              <a:t>It can also be used in expressions</a:t>
            </a:r>
          </a:p>
          <a:p>
            <a:r>
              <a:rPr lang="en-US" dirty="0" smtClean="0"/>
              <a:t>Think of it as the secret decoder ring of SQL</a:t>
            </a:r>
            <a:endParaRPr lang="en-US" dirty="0"/>
          </a:p>
        </p:txBody>
      </p:sp>
      <p:sp>
        <p:nvSpPr>
          <p:cNvPr id="6" name="TextBox 5"/>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DECODE()</a:t>
            </a:r>
            <a:endParaRPr lang="en-US" sz="3200" b="1" dirty="0">
              <a:solidFill>
                <a:schemeClr val="bg1"/>
              </a:solidFill>
            </a:endParaRPr>
          </a:p>
        </p:txBody>
      </p:sp>
    </p:spTree>
    <p:extLst>
      <p:ext uri="{BB962C8B-B14F-4D97-AF65-F5344CB8AC3E}">
        <p14:creationId xmlns:p14="http://schemas.microsoft.com/office/powerpoint/2010/main" val="3876839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157410"/>
            <a:ext cx="10515600" cy="4351338"/>
          </a:xfrm>
        </p:spPr>
        <p:txBody>
          <a:bodyPr>
            <a:normAutofit/>
          </a:bodyPr>
          <a:lstStyle/>
          <a:p>
            <a:pPr marL="0" indent="0">
              <a:buNone/>
            </a:pPr>
            <a:r>
              <a:rPr lang="en-US" sz="2200" b="1" u="sng" dirty="0" smtClean="0"/>
              <a:t>Syntax:</a:t>
            </a:r>
            <a:endParaRPr lang="en-US" sz="2200" b="1" u="sng" dirty="0" smtClean="0"/>
          </a:p>
          <a:p>
            <a:pPr marL="0" indent="0">
              <a:buNone/>
            </a:pPr>
            <a:endParaRPr lang="en-US" sz="2200" dirty="0"/>
          </a:p>
          <a:p>
            <a:pPr marL="0" indent="0">
              <a:buNone/>
            </a:pPr>
            <a:r>
              <a:rPr lang="en-US" sz="2200" dirty="0" smtClean="0"/>
              <a:t>DECODE(</a:t>
            </a:r>
            <a:r>
              <a:rPr lang="en-US" sz="2200" dirty="0" err="1" smtClean="0"/>
              <a:t>column,</a:t>
            </a:r>
            <a:r>
              <a:rPr lang="en-US" sz="2200" dirty="0" err="1" smtClean="0">
                <a:solidFill>
                  <a:srgbClr val="FF0000"/>
                </a:solidFill>
              </a:rPr>
              <a:t>A,X</a:t>
            </a:r>
            <a:r>
              <a:rPr lang="en-US" sz="2200" dirty="0" err="1" smtClean="0"/>
              <a:t>,</a:t>
            </a:r>
            <a:r>
              <a:rPr lang="en-US" sz="2200" dirty="0" err="1" smtClean="0">
                <a:solidFill>
                  <a:schemeClr val="accent4">
                    <a:lumMod val="75000"/>
                  </a:schemeClr>
                </a:solidFill>
              </a:rPr>
              <a:t>B,Y</a:t>
            </a:r>
            <a:r>
              <a:rPr lang="en-US" sz="2200" dirty="0" err="1" smtClean="0"/>
              <a:t>,</a:t>
            </a:r>
            <a:r>
              <a:rPr lang="en-US" sz="2200" dirty="0" err="1" smtClean="0">
                <a:solidFill>
                  <a:srgbClr val="26643B"/>
                </a:solidFill>
              </a:rPr>
              <a:t>C,Z</a:t>
            </a:r>
            <a:r>
              <a:rPr lang="en-US" sz="2200" dirty="0" err="1" smtClean="0"/>
              <a:t>,default</a:t>
            </a:r>
            <a:r>
              <a:rPr lang="en-US" sz="2200" dirty="0" smtClean="0"/>
              <a:t>)</a:t>
            </a:r>
          </a:p>
          <a:p>
            <a:pPr marL="0" indent="0">
              <a:buNone/>
            </a:pPr>
            <a:endParaRPr lang="en-US" sz="2200" dirty="0"/>
          </a:p>
          <a:p>
            <a:pPr marL="0" indent="0">
              <a:buNone/>
            </a:pPr>
            <a:r>
              <a:rPr lang="en-US" sz="2200" b="1" u="sng" dirty="0" smtClean="0"/>
              <a:t>Working of this Syntax</a:t>
            </a:r>
            <a:endParaRPr lang="en-US" sz="2200" dirty="0"/>
          </a:p>
          <a:p>
            <a:pPr marL="0" indent="0">
              <a:buNone/>
            </a:pPr>
            <a:r>
              <a:rPr lang="en-US" sz="2200" dirty="0">
                <a:solidFill>
                  <a:srgbClr val="0070C0"/>
                </a:solidFill>
              </a:rPr>
              <a:t>IF</a:t>
            </a:r>
            <a:r>
              <a:rPr lang="en-US" sz="2200" dirty="0"/>
              <a:t> </a:t>
            </a:r>
            <a:r>
              <a:rPr lang="en-US" sz="2200" dirty="0" smtClean="0"/>
              <a:t>the column value is </a:t>
            </a:r>
            <a:r>
              <a:rPr lang="en-US" sz="2200" dirty="0" smtClean="0">
                <a:solidFill>
                  <a:srgbClr val="FF0000"/>
                </a:solidFill>
              </a:rPr>
              <a:t>A</a:t>
            </a:r>
            <a:r>
              <a:rPr lang="en-US" sz="2200" dirty="0" smtClean="0"/>
              <a:t>, </a:t>
            </a:r>
            <a:r>
              <a:rPr lang="en-US" sz="2200" dirty="0">
                <a:solidFill>
                  <a:srgbClr val="0070C0"/>
                </a:solidFill>
              </a:rPr>
              <a:t>THEN</a:t>
            </a:r>
            <a:r>
              <a:rPr lang="en-US" sz="2200" dirty="0"/>
              <a:t> </a:t>
            </a:r>
            <a:r>
              <a:rPr lang="en-US" sz="2200" dirty="0" smtClean="0"/>
              <a:t>return </a:t>
            </a:r>
            <a:r>
              <a:rPr lang="en-US" sz="2200" dirty="0" smtClean="0">
                <a:solidFill>
                  <a:srgbClr val="FF0000"/>
                </a:solidFill>
              </a:rPr>
              <a:t>X</a:t>
            </a:r>
          </a:p>
          <a:p>
            <a:pPr marL="0" indent="0">
              <a:buNone/>
            </a:pPr>
            <a:r>
              <a:rPr lang="en-US" sz="2200" dirty="0">
                <a:solidFill>
                  <a:srgbClr val="0070C0"/>
                </a:solidFill>
              </a:rPr>
              <a:t>IF</a:t>
            </a:r>
            <a:r>
              <a:rPr lang="en-US" sz="2200" dirty="0"/>
              <a:t> </a:t>
            </a:r>
            <a:r>
              <a:rPr lang="en-US" sz="2200" dirty="0" smtClean="0"/>
              <a:t>the column value is </a:t>
            </a:r>
            <a:r>
              <a:rPr lang="en-US" sz="2200" dirty="0" smtClean="0">
                <a:solidFill>
                  <a:schemeClr val="accent4">
                    <a:lumMod val="75000"/>
                  </a:schemeClr>
                </a:solidFill>
              </a:rPr>
              <a:t>B</a:t>
            </a:r>
            <a:r>
              <a:rPr lang="en-US" sz="2200" dirty="0" smtClean="0"/>
              <a:t>, </a:t>
            </a:r>
            <a:r>
              <a:rPr lang="en-US" sz="2200" dirty="0">
                <a:solidFill>
                  <a:srgbClr val="0070C0"/>
                </a:solidFill>
              </a:rPr>
              <a:t>THEN</a:t>
            </a:r>
            <a:r>
              <a:rPr lang="en-US" sz="2200" dirty="0"/>
              <a:t> </a:t>
            </a:r>
            <a:r>
              <a:rPr lang="en-US" sz="2200" dirty="0" smtClean="0"/>
              <a:t>return </a:t>
            </a:r>
            <a:r>
              <a:rPr lang="en-US" sz="2200" dirty="0" smtClean="0">
                <a:solidFill>
                  <a:schemeClr val="accent4">
                    <a:lumMod val="75000"/>
                  </a:schemeClr>
                </a:solidFill>
              </a:rPr>
              <a:t>Y</a:t>
            </a:r>
          </a:p>
          <a:p>
            <a:pPr marL="0" indent="0">
              <a:buNone/>
            </a:pPr>
            <a:r>
              <a:rPr lang="en-US" sz="2200" dirty="0">
                <a:solidFill>
                  <a:srgbClr val="0070C0"/>
                </a:solidFill>
              </a:rPr>
              <a:t>IF</a:t>
            </a:r>
            <a:r>
              <a:rPr lang="en-US" sz="2200" dirty="0"/>
              <a:t> </a:t>
            </a:r>
            <a:r>
              <a:rPr lang="en-US" sz="2200" dirty="0" smtClean="0"/>
              <a:t>the column value is </a:t>
            </a:r>
            <a:r>
              <a:rPr lang="en-US" sz="2200" dirty="0" smtClean="0">
                <a:solidFill>
                  <a:srgbClr val="26643B"/>
                </a:solidFill>
              </a:rPr>
              <a:t>C</a:t>
            </a:r>
            <a:r>
              <a:rPr lang="en-US" sz="2200" dirty="0" smtClean="0"/>
              <a:t>, </a:t>
            </a:r>
            <a:r>
              <a:rPr lang="en-US" sz="2200" dirty="0">
                <a:solidFill>
                  <a:srgbClr val="0070C0"/>
                </a:solidFill>
              </a:rPr>
              <a:t>THEN</a:t>
            </a:r>
            <a:r>
              <a:rPr lang="en-US" sz="2200" dirty="0"/>
              <a:t> </a:t>
            </a:r>
            <a:r>
              <a:rPr lang="en-US" sz="2200" dirty="0" smtClean="0"/>
              <a:t>return </a:t>
            </a:r>
            <a:r>
              <a:rPr lang="en-US" sz="2200" dirty="0" smtClean="0">
                <a:solidFill>
                  <a:srgbClr val="26643B"/>
                </a:solidFill>
              </a:rPr>
              <a:t>Z</a:t>
            </a:r>
          </a:p>
          <a:p>
            <a:pPr marL="0" indent="0">
              <a:buNone/>
            </a:pPr>
            <a:r>
              <a:rPr lang="en-US" sz="2200" dirty="0">
                <a:solidFill>
                  <a:srgbClr val="0070C0"/>
                </a:solidFill>
              </a:rPr>
              <a:t>ELSE</a:t>
            </a:r>
            <a:r>
              <a:rPr lang="en-US" sz="2200" dirty="0" smtClean="0"/>
              <a:t>, return the default</a:t>
            </a:r>
            <a:endParaRPr lang="en-US" sz="2200" dirty="0"/>
          </a:p>
        </p:txBody>
      </p:sp>
      <p:sp>
        <p:nvSpPr>
          <p:cNvPr id="4" name="TextBox 3"/>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DECODE()</a:t>
            </a:r>
            <a:endParaRPr lang="en-US" sz="3200" b="1" dirty="0">
              <a:solidFill>
                <a:schemeClr val="bg1"/>
              </a:solidFill>
            </a:endParaRPr>
          </a:p>
        </p:txBody>
      </p:sp>
    </p:spTree>
    <p:extLst>
      <p:ext uri="{BB962C8B-B14F-4D97-AF65-F5344CB8AC3E}">
        <p14:creationId xmlns:p14="http://schemas.microsoft.com/office/powerpoint/2010/main" val="3745998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538" y="1437526"/>
            <a:ext cx="7297615" cy="3816429"/>
          </a:xfrm>
          <a:prstGeom prst="rect">
            <a:avLst/>
          </a:prstGeom>
          <a:solidFill>
            <a:schemeClr val="bg1"/>
          </a:solidFill>
          <a:ln w="28575">
            <a:solidFill>
              <a:schemeClr val="tx1"/>
            </a:solidFill>
          </a:ln>
        </p:spPr>
        <p:txBody>
          <a:bodyPr wrap="square" rtlCol="0">
            <a:spAutoFit/>
          </a:bodyPr>
          <a:lstStyle/>
          <a:p>
            <a:r>
              <a:rPr lang="en-US" sz="2200" dirty="0"/>
              <a:t>SELECT </a:t>
            </a:r>
          </a:p>
          <a:p>
            <a:r>
              <a:rPr lang="en-US" sz="2200" dirty="0" err="1"/>
              <a:t>d_ic.ORDER_TYPE</a:t>
            </a:r>
            <a:endParaRPr lang="en-US" sz="2200" dirty="0"/>
          </a:p>
          <a:p>
            <a:r>
              <a:rPr lang="en-US" sz="2200" dirty="0"/>
              <a:t>, SUM(</a:t>
            </a:r>
            <a:r>
              <a:rPr lang="en-US" sz="2200" dirty="0" err="1"/>
              <a:t>d_ic.ON_HAND_QUANTITY</a:t>
            </a:r>
            <a:r>
              <a:rPr lang="en-US" sz="2200" dirty="0"/>
              <a:t>) AS </a:t>
            </a:r>
            <a:r>
              <a:rPr lang="en-US" sz="2200" dirty="0" err="1"/>
              <a:t>inventory_units</a:t>
            </a:r>
            <a:endParaRPr lang="en-US" sz="2200" dirty="0"/>
          </a:p>
          <a:p>
            <a:r>
              <a:rPr lang="en-US" sz="2200" dirty="0"/>
              <a:t>FROM D_UNIFIED_INVENTORY_COSTS </a:t>
            </a:r>
            <a:r>
              <a:rPr lang="en-US" sz="2200" dirty="0" err="1"/>
              <a:t>d_ic</a:t>
            </a:r>
            <a:endParaRPr lang="en-US" sz="2200" dirty="0"/>
          </a:p>
          <a:p>
            <a:r>
              <a:rPr lang="en-US" sz="2200" dirty="0"/>
              <a:t>WHERE</a:t>
            </a:r>
          </a:p>
          <a:p>
            <a:r>
              <a:rPr lang="en-US" sz="2200" dirty="0" err="1"/>
              <a:t>d_ic.REGION_ID</a:t>
            </a:r>
            <a:r>
              <a:rPr lang="en-US" sz="2200" dirty="0"/>
              <a:t> = 1</a:t>
            </a:r>
          </a:p>
          <a:p>
            <a:r>
              <a:rPr lang="en-US" sz="2200" dirty="0"/>
              <a:t>AND </a:t>
            </a:r>
            <a:r>
              <a:rPr lang="en-US" sz="2200" dirty="0" err="1"/>
              <a:t>d_ic.SNAPSHOT_DAY</a:t>
            </a:r>
            <a:r>
              <a:rPr lang="en-US" sz="2200" dirty="0"/>
              <a:t> = </a:t>
            </a:r>
            <a:r>
              <a:rPr lang="en-US" sz="2200" dirty="0" err="1"/>
              <a:t>to_date</a:t>
            </a:r>
            <a:r>
              <a:rPr lang="en-US" sz="2200" dirty="0"/>
              <a:t>('20111004','YYYYMMDD')</a:t>
            </a:r>
          </a:p>
          <a:p>
            <a:r>
              <a:rPr lang="en-US" sz="2200" dirty="0"/>
              <a:t>AND </a:t>
            </a:r>
            <a:r>
              <a:rPr lang="en-US" sz="2200" dirty="0" err="1"/>
              <a:t>d_ic.ASIN</a:t>
            </a:r>
            <a:r>
              <a:rPr lang="en-US" sz="2200" dirty="0"/>
              <a:t> = '0545139708'</a:t>
            </a:r>
          </a:p>
          <a:p>
            <a:r>
              <a:rPr lang="en-US" sz="2200" dirty="0"/>
              <a:t>GROUP BY </a:t>
            </a:r>
          </a:p>
          <a:p>
            <a:r>
              <a:rPr lang="en-US" sz="2200" dirty="0" err="1"/>
              <a:t>d_ic.ORDER_TYPE</a:t>
            </a:r>
            <a:endParaRPr lang="en-US" sz="2200" dirty="0"/>
          </a:p>
          <a:p>
            <a:r>
              <a:rPr lang="en-US" sz="2200" dirty="0"/>
              <a:t>;</a:t>
            </a:r>
          </a:p>
        </p:txBody>
      </p:sp>
      <p:graphicFrame>
        <p:nvGraphicFramePr>
          <p:cNvPr id="3" name="Table 2"/>
          <p:cNvGraphicFramePr>
            <a:graphicFrameLocks noGrp="1"/>
          </p:cNvGraphicFramePr>
          <p:nvPr>
            <p:extLst>
              <p:ext uri="{D42A27DB-BD31-4B8C-83A1-F6EECF244321}">
                <p14:modId xmlns:p14="http://schemas.microsoft.com/office/powerpoint/2010/main" val="3409530723"/>
              </p:ext>
            </p:extLst>
          </p:nvPr>
        </p:nvGraphicFramePr>
        <p:xfrm>
          <a:off x="7895492" y="2754923"/>
          <a:ext cx="3048000" cy="1520190"/>
        </p:xfrm>
        <a:graphic>
          <a:graphicData uri="http://schemas.openxmlformats.org/drawingml/2006/table">
            <a:tbl>
              <a:tblPr>
                <a:tableStyleId>{5C22544A-7EE6-4342-B048-85BDC9FD1C3A}</a:tableStyleId>
              </a:tblPr>
              <a:tblGrid>
                <a:gridCol w="1234633">
                  <a:extLst>
                    <a:ext uri="{9D8B030D-6E8A-4147-A177-3AD203B41FA5}">
                      <a16:colId xmlns:a16="http://schemas.microsoft.com/office/drawing/2014/main" val="20000"/>
                    </a:ext>
                  </a:extLst>
                </a:gridCol>
                <a:gridCol w="1813367">
                  <a:extLst>
                    <a:ext uri="{9D8B030D-6E8A-4147-A177-3AD203B41FA5}">
                      <a16:colId xmlns:a16="http://schemas.microsoft.com/office/drawing/2014/main" val="20001"/>
                    </a:ext>
                  </a:extLst>
                </a:gridCol>
              </a:tblGrid>
              <a:tr h="190500">
                <a:tc>
                  <a:txBody>
                    <a:bodyPr/>
                    <a:lstStyle/>
                    <a:p>
                      <a:pPr algn="r" fontAlgn="b"/>
                      <a:r>
                        <a:rPr lang="en-US" sz="1600" u="none" strike="noStrike" dirty="0">
                          <a:effectLst/>
                        </a:rPr>
                        <a:t>ORDER_TYPE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INVENTORY_UNITS</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600" u="none" strike="noStrike">
                          <a:effectLst/>
                        </a:rPr>
                        <a:t> </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940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600" u="none" strike="noStrike">
                          <a:effectLst/>
                        </a:rPr>
                        <a:t>33</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600" u="none" strike="noStrike" dirty="0" smtClean="0">
                          <a:effectLst/>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600" u="none" strike="noStrike" dirty="0" smtClean="0">
                          <a:effectLst/>
                        </a:rPr>
                        <a:t>9</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n-US" sz="1600" u="none" strike="noStrike" dirty="0" smtClean="0">
                          <a:effectLst/>
                        </a:rPr>
                        <a:t>20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165</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
        <p:nvSpPr>
          <p:cNvPr id="4" name="TextBox 3"/>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DECODE()</a:t>
            </a:r>
            <a:endParaRPr lang="en-US" sz="3200" b="1" dirty="0">
              <a:solidFill>
                <a:schemeClr val="bg1"/>
              </a:solidFill>
            </a:endParaRPr>
          </a:p>
        </p:txBody>
      </p:sp>
      <p:sp>
        <p:nvSpPr>
          <p:cNvPr id="2" name="TextBox 1"/>
          <p:cNvSpPr txBox="1"/>
          <p:nvPr/>
        </p:nvSpPr>
        <p:spPr>
          <a:xfrm>
            <a:off x="8046720" y="2179320"/>
            <a:ext cx="856325" cy="369332"/>
          </a:xfrm>
          <a:prstGeom prst="rect">
            <a:avLst/>
          </a:prstGeom>
          <a:noFill/>
        </p:spPr>
        <p:txBody>
          <a:bodyPr wrap="none" rtlCol="0">
            <a:spAutoFit/>
          </a:bodyPr>
          <a:lstStyle/>
          <a:p>
            <a:r>
              <a:rPr lang="en-US" dirty="0" smtClean="0"/>
              <a:t>Output</a:t>
            </a:r>
            <a:endParaRPr lang="en-US" dirty="0"/>
          </a:p>
        </p:txBody>
      </p:sp>
      <p:sp>
        <p:nvSpPr>
          <p:cNvPr id="5" name="TextBox 4"/>
          <p:cNvSpPr txBox="1"/>
          <p:nvPr/>
        </p:nvSpPr>
        <p:spPr>
          <a:xfrm>
            <a:off x="7895492" y="1437526"/>
            <a:ext cx="2443554"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a:t>
            </a:r>
            <a:endParaRPr lang="en-US" dirty="0"/>
          </a:p>
        </p:txBody>
      </p:sp>
    </p:spTree>
    <p:extLst>
      <p:ext uri="{BB962C8B-B14F-4D97-AF65-F5344CB8AC3E}">
        <p14:creationId xmlns:p14="http://schemas.microsoft.com/office/powerpoint/2010/main" val="2109579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956923"/>
            <a:ext cx="10515600" cy="4351338"/>
          </a:xfrm>
        </p:spPr>
        <p:txBody>
          <a:bodyPr>
            <a:normAutofit fontScale="77500" lnSpcReduction="20000"/>
          </a:bodyPr>
          <a:lstStyle/>
          <a:p>
            <a:pPr marL="0" indent="0">
              <a:buNone/>
            </a:pPr>
            <a:r>
              <a:rPr lang="en-US" dirty="0"/>
              <a:t>DECODE(</a:t>
            </a:r>
            <a:r>
              <a:rPr lang="en-US" dirty="0" err="1"/>
              <a:t>d_ic.ORDER_TYPE</a:t>
            </a:r>
            <a:endParaRPr lang="en-US" dirty="0"/>
          </a:p>
          <a:p>
            <a:pPr marL="0" indent="0">
              <a:buNone/>
            </a:pPr>
            <a:r>
              <a:rPr lang="en-US" dirty="0"/>
              <a:t>	,0,'DS'</a:t>
            </a:r>
          </a:p>
          <a:p>
            <a:pPr marL="0" indent="0">
              <a:buNone/>
            </a:pPr>
            <a:r>
              <a:rPr lang="en-US" dirty="0"/>
              <a:t>	,9,'LA'</a:t>
            </a:r>
          </a:p>
          <a:p>
            <a:pPr marL="0" indent="0">
              <a:buNone/>
            </a:pPr>
            <a:r>
              <a:rPr lang="en-US" dirty="0"/>
              <a:t>	,20,'MU'</a:t>
            </a:r>
          </a:p>
          <a:p>
            <a:pPr marL="0" indent="0">
              <a:buNone/>
            </a:pPr>
            <a:r>
              <a:rPr lang="en-US" dirty="0"/>
              <a:t>	,NULL, 'UNKNOWN'</a:t>
            </a:r>
          </a:p>
          <a:p>
            <a:pPr marL="0" indent="0">
              <a:buNone/>
            </a:pPr>
            <a:r>
              <a:rPr lang="en-US" dirty="0"/>
              <a:t>	,d_ic.ORDER_TYPE)</a:t>
            </a:r>
          </a:p>
          <a:p>
            <a:pPr marL="0" indent="0">
              <a:buNone/>
            </a:pPr>
            <a:endParaRPr lang="en-US" dirty="0"/>
          </a:p>
          <a:p>
            <a:pPr marL="0" indent="0">
              <a:buNone/>
            </a:pPr>
            <a:r>
              <a:rPr lang="en-US" dirty="0">
                <a:solidFill>
                  <a:srgbClr val="0070C0"/>
                </a:solidFill>
              </a:rPr>
              <a:t>IF</a:t>
            </a:r>
            <a:r>
              <a:rPr lang="en-US" dirty="0"/>
              <a:t> </a:t>
            </a:r>
            <a:r>
              <a:rPr lang="en-US" dirty="0" err="1" smtClean="0"/>
              <a:t>d_ic.ORDER_TYPE</a:t>
            </a:r>
            <a:r>
              <a:rPr lang="en-US" dirty="0" smtClean="0"/>
              <a:t> = 0, </a:t>
            </a:r>
            <a:r>
              <a:rPr lang="en-US" dirty="0">
                <a:solidFill>
                  <a:srgbClr val="0070C0"/>
                </a:solidFill>
              </a:rPr>
              <a:t>THEN</a:t>
            </a:r>
            <a:r>
              <a:rPr lang="en-US" dirty="0"/>
              <a:t> </a:t>
            </a:r>
            <a:r>
              <a:rPr lang="en-US" dirty="0" smtClean="0"/>
              <a:t>return </a:t>
            </a:r>
            <a:r>
              <a:rPr lang="en-US" dirty="0"/>
              <a:t>'DS'</a:t>
            </a:r>
            <a:endParaRPr lang="en-US" dirty="0" smtClean="0"/>
          </a:p>
          <a:p>
            <a:pPr marL="0" indent="0">
              <a:buNone/>
            </a:pPr>
            <a:r>
              <a:rPr lang="en-US" dirty="0">
                <a:solidFill>
                  <a:srgbClr val="0070C0"/>
                </a:solidFill>
              </a:rPr>
              <a:t>IF</a:t>
            </a:r>
            <a:r>
              <a:rPr lang="en-US" dirty="0"/>
              <a:t> </a:t>
            </a:r>
            <a:r>
              <a:rPr lang="en-US" dirty="0" err="1" smtClean="0"/>
              <a:t>d_ic.ORDER_TYPE</a:t>
            </a:r>
            <a:r>
              <a:rPr lang="en-US" dirty="0" smtClean="0"/>
              <a:t> </a:t>
            </a:r>
            <a:r>
              <a:rPr lang="en-US" dirty="0"/>
              <a:t>= </a:t>
            </a:r>
            <a:r>
              <a:rPr lang="en-US" dirty="0" smtClean="0"/>
              <a:t>9, </a:t>
            </a:r>
            <a:r>
              <a:rPr lang="en-US" dirty="0">
                <a:solidFill>
                  <a:srgbClr val="0070C0"/>
                </a:solidFill>
              </a:rPr>
              <a:t>THEN</a:t>
            </a:r>
            <a:r>
              <a:rPr lang="en-US" dirty="0"/>
              <a:t> </a:t>
            </a:r>
            <a:r>
              <a:rPr lang="en-US" dirty="0" smtClean="0"/>
              <a:t>return </a:t>
            </a:r>
            <a:r>
              <a:rPr lang="en-US" dirty="0"/>
              <a:t>'LA'</a:t>
            </a:r>
            <a:endParaRPr lang="en-US" dirty="0" smtClean="0"/>
          </a:p>
          <a:p>
            <a:pPr marL="0" indent="0">
              <a:buNone/>
            </a:pPr>
            <a:r>
              <a:rPr lang="en-US" dirty="0">
                <a:solidFill>
                  <a:srgbClr val="0070C0"/>
                </a:solidFill>
              </a:rPr>
              <a:t>IF</a:t>
            </a:r>
            <a:r>
              <a:rPr lang="en-US" dirty="0"/>
              <a:t> </a:t>
            </a:r>
            <a:r>
              <a:rPr lang="en-US" dirty="0" err="1" smtClean="0"/>
              <a:t>d_ic.ORDER_TYPE</a:t>
            </a:r>
            <a:r>
              <a:rPr lang="en-US" dirty="0" smtClean="0"/>
              <a:t> </a:t>
            </a:r>
            <a:r>
              <a:rPr lang="en-US" dirty="0"/>
              <a:t>= </a:t>
            </a:r>
            <a:r>
              <a:rPr lang="en-US" dirty="0" smtClean="0"/>
              <a:t>20, </a:t>
            </a:r>
            <a:r>
              <a:rPr lang="en-US" dirty="0">
                <a:solidFill>
                  <a:srgbClr val="0070C0"/>
                </a:solidFill>
              </a:rPr>
              <a:t>THEN</a:t>
            </a:r>
            <a:r>
              <a:rPr lang="en-US" dirty="0"/>
              <a:t> </a:t>
            </a:r>
            <a:r>
              <a:rPr lang="en-US" dirty="0" smtClean="0"/>
              <a:t>return 'MU</a:t>
            </a:r>
            <a:r>
              <a:rPr lang="en-US" dirty="0"/>
              <a:t>'</a:t>
            </a:r>
            <a:endParaRPr lang="en-US" dirty="0" smtClean="0"/>
          </a:p>
          <a:p>
            <a:pPr marL="0" indent="0">
              <a:buNone/>
            </a:pPr>
            <a:r>
              <a:rPr lang="en-US" dirty="0">
                <a:solidFill>
                  <a:srgbClr val="0070C0"/>
                </a:solidFill>
              </a:rPr>
              <a:t>IF</a:t>
            </a:r>
            <a:r>
              <a:rPr lang="en-US" dirty="0"/>
              <a:t> </a:t>
            </a:r>
            <a:r>
              <a:rPr lang="en-US" dirty="0" err="1" smtClean="0"/>
              <a:t>d_ic.ORDER_TYPE</a:t>
            </a:r>
            <a:r>
              <a:rPr lang="en-US" dirty="0" smtClean="0"/>
              <a:t> IS NULL, </a:t>
            </a:r>
            <a:r>
              <a:rPr lang="en-US" dirty="0">
                <a:solidFill>
                  <a:srgbClr val="0070C0"/>
                </a:solidFill>
              </a:rPr>
              <a:t>THEN</a:t>
            </a:r>
            <a:r>
              <a:rPr lang="en-US" dirty="0"/>
              <a:t> </a:t>
            </a:r>
            <a:r>
              <a:rPr lang="en-US" dirty="0" smtClean="0"/>
              <a:t>return </a:t>
            </a:r>
            <a:r>
              <a:rPr lang="en-US" dirty="0"/>
              <a:t>'</a:t>
            </a:r>
            <a:r>
              <a:rPr lang="en-US" dirty="0" smtClean="0"/>
              <a:t>UNKNOWN'</a:t>
            </a:r>
            <a:endParaRPr lang="en-US" dirty="0"/>
          </a:p>
          <a:p>
            <a:pPr marL="0" indent="0">
              <a:buNone/>
            </a:pPr>
            <a:r>
              <a:rPr lang="en-US" dirty="0">
                <a:solidFill>
                  <a:srgbClr val="0070C0"/>
                </a:solidFill>
              </a:rPr>
              <a:t>ELSE</a:t>
            </a:r>
            <a:r>
              <a:rPr lang="en-US" dirty="0" smtClean="0"/>
              <a:t>, return </a:t>
            </a:r>
            <a:r>
              <a:rPr lang="en-US" dirty="0" err="1"/>
              <a:t>d_ic.ORDER_TYPE</a:t>
            </a:r>
            <a:endParaRPr lang="en-US" dirty="0"/>
          </a:p>
        </p:txBody>
      </p:sp>
      <p:sp>
        <p:nvSpPr>
          <p:cNvPr id="5" name="TextBox 4"/>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DECODE()</a:t>
            </a:r>
            <a:endParaRPr lang="en-US" sz="3200" b="1" dirty="0">
              <a:solidFill>
                <a:schemeClr val="bg1"/>
              </a:solidFill>
            </a:endParaRPr>
          </a:p>
        </p:txBody>
      </p:sp>
      <p:sp>
        <p:nvSpPr>
          <p:cNvPr id="2" name="TextBox 1"/>
          <p:cNvSpPr txBox="1"/>
          <p:nvPr/>
        </p:nvSpPr>
        <p:spPr>
          <a:xfrm>
            <a:off x="209006" y="1158240"/>
            <a:ext cx="3478325" cy="369332"/>
          </a:xfrm>
          <a:prstGeom prst="rect">
            <a:avLst/>
          </a:prstGeom>
          <a:noFill/>
        </p:spPr>
        <p:txBody>
          <a:bodyPr wrap="none" rtlCol="0">
            <a:spAutoFit/>
          </a:bodyPr>
          <a:lstStyle/>
          <a:p>
            <a:r>
              <a:rPr lang="en-US" b="1" u="sng" dirty="0" smtClean="0"/>
              <a:t>Application of DECODE() function:</a:t>
            </a:r>
          </a:p>
        </p:txBody>
      </p:sp>
    </p:spTree>
    <p:extLst>
      <p:ext uri="{BB962C8B-B14F-4D97-AF65-F5344CB8AC3E}">
        <p14:creationId xmlns:p14="http://schemas.microsoft.com/office/powerpoint/2010/main" val="2994307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2385" y="961292"/>
            <a:ext cx="8329246" cy="5078313"/>
          </a:xfrm>
          <a:prstGeom prst="rect">
            <a:avLst/>
          </a:prstGeom>
          <a:solidFill>
            <a:schemeClr val="bg1"/>
          </a:solidFill>
          <a:ln w="28575">
            <a:solidFill>
              <a:schemeClr val="tx1"/>
            </a:solidFill>
          </a:ln>
        </p:spPr>
        <p:txBody>
          <a:bodyPr wrap="square" rtlCol="0">
            <a:spAutoFit/>
          </a:bodyPr>
          <a:lstStyle/>
          <a:p>
            <a:r>
              <a:rPr lang="en-US" dirty="0"/>
              <a:t>SELECT </a:t>
            </a:r>
            <a:endParaRPr lang="en-US" i="1" dirty="0"/>
          </a:p>
          <a:p>
            <a:r>
              <a:rPr lang="en-US" dirty="0" err="1"/>
              <a:t>d_ic.ORDER_TYPE</a:t>
            </a:r>
            <a:endParaRPr lang="en-US" dirty="0"/>
          </a:p>
          <a:p>
            <a:r>
              <a:rPr lang="en-US" u="sng" dirty="0"/>
              <a:t>, </a:t>
            </a:r>
            <a:r>
              <a:rPr lang="en-US" u="sng" dirty="0">
                <a:solidFill>
                  <a:srgbClr val="FF0000"/>
                </a:solidFill>
              </a:rPr>
              <a:t>DECODE</a:t>
            </a:r>
            <a:r>
              <a:rPr lang="en-US" dirty="0">
                <a:solidFill>
                  <a:srgbClr val="FF0000"/>
                </a:solidFill>
              </a:rPr>
              <a:t>(</a:t>
            </a:r>
            <a:r>
              <a:rPr lang="en-US" dirty="0" err="1">
                <a:solidFill>
                  <a:srgbClr val="FF0000"/>
                </a:solidFill>
              </a:rPr>
              <a:t>d_ic.ORDER_TYPE</a:t>
            </a:r>
            <a:endParaRPr lang="en-US" dirty="0">
              <a:solidFill>
                <a:srgbClr val="FF0000"/>
              </a:solidFill>
            </a:endParaRPr>
          </a:p>
          <a:p>
            <a:r>
              <a:rPr lang="en-US" dirty="0">
                <a:solidFill>
                  <a:srgbClr val="FF0000"/>
                </a:solidFill>
              </a:rPr>
              <a:t>	,0,'DS‘</a:t>
            </a:r>
          </a:p>
          <a:p>
            <a:r>
              <a:rPr lang="en-US" dirty="0">
                <a:solidFill>
                  <a:srgbClr val="FF0000"/>
                </a:solidFill>
              </a:rPr>
              <a:t>	,9,'LA‘</a:t>
            </a:r>
          </a:p>
          <a:p>
            <a:r>
              <a:rPr lang="en-US" dirty="0">
                <a:solidFill>
                  <a:srgbClr val="FF0000"/>
                </a:solidFill>
              </a:rPr>
              <a:t>	,20,'MU‘</a:t>
            </a:r>
          </a:p>
          <a:p>
            <a:r>
              <a:rPr lang="en-US" dirty="0">
                <a:solidFill>
                  <a:srgbClr val="FF0000"/>
                </a:solidFill>
              </a:rPr>
              <a:t>	,NULL,'UNKNOWN‘</a:t>
            </a:r>
          </a:p>
          <a:p>
            <a:r>
              <a:rPr lang="en-US" dirty="0">
                <a:solidFill>
                  <a:srgbClr val="FF0000"/>
                </a:solidFill>
              </a:rPr>
              <a:t>	,d_ic.ORDER_TYPE</a:t>
            </a:r>
            <a:r>
              <a:rPr lang="en-US" dirty="0"/>
              <a:t>) as OT_CODE</a:t>
            </a:r>
          </a:p>
          <a:p>
            <a:r>
              <a:rPr lang="en-US" dirty="0"/>
              <a:t>, SUM(</a:t>
            </a:r>
            <a:r>
              <a:rPr lang="en-US" dirty="0" err="1"/>
              <a:t>d_ic.ON_HAND_QUANTITY</a:t>
            </a:r>
            <a:r>
              <a:rPr lang="en-US" dirty="0"/>
              <a:t>) AS </a:t>
            </a:r>
            <a:r>
              <a:rPr lang="en-US" dirty="0" err="1"/>
              <a:t>inventory_units</a:t>
            </a:r>
            <a:endParaRPr lang="en-US" dirty="0"/>
          </a:p>
          <a:p>
            <a:r>
              <a:rPr lang="en-US" dirty="0"/>
              <a:t>FROM D_UNIFIED_INVENTORY_COSTS </a:t>
            </a:r>
            <a:r>
              <a:rPr lang="en-US" dirty="0" err="1"/>
              <a:t>d_ic</a:t>
            </a:r>
            <a:endParaRPr lang="en-US" dirty="0"/>
          </a:p>
          <a:p>
            <a:r>
              <a:rPr lang="en-US" dirty="0"/>
              <a:t>WHERE</a:t>
            </a:r>
          </a:p>
          <a:p>
            <a:r>
              <a:rPr lang="en-US" dirty="0" err="1"/>
              <a:t>d_ic.REGION_ID</a:t>
            </a:r>
            <a:r>
              <a:rPr lang="en-US" dirty="0"/>
              <a:t> = 1</a:t>
            </a:r>
          </a:p>
          <a:p>
            <a:r>
              <a:rPr lang="en-US" dirty="0"/>
              <a:t>AND </a:t>
            </a:r>
            <a:r>
              <a:rPr lang="en-US" dirty="0" err="1"/>
              <a:t>d_ic.SNAPSHOT_DAY</a:t>
            </a:r>
            <a:r>
              <a:rPr lang="en-US" dirty="0"/>
              <a:t> = </a:t>
            </a:r>
            <a:r>
              <a:rPr lang="en-US" dirty="0" err="1"/>
              <a:t>to_date</a:t>
            </a:r>
            <a:r>
              <a:rPr lang="en-US" dirty="0"/>
              <a:t>('20111004','YYYYMMDD')</a:t>
            </a:r>
          </a:p>
          <a:p>
            <a:r>
              <a:rPr lang="en-US" dirty="0"/>
              <a:t>AND </a:t>
            </a:r>
            <a:r>
              <a:rPr lang="en-US" dirty="0" err="1"/>
              <a:t>d_ic.ASIN</a:t>
            </a:r>
            <a:r>
              <a:rPr lang="en-US" dirty="0"/>
              <a:t> = '0545139708'</a:t>
            </a:r>
          </a:p>
          <a:p>
            <a:r>
              <a:rPr lang="en-US" dirty="0"/>
              <a:t>GROUP BY</a:t>
            </a:r>
          </a:p>
          <a:p>
            <a:r>
              <a:rPr lang="en-US" dirty="0" err="1"/>
              <a:t>d_ic.ORDER_TYPE</a:t>
            </a:r>
            <a:endParaRPr lang="en-US" dirty="0"/>
          </a:p>
          <a:p>
            <a:r>
              <a:rPr lang="en-US" dirty="0"/>
              <a:t>, DECODE(d_ic.ORDER_TYPE,0,'DS',9,'LA',20,'MU',NULL,'UNKNOWN',d_ic.ORDER_TYPE)</a:t>
            </a:r>
          </a:p>
          <a:p>
            <a:r>
              <a:rPr lang="en-US" dirty="0"/>
              <a:t>;</a:t>
            </a:r>
          </a:p>
        </p:txBody>
      </p:sp>
      <p:graphicFrame>
        <p:nvGraphicFramePr>
          <p:cNvPr id="3" name="Table 2"/>
          <p:cNvGraphicFramePr>
            <a:graphicFrameLocks noGrp="1"/>
          </p:cNvGraphicFramePr>
          <p:nvPr>
            <p:extLst>
              <p:ext uri="{D42A27DB-BD31-4B8C-83A1-F6EECF244321}">
                <p14:modId xmlns:p14="http://schemas.microsoft.com/office/powerpoint/2010/main" val="4275702416"/>
              </p:ext>
            </p:extLst>
          </p:nvPr>
        </p:nvGraphicFramePr>
        <p:xfrm>
          <a:off x="7645790" y="1907630"/>
          <a:ext cx="4038601" cy="1520190"/>
        </p:xfrm>
        <a:graphic>
          <a:graphicData uri="http://schemas.openxmlformats.org/drawingml/2006/table">
            <a:tbl>
              <a:tblPr>
                <a:tableStyleId>{5C22544A-7EE6-4342-B048-85BDC9FD1C3A}</a:tableStyleId>
              </a:tblPr>
              <a:tblGrid>
                <a:gridCol w="1229139">
                  <a:extLst>
                    <a:ext uri="{9D8B030D-6E8A-4147-A177-3AD203B41FA5}">
                      <a16:colId xmlns:a16="http://schemas.microsoft.com/office/drawing/2014/main" val="20000"/>
                    </a:ext>
                  </a:extLst>
                </a:gridCol>
                <a:gridCol w="1056863">
                  <a:extLst>
                    <a:ext uri="{9D8B030D-6E8A-4147-A177-3AD203B41FA5}">
                      <a16:colId xmlns:a16="http://schemas.microsoft.com/office/drawing/2014/main" val="20001"/>
                    </a:ext>
                  </a:extLst>
                </a:gridCol>
                <a:gridCol w="1752599">
                  <a:extLst>
                    <a:ext uri="{9D8B030D-6E8A-4147-A177-3AD203B41FA5}">
                      <a16:colId xmlns:a16="http://schemas.microsoft.com/office/drawing/2014/main" val="20002"/>
                    </a:ext>
                  </a:extLst>
                </a:gridCol>
              </a:tblGrid>
              <a:tr h="190500">
                <a:tc>
                  <a:txBody>
                    <a:bodyPr/>
                    <a:lstStyle/>
                    <a:p>
                      <a:pPr algn="r" fontAlgn="b"/>
                      <a:r>
                        <a:rPr lang="en-US" sz="1600" b="0" i="0" u="none" strike="noStrike" dirty="0" smtClean="0">
                          <a:solidFill>
                            <a:srgbClr val="000000"/>
                          </a:solidFill>
                          <a:effectLst/>
                          <a:latin typeface="Calibri"/>
                        </a:rPr>
                        <a:t>ORDER_TYPE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smtClean="0">
                          <a:effectLst/>
                        </a:rPr>
                        <a:t>OT_CODE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INVENTORY_UNITS</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smtClean="0">
                          <a:effectLst/>
                        </a:rPr>
                        <a:t>UNKNOWN</a:t>
                      </a:r>
                      <a:r>
                        <a:rPr lang="en-US" sz="1600" u="none" strike="noStrike" dirty="0">
                          <a:effectLst/>
                        </a:rPr>
                        <a:t>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940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600" b="0" i="0" u="none" strike="noStrike" dirty="0" smtClean="0">
                          <a:solidFill>
                            <a:srgbClr val="000000"/>
                          </a:solidFill>
                          <a:effectLst/>
                          <a:latin typeface="Calibri"/>
                        </a:rPr>
                        <a:t>33</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33</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26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a:effectLst/>
                        </a:rPr>
                        <a:t>DS</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600" b="0" i="0" u="none" strike="noStrike" dirty="0" smtClean="0">
                          <a:solidFill>
                            <a:srgbClr val="000000"/>
                          </a:solidFill>
                          <a:effectLst/>
                          <a:latin typeface="Calibri"/>
                        </a:rPr>
                        <a:t>9</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a:effectLst/>
                        </a:rPr>
                        <a:t>LA</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n-US" sz="1600" b="0" i="0" u="none" strike="noStrike" dirty="0" smtClean="0">
                          <a:solidFill>
                            <a:srgbClr val="000000"/>
                          </a:solidFill>
                          <a:effectLst/>
                          <a:latin typeface="Calibri"/>
                        </a:rPr>
                        <a:t>20</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MU</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165</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
        <p:nvSpPr>
          <p:cNvPr id="4" name="TextBox 3"/>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DECODE()</a:t>
            </a:r>
            <a:endParaRPr lang="en-US" sz="3200" b="1" dirty="0">
              <a:solidFill>
                <a:schemeClr val="bg1"/>
              </a:solidFill>
            </a:endParaRPr>
          </a:p>
        </p:txBody>
      </p:sp>
      <p:sp>
        <p:nvSpPr>
          <p:cNvPr id="2" name="TextBox 1"/>
          <p:cNvSpPr txBox="1"/>
          <p:nvPr/>
        </p:nvSpPr>
        <p:spPr>
          <a:xfrm>
            <a:off x="8651631" y="1538298"/>
            <a:ext cx="856325"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3212024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008017" y="2789422"/>
            <a:ext cx="10175966" cy="830997"/>
          </a:xfrm>
          <a:prstGeom prst="rect">
            <a:avLst/>
          </a:prstGeom>
          <a:noFill/>
        </p:spPr>
        <p:txBody>
          <a:bodyPr wrap="square" rtlCol="0">
            <a:spAutoFit/>
          </a:bodyPr>
          <a:lstStyle/>
          <a:p>
            <a:r>
              <a:rPr lang="en-US" sz="4800" dirty="0" smtClean="0">
                <a:solidFill>
                  <a:schemeClr val="bg1"/>
                </a:solidFill>
              </a:rPr>
              <a:t>CASE()</a:t>
            </a:r>
            <a:endParaRPr lang="en-US" sz="4800" dirty="0">
              <a:solidFill>
                <a:schemeClr val="bg1"/>
              </a:solidFill>
            </a:endParaRPr>
          </a:p>
        </p:txBody>
      </p:sp>
    </p:spTree>
    <p:extLst>
      <p:ext uri="{BB962C8B-B14F-4D97-AF65-F5344CB8AC3E}">
        <p14:creationId xmlns:p14="http://schemas.microsoft.com/office/powerpoint/2010/main" val="2141988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192578"/>
            <a:ext cx="10515600" cy="2265729"/>
          </a:xfrm>
        </p:spPr>
        <p:txBody>
          <a:bodyPr>
            <a:normAutofit/>
          </a:bodyPr>
          <a:lstStyle/>
          <a:p>
            <a:pPr marL="0" indent="0">
              <a:buNone/>
            </a:pPr>
            <a:r>
              <a:rPr lang="en-US" sz="2200" dirty="0" smtClean="0"/>
              <a:t>Used to evaluate multiple conditions on one or more columns to determine what value to return</a:t>
            </a:r>
          </a:p>
          <a:p>
            <a:pPr marL="0" indent="0">
              <a:buNone/>
            </a:pPr>
            <a:endParaRPr lang="en-US" sz="2200" dirty="0"/>
          </a:p>
          <a:p>
            <a:pPr marL="0" indent="0">
              <a:buNone/>
            </a:pPr>
            <a:r>
              <a:rPr lang="en-US" sz="2200" dirty="0" smtClean="0"/>
              <a:t>Can be used in place of NVL(), NVL2(), DECODE() and COALESCE(), and do more complex evaluations</a:t>
            </a:r>
            <a:endParaRPr lang="en-US" sz="2200" dirty="0"/>
          </a:p>
        </p:txBody>
      </p:sp>
      <p:sp>
        <p:nvSpPr>
          <p:cNvPr id="4" name="TextBox 3"/>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CASE()</a:t>
            </a:r>
            <a:endParaRPr lang="en-US" sz="3200" b="1" dirty="0">
              <a:solidFill>
                <a:schemeClr val="bg1"/>
              </a:solidFill>
            </a:endParaRPr>
          </a:p>
        </p:txBody>
      </p:sp>
    </p:spTree>
    <p:extLst>
      <p:ext uri="{BB962C8B-B14F-4D97-AF65-F5344CB8AC3E}">
        <p14:creationId xmlns:p14="http://schemas.microsoft.com/office/powerpoint/2010/main" val="3839691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53" y="1133964"/>
            <a:ext cx="10515600" cy="4977276"/>
          </a:xfrm>
        </p:spPr>
        <p:txBody>
          <a:bodyPr>
            <a:normAutofit fontScale="85000" lnSpcReduction="20000"/>
          </a:bodyPr>
          <a:lstStyle/>
          <a:p>
            <a:pPr marL="0" indent="0">
              <a:buNone/>
            </a:pPr>
            <a:r>
              <a:rPr lang="en-US" b="1" u="sng" dirty="0" smtClean="0"/>
              <a:t>Syntax:</a:t>
            </a:r>
            <a:endParaRPr lang="en-US" b="1" u="sng" dirty="0" smtClean="0"/>
          </a:p>
          <a:p>
            <a:pPr marL="0" indent="0">
              <a:buNone/>
            </a:pPr>
            <a:endParaRPr lang="en-US" dirty="0"/>
          </a:p>
          <a:p>
            <a:pPr marL="0" indent="0">
              <a:buNone/>
            </a:pPr>
            <a:r>
              <a:rPr lang="en-US" dirty="0" smtClean="0"/>
              <a:t>CASE 	WHEN A THEN X</a:t>
            </a:r>
          </a:p>
          <a:p>
            <a:pPr marL="0" indent="0">
              <a:buNone/>
            </a:pPr>
            <a:r>
              <a:rPr lang="en-US" dirty="0"/>
              <a:t>	</a:t>
            </a:r>
            <a:r>
              <a:rPr lang="en-US" dirty="0" smtClean="0"/>
              <a:t>WHEN B THEN Y</a:t>
            </a:r>
          </a:p>
          <a:p>
            <a:pPr marL="0" indent="0">
              <a:buNone/>
            </a:pPr>
            <a:r>
              <a:rPr lang="en-US" dirty="0"/>
              <a:t>	</a:t>
            </a:r>
            <a:r>
              <a:rPr lang="en-US" dirty="0" smtClean="0"/>
              <a:t>WHEN C THEN Z</a:t>
            </a:r>
          </a:p>
          <a:p>
            <a:pPr marL="0" indent="0">
              <a:buNone/>
            </a:pPr>
            <a:r>
              <a:rPr lang="en-US" dirty="0"/>
              <a:t>	</a:t>
            </a:r>
            <a:r>
              <a:rPr lang="en-US" dirty="0" smtClean="0"/>
              <a:t>ELSE M </a:t>
            </a:r>
          </a:p>
          <a:p>
            <a:pPr marL="0" indent="0">
              <a:buNone/>
            </a:pPr>
            <a:r>
              <a:rPr lang="en-US" dirty="0"/>
              <a:t>	</a:t>
            </a:r>
            <a:r>
              <a:rPr lang="en-US" dirty="0" smtClean="0"/>
              <a:t>END</a:t>
            </a:r>
          </a:p>
          <a:p>
            <a:pPr marL="0" indent="0">
              <a:buNone/>
            </a:pPr>
            <a:endParaRPr lang="en-US" dirty="0" smtClean="0"/>
          </a:p>
          <a:p>
            <a:pPr marL="0" indent="0">
              <a:buNone/>
            </a:pPr>
            <a:r>
              <a:rPr lang="en-US" b="1" u="sng" dirty="0" smtClean="0"/>
              <a:t>Working of the Syntax</a:t>
            </a:r>
            <a:endParaRPr lang="en-US" b="1" u="sng" dirty="0"/>
          </a:p>
          <a:p>
            <a:pPr marL="0" indent="0">
              <a:buNone/>
            </a:pPr>
            <a:r>
              <a:rPr lang="en-US" dirty="0">
                <a:solidFill>
                  <a:srgbClr val="0070C0"/>
                </a:solidFill>
              </a:rPr>
              <a:t>IF</a:t>
            </a:r>
            <a:r>
              <a:rPr lang="en-US" dirty="0"/>
              <a:t> </a:t>
            </a:r>
            <a:r>
              <a:rPr lang="en-US" dirty="0" smtClean="0"/>
              <a:t>A is TRUE, </a:t>
            </a:r>
            <a:r>
              <a:rPr lang="en-US" dirty="0">
                <a:solidFill>
                  <a:srgbClr val="0070C0"/>
                </a:solidFill>
              </a:rPr>
              <a:t>THEN</a:t>
            </a:r>
            <a:r>
              <a:rPr lang="en-US" dirty="0"/>
              <a:t> </a:t>
            </a:r>
            <a:r>
              <a:rPr lang="en-US" dirty="0" smtClean="0"/>
              <a:t>return X</a:t>
            </a:r>
          </a:p>
          <a:p>
            <a:pPr marL="0" indent="0">
              <a:buNone/>
            </a:pPr>
            <a:r>
              <a:rPr lang="en-US" dirty="0">
                <a:solidFill>
                  <a:srgbClr val="0070C0"/>
                </a:solidFill>
              </a:rPr>
              <a:t>IF</a:t>
            </a:r>
            <a:r>
              <a:rPr lang="en-US" dirty="0"/>
              <a:t> </a:t>
            </a:r>
            <a:r>
              <a:rPr lang="en-US" dirty="0" smtClean="0"/>
              <a:t>B </a:t>
            </a:r>
            <a:r>
              <a:rPr lang="en-US" dirty="0"/>
              <a:t>is TRUE</a:t>
            </a:r>
            <a:r>
              <a:rPr lang="en-US" dirty="0" smtClean="0"/>
              <a:t>, </a:t>
            </a:r>
            <a:r>
              <a:rPr lang="en-US" dirty="0">
                <a:solidFill>
                  <a:srgbClr val="0070C0"/>
                </a:solidFill>
              </a:rPr>
              <a:t>THEN</a:t>
            </a:r>
            <a:r>
              <a:rPr lang="en-US" dirty="0"/>
              <a:t> </a:t>
            </a:r>
            <a:r>
              <a:rPr lang="en-US" dirty="0" smtClean="0"/>
              <a:t>return Y</a:t>
            </a:r>
          </a:p>
          <a:p>
            <a:pPr marL="0" indent="0">
              <a:buNone/>
            </a:pPr>
            <a:r>
              <a:rPr lang="en-US" dirty="0">
                <a:solidFill>
                  <a:srgbClr val="0070C0"/>
                </a:solidFill>
              </a:rPr>
              <a:t>IF</a:t>
            </a:r>
            <a:r>
              <a:rPr lang="en-US" dirty="0"/>
              <a:t> </a:t>
            </a:r>
            <a:r>
              <a:rPr lang="en-US" dirty="0" smtClean="0"/>
              <a:t>C </a:t>
            </a:r>
            <a:r>
              <a:rPr lang="en-US" dirty="0"/>
              <a:t>is TRUE</a:t>
            </a:r>
            <a:r>
              <a:rPr lang="en-US" dirty="0" smtClean="0"/>
              <a:t>, </a:t>
            </a:r>
            <a:r>
              <a:rPr lang="en-US" dirty="0">
                <a:solidFill>
                  <a:srgbClr val="0070C0"/>
                </a:solidFill>
              </a:rPr>
              <a:t>THEN</a:t>
            </a:r>
            <a:r>
              <a:rPr lang="en-US" dirty="0"/>
              <a:t> </a:t>
            </a:r>
            <a:r>
              <a:rPr lang="en-US" dirty="0" smtClean="0"/>
              <a:t>return Z</a:t>
            </a:r>
          </a:p>
          <a:p>
            <a:pPr marL="0" indent="0">
              <a:buNone/>
            </a:pPr>
            <a:r>
              <a:rPr lang="en-US" dirty="0">
                <a:solidFill>
                  <a:srgbClr val="0070C0"/>
                </a:solidFill>
              </a:rPr>
              <a:t>ELSE</a:t>
            </a:r>
            <a:r>
              <a:rPr lang="en-US" dirty="0" smtClean="0"/>
              <a:t>, return M</a:t>
            </a:r>
            <a:endParaRPr lang="en-US" dirty="0"/>
          </a:p>
        </p:txBody>
      </p:sp>
      <p:sp>
        <p:nvSpPr>
          <p:cNvPr id="4" name="TextBox 3"/>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CASE()</a:t>
            </a:r>
            <a:endParaRPr lang="en-US" sz="3200" b="1" dirty="0">
              <a:solidFill>
                <a:schemeClr val="bg1"/>
              </a:solidFill>
            </a:endParaRPr>
          </a:p>
        </p:txBody>
      </p:sp>
    </p:spTree>
    <p:extLst>
      <p:ext uri="{BB962C8B-B14F-4D97-AF65-F5344CB8AC3E}">
        <p14:creationId xmlns:p14="http://schemas.microsoft.com/office/powerpoint/2010/main" val="2224408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392"/>
            <a:ext cx="12192000" cy="92154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Agenda</a:t>
            </a:r>
            <a:endParaRPr lang="en-US" sz="3200" b="1" dirty="0">
              <a:solidFill>
                <a:schemeClr val="bg1"/>
              </a:solidFill>
            </a:endParaRPr>
          </a:p>
        </p:txBody>
      </p:sp>
      <p:sp>
        <p:nvSpPr>
          <p:cNvPr id="7" name="TextBox 6"/>
          <p:cNvSpPr txBox="1"/>
          <p:nvPr/>
        </p:nvSpPr>
        <p:spPr>
          <a:xfrm>
            <a:off x="209006" y="1083895"/>
            <a:ext cx="11325497" cy="503535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err="1" smtClean="0"/>
              <a:t>Additonal</a:t>
            </a:r>
            <a:r>
              <a:rPr lang="en-US" dirty="0" smtClean="0"/>
              <a:t> SQL Functions</a:t>
            </a:r>
            <a:endParaRPr lang="en-US" dirty="0" smtClean="0"/>
          </a:p>
          <a:p>
            <a:pPr marL="742950" lvl="1" indent="-285750">
              <a:lnSpc>
                <a:spcPct val="150000"/>
              </a:lnSpc>
              <a:buFont typeface="Wingdings" panose="05000000000000000000" pitchFamily="2" charset="2"/>
              <a:buChar char="Ø"/>
            </a:pPr>
            <a:r>
              <a:rPr lang="en-US" dirty="0"/>
              <a:t>The NVL Functions</a:t>
            </a:r>
          </a:p>
          <a:p>
            <a:pPr marL="742950" lvl="1" indent="-285750">
              <a:lnSpc>
                <a:spcPct val="150000"/>
              </a:lnSpc>
              <a:buFont typeface="Wingdings" panose="05000000000000000000" pitchFamily="2" charset="2"/>
              <a:buChar char="Ø"/>
            </a:pPr>
            <a:r>
              <a:rPr lang="en-US" dirty="0" smtClean="0"/>
              <a:t>DECODE</a:t>
            </a:r>
            <a:r>
              <a:rPr lang="en-US" dirty="0"/>
              <a:t>() </a:t>
            </a:r>
            <a:r>
              <a:rPr lang="en-US" dirty="0" smtClean="0"/>
              <a:t>Function</a:t>
            </a:r>
          </a:p>
          <a:p>
            <a:pPr marL="742950" lvl="1" indent="-285750">
              <a:lnSpc>
                <a:spcPct val="150000"/>
              </a:lnSpc>
              <a:buFont typeface="Wingdings" panose="05000000000000000000" pitchFamily="2" charset="2"/>
              <a:buChar char="Ø"/>
            </a:pPr>
            <a:r>
              <a:rPr lang="en-US" dirty="0"/>
              <a:t>COALESCE</a:t>
            </a:r>
            <a:r>
              <a:rPr lang="en-US" dirty="0" smtClean="0"/>
              <a:t>()</a:t>
            </a:r>
            <a:endParaRPr lang="en-US" dirty="0"/>
          </a:p>
          <a:p>
            <a:pPr marL="742950" lvl="1" indent="-285750">
              <a:lnSpc>
                <a:spcPct val="150000"/>
              </a:lnSpc>
              <a:buFont typeface="Wingdings" panose="05000000000000000000" pitchFamily="2" charset="2"/>
              <a:buChar char="Ø"/>
            </a:pPr>
            <a:r>
              <a:rPr lang="en-US" dirty="0"/>
              <a:t>The CASE Function</a:t>
            </a:r>
          </a:p>
          <a:p>
            <a:pPr marL="742950" lvl="1" indent="-285750">
              <a:lnSpc>
                <a:spcPct val="150000"/>
              </a:lnSpc>
              <a:buFont typeface="Wingdings" panose="05000000000000000000" pitchFamily="2" charset="2"/>
              <a:buChar char="Ø"/>
            </a:pPr>
            <a:r>
              <a:rPr lang="en-US" dirty="0" smtClean="0"/>
              <a:t>Data </a:t>
            </a:r>
            <a:r>
              <a:rPr lang="en-US" dirty="0"/>
              <a:t>Type </a:t>
            </a:r>
            <a:r>
              <a:rPr lang="en-US" dirty="0" smtClean="0"/>
              <a:t>Consistency</a:t>
            </a:r>
          </a:p>
          <a:p>
            <a:pPr marL="285750" indent="-285750">
              <a:lnSpc>
                <a:spcPct val="150000"/>
              </a:lnSpc>
              <a:buFont typeface="Wingdings" panose="05000000000000000000" pitchFamily="2" charset="2"/>
              <a:buChar char="Ø"/>
            </a:pPr>
            <a:r>
              <a:rPr lang="en-US" dirty="0" smtClean="0"/>
              <a:t>ETL</a:t>
            </a:r>
          </a:p>
          <a:p>
            <a:pPr marL="742950" lvl="1" indent="-285750">
              <a:lnSpc>
                <a:spcPct val="150000"/>
              </a:lnSpc>
              <a:buFont typeface="Wingdings" panose="05000000000000000000" pitchFamily="2" charset="2"/>
              <a:buChar char="Ø"/>
            </a:pPr>
            <a:r>
              <a:rPr lang="en-US" dirty="0"/>
              <a:t>Copying an ETL Job Profile</a:t>
            </a:r>
          </a:p>
          <a:p>
            <a:pPr marL="742950" lvl="1" indent="-285750">
              <a:lnSpc>
                <a:spcPct val="150000"/>
              </a:lnSpc>
              <a:buFont typeface="Wingdings" panose="05000000000000000000" pitchFamily="2" charset="2"/>
              <a:buChar char="Ø"/>
            </a:pPr>
            <a:r>
              <a:rPr lang="en-US" dirty="0"/>
              <a:t>Creating a Job Profile Template</a:t>
            </a:r>
          </a:p>
          <a:p>
            <a:pPr marL="742950" lvl="1" indent="-285750">
              <a:lnSpc>
                <a:spcPct val="150000"/>
              </a:lnSpc>
              <a:buFont typeface="Wingdings" panose="05000000000000000000" pitchFamily="2" charset="2"/>
              <a:buChar char="Ø"/>
            </a:pPr>
            <a:r>
              <a:rPr lang="en-US" dirty="0"/>
              <a:t>Finding Sample Queries for a Table</a:t>
            </a:r>
          </a:p>
          <a:p>
            <a:pPr marL="742950" lvl="1" indent="-285750">
              <a:lnSpc>
                <a:spcPct val="150000"/>
              </a:lnSpc>
              <a:buFont typeface="Wingdings" panose="05000000000000000000" pitchFamily="2" charset="2"/>
              <a:buChar char="Ø"/>
            </a:pPr>
            <a:r>
              <a:rPr lang="en-US" dirty="0"/>
              <a:t>Linking ETL Output to Excel</a:t>
            </a:r>
          </a:p>
          <a:p>
            <a:pPr marL="285750" indent="-285750">
              <a:lnSpc>
                <a:spcPct val="150000"/>
              </a:lnSpc>
              <a:buFont typeface="Wingdings" panose="05000000000000000000" pitchFamily="2" charset="2"/>
              <a:buChar char="Ø"/>
            </a:pPr>
            <a:r>
              <a:rPr lang="en-US" dirty="0"/>
              <a:t>Lesson 7 Assignment</a:t>
            </a:r>
          </a:p>
        </p:txBody>
      </p:sp>
    </p:spTree>
    <p:extLst>
      <p:ext uri="{BB962C8B-B14F-4D97-AF65-F5344CB8AC3E}">
        <p14:creationId xmlns:p14="http://schemas.microsoft.com/office/powerpoint/2010/main" val="2178622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66701" y="1172309"/>
            <a:ext cx="8077200" cy="4832092"/>
          </a:xfrm>
          <a:prstGeom prst="rect">
            <a:avLst/>
          </a:prstGeom>
          <a:solidFill>
            <a:schemeClr val="bg1"/>
          </a:solidFill>
          <a:ln w="28575">
            <a:solidFill>
              <a:schemeClr val="tx1"/>
            </a:solidFill>
          </a:ln>
        </p:spPr>
        <p:txBody>
          <a:bodyPr wrap="square" rtlCol="0">
            <a:spAutoFit/>
          </a:bodyPr>
          <a:lstStyle/>
          <a:p>
            <a:r>
              <a:rPr lang="en-US" sz="2200" dirty="0"/>
              <a:t>SELECT </a:t>
            </a:r>
          </a:p>
          <a:p>
            <a:r>
              <a:rPr lang="en-US" sz="2200" dirty="0" err="1"/>
              <a:t>dds.IS_DROPSHIP</a:t>
            </a:r>
            <a:endParaRPr lang="en-US" sz="2200" dirty="0"/>
          </a:p>
          <a:p>
            <a:r>
              <a:rPr lang="en-US" sz="2200" dirty="0"/>
              <a:t>, </a:t>
            </a:r>
            <a:r>
              <a:rPr lang="en-US" sz="2200" dirty="0" err="1"/>
              <a:t>dds.DISTRIBUTOR_ID</a:t>
            </a:r>
            <a:endParaRPr lang="en-US" sz="2200" dirty="0"/>
          </a:p>
          <a:p>
            <a:r>
              <a:rPr lang="en-US" sz="2200" dirty="0"/>
              <a:t>, SUM(</a:t>
            </a:r>
            <a:r>
              <a:rPr lang="en-US" sz="2200" dirty="0" err="1"/>
              <a:t>dds.SHIPPED_UNITS</a:t>
            </a:r>
            <a:r>
              <a:rPr lang="en-US" sz="2200" dirty="0"/>
              <a:t>) as QTY</a:t>
            </a:r>
          </a:p>
          <a:p>
            <a:r>
              <a:rPr lang="en-US" sz="2200" dirty="0"/>
              <a:t>FROM D_DAILY_SHIPMENTS </a:t>
            </a:r>
            <a:r>
              <a:rPr lang="en-US" sz="2200" dirty="0" err="1"/>
              <a:t>dds</a:t>
            </a:r>
            <a:endParaRPr lang="en-US" sz="2200" dirty="0"/>
          </a:p>
          <a:p>
            <a:r>
              <a:rPr lang="en-US" sz="2200" dirty="0"/>
              <a:t>WHERE </a:t>
            </a:r>
            <a:r>
              <a:rPr lang="en-US" sz="2200" dirty="0" err="1"/>
              <a:t>dds.REGION_ID</a:t>
            </a:r>
            <a:r>
              <a:rPr lang="en-US" sz="2200" dirty="0"/>
              <a:t> = 1</a:t>
            </a:r>
          </a:p>
          <a:p>
            <a:r>
              <a:rPr lang="en-US" sz="2200" dirty="0"/>
              <a:t>AND </a:t>
            </a:r>
            <a:r>
              <a:rPr lang="en-US" sz="2200" dirty="0" err="1"/>
              <a:t>dds.MARKETPLACE_ID</a:t>
            </a:r>
            <a:r>
              <a:rPr lang="en-US" sz="2200" dirty="0"/>
              <a:t> = 1</a:t>
            </a:r>
          </a:p>
          <a:p>
            <a:r>
              <a:rPr lang="en-US" sz="2200" dirty="0"/>
              <a:t>AND </a:t>
            </a:r>
            <a:r>
              <a:rPr lang="en-US" sz="2200" dirty="0" err="1"/>
              <a:t>dds.ACTIVITY_DAY</a:t>
            </a:r>
            <a:r>
              <a:rPr lang="en-US" sz="2200" dirty="0"/>
              <a:t> = TO_DATE('20110927','YYYYMMDD')</a:t>
            </a:r>
          </a:p>
          <a:p>
            <a:r>
              <a:rPr lang="en-US" sz="2200" dirty="0"/>
              <a:t>AND </a:t>
            </a:r>
            <a:r>
              <a:rPr lang="en-US" sz="2200" dirty="0" err="1"/>
              <a:t>dds.MERCHANT_CUSTOMER_ID</a:t>
            </a:r>
            <a:r>
              <a:rPr lang="en-US" sz="2200" dirty="0"/>
              <a:t> IN (-1, 608808520)</a:t>
            </a:r>
          </a:p>
          <a:p>
            <a:r>
              <a:rPr lang="en-US" sz="2200" dirty="0"/>
              <a:t>AND </a:t>
            </a:r>
            <a:r>
              <a:rPr lang="en-US" sz="2200" dirty="0" err="1"/>
              <a:t>dds.ASIN</a:t>
            </a:r>
            <a:r>
              <a:rPr lang="en-US" sz="2200" dirty="0"/>
              <a:t> IN ('0061998168')</a:t>
            </a:r>
          </a:p>
          <a:p>
            <a:r>
              <a:rPr lang="en-US" sz="2200" dirty="0"/>
              <a:t>GROUP BY </a:t>
            </a:r>
          </a:p>
          <a:p>
            <a:r>
              <a:rPr lang="en-US" sz="2200" dirty="0" err="1"/>
              <a:t>dds.IS_DROPSHIP</a:t>
            </a:r>
            <a:endParaRPr lang="en-US" sz="2200" dirty="0"/>
          </a:p>
          <a:p>
            <a:r>
              <a:rPr lang="en-US" sz="2200" dirty="0"/>
              <a:t>, </a:t>
            </a:r>
            <a:r>
              <a:rPr lang="en-US" sz="2200" dirty="0" err="1"/>
              <a:t>dds.DISTRIBUTOR_ID</a:t>
            </a:r>
            <a:endParaRPr lang="en-US" sz="2200" dirty="0"/>
          </a:p>
          <a:p>
            <a:r>
              <a:rPr lang="en-US" sz="2200" dirty="0"/>
              <a:t>;</a:t>
            </a:r>
          </a:p>
        </p:txBody>
      </p:sp>
      <p:graphicFrame>
        <p:nvGraphicFramePr>
          <p:cNvPr id="2" name="Table 1"/>
          <p:cNvGraphicFramePr>
            <a:graphicFrameLocks noGrp="1"/>
          </p:cNvGraphicFramePr>
          <p:nvPr>
            <p:extLst>
              <p:ext uri="{D42A27DB-BD31-4B8C-83A1-F6EECF244321}">
                <p14:modId xmlns:p14="http://schemas.microsoft.com/office/powerpoint/2010/main" val="2437689818"/>
              </p:ext>
            </p:extLst>
          </p:nvPr>
        </p:nvGraphicFramePr>
        <p:xfrm>
          <a:off x="8856786" y="2329923"/>
          <a:ext cx="3124201" cy="2787015"/>
        </p:xfrm>
        <a:graphic>
          <a:graphicData uri="http://schemas.openxmlformats.org/drawingml/2006/table">
            <a:tbl>
              <a:tblPr>
                <a:tableStyleId>{5C22544A-7EE6-4342-B048-85BDC9FD1C3A}</a:tableStyleId>
              </a:tblPr>
              <a:tblGrid>
                <a:gridCol w="1143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457201">
                  <a:extLst>
                    <a:ext uri="{9D8B030D-6E8A-4147-A177-3AD203B41FA5}">
                      <a16:colId xmlns:a16="http://schemas.microsoft.com/office/drawing/2014/main" val="20002"/>
                    </a:ext>
                  </a:extLst>
                </a:gridCol>
              </a:tblGrid>
              <a:tr h="190500">
                <a:tc>
                  <a:txBody>
                    <a:bodyPr/>
                    <a:lstStyle/>
                    <a:p>
                      <a:pPr algn="ctr" fontAlgn="b"/>
                      <a:r>
                        <a:rPr lang="en-US" sz="1600" u="none" strike="noStrike" dirty="0">
                          <a:effectLst/>
                        </a:rPr>
                        <a:t>IS_DROPSHIP</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a:effectLst/>
                        </a:rPr>
                        <a:t>DISTRIBUTOR_ID</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dirty="0" smtClean="0">
                          <a:effectLst/>
                        </a:rPr>
                        <a:t>QTY</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IBCHD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IBLVD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16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600" u="none" strike="noStrike" dirty="0">
                          <a:effectLst/>
                        </a:rPr>
                        <a:t>N</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BTBRD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BTCOD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38</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BTRED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11</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ctr" fontAlgn="b"/>
                      <a:r>
                        <a:rPr lang="en-US" sz="1600" u="none" strike="noStrike">
                          <a:effectLst/>
                        </a:rPr>
                        <a:t>N</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HRPE9</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879</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BTBRD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20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HRPE9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226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BTMOD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13</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ctr" fontAlgn="b"/>
                      <a:r>
                        <a:rPr lang="en-US" sz="1600" u="none" strike="noStrike" dirty="0">
                          <a:effectLst/>
                        </a:rPr>
                        <a:t>Y</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IBFWD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3</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bl>
          </a:graphicData>
        </a:graphic>
      </p:graphicFrame>
      <p:sp>
        <p:nvSpPr>
          <p:cNvPr id="4" name="TextBox 3"/>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CASE()</a:t>
            </a:r>
            <a:endParaRPr lang="en-US" sz="3200" b="1" dirty="0">
              <a:solidFill>
                <a:schemeClr val="bg1"/>
              </a:solidFill>
            </a:endParaRPr>
          </a:p>
        </p:txBody>
      </p:sp>
      <p:sp>
        <p:nvSpPr>
          <p:cNvPr id="6" name="TextBox 5"/>
          <p:cNvSpPr txBox="1"/>
          <p:nvPr/>
        </p:nvSpPr>
        <p:spPr>
          <a:xfrm>
            <a:off x="9008014" y="1729437"/>
            <a:ext cx="856325" cy="369332"/>
          </a:xfrm>
          <a:prstGeom prst="rect">
            <a:avLst/>
          </a:prstGeom>
          <a:noFill/>
        </p:spPr>
        <p:txBody>
          <a:bodyPr wrap="none" rtlCol="0">
            <a:spAutoFit/>
          </a:bodyPr>
          <a:lstStyle/>
          <a:p>
            <a:r>
              <a:rPr lang="en-US" dirty="0" smtClean="0"/>
              <a:t>Output</a:t>
            </a:r>
            <a:endParaRPr lang="en-US" dirty="0"/>
          </a:p>
        </p:txBody>
      </p:sp>
      <p:sp>
        <p:nvSpPr>
          <p:cNvPr id="7" name="TextBox 6"/>
          <p:cNvSpPr txBox="1"/>
          <p:nvPr/>
        </p:nvSpPr>
        <p:spPr>
          <a:xfrm>
            <a:off x="8856786" y="987643"/>
            <a:ext cx="2443554"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a:t>
            </a:r>
            <a:endParaRPr lang="en-US" dirty="0"/>
          </a:p>
        </p:txBody>
      </p:sp>
    </p:spTree>
    <p:extLst>
      <p:ext uri="{BB962C8B-B14F-4D97-AF65-F5344CB8AC3E}">
        <p14:creationId xmlns:p14="http://schemas.microsoft.com/office/powerpoint/2010/main" val="3872398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69839"/>
            <a:ext cx="12192000" cy="6275022"/>
          </a:xfrm>
        </p:spPr>
        <p:txBody>
          <a:bodyPr>
            <a:noAutofit/>
          </a:bodyPr>
          <a:lstStyle/>
          <a:p>
            <a:pPr marL="0" indent="0">
              <a:buNone/>
            </a:pPr>
            <a:r>
              <a:rPr lang="en-US" sz="2000" b="1" u="sng" dirty="0" smtClean="0"/>
              <a:t>Application of CASE() Function:</a:t>
            </a:r>
            <a:endParaRPr lang="en-US" sz="2000" b="1" u="sng" dirty="0" smtClean="0"/>
          </a:p>
          <a:p>
            <a:pPr marL="0" indent="0">
              <a:buNone/>
            </a:pPr>
            <a:r>
              <a:rPr lang="en-US" sz="2000" dirty="0" smtClean="0"/>
              <a:t>CASE </a:t>
            </a:r>
            <a:r>
              <a:rPr lang="en-US" sz="2000" dirty="0"/>
              <a:t>	WHEN </a:t>
            </a:r>
            <a:r>
              <a:rPr lang="en-US" sz="2000" dirty="0" err="1"/>
              <a:t>dds.IS_DROPSHIP</a:t>
            </a:r>
            <a:r>
              <a:rPr lang="en-US" sz="2000" dirty="0"/>
              <a:t> = 'Y' </a:t>
            </a:r>
          </a:p>
          <a:p>
            <a:pPr marL="0" indent="0">
              <a:buNone/>
            </a:pPr>
            <a:r>
              <a:rPr lang="en-US" sz="2000" dirty="0"/>
              <a:t>		THEN 'DROPSHIP'</a:t>
            </a:r>
          </a:p>
          <a:p>
            <a:pPr marL="0" indent="0">
              <a:buNone/>
            </a:pPr>
            <a:r>
              <a:rPr lang="en-US" sz="2000" dirty="0"/>
              <a:t>	WHEN 	</a:t>
            </a:r>
            <a:r>
              <a:rPr lang="en-US" sz="2000" dirty="0" err="1"/>
              <a:t>dds.DISTRIBUTOR_ID</a:t>
            </a:r>
            <a:r>
              <a:rPr lang="en-US" sz="2000" dirty="0"/>
              <a:t> IN ('IBCHD', 'IBLVD', 'IBFWD', 					'BTMOD','BTBRD', 'BTCOD', 'BTRED') </a:t>
            </a:r>
          </a:p>
          <a:p>
            <a:pPr marL="0" indent="0">
              <a:buNone/>
            </a:pPr>
            <a:r>
              <a:rPr lang="en-US" sz="2000" dirty="0"/>
              <a:t>		THEN 'DISTRIBUTION'</a:t>
            </a:r>
          </a:p>
          <a:p>
            <a:pPr marL="0" indent="0">
              <a:buNone/>
            </a:pPr>
            <a:r>
              <a:rPr lang="en-US" sz="2000" dirty="0"/>
              <a:t>	ELSE 'DIRECT'</a:t>
            </a:r>
          </a:p>
          <a:p>
            <a:pPr marL="0" indent="0">
              <a:buNone/>
            </a:pPr>
            <a:r>
              <a:rPr lang="en-US" sz="2000" dirty="0"/>
              <a:t>	</a:t>
            </a:r>
            <a:r>
              <a:rPr lang="en-US" sz="2000" dirty="0" smtClean="0"/>
              <a:t>END</a:t>
            </a:r>
          </a:p>
          <a:p>
            <a:pPr marL="0" indent="0">
              <a:buNone/>
            </a:pPr>
            <a:r>
              <a:rPr lang="en-US" sz="2000" b="1" u="sng" dirty="0" smtClean="0"/>
              <a:t>Explanation of how CASE() function is used</a:t>
            </a:r>
            <a:endParaRPr lang="en-US" sz="2000" b="1" u="sng" dirty="0"/>
          </a:p>
          <a:p>
            <a:pPr marL="0" indent="0">
              <a:buNone/>
            </a:pPr>
            <a:r>
              <a:rPr lang="en-US" sz="2000" dirty="0" smtClean="0">
                <a:solidFill>
                  <a:srgbClr val="0070C0"/>
                </a:solidFill>
              </a:rPr>
              <a:t>IF</a:t>
            </a:r>
            <a:r>
              <a:rPr lang="en-US" sz="2000" dirty="0" smtClean="0"/>
              <a:t> </a:t>
            </a:r>
            <a:r>
              <a:rPr lang="en-US" sz="2000" dirty="0" err="1"/>
              <a:t>dds.IS_DROPSHIP</a:t>
            </a:r>
            <a:r>
              <a:rPr lang="en-US" sz="2000" dirty="0"/>
              <a:t> = 'Y' is TRUE, </a:t>
            </a:r>
            <a:r>
              <a:rPr lang="en-US" sz="2000" dirty="0">
                <a:solidFill>
                  <a:srgbClr val="0070C0"/>
                </a:solidFill>
              </a:rPr>
              <a:t>THEN</a:t>
            </a:r>
            <a:r>
              <a:rPr lang="en-US" sz="2000" dirty="0"/>
              <a:t> return 'DROPSHIP' </a:t>
            </a:r>
          </a:p>
          <a:p>
            <a:pPr marL="0" indent="0">
              <a:buNone/>
            </a:pPr>
            <a:r>
              <a:rPr lang="en-US" sz="2000" dirty="0">
                <a:solidFill>
                  <a:srgbClr val="0070C0"/>
                </a:solidFill>
              </a:rPr>
              <a:t>IF</a:t>
            </a:r>
            <a:r>
              <a:rPr lang="en-US" sz="2000" dirty="0"/>
              <a:t> </a:t>
            </a:r>
            <a:r>
              <a:rPr lang="en-US" sz="2000" dirty="0" err="1"/>
              <a:t>dds.DISTRIBUTOR_ID</a:t>
            </a:r>
            <a:r>
              <a:rPr lang="en-US" sz="2000" dirty="0"/>
              <a:t> IN ('IBCHD', 'IBLVD', 'IBFWD','BTMOD','BTBRD', 	</a:t>
            </a:r>
            <a:r>
              <a:rPr lang="en-US" sz="2000" dirty="0" smtClean="0"/>
              <a:t>'BTCOD</a:t>
            </a:r>
            <a:r>
              <a:rPr lang="en-US" sz="2000" dirty="0"/>
              <a:t>', 'BTRED') is TRUE, </a:t>
            </a:r>
            <a:r>
              <a:rPr lang="en-US" sz="2000" dirty="0">
                <a:solidFill>
                  <a:srgbClr val="0070C0"/>
                </a:solidFill>
              </a:rPr>
              <a:t>THEN</a:t>
            </a:r>
            <a:r>
              <a:rPr lang="en-US" sz="2000" dirty="0"/>
              <a:t> return 'DISTRIBUTION' </a:t>
            </a:r>
          </a:p>
          <a:p>
            <a:pPr marL="0" indent="0">
              <a:buNone/>
            </a:pPr>
            <a:r>
              <a:rPr lang="en-US" sz="2000" dirty="0">
                <a:solidFill>
                  <a:srgbClr val="0070C0"/>
                </a:solidFill>
              </a:rPr>
              <a:t>ELSE</a:t>
            </a:r>
            <a:r>
              <a:rPr lang="en-US" sz="2000" dirty="0"/>
              <a:t>, return 'DIRECT'</a:t>
            </a:r>
          </a:p>
          <a:p>
            <a:pPr marL="0" indent="0">
              <a:buNone/>
            </a:pPr>
            <a:endParaRPr lang="en-US" sz="2000" dirty="0"/>
          </a:p>
        </p:txBody>
      </p:sp>
      <p:sp>
        <p:nvSpPr>
          <p:cNvPr id="5" name="TextBox 4"/>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CASE()</a:t>
            </a:r>
            <a:endParaRPr lang="en-US" sz="3200" b="1" dirty="0">
              <a:solidFill>
                <a:schemeClr val="bg1"/>
              </a:solidFill>
            </a:endParaRPr>
          </a:p>
        </p:txBody>
      </p:sp>
    </p:spTree>
    <p:extLst>
      <p:ext uri="{BB962C8B-B14F-4D97-AF65-F5344CB8AC3E}">
        <p14:creationId xmlns:p14="http://schemas.microsoft.com/office/powerpoint/2010/main" val="2075358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6538" y="914401"/>
            <a:ext cx="8305800" cy="4832092"/>
          </a:xfrm>
          <a:prstGeom prst="rect">
            <a:avLst/>
          </a:prstGeom>
          <a:solidFill>
            <a:schemeClr val="bg1"/>
          </a:solidFill>
          <a:ln w="28575">
            <a:solidFill>
              <a:schemeClr val="tx1"/>
            </a:solidFill>
          </a:ln>
        </p:spPr>
        <p:txBody>
          <a:bodyPr wrap="square" rtlCol="0">
            <a:spAutoFit/>
          </a:bodyPr>
          <a:lstStyle/>
          <a:p>
            <a:r>
              <a:rPr lang="en-US" sz="1400" dirty="0"/>
              <a:t>SELECT </a:t>
            </a:r>
          </a:p>
          <a:p>
            <a:r>
              <a:rPr lang="en-US" sz="1400" dirty="0" err="1"/>
              <a:t>dds.IS_DROPSHIP</a:t>
            </a:r>
            <a:endParaRPr lang="en-US" sz="1400" dirty="0"/>
          </a:p>
          <a:p>
            <a:r>
              <a:rPr lang="en-US" sz="1400" dirty="0"/>
              <a:t>, </a:t>
            </a:r>
            <a:r>
              <a:rPr lang="en-US" sz="1400" dirty="0" err="1"/>
              <a:t>dds.DISTRIBUTOR_ID</a:t>
            </a:r>
            <a:endParaRPr lang="en-US" sz="1400" dirty="0"/>
          </a:p>
          <a:p>
            <a:r>
              <a:rPr lang="en-US" sz="1400" dirty="0">
                <a:solidFill>
                  <a:srgbClr val="FF0000"/>
                </a:solidFill>
              </a:rPr>
              <a:t>, CASE 	WHEN </a:t>
            </a:r>
            <a:r>
              <a:rPr lang="en-US" sz="1400" dirty="0" err="1">
                <a:solidFill>
                  <a:srgbClr val="FF0000"/>
                </a:solidFill>
              </a:rPr>
              <a:t>dds.IS_DROPSHIP</a:t>
            </a:r>
            <a:r>
              <a:rPr lang="en-US" sz="1400" dirty="0">
                <a:solidFill>
                  <a:srgbClr val="FF0000"/>
                </a:solidFill>
              </a:rPr>
              <a:t> = 'Y' THEN 'DROPSHIP'</a:t>
            </a:r>
          </a:p>
          <a:p>
            <a:r>
              <a:rPr lang="en-US" sz="1400" dirty="0">
                <a:solidFill>
                  <a:srgbClr val="FF0000"/>
                </a:solidFill>
              </a:rPr>
              <a:t>	WHEN </a:t>
            </a:r>
            <a:r>
              <a:rPr lang="en-US" sz="1400" dirty="0" err="1">
                <a:solidFill>
                  <a:srgbClr val="FF0000"/>
                </a:solidFill>
              </a:rPr>
              <a:t>dds.DISTRIBUTOR_ID</a:t>
            </a:r>
            <a:r>
              <a:rPr lang="en-US" sz="1400" dirty="0">
                <a:solidFill>
                  <a:srgbClr val="FF0000"/>
                </a:solidFill>
              </a:rPr>
              <a:t> IN ('IBCHD', 'IBLVD', 'IBFWD','BTMOD','BTBRD‘</a:t>
            </a:r>
          </a:p>
          <a:p>
            <a:r>
              <a:rPr lang="en-US" sz="1400" dirty="0">
                <a:solidFill>
                  <a:srgbClr val="FF0000"/>
                </a:solidFill>
              </a:rPr>
              <a:t>		, 'BTCOD', 'BTRED') THEN 'DISTRIBUTION'</a:t>
            </a:r>
          </a:p>
          <a:p>
            <a:r>
              <a:rPr lang="en-US" sz="1400" dirty="0">
                <a:solidFill>
                  <a:srgbClr val="FF0000"/>
                </a:solidFill>
              </a:rPr>
              <a:t> 	ELSE 'DIRECT' END </a:t>
            </a:r>
            <a:r>
              <a:rPr lang="en-US" sz="1400" dirty="0"/>
              <a:t>as SOURCING</a:t>
            </a:r>
          </a:p>
          <a:p>
            <a:r>
              <a:rPr lang="en-US" sz="1400" dirty="0"/>
              <a:t>, SUM(</a:t>
            </a:r>
            <a:r>
              <a:rPr lang="en-US" sz="1400" dirty="0" err="1"/>
              <a:t>dds.SHIPPED_UNITS</a:t>
            </a:r>
            <a:r>
              <a:rPr lang="en-US" sz="1400" dirty="0"/>
              <a:t>) as QTY</a:t>
            </a:r>
          </a:p>
          <a:p>
            <a:r>
              <a:rPr lang="en-US" sz="1400" dirty="0"/>
              <a:t>FROM D_DAILY_SHIPMENTS </a:t>
            </a:r>
            <a:r>
              <a:rPr lang="en-US" sz="1400" dirty="0" err="1"/>
              <a:t>dds</a:t>
            </a:r>
            <a:endParaRPr lang="en-US" sz="1400" dirty="0"/>
          </a:p>
          <a:p>
            <a:r>
              <a:rPr lang="en-US" sz="1400" dirty="0"/>
              <a:t>WHERE </a:t>
            </a:r>
            <a:r>
              <a:rPr lang="en-US" sz="1400" dirty="0" err="1"/>
              <a:t>dds.REGION_ID</a:t>
            </a:r>
            <a:r>
              <a:rPr lang="en-US" sz="1400" dirty="0"/>
              <a:t> = 1</a:t>
            </a:r>
          </a:p>
          <a:p>
            <a:r>
              <a:rPr lang="en-US" sz="1400" dirty="0"/>
              <a:t>AND </a:t>
            </a:r>
            <a:r>
              <a:rPr lang="en-US" sz="1400" dirty="0" err="1"/>
              <a:t>dds.MARKETPLACE_ID</a:t>
            </a:r>
            <a:r>
              <a:rPr lang="en-US" sz="1400" dirty="0"/>
              <a:t> = 1</a:t>
            </a:r>
          </a:p>
          <a:p>
            <a:r>
              <a:rPr lang="en-US" sz="1400" dirty="0"/>
              <a:t>AND </a:t>
            </a:r>
            <a:r>
              <a:rPr lang="en-US" sz="1400" dirty="0" err="1"/>
              <a:t>dds.ACTIVITY_DAY</a:t>
            </a:r>
            <a:r>
              <a:rPr lang="en-US" sz="1400" dirty="0"/>
              <a:t> = TO_DATE('20110927','YYYYMMDD')</a:t>
            </a:r>
          </a:p>
          <a:p>
            <a:r>
              <a:rPr lang="en-US" sz="1400" dirty="0"/>
              <a:t>AND </a:t>
            </a:r>
            <a:r>
              <a:rPr lang="en-US" sz="1400" dirty="0" err="1"/>
              <a:t>dds.MERCHANT_CUSTOMER_ID</a:t>
            </a:r>
            <a:r>
              <a:rPr lang="en-US" sz="1400" dirty="0"/>
              <a:t> IN (-1, 608808520)</a:t>
            </a:r>
          </a:p>
          <a:p>
            <a:r>
              <a:rPr lang="en-US" sz="1400" dirty="0"/>
              <a:t>AND </a:t>
            </a:r>
            <a:r>
              <a:rPr lang="en-US" sz="1400" dirty="0" err="1"/>
              <a:t>dds.ASIN</a:t>
            </a:r>
            <a:r>
              <a:rPr lang="en-US" sz="1400" dirty="0"/>
              <a:t> IN ('0061998168')</a:t>
            </a:r>
          </a:p>
          <a:p>
            <a:r>
              <a:rPr lang="en-US" sz="1400" dirty="0"/>
              <a:t>GROUP BY </a:t>
            </a:r>
          </a:p>
          <a:p>
            <a:r>
              <a:rPr lang="en-US" sz="1400" dirty="0" err="1"/>
              <a:t>dds.IS_DROPSHIP</a:t>
            </a:r>
            <a:endParaRPr lang="en-US" sz="1400" dirty="0"/>
          </a:p>
          <a:p>
            <a:r>
              <a:rPr lang="en-US" sz="1400" dirty="0"/>
              <a:t>, </a:t>
            </a:r>
            <a:r>
              <a:rPr lang="en-US" sz="1400" dirty="0" err="1"/>
              <a:t>dds.DISTRIBUTOR_ID</a:t>
            </a:r>
            <a:endParaRPr lang="en-US" sz="1400" dirty="0"/>
          </a:p>
          <a:p>
            <a:r>
              <a:rPr lang="en-US" sz="1400" dirty="0"/>
              <a:t>, CASE 	WHEN </a:t>
            </a:r>
            <a:r>
              <a:rPr lang="en-US" sz="1400" dirty="0" err="1"/>
              <a:t>dds.IS_DROPSHIP</a:t>
            </a:r>
            <a:r>
              <a:rPr lang="en-US" sz="1400" dirty="0"/>
              <a:t> = 'Y' THEN 'DROPSHIP'</a:t>
            </a:r>
          </a:p>
          <a:p>
            <a:r>
              <a:rPr lang="en-US" sz="1400" dirty="0"/>
              <a:t>	WHEN </a:t>
            </a:r>
            <a:r>
              <a:rPr lang="en-US" sz="1400" dirty="0" err="1"/>
              <a:t>dds.DISTRIBUTOR_ID</a:t>
            </a:r>
            <a:r>
              <a:rPr lang="en-US" sz="1400" dirty="0"/>
              <a:t> IN ('IBCHD', 'IBLVD', 'IBFWD','BTMOD','BTBRD', 'BTCOD', 'BTRED') THEN 'DISTRIBUTION'</a:t>
            </a:r>
          </a:p>
          <a:p>
            <a:r>
              <a:rPr lang="en-US" sz="1400" dirty="0"/>
              <a:t> 	ELSE 'DIRECT' END</a:t>
            </a:r>
          </a:p>
          <a:p>
            <a:r>
              <a:rPr lang="en-US" sz="1400" dirty="0"/>
              <a:t>;</a:t>
            </a:r>
          </a:p>
        </p:txBody>
      </p:sp>
      <p:graphicFrame>
        <p:nvGraphicFramePr>
          <p:cNvPr id="4" name="Table 3"/>
          <p:cNvGraphicFramePr>
            <a:graphicFrameLocks noGrp="1"/>
          </p:cNvGraphicFramePr>
          <p:nvPr>
            <p:extLst>
              <p:ext uri="{D42A27DB-BD31-4B8C-83A1-F6EECF244321}">
                <p14:modId xmlns:p14="http://schemas.microsoft.com/office/powerpoint/2010/main" val="676111409"/>
              </p:ext>
            </p:extLst>
          </p:nvPr>
        </p:nvGraphicFramePr>
        <p:xfrm>
          <a:off x="6922476" y="1559171"/>
          <a:ext cx="4648202" cy="2787015"/>
        </p:xfrm>
        <a:graphic>
          <a:graphicData uri="http://schemas.openxmlformats.org/drawingml/2006/table">
            <a:tbl>
              <a:tblPr>
                <a:tableStyleId>{5C22544A-7EE6-4342-B048-85BDC9FD1C3A}</a:tableStyleId>
              </a:tblPr>
              <a:tblGrid>
                <a:gridCol w="1219201">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11612">
                  <a:extLst>
                    <a:ext uri="{9D8B030D-6E8A-4147-A177-3AD203B41FA5}">
                      <a16:colId xmlns:a16="http://schemas.microsoft.com/office/drawing/2014/main" val="20002"/>
                    </a:ext>
                  </a:extLst>
                </a:gridCol>
                <a:gridCol w="593389">
                  <a:extLst>
                    <a:ext uri="{9D8B030D-6E8A-4147-A177-3AD203B41FA5}">
                      <a16:colId xmlns:a16="http://schemas.microsoft.com/office/drawing/2014/main" val="20003"/>
                    </a:ext>
                  </a:extLst>
                </a:gridCol>
              </a:tblGrid>
              <a:tr h="190500">
                <a:tc>
                  <a:txBody>
                    <a:bodyPr/>
                    <a:lstStyle/>
                    <a:p>
                      <a:pPr algn="ctr" fontAlgn="b"/>
                      <a:r>
                        <a:rPr lang="en-US" sz="1600" u="none" strike="noStrike" dirty="0">
                          <a:effectLst/>
                        </a:rPr>
                        <a:t>IS_DROPSHIP</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DISTRIBUTOR_ID</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b="0" i="0" u="none" strike="noStrike" dirty="0" smtClean="0">
                          <a:solidFill>
                            <a:srgbClr val="000000"/>
                          </a:solidFill>
                          <a:effectLst/>
                          <a:latin typeface="Calibri"/>
                        </a:rPr>
                        <a:t>SOURCING</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smtClean="0">
                          <a:effectLst/>
                        </a:rPr>
                        <a:t>QTY</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IBCHD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DROPSHIP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IBLVD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DROPSHIP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16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600" u="none" strike="noStrike" dirty="0">
                          <a:effectLst/>
                        </a:rPr>
                        <a:t>N</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BTBRD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mn-lt"/>
                        </a:rPr>
                        <a:t>DISTRIBUTION</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BTCOD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DROPSHIP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38</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BTRED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DROPSHIP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11</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ctr" fontAlgn="b"/>
                      <a:r>
                        <a:rPr lang="en-US" sz="1600" u="none" strike="noStrike" dirty="0">
                          <a:effectLst/>
                        </a:rPr>
                        <a:t>N</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HRPE9</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DIRECT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879</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BTBRD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DROPSHIP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20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HRPE9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DROPSHIP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226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BTMOD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DROPSHIP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13</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ctr" fontAlgn="b"/>
                      <a:r>
                        <a:rPr lang="en-US" sz="1600" u="none" strike="noStrike" dirty="0">
                          <a:effectLst/>
                        </a:rPr>
                        <a:t>Y</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IBFWD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DROPSHIP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3</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bl>
          </a:graphicData>
        </a:graphic>
      </p:graphicFrame>
      <p:sp>
        <p:nvSpPr>
          <p:cNvPr id="5" name="TextBox 4"/>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CASE()</a:t>
            </a:r>
            <a:endParaRPr lang="en-US" sz="3200" b="1" dirty="0">
              <a:solidFill>
                <a:schemeClr val="bg1"/>
              </a:solidFill>
            </a:endParaRPr>
          </a:p>
        </p:txBody>
      </p:sp>
      <p:sp>
        <p:nvSpPr>
          <p:cNvPr id="2" name="TextBox 1"/>
          <p:cNvSpPr txBox="1"/>
          <p:nvPr/>
        </p:nvSpPr>
        <p:spPr>
          <a:xfrm>
            <a:off x="8869680" y="1066800"/>
            <a:ext cx="918841"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1876078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9006" y="1213903"/>
            <a:ext cx="8077200" cy="5078313"/>
          </a:xfrm>
          <a:prstGeom prst="rect">
            <a:avLst/>
          </a:prstGeom>
          <a:solidFill>
            <a:schemeClr val="bg1"/>
          </a:solidFill>
          <a:ln w="28575">
            <a:solidFill>
              <a:schemeClr val="tx1"/>
            </a:solidFill>
          </a:ln>
        </p:spPr>
        <p:txBody>
          <a:bodyPr wrap="square" rtlCol="0">
            <a:spAutoFit/>
          </a:bodyPr>
          <a:lstStyle/>
          <a:p>
            <a:r>
              <a:rPr lang="en-US" dirty="0"/>
              <a:t>SELECT </a:t>
            </a:r>
          </a:p>
          <a:p>
            <a:r>
              <a:rPr lang="en-US" dirty="0" err="1"/>
              <a:t>dds.IS_DROPSHIP</a:t>
            </a:r>
            <a:endParaRPr lang="en-US" dirty="0"/>
          </a:p>
          <a:p>
            <a:r>
              <a:rPr lang="en-US" dirty="0"/>
              <a:t>, </a:t>
            </a:r>
            <a:r>
              <a:rPr lang="en-US" dirty="0" err="1"/>
              <a:t>dds.DISTRIBUTOR_ID</a:t>
            </a:r>
            <a:endParaRPr lang="en-US" dirty="0"/>
          </a:p>
          <a:p>
            <a:r>
              <a:rPr lang="en-US" dirty="0">
                <a:solidFill>
                  <a:srgbClr val="FF0000"/>
                </a:solidFill>
              </a:rPr>
              <a:t>, SUM(CASE 	WHEN </a:t>
            </a:r>
            <a:r>
              <a:rPr lang="en-US" dirty="0" err="1">
                <a:solidFill>
                  <a:srgbClr val="FF0000"/>
                </a:solidFill>
              </a:rPr>
              <a:t>dds.IS_DROPSHIP</a:t>
            </a:r>
            <a:r>
              <a:rPr lang="en-US" dirty="0">
                <a:solidFill>
                  <a:srgbClr val="FF0000"/>
                </a:solidFill>
              </a:rPr>
              <a:t> = 'Y' THEN 0</a:t>
            </a:r>
          </a:p>
          <a:p>
            <a:r>
              <a:rPr lang="en-US" dirty="0">
                <a:solidFill>
                  <a:srgbClr val="FF0000"/>
                </a:solidFill>
              </a:rPr>
              <a:t>	WHEN </a:t>
            </a:r>
            <a:r>
              <a:rPr lang="en-US" dirty="0" err="1">
                <a:solidFill>
                  <a:srgbClr val="FF0000"/>
                </a:solidFill>
              </a:rPr>
              <a:t>dds.DISTRIBUTOR_ID</a:t>
            </a:r>
            <a:r>
              <a:rPr lang="en-US" dirty="0">
                <a:solidFill>
                  <a:srgbClr val="FF0000"/>
                </a:solidFill>
              </a:rPr>
              <a:t> IN ('IBCHD', 'IBLVD', 'IBFWD','BTMOD','BTBRD‘</a:t>
            </a:r>
          </a:p>
          <a:p>
            <a:r>
              <a:rPr lang="en-US" dirty="0">
                <a:solidFill>
                  <a:srgbClr val="FF0000"/>
                </a:solidFill>
              </a:rPr>
              <a:t>		, 'BTCOD', 'BTRED') THEN 0</a:t>
            </a:r>
          </a:p>
          <a:p>
            <a:r>
              <a:rPr lang="en-US" dirty="0">
                <a:solidFill>
                  <a:srgbClr val="FF0000"/>
                </a:solidFill>
              </a:rPr>
              <a:t> 	ELSE </a:t>
            </a:r>
            <a:r>
              <a:rPr lang="en-US" dirty="0" err="1">
                <a:solidFill>
                  <a:srgbClr val="FF0000"/>
                </a:solidFill>
              </a:rPr>
              <a:t>dds.SHIPPED_UNITS</a:t>
            </a:r>
            <a:r>
              <a:rPr lang="en-US" dirty="0">
                <a:solidFill>
                  <a:srgbClr val="FF0000"/>
                </a:solidFill>
              </a:rPr>
              <a:t> END) </a:t>
            </a:r>
            <a:r>
              <a:rPr lang="en-US" dirty="0"/>
              <a:t>as DIRECT_QTY</a:t>
            </a:r>
          </a:p>
          <a:p>
            <a:r>
              <a:rPr lang="en-US" dirty="0"/>
              <a:t>, SUM(</a:t>
            </a:r>
            <a:r>
              <a:rPr lang="en-US" dirty="0" err="1"/>
              <a:t>dds.SHIPPED_UNITS</a:t>
            </a:r>
            <a:r>
              <a:rPr lang="en-US" dirty="0"/>
              <a:t>) as QTY</a:t>
            </a:r>
          </a:p>
          <a:p>
            <a:r>
              <a:rPr lang="en-US" dirty="0"/>
              <a:t>FROM D_DAILY_SHIPMENTS </a:t>
            </a:r>
            <a:r>
              <a:rPr lang="en-US" dirty="0" err="1"/>
              <a:t>dds</a:t>
            </a:r>
            <a:endParaRPr lang="en-US" dirty="0"/>
          </a:p>
          <a:p>
            <a:r>
              <a:rPr lang="en-US" dirty="0"/>
              <a:t>WHERE </a:t>
            </a:r>
            <a:r>
              <a:rPr lang="en-US" dirty="0" err="1"/>
              <a:t>dds.REGION_ID</a:t>
            </a:r>
            <a:r>
              <a:rPr lang="en-US" dirty="0"/>
              <a:t> = 1</a:t>
            </a:r>
          </a:p>
          <a:p>
            <a:r>
              <a:rPr lang="en-US" dirty="0"/>
              <a:t>AND </a:t>
            </a:r>
            <a:r>
              <a:rPr lang="en-US" dirty="0" err="1"/>
              <a:t>dds.MARKETPLACE_ID</a:t>
            </a:r>
            <a:r>
              <a:rPr lang="en-US" dirty="0"/>
              <a:t> = 1</a:t>
            </a:r>
          </a:p>
          <a:p>
            <a:r>
              <a:rPr lang="en-US" dirty="0"/>
              <a:t>AND </a:t>
            </a:r>
            <a:r>
              <a:rPr lang="en-US" dirty="0" err="1"/>
              <a:t>dds.ACTIVITY_DAY</a:t>
            </a:r>
            <a:r>
              <a:rPr lang="en-US" dirty="0"/>
              <a:t> = TO_DATE('20110927','YYYYMMDD')</a:t>
            </a:r>
          </a:p>
          <a:p>
            <a:r>
              <a:rPr lang="en-US" dirty="0"/>
              <a:t>AND </a:t>
            </a:r>
            <a:r>
              <a:rPr lang="en-US" dirty="0" err="1"/>
              <a:t>dds.MERCHANT_CUSTOMER_ID</a:t>
            </a:r>
            <a:r>
              <a:rPr lang="en-US" dirty="0"/>
              <a:t> IN (-1, 608808520)</a:t>
            </a:r>
          </a:p>
          <a:p>
            <a:r>
              <a:rPr lang="en-US" dirty="0"/>
              <a:t>AND </a:t>
            </a:r>
            <a:r>
              <a:rPr lang="en-US" dirty="0" err="1"/>
              <a:t>dds.ASIN</a:t>
            </a:r>
            <a:r>
              <a:rPr lang="en-US" dirty="0"/>
              <a:t> IN ('0061998168')</a:t>
            </a:r>
          </a:p>
          <a:p>
            <a:r>
              <a:rPr lang="en-US" dirty="0"/>
              <a:t>GROUP BY </a:t>
            </a:r>
          </a:p>
          <a:p>
            <a:r>
              <a:rPr lang="en-US" dirty="0" err="1"/>
              <a:t>dds.IS_DROPSHIP</a:t>
            </a:r>
            <a:endParaRPr lang="en-US" dirty="0"/>
          </a:p>
          <a:p>
            <a:r>
              <a:rPr lang="en-US" dirty="0"/>
              <a:t>, </a:t>
            </a:r>
            <a:r>
              <a:rPr lang="en-US" dirty="0" err="1"/>
              <a:t>dds.DISTRIBUTOR_ID</a:t>
            </a:r>
            <a:endParaRPr lang="en-US" dirty="0"/>
          </a:p>
          <a:p>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4294695254"/>
              </p:ext>
            </p:extLst>
          </p:nvPr>
        </p:nvGraphicFramePr>
        <p:xfrm>
          <a:off x="7297614" y="3048001"/>
          <a:ext cx="4648202" cy="2787015"/>
        </p:xfrm>
        <a:graphic>
          <a:graphicData uri="http://schemas.openxmlformats.org/drawingml/2006/table">
            <a:tbl>
              <a:tblPr>
                <a:tableStyleId>{5C22544A-7EE6-4342-B048-85BDC9FD1C3A}</a:tableStyleId>
              </a:tblPr>
              <a:tblGrid>
                <a:gridCol w="1219201">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11612">
                  <a:extLst>
                    <a:ext uri="{9D8B030D-6E8A-4147-A177-3AD203B41FA5}">
                      <a16:colId xmlns:a16="http://schemas.microsoft.com/office/drawing/2014/main" val="20002"/>
                    </a:ext>
                  </a:extLst>
                </a:gridCol>
                <a:gridCol w="593389">
                  <a:extLst>
                    <a:ext uri="{9D8B030D-6E8A-4147-A177-3AD203B41FA5}">
                      <a16:colId xmlns:a16="http://schemas.microsoft.com/office/drawing/2014/main" val="20003"/>
                    </a:ext>
                  </a:extLst>
                </a:gridCol>
              </a:tblGrid>
              <a:tr h="190500">
                <a:tc>
                  <a:txBody>
                    <a:bodyPr/>
                    <a:lstStyle/>
                    <a:p>
                      <a:pPr algn="ctr" fontAlgn="b"/>
                      <a:r>
                        <a:rPr lang="en-US" sz="1600" u="none" strike="noStrike" dirty="0">
                          <a:effectLst/>
                        </a:rPr>
                        <a:t>IS_DROPSHIP</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DISTRIBUTOR_ID</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b="0" i="0" u="none" strike="noStrike" dirty="0" smtClean="0">
                          <a:solidFill>
                            <a:srgbClr val="000000"/>
                          </a:solidFill>
                          <a:effectLst/>
                          <a:latin typeface="Calibri"/>
                        </a:rPr>
                        <a:t>DIRECT_QTY</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dirty="0" smtClean="0">
                          <a:effectLst/>
                        </a:rPr>
                        <a:t>QTY</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IBCHD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IBLVD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16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600" u="none" strike="noStrike" dirty="0">
                          <a:effectLst/>
                        </a:rPr>
                        <a:t>N</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BTBRD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mn-lt"/>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BTCOD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38</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BTRED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11</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ctr" fontAlgn="b"/>
                      <a:r>
                        <a:rPr lang="en-US" sz="1600" u="none" strike="noStrike">
                          <a:effectLst/>
                        </a:rPr>
                        <a:t>N</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HRPE9</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879</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879</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BTBRD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20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HRPE9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226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ctr" fontAlgn="b"/>
                      <a:r>
                        <a:rPr lang="en-US" sz="1600" u="none" strike="noStrike">
                          <a:effectLst/>
                        </a:rPr>
                        <a:t>Y</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BTMOD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13</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ctr" fontAlgn="b"/>
                      <a:r>
                        <a:rPr lang="en-US" sz="1600" u="none" strike="noStrike" dirty="0">
                          <a:effectLst/>
                        </a:rPr>
                        <a:t>Y</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IBFWD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3</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bl>
          </a:graphicData>
        </a:graphic>
      </p:graphicFrame>
      <p:sp>
        <p:nvSpPr>
          <p:cNvPr id="5" name="TextBox 4"/>
          <p:cNvSpPr txBox="1"/>
          <p:nvPr/>
        </p:nvSpPr>
        <p:spPr>
          <a:xfrm>
            <a:off x="209006" y="87710"/>
            <a:ext cx="6126480" cy="584775"/>
          </a:xfrm>
          <a:prstGeom prst="rect">
            <a:avLst/>
          </a:prstGeom>
          <a:noFill/>
        </p:spPr>
        <p:txBody>
          <a:bodyPr wrap="square" rtlCol="0">
            <a:spAutoFit/>
          </a:bodyPr>
          <a:lstStyle/>
          <a:p>
            <a:r>
              <a:rPr lang="en-US" sz="3200" b="1" dirty="0" smtClean="0">
                <a:solidFill>
                  <a:schemeClr val="bg1"/>
                </a:solidFill>
              </a:rPr>
              <a:t>CASE()</a:t>
            </a:r>
            <a:endParaRPr lang="en-US" sz="3200" b="1" dirty="0">
              <a:solidFill>
                <a:schemeClr val="bg1"/>
              </a:solidFill>
            </a:endParaRPr>
          </a:p>
        </p:txBody>
      </p:sp>
      <p:sp>
        <p:nvSpPr>
          <p:cNvPr id="6" name="TextBox 5"/>
          <p:cNvSpPr txBox="1"/>
          <p:nvPr/>
        </p:nvSpPr>
        <p:spPr>
          <a:xfrm>
            <a:off x="8458200" y="2590801"/>
            <a:ext cx="918841"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42009944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550817" y="2343190"/>
            <a:ext cx="10175966" cy="1085810"/>
          </a:xfrm>
          <a:prstGeom prst="rect">
            <a:avLst/>
          </a:prstGeom>
          <a:noFill/>
        </p:spPr>
        <p:txBody>
          <a:bodyPr wrap="square" rtlCol="0">
            <a:spAutoFit/>
          </a:bodyPr>
          <a:lstStyle/>
          <a:p>
            <a:pPr lvl="1">
              <a:lnSpc>
                <a:spcPct val="150000"/>
              </a:lnSpc>
            </a:pPr>
            <a:r>
              <a:rPr lang="en-US" sz="4800" dirty="0">
                <a:solidFill>
                  <a:schemeClr val="bg1"/>
                </a:solidFill>
              </a:rPr>
              <a:t>Data Type Consistency</a:t>
            </a:r>
          </a:p>
        </p:txBody>
      </p:sp>
    </p:spTree>
    <p:extLst>
      <p:ext uri="{BB962C8B-B14F-4D97-AF65-F5344CB8AC3E}">
        <p14:creationId xmlns:p14="http://schemas.microsoft.com/office/powerpoint/2010/main" val="3561950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548960"/>
            <a:ext cx="10515600" cy="4351338"/>
          </a:xfrm>
        </p:spPr>
        <p:txBody>
          <a:bodyPr>
            <a:normAutofit/>
          </a:bodyPr>
          <a:lstStyle/>
          <a:p>
            <a:r>
              <a:rPr lang="en-US" sz="2200" dirty="0" smtClean="0"/>
              <a:t>Two or more queries run in the same Profile, producing a single result set</a:t>
            </a:r>
          </a:p>
          <a:p>
            <a:r>
              <a:rPr lang="en-US" sz="2200" dirty="0" smtClean="0"/>
              <a:t>Each query must have the same number of columns, and corresponding columns must be of the same data type</a:t>
            </a:r>
          </a:p>
          <a:p>
            <a:r>
              <a:rPr lang="en-US" sz="2200" dirty="0" smtClean="0"/>
              <a:t>Frequently, values of NULL or zero are used to create columns in one query that correspond to columns unique to another query</a:t>
            </a:r>
            <a:endParaRPr lang="en-US" sz="2200" dirty="0"/>
          </a:p>
        </p:txBody>
      </p:sp>
      <p:sp>
        <p:nvSpPr>
          <p:cNvPr id="6" name="TextBox 5"/>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Data type consistency </a:t>
            </a:r>
            <a:endParaRPr lang="en-US" sz="3200" b="1" dirty="0">
              <a:solidFill>
                <a:schemeClr val="bg1"/>
              </a:solidFill>
            </a:endParaRPr>
          </a:p>
        </p:txBody>
      </p:sp>
    </p:spTree>
    <p:extLst>
      <p:ext uri="{BB962C8B-B14F-4D97-AF65-F5344CB8AC3E}">
        <p14:creationId xmlns:p14="http://schemas.microsoft.com/office/powerpoint/2010/main" val="2031910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327666"/>
            <a:ext cx="5140571" cy="4351338"/>
          </a:xfrm>
        </p:spPr>
        <p:txBody>
          <a:bodyPr>
            <a:noAutofit/>
          </a:bodyPr>
          <a:lstStyle/>
          <a:p>
            <a:pPr marL="0" indent="0">
              <a:buNone/>
            </a:pPr>
            <a:r>
              <a:rPr lang="en-US" sz="1800" dirty="0">
                <a:solidFill>
                  <a:schemeClr val="accent1">
                    <a:lumMod val="75000"/>
                  </a:schemeClr>
                </a:solidFill>
              </a:rPr>
              <a:t>SELECT </a:t>
            </a:r>
          </a:p>
          <a:p>
            <a:pPr marL="0" indent="0">
              <a:buNone/>
            </a:pPr>
            <a:r>
              <a:rPr lang="en-US" sz="1800" dirty="0">
                <a:solidFill>
                  <a:schemeClr val="accent1">
                    <a:lumMod val="75000"/>
                  </a:schemeClr>
                </a:solidFill>
              </a:rPr>
              <a:t>LOCATION_ID</a:t>
            </a:r>
          </a:p>
          <a:p>
            <a:pPr marL="0" indent="0">
              <a:buNone/>
            </a:pPr>
            <a:r>
              <a:rPr lang="en-US" sz="1800" dirty="0">
                <a:solidFill>
                  <a:schemeClr val="accent1">
                    <a:lumMod val="75000"/>
                  </a:schemeClr>
                </a:solidFill>
              </a:rPr>
              <a:t>, ORDER_UNITS</a:t>
            </a:r>
          </a:p>
          <a:p>
            <a:pPr marL="0" indent="0">
              <a:buNone/>
            </a:pPr>
            <a:r>
              <a:rPr lang="en-US" sz="1800" dirty="0">
                <a:solidFill>
                  <a:schemeClr val="accent1">
                    <a:lumMod val="75000"/>
                  </a:schemeClr>
                </a:solidFill>
              </a:rPr>
              <a:t>, 0 as SHIP_UNITS</a:t>
            </a:r>
          </a:p>
          <a:p>
            <a:pPr marL="0" indent="0">
              <a:buNone/>
            </a:pPr>
            <a:r>
              <a:rPr lang="en-US" sz="1800" dirty="0">
                <a:solidFill>
                  <a:schemeClr val="accent1">
                    <a:lumMod val="75000"/>
                  </a:schemeClr>
                </a:solidFill>
              </a:rPr>
              <a:t>FROM D_ORDERS</a:t>
            </a:r>
          </a:p>
          <a:p>
            <a:pPr marL="0" indent="0">
              <a:buNone/>
            </a:pPr>
            <a:endParaRPr lang="en-US" sz="1800" dirty="0"/>
          </a:p>
          <a:p>
            <a:pPr marL="0" indent="0">
              <a:buNone/>
            </a:pPr>
            <a:r>
              <a:rPr lang="en-US" sz="1800" dirty="0"/>
              <a:t>UNION ALL</a:t>
            </a:r>
          </a:p>
          <a:p>
            <a:pPr marL="0" indent="0">
              <a:buNone/>
            </a:pPr>
            <a:r>
              <a:rPr lang="en-US" sz="1800" dirty="0" smtClean="0">
                <a:solidFill>
                  <a:srgbClr val="FF0000"/>
                </a:solidFill>
              </a:rPr>
              <a:t>SELECT </a:t>
            </a:r>
            <a:endParaRPr lang="en-US" sz="1800" dirty="0">
              <a:solidFill>
                <a:srgbClr val="FF0000"/>
              </a:solidFill>
            </a:endParaRPr>
          </a:p>
          <a:p>
            <a:pPr marL="0" indent="0">
              <a:buNone/>
            </a:pPr>
            <a:r>
              <a:rPr lang="en-US" sz="1800" dirty="0">
                <a:solidFill>
                  <a:srgbClr val="FF0000"/>
                </a:solidFill>
              </a:rPr>
              <a:t>LOCATION_ID</a:t>
            </a:r>
          </a:p>
          <a:p>
            <a:pPr marL="0" indent="0">
              <a:buNone/>
            </a:pPr>
            <a:r>
              <a:rPr lang="en-US" sz="1800" dirty="0">
                <a:solidFill>
                  <a:srgbClr val="FF0000"/>
                </a:solidFill>
              </a:rPr>
              <a:t>, 0 as ORDER_UNITS</a:t>
            </a:r>
          </a:p>
          <a:p>
            <a:pPr marL="0" indent="0">
              <a:buNone/>
            </a:pPr>
            <a:r>
              <a:rPr lang="en-US" sz="1800" dirty="0">
                <a:solidFill>
                  <a:srgbClr val="FF0000"/>
                </a:solidFill>
              </a:rPr>
              <a:t>, SHIP_UNITS</a:t>
            </a:r>
          </a:p>
          <a:p>
            <a:pPr marL="0" indent="0">
              <a:buNone/>
            </a:pPr>
            <a:r>
              <a:rPr lang="en-US" sz="1800" dirty="0">
                <a:solidFill>
                  <a:srgbClr val="FF0000"/>
                </a:solidFill>
              </a:rPr>
              <a:t>FROM D_SHIPMENTS</a:t>
            </a:r>
          </a:p>
          <a:p>
            <a:pPr marL="0" indent="0">
              <a:buNone/>
            </a:pPr>
            <a:r>
              <a:rPr lang="en-US" sz="1800" dirty="0"/>
              <a:t>;</a:t>
            </a:r>
          </a:p>
        </p:txBody>
      </p:sp>
      <p:graphicFrame>
        <p:nvGraphicFramePr>
          <p:cNvPr id="5" name="Table 4"/>
          <p:cNvGraphicFramePr>
            <a:graphicFrameLocks noGrp="1"/>
          </p:cNvGraphicFramePr>
          <p:nvPr>
            <p:extLst>
              <p:ext uri="{D42A27DB-BD31-4B8C-83A1-F6EECF244321}">
                <p14:modId xmlns:p14="http://schemas.microsoft.com/office/powerpoint/2010/main" val="2464282269"/>
              </p:ext>
            </p:extLst>
          </p:nvPr>
        </p:nvGraphicFramePr>
        <p:xfrm>
          <a:off x="4788877" y="1805355"/>
          <a:ext cx="4089400" cy="1986915"/>
        </p:xfrm>
        <a:graphic>
          <a:graphicData uri="http://schemas.openxmlformats.org/drawingml/2006/table">
            <a:tbl>
              <a:tblPr>
                <a:tableStyleId>{5C22544A-7EE6-4342-B048-85BDC9FD1C3A}</a:tableStyleId>
              </a:tblPr>
              <a:tblGrid>
                <a:gridCol w="1330984">
                  <a:extLst>
                    <a:ext uri="{9D8B030D-6E8A-4147-A177-3AD203B41FA5}">
                      <a16:colId xmlns:a16="http://schemas.microsoft.com/office/drawing/2014/main" val="20000"/>
                    </a:ext>
                  </a:extLst>
                </a:gridCol>
                <a:gridCol w="1466011">
                  <a:extLst>
                    <a:ext uri="{9D8B030D-6E8A-4147-A177-3AD203B41FA5}">
                      <a16:colId xmlns:a16="http://schemas.microsoft.com/office/drawing/2014/main" val="20001"/>
                    </a:ext>
                  </a:extLst>
                </a:gridCol>
                <a:gridCol w="1292405">
                  <a:extLst>
                    <a:ext uri="{9D8B030D-6E8A-4147-A177-3AD203B41FA5}">
                      <a16:colId xmlns:a16="http://schemas.microsoft.com/office/drawing/2014/main" val="20002"/>
                    </a:ext>
                  </a:extLst>
                </a:gridCol>
              </a:tblGrid>
              <a:tr h="190500">
                <a:tc>
                  <a:txBody>
                    <a:bodyPr/>
                    <a:lstStyle/>
                    <a:p>
                      <a:pPr algn="l" fontAlgn="ctr"/>
                      <a:r>
                        <a:rPr lang="en-US" sz="1800" u="none" strike="noStrike" dirty="0">
                          <a:effectLst/>
                        </a:rPr>
                        <a:t>LOCATION_ID</a:t>
                      </a:r>
                      <a:endParaRPr lang="en-US" sz="1800" b="0" i="0" u="none" strike="noStrike" dirty="0">
                        <a:solidFill>
                          <a:srgbClr val="000000"/>
                        </a:solidFill>
                        <a:effectLst/>
                        <a:latin typeface="Arial Unicode MS"/>
                      </a:endParaRPr>
                    </a:p>
                  </a:txBody>
                  <a:tcPr marL="9525" marR="9525" marT="9525" marB="0" anchor="ctr"/>
                </a:tc>
                <a:tc>
                  <a:txBody>
                    <a:bodyPr/>
                    <a:lstStyle/>
                    <a:p>
                      <a:pPr algn="l" fontAlgn="b"/>
                      <a:r>
                        <a:rPr lang="en-US" sz="1800" u="none" strike="noStrike">
                          <a:effectLst/>
                        </a:rPr>
                        <a:t>ORDER_UNITS</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SHIP_UNITS</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r" fontAlgn="ctr"/>
                      <a:r>
                        <a:rPr lang="en-US" sz="1800" u="none" strike="noStrike" dirty="0">
                          <a:effectLst/>
                        </a:rPr>
                        <a:t>1400</a:t>
                      </a:r>
                      <a:endParaRPr lang="en-US" sz="1800" b="0" i="0" u="none" strike="noStrike" dirty="0">
                        <a:solidFill>
                          <a:srgbClr val="000000"/>
                        </a:solidFill>
                        <a:effectLst/>
                        <a:latin typeface="Arial Unicode MS"/>
                      </a:endParaRPr>
                    </a:p>
                  </a:txBody>
                  <a:tcPr marL="9525" marR="9525" marT="9525" marB="0" anchor="ctr">
                    <a:solidFill>
                      <a:schemeClr val="tx2">
                        <a:lumMod val="40000"/>
                        <a:lumOff val="60000"/>
                      </a:schemeClr>
                    </a:solidFill>
                  </a:tcPr>
                </a:tc>
                <a:tc>
                  <a:txBody>
                    <a:bodyPr/>
                    <a:lstStyle/>
                    <a:p>
                      <a:pPr algn="r" fontAlgn="b"/>
                      <a:r>
                        <a:rPr lang="en-US" sz="1800" u="none" strike="noStrike">
                          <a:effectLst/>
                        </a:rPr>
                        <a:t>5</a:t>
                      </a:r>
                      <a:endParaRPr lang="en-US" sz="1800" b="0" i="0" u="none" strike="noStrike">
                        <a:solidFill>
                          <a:srgbClr val="000000"/>
                        </a:solidFill>
                        <a:effectLst/>
                        <a:latin typeface="Calibri"/>
                      </a:endParaRPr>
                    </a:p>
                  </a:txBody>
                  <a:tcPr marL="9525" marR="9525" marT="9525" marB="0" anchor="b">
                    <a:solidFill>
                      <a:schemeClr val="tx2">
                        <a:lumMod val="40000"/>
                        <a:lumOff val="60000"/>
                      </a:schemeClr>
                    </a:solidFill>
                  </a:tcPr>
                </a:tc>
                <a:tc>
                  <a:txBody>
                    <a:bodyPr/>
                    <a:lstStyle/>
                    <a:p>
                      <a:pPr algn="l" fontAlgn="b"/>
                      <a:r>
                        <a:rPr lang="en-US" sz="1800" u="none" strike="noStrike">
                          <a:effectLst/>
                        </a:rPr>
                        <a:t> </a:t>
                      </a:r>
                      <a:endParaRPr lang="en-US" sz="1800" b="0" i="0" u="none" strike="noStrike">
                        <a:solidFill>
                          <a:srgbClr val="000000"/>
                        </a:solidFill>
                        <a:effectLst/>
                        <a:latin typeface="Calibri"/>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10001"/>
                  </a:ext>
                </a:extLst>
              </a:tr>
              <a:tr h="190500">
                <a:tc>
                  <a:txBody>
                    <a:bodyPr/>
                    <a:lstStyle/>
                    <a:p>
                      <a:pPr algn="r" fontAlgn="ctr"/>
                      <a:r>
                        <a:rPr lang="en-US" sz="1800" u="none" strike="noStrike" dirty="0">
                          <a:effectLst/>
                        </a:rPr>
                        <a:t>1500</a:t>
                      </a:r>
                      <a:endParaRPr lang="en-US" sz="1800" b="0" i="0" u="none" strike="noStrike" dirty="0">
                        <a:solidFill>
                          <a:srgbClr val="000000"/>
                        </a:solidFill>
                        <a:effectLst/>
                        <a:latin typeface="Arial Unicode MS"/>
                      </a:endParaRPr>
                    </a:p>
                  </a:txBody>
                  <a:tcPr marL="9525" marR="9525" marT="9525" marB="0" anchor="ctr">
                    <a:solidFill>
                      <a:schemeClr val="tx2">
                        <a:lumMod val="40000"/>
                        <a:lumOff val="60000"/>
                      </a:schemeClr>
                    </a:solidFill>
                  </a:tcPr>
                </a:tc>
                <a:tc>
                  <a:txBody>
                    <a:bodyPr/>
                    <a:lstStyle/>
                    <a:p>
                      <a:pPr algn="r" fontAlgn="b"/>
                      <a:r>
                        <a:rPr lang="en-US" sz="1800" u="none" strike="noStrike" dirty="0">
                          <a:effectLst/>
                        </a:rPr>
                        <a:t>45</a:t>
                      </a:r>
                      <a:endParaRPr lang="en-US" sz="1800" b="0" i="0" u="none" strike="noStrike" dirty="0">
                        <a:solidFill>
                          <a:srgbClr val="000000"/>
                        </a:solidFill>
                        <a:effectLst/>
                        <a:latin typeface="Calibri"/>
                      </a:endParaRPr>
                    </a:p>
                  </a:txBody>
                  <a:tcPr marL="9525" marR="9525" marT="9525" marB="0" anchor="b">
                    <a:solidFill>
                      <a:schemeClr val="tx2">
                        <a:lumMod val="40000"/>
                        <a:lumOff val="60000"/>
                      </a:schemeClr>
                    </a:solidFill>
                  </a:tcPr>
                </a:tc>
                <a:tc>
                  <a:txBody>
                    <a:bodyPr/>
                    <a:lstStyle/>
                    <a:p>
                      <a:pPr algn="l" fontAlgn="b"/>
                      <a:r>
                        <a:rPr lang="en-US" sz="1800" u="none" strike="noStrike" dirty="0">
                          <a:effectLst/>
                        </a:rPr>
                        <a:t> </a:t>
                      </a:r>
                      <a:endParaRPr lang="en-US" sz="1800" b="0" i="0" u="none" strike="noStrike" dirty="0">
                        <a:solidFill>
                          <a:srgbClr val="000000"/>
                        </a:solidFill>
                        <a:effectLst/>
                        <a:latin typeface="Calibri"/>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10002"/>
                  </a:ext>
                </a:extLst>
              </a:tr>
              <a:tr h="190500">
                <a:tc>
                  <a:txBody>
                    <a:bodyPr/>
                    <a:lstStyle/>
                    <a:p>
                      <a:pPr algn="r" fontAlgn="ctr"/>
                      <a:r>
                        <a:rPr lang="en-US" sz="1800" u="none" strike="noStrike">
                          <a:effectLst/>
                        </a:rPr>
                        <a:t>1700</a:t>
                      </a:r>
                      <a:endParaRPr lang="en-US" sz="1800" b="0" i="0" u="none" strike="noStrike">
                        <a:solidFill>
                          <a:srgbClr val="000000"/>
                        </a:solidFill>
                        <a:effectLst/>
                        <a:latin typeface="Arial Unicode MS"/>
                      </a:endParaRPr>
                    </a:p>
                  </a:txBody>
                  <a:tcPr marL="9525" marR="9525" marT="9525" marB="0" anchor="ctr">
                    <a:solidFill>
                      <a:schemeClr val="tx2">
                        <a:lumMod val="40000"/>
                        <a:lumOff val="60000"/>
                      </a:schemeClr>
                    </a:solidFill>
                  </a:tcPr>
                </a:tc>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9525" marR="9525" marT="9525" marB="0" anchor="b">
                    <a:solidFill>
                      <a:schemeClr val="tx2">
                        <a:lumMod val="40000"/>
                        <a:lumOff val="60000"/>
                      </a:schemeClr>
                    </a:solidFill>
                  </a:tcPr>
                </a:tc>
                <a:tc>
                  <a:txBody>
                    <a:bodyPr/>
                    <a:lstStyle/>
                    <a:p>
                      <a:pPr algn="l" fontAlgn="b"/>
                      <a:r>
                        <a:rPr lang="en-US" sz="1800" u="none" strike="noStrike" dirty="0">
                          <a:effectLst/>
                        </a:rPr>
                        <a:t> </a:t>
                      </a:r>
                      <a:endParaRPr lang="en-US" sz="1800" b="0" i="0" u="none" strike="noStrike" dirty="0">
                        <a:solidFill>
                          <a:srgbClr val="000000"/>
                        </a:solidFill>
                        <a:effectLst/>
                        <a:latin typeface="Calibri"/>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10003"/>
                  </a:ext>
                </a:extLst>
              </a:tr>
              <a:tr h="190500">
                <a:tc>
                  <a:txBody>
                    <a:bodyPr/>
                    <a:lstStyle/>
                    <a:p>
                      <a:pPr algn="r" fontAlgn="ctr"/>
                      <a:r>
                        <a:rPr lang="en-US" sz="1800" u="none" strike="noStrike" dirty="0">
                          <a:effectLst/>
                        </a:rPr>
                        <a:t>1400</a:t>
                      </a:r>
                      <a:endParaRPr lang="en-US" sz="1800" b="0" i="0" u="none" strike="noStrike" dirty="0">
                        <a:solidFill>
                          <a:srgbClr val="000000"/>
                        </a:solidFill>
                        <a:effectLst/>
                        <a:latin typeface="Arial Unicode MS"/>
                      </a:endParaRPr>
                    </a:p>
                  </a:txBody>
                  <a:tcPr marL="9525" marR="9525" marT="9525" marB="0" anchor="ctr">
                    <a:solidFill>
                      <a:schemeClr val="accent2">
                        <a:lumMod val="40000"/>
                        <a:lumOff val="60000"/>
                      </a:schemeClr>
                    </a:solidFill>
                  </a:tcPr>
                </a:tc>
                <a:tc>
                  <a:txBody>
                    <a:bodyPr/>
                    <a:lstStyle/>
                    <a:p>
                      <a:pPr algn="l" fontAlgn="b"/>
                      <a:r>
                        <a:rPr lang="en-US" sz="1800" u="none" strike="noStrike" dirty="0">
                          <a:effectLst/>
                        </a:rPr>
                        <a:t> </a:t>
                      </a:r>
                      <a:endParaRPr lang="en-US" sz="1800" b="0" i="0" u="none" strike="noStrike" dirty="0">
                        <a:solidFill>
                          <a:srgbClr val="000000"/>
                        </a:solidFill>
                        <a:effectLst/>
                        <a:latin typeface="Calibri"/>
                      </a:endParaRPr>
                    </a:p>
                  </a:txBody>
                  <a:tcPr marL="9525" marR="9525" marT="9525" marB="0" anchor="b">
                    <a:solidFill>
                      <a:schemeClr val="accent2">
                        <a:lumMod val="40000"/>
                        <a:lumOff val="60000"/>
                      </a:schemeClr>
                    </a:solidFill>
                  </a:tcPr>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0004"/>
                  </a:ext>
                </a:extLst>
              </a:tr>
              <a:tr h="190500">
                <a:tc>
                  <a:txBody>
                    <a:bodyPr/>
                    <a:lstStyle/>
                    <a:p>
                      <a:pPr algn="r" fontAlgn="ctr"/>
                      <a:r>
                        <a:rPr lang="en-US" sz="1800" u="none" strike="noStrike">
                          <a:effectLst/>
                        </a:rPr>
                        <a:t>1500</a:t>
                      </a:r>
                      <a:endParaRPr lang="en-US" sz="1800" b="0" i="0" u="none" strike="noStrike">
                        <a:solidFill>
                          <a:srgbClr val="000000"/>
                        </a:solidFill>
                        <a:effectLst/>
                        <a:latin typeface="Arial Unicode MS"/>
                      </a:endParaRPr>
                    </a:p>
                  </a:txBody>
                  <a:tcPr marL="9525" marR="9525" marT="9525" marB="0" anchor="ctr">
                    <a:solidFill>
                      <a:schemeClr val="accent2">
                        <a:lumMod val="40000"/>
                        <a:lumOff val="60000"/>
                      </a:schemeClr>
                    </a:solidFill>
                  </a:tcPr>
                </a:tc>
                <a:tc>
                  <a:txBody>
                    <a:bodyPr/>
                    <a:lstStyle/>
                    <a:p>
                      <a:pPr algn="l" fontAlgn="b"/>
                      <a:r>
                        <a:rPr lang="en-US" sz="1800" u="none" strike="noStrike" dirty="0">
                          <a:effectLst/>
                        </a:rPr>
                        <a:t> </a:t>
                      </a:r>
                      <a:endParaRPr lang="en-US" sz="1800" b="0" i="0" u="none" strike="noStrike" dirty="0">
                        <a:solidFill>
                          <a:srgbClr val="000000"/>
                        </a:solidFill>
                        <a:effectLst/>
                        <a:latin typeface="Calibri"/>
                      </a:endParaRPr>
                    </a:p>
                  </a:txBody>
                  <a:tcPr marL="9525" marR="9525" marT="9525" marB="0" anchor="b">
                    <a:solidFill>
                      <a:schemeClr val="accent2">
                        <a:lumMod val="40000"/>
                        <a:lumOff val="60000"/>
                      </a:schemeClr>
                    </a:solidFill>
                  </a:tcPr>
                </a:tc>
                <a:tc>
                  <a:txBody>
                    <a:bodyPr/>
                    <a:lstStyle/>
                    <a:p>
                      <a:pPr algn="r" fontAlgn="b"/>
                      <a:r>
                        <a:rPr lang="en-US" sz="1800" u="none" strike="noStrike">
                          <a:effectLst/>
                        </a:rPr>
                        <a:t>43</a:t>
                      </a:r>
                      <a:endParaRPr lang="en-US" sz="1800" b="0" i="0" u="none" strike="noStrike">
                        <a:solidFill>
                          <a:srgbClr val="000000"/>
                        </a:solidFill>
                        <a:effectLst/>
                        <a:latin typeface="Calibri"/>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0005"/>
                  </a:ext>
                </a:extLst>
              </a:tr>
              <a:tr h="190500">
                <a:tc>
                  <a:txBody>
                    <a:bodyPr/>
                    <a:lstStyle/>
                    <a:p>
                      <a:pPr algn="r" fontAlgn="ctr"/>
                      <a:r>
                        <a:rPr lang="en-US" sz="1800" u="none" strike="noStrike">
                          <a:effectLst/>
                        </a:rPr>
                        <a:t>1600</a:t>
                      </a:r>
                      <a:endParaRPr lang="en-US" sz="1800" b="0" i="0" u="none" strike="noStrike">
                        <a:solidFill>
                          <a:srgbClr val="000000"/>
                        </a:solidFill>
                        <a:effectLst/>
                        <a:latin typeface="Arial Unicode MS"/>
                      </a:endParaRPr>
                    </a:p>
                  </a:txBody>
                  <a:tcPr marL="9525" marR="9525" marT="9525" marB="0" anchor="ctr">
                    <a:solidFill>
                      <a:schemeClr val="accent2">
                        <a:lumMod val="40000"/>
                        <a:lumOff val="60000"/>
                      </a:schemeClr>
                    </a:solidFill>
                  </a:tcPr>
                </a:tc>
                <a:tc>
                  <a:txBody>
                    <a:bodyPr/>
                    <a:lstStyle/>
                    <a:p>
                      <a:pPr algn="l" fontAlgn="b"/>
                      <a:r>
                        <a:rPr lang="en-US" sz="1800" u="none" strike="noStrike" dirty="0">
                          <a:effectLst/>
                        </a:rPr>
                        <a:t> </a:t>
                      </a:r>
                      <a:endParaRPr lang="en-US" sz="1800" b="0" i="0" u="none" strike="noStrike" dirty="0">
                        <a:solidFill>
                          <a:srgbClr val="000000"/>
                        </a:solidFill>
                        <a:effectLst/>
                        <a:latin typeface="Calibri"/>
                      </a:endParaRPr>
                    </a:p>
                  </a:txBody>
                  <a:tcPr marL="9525" marR="9525" marT="9525" marB="0" anchor="b">
                    <a:solidFill>
                      <a:schemeClr val="accent2">
                        <a:lumMod val="40000"/>
                        <a:lumOff val="60000"/>
                      </a:schemeClr>
                    </a:solidFill>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0006"/>
                  </a:ext>
                </a:extLst>
              </a:tr>
            </a:tbl>
          </a:graphicData>
        </a:graphic>
      </p:graphicFrame>
      <p:sp>
        <p:nvSpPr>
          <p:cNvPr id="6" name="TextBox 5"/>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UNION and UNION ALL</a:t>
            </a:r>
            <a:endParaRPr lang="en-US" sz="3200" b="1" dirty="0">
              <a:solidFill>
                <a:schemeClr val="bg1"/>
              </a:solidFill>
            </a:endParaRPr>
          </a:p>
        </p:txBody>
      </p:sp>
      <p:sp>
        <p:nvSpPr>
          <p:cNvPr id="2" name="TextBox 1"/>
          <p:cNvSpPr txBox="1"/>
          <p:nvPr/>
        </p:nvSpPr>
        <p:spPr>
          <a:xfrm>
            <a:off x="4907280" y="1493520"/>
            <a:ext cx="856325" cy="369332"/>
          </a:xfrm>
          <a:prstGeom prst="rect">
            <a:avLst/>
          </a:prstGeom>
          <a:noFill/>
        </p:spPr>
        <p:txBody>
          <a:bodyPr wrap="none" rtlCol="0">
            <a:spAutoFit/>
          </a:bodyPr>
          <a:lstStyle/>
          <a:p>
            <a:r>
              <a:rPr lang="en-US" dirty="0" smtClean="0"/>
              <a:t>Output</a:t>
            </a:r>
            <a:endParaRPr lang="en-US" dirty="0"/>
          </a:p>
        </p:txBody>
      </p:sp>
      <p:sp>
        <p:nvSpPr>
          <p:cNvPr id="7" name="TextBox 6"/>
          <p:cNvSpPr txBox="1"/>
          <p:nvPr/>
        </p:nvSpPr>
        <p:spPr>
          <a:xfrm>
            <a:off x="209006" y="958334"/>
            <a:ext cx="5139805" cy="369332"/>
          </a:xfrm>
          <a:prstGeom prst="rect">
            <a:avLst/>
          </a:prstGeom>
          <a:noFill/>
        </p:spPr>
        <p:txBody>
          <a:bodyPr wrap="none" rtlCol="0">
            <a:spAutoFit/>
          </a:bodyPr>
          <a:lstStyle/>
          <a:p>
            <a:r>
              <a:rPr lang="en-US" dirty="0" smtClean="0"/>
              <a:t>Lets look at an example using UNION and UNION ALL</a:t>
            </a:r>
            <a:endParaRPr lang="en-US" dirty="0"/>
          </a:p>
        </p:txBody>
      </p:sp>
    </p:spTree>
    <p:extLst>
      <p:ext uri="{BB962C8B-B14F-4D97-AF65-F5344CB8AC3E}">
        <p14:creationId xmlns:p14="http://schemas.microsoft.com/office/powerpoint/2010/main" val="3372095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2723" y="887779"/>
            <a:ext cx="10515600" cy="4351338"/>
          </a:xfrm>
        </p:spPr>
        <p:txBody>
          <a:bodyPr>
            <a:noAutofit/>
          </a:bodyPr>
          <a:lstStyle/>
          <a:p>
            <a:pPr marL="0" indent="0">
              <a:buNone/>
            </a:pPr>
            <a:r>
              <a:rPr lang="en-US" sz="1400" dirty="0"/>
              <a:t>SELECT</a:t>
            </a:r>
          </a:p>
          <a:p>
            <a:pPr marL="0" indent="0">
              <a:buNone/>
            </a:pPr>
            <a:r>
              <a:rPr lang="en-US" sz="1400" dirty="0"/>
              <a:t>LOCATION_ID</a:t>
            </a:r>
          </a:p>
          <a:p>
            <a:pPr marL="0" indent="0">
              <a:buNone/>
            </a:pPr>
            <a:r>
              <a:rPr lang="en-US" sz="1400" dirty="0"/>
              <a:t>, SUM(ORDER_UNITS) as ORDER_UNITS</a:t>
            </a:r>
          </a:p>
          <a:p>
            <a:pPr marL="0" indent="0">
              <a:buNone/>
            </a:pPr>
            <a:r>
              <a:rPr lang="en-US" sz="1400" dirty="0"/>
              <a:t>, SUM(SHIP_UNITS) as SHIP_UNITS</a:t>
            </a:r>
          </a:p>
          <a:p>
            <a:pPr marL="0" indent="0">
              <a:buNone/>
            </a:pPr>
            <a:r>
              <a:rPr lang="en-US" sz="1400" dirty="0"/>
              <a:t>FROM </a:t>
            </a:r>
            <a:r>
              <a:rPr lang="en-US" sz="1400" dirty="0">
                <a:solidFill>
                  <a:schemeClr val="accent1">
                    <a:lumMod val="75000"/>
                  </a:schemeClr>
                </a:solidFill>
              </a:rPr>
              <a:t>	(SELECT </a:t>
            </a:r>
          </a:p>
          <a:p>
            <a:pPr marL="0" indent="0">
              <a:buNone/>
            </a:pPr>
            <a:r>
              <a:rPr lang="en-US" sz="1400" dirty="0">
                <a:solidFill>
                  <a:schemeClr val="accent1">
                    <a:lumMod val="75000"/>
                  </a:schemeClr>
                </a:solidFill>
              </a:rPr>
              <a:t>	LOCATION_ID</a:t>
            </a:r>
          </a:p>
          <a:p>
            <a:pPr marL="0" indent="0">
              <a:buNone/>
            </a:pPr>
            <a:r>
              <a:rPr lang="en-US" sz="1400" dirty="0">
                <a:solidFill>
                  <a:schemeClr val="accent1">
                    <a:lumMod val="75000"/>
                  </a:schemeClr>
                </a:solidFill>
              </a:rPr>
              <a:t>	, ORDER_UNITS</a:t>
            </a:r>
          </a:p>
          <a:p>
            <a:pPr marL="0" indent="0">
              <a:buNone/>
            </a:pPr>
            <a:r>
              <a:rPr lang="en-US" sz="1400" dirty="0">
                <a:solidFill>
                  <a:schemeClr val="accent1">
                    <a:lumMod val="75000"/>
                  </a:schemeClr>
                </a:solidFill>
              </a:rPr>
              <a:t>	, 0 as SHIP_UNITS</a:t>
            </a:r>
          </a:p>
          <a:p>
            <a:pPr marL="0" indent="0">
              <a:buNone/>
            </a:pPr>
            <a:r>
              <a:rPr lang="en-US" sz="1400" dirty="0">
                <a:solidFill>
                  <a:schemeClr val="accent1">
                    <a:lumMod val="75000"/>
                  </a:schemeClr>
                </a:solidFill>
              </a:rPr>
              <a:t>	FROM D_ORDERS</a:t>
            </a:r>
          </a:p>
          <a:p>
            <a:pPr marL="0" indent="0">
              <a:buNone/>
            </a:pPr>
            <a:r>
              <a:rPr lang="en-US" sz="1400" dirty="0"/>
              <a:t>	UNION ALL</a:t>
            </a:r>
          </a:p>
          <a:p>
            <a:pPr marL="0" indent="0">
              <a:buNone/>
            </a:pPr>
            <a:r>
              <a:rPr lang="en-US" sz="1400" dirty="0">
                <a:solidFill>
                  <a:srgbClr val="FF0000"/>
                </a:solidFill>
              </a:rPr>
              <a:t>	SELECT </a:t>
            </a:r>
          </a:p>
          <a:p>
            <a:pPr marL="0" indent="0">
              <a:buNone/>
            </a:pPr>
            <a:r>
              <a:rPr lang="en-US" sz="1400" dirty="0">
                <a:solidFill>
                  <a:srgbClr val="FF0000"/>
                </a:solidFill>
              </a:rPr>
              <a:t>	LOCATION_ID</a:t>
            </a:r>
          </a:p>
          <a:p>
            <a:pPr marL="0" indent="0">
              <a:buNone/>
            </a:pPr>
            <a:r>
              <a:rPr lang="en-US" sz="1400" dirty="0">
                <a:solidFill>
                  <a:srgbClr val="FF0000"/>
                </a:solidFill>
              </a:rPr>
              <a:t>	, 0 as ORDER_UNITS</a:t>
            </a:r>
          </a:p>
          <a:p>
            <a:pPr marL="0" indent="0">
              <a:buNone/>
            </a:pPr>
            <a:r>
              <a:rPr lang="en-US" sz="1400" dirty="0">
                <a:solidFill>
                  <a:srgbClr val="FF0000"/>
                </a:solidFill>
              </a:rPr>
              <a:t>	, SHIP_UNITS</a:t>
            </a:r>
          </a:p>
          <a:p>
            <a:pPr marL="0" indent="0">
              <a:buNone/>
            </a:pPr>
            <a:r>
              <a:rPr lang="en-US" sz="1400" dirty="0">
                <a:solidFill>
                  <a:srgbClr val="FF0000"/>
                </a:solidFill>
              </a:rPr>
              <a:t>	FROM D_SHIPMENTS</a:t>
            </a:r>
          </a:p>
          <a:p>
            <a:pPr marL="0" indent="0">
              <a:buNone/>
            </a:pPr>
            <a:r>
              <a:rPr lang="en-US" sz="1400" dirty="0">
                <a:solidFill>
                  <a:srgbClr val="FF0000"/>
                </a:solidFill>
              </a:rPr>
              <a:t>	)</a:t>
            </a:r>
          </a:p>
          <a:p>
            <a:pPr marL="0" indent="0">
              <a:buNone/>
            </a:pPr>
            <a:r>
              <a:rPr lang="en-US" sz="1400" dirty="0"/>
              <a:t>;</a:t>
            </a:r>
          </a:p>
        </p:txBody>
      </p:sp>
      <p:graphicFrame>
        <p:nvGraphicFramePr>
          <p:cNvPr id="5" name="Table 4"/>
          <p:cNvGraphicFramePr>
            <a:graphicFrameLocks noGrp="1"/>
          </p:cNvGraphicFramePr>
          <p:nvPr>
            <p:extLst>
              <p:ext uri="{D42A27DB-BD31-4B8C-83A1-F6EECF244321}">
                <p14:modId xmlns:p14="http://schemas.microsoft.com/office/powerpoint/2010/main" val="3239863124"/>
              </p:ext>
            </p:extLst>
          </p:nvPr>
        </p:nvGraphicFramePr>
        <p:xfrm>
          <a:off x="5503985" y="2813539"/>
          <a:ext cx="4165601" cy="1419225"/>
        </p:xfrm>
        <a:graphic>
          <a:graphicData uri="http://schemas.openxmlformats.org/drawingml/2006/table">
            <a:tbl>
              <a:tblPr>
                <a:tableStyleId>{5C22544A-7EE6-4342-B048-85BDC9FD1C3A}</a:tableStyleId>
              </a:tblPr>
              <a:tblGrid>
                <a:gridCol w="1355785">
                  <a:extLst>
                    <a:ext uri="{9D8B030D-6E8A-4147-A177-3AD203B41FA5}">
                      <a16:colId xmlns:a16="http://schemas.microsoft.com/office/drawing/2014/main" val="20000"/>
                    </a:ext>
                  </a:extLst>
                </a:gridCol>
                <a:gridCol w="1493329">
                  <a:extLst>
                    <a:ext uri="{9D8B030D-6E8A-4147-A177-3AD203B41FA5}">
                      <a16:colId xmlns:a16="http://schemas.microsoft.com/office/drawing/2014/main" val="20001"/>
                    </a:ext>
                  </a:extLst>
                </a:gridCol>
                <a:gridCol w="1316487">
                  <a:extLst>
                    <a:ext uri="{9D8B030D-6E8A-4147-A177-3AD203B41FA5}">
                      <a16:colId xmlns:a16="http://schemas.microsoft.com/office/drawing/2014/main" val="20002"/>
                    </a:ext>
                  </a:extLst>
                </a:gridCol>
              </a:tblGrid>
              <a:tr h="190500">
                <a:tc>
                  <a:txBody>
                    <a:bodyPr/>
                    <a:lstStyle/>
                    <a:p>
                      <a:pPr algn="l" fontAlgn="ctr"/>
                      <a:r>
                        <a:rPr lang="en-US" sz="1800" u="none" strike="noStrike" dirty="0">
                          <a:effectLst/>
                        </a:rPr>
                        <a:t>LOCATION_ID</a:t>
                      </a:r>
                      <a:endParaRPr lang="en-US" sz="1800" b="0" i="0" u="none" strike="noStrike" dirty="0">
                        <a:solidFill>
                          <a:srgbClr val="000000"/>
                        </a:solidFill>
                        <a:effectLst/>
                        <a:latin typeface="Arial Unicode MS"/>
                      </a:endParaRPr>
                    </a:p>
                  </a:txBody>
                  <a:tcPr marL="9525" marR="9525" marT="9525" marB="0" anchor="ctr"/>
                </a:tc>
                <a:tc>
                  <a:txBody>
                    <a:bodyPr/>
                    <a:lstStyle/>
                    <a:p>
                      <a:pPr algn="l" fontAlgn="b"/>
                      <a:r>
                        <a:rPr lang="en-US" sz="1800" u="none" strike="noStrike">
                          <a:effectLst/>
                        </a:rPr>
                        <a:t>ORDER_UNITS</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SHIP_UNITS</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r" fontAlgn="ctr"/>
                      <a:r>
                        <a:rPr lang="en-US" sz="1800" u="none" strike="noStrike">
                          <a:effectLst/>
                        </a:rPr>
                        <a:t>1400</a:t>
                      </a:r>
                      <a:endParaRPr lang="en-US" sz="1800" b="0" i="0" u="none" strike="noStrike">
                        <a:solidFill>
                          <a:srgbClr val="000000"/>
                        </a:solidFill>
                        <a:effectLst/>
                        <a:latin typeface="Arial Unicode MS"/>
                      </a:endParaRPr>
                    </a:p>
                  </a:txBody>
                  <a:tcPr marL="9525" marR="9525" marT="9525" marB="0" anchor="ctr"/>
                </a:tc>
                <a:tc>
                  <a:txBody>
                    <a:bodyPr/>
                    <a:lstStyle/>
                    <a:p>
                      <a:pPr algn="r" fontAlgn="b"/>
                      <a:r>
                        <a:rPr lang="en-US" sz="1800" u="none" strike="noStrike" dirty="0">
                          <a:effectLst/>
                        </a:rPr>
                        <a:t>5</a:t>
                      </a:r>
                      <a:endParaRPr lang="en-US" sz="1800" b="0" i="0" u="none" strike="noStrike" dirty="0">
                        <a:solidFill>
                          <a:srgbClr val="000000"/>
                        </a:solidFill>
                        <a:effectLst/>
                        <a:latin typeface="Calibri"/>
                      </a:endParaRPr>
                    </a:p>
                  </a:txBody>
                  <a:tcPr marL="9525" marR="9525" marT="9525" marB="0" anchor="b">
                    <a:solidFill>
                      <a:schemeClr val="tx2">
                        <a:lumMod val="40000"/>
                        <a:lumOff val="60000"/>
                      </a:schemeClr>
                    </a:solidFill>
                  </a:tcPr>
                </a:tc>
                <a:tc>
                  <a:txBody>
                    <a:bodyPr/>
                    <a:lstStyle/>
                    <a:p>
                      <a:pPr algn="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0001"/>
                  </a:ext>
                </a:extLst>
              </a:tr>
              <a:tr h="190500">
                <a:tc>
                  <a:txBody>
                    <a:bodyPr/>
                    <a:lstStyle/>
                    <a:p>
                      <a:pPr algn="r" fontAlgn="ctr"/>
                      <a:r>
                        <a:rPr lang="en-US" sz="1800" u="none" strike="noStrike" dirty="0">
                          <a:effectLst/>
                        </a:rPr>
                        <a:t>1500</a:t>
                      </a:r>
                      <a:endParaRPr lang="en-US" sz="1800" b="0" i="0" u="none" strike="noStrike" dirty="0">
                        <a:solidFill>
                          <a:srgbClr val="000000"/>
                        </a:solidFill>
                        <a:effectLst/>
                        <a:latin typeface="Arial Unicode MS"/>
                      </a:endParaRPr>
                    </a:p>
                  </a:txBody>
                  <a:tcPr marL="9525" marR="9525" marT="9525" marB="0" anchor="ctr"/>
                </a:tc>
                <a:tc>
                  <a:txBody>
                    <a:bodyPr/>
                    <a:lstStyle/>
                    <a:p>
                      <a:pPr algn="r" fontAlgn="b"/>
                      <a:r>
                        <a:rPr lang="en-US" sz="1800" u="none" strike="noStrike" dirty="0">
                          <a:effectLst/>
                        </a:rPr>
                        <a:t>45</a:t>
                      </a:r>
                      <a:endParaRPr lang="en-US" sz="1800" b="0" i="0" u="none" strike="noStrike" dirty="0">
                        <a:solidFill>
                          <a:srgbClr val="000000"/>
                        </a:solidFill>
                        <a:effectLst/>
                        <a:latin typeface="Calibri"/>
                      </a:endParaRPr>
                    </a:p>
                  </a:txBody>
                  <a:tcPr marL="9525" marR="9525" marT="9525" marB="0" anchor="b">
                    <a:solidFill>
                      <a:schemeClr val="tx2">
                        <a:lumMod val="40000"/>
                        <a:lumOff val="60000"/>
                      </a:schemeClr>
                    </a:solidFill>
                  </a:tcPr>
                </a:tc>
                <a:tc>
                  <a:txBody>
                    <a:bodyPr/>
                    <a:lstStyle/>
                    <a:p>
                      <a:pPr algn="r" fontAlgn="b"/>
                      <a:r>
                        <a:rPr lang="en-US" sz="1800" u="none" strike="noStrike" dirty="0">
                          <a:effectLst/>
                        </a:rPr>
                        <a:t>43</a:t>
                      </a:r>
                      <a:endParaRPr lang="en-US" sz="1800" b="0" i="0" u="none" strike="noStrike" dirty="0">
                        <a:solidFill>
                          <a:srgbClr val="000000"/>
                        </a:solidFill>
                        <a:effectLst/>
                        <a:latin typeface="Calibri"/>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0002"/>
                  </a:ext>
                </a:extLst>
              </a:tr>
              <a:tr h="190500">
                <a:tc>
                  <a:txBody>
                    <a:bodyPr/>
                    <a:lstStyle/>
                    <a:p>
                      <a:pPr algn="r" fontAlgn="ctr"/>
                      <a:r>
                        <a:rPr lang="en-US" sz="1800" u="none" strike="noStrike">
                          <a:effectLst/>
                        </a:rPr>
                        <a:t>1600</a:t>
                      </a:r>
                      <a:endParaRPr lang="en-US" sz="1800" b="0" i="0" u="none" strike="noStrike">
                        <a:solidFill>
                          <a:srgbClr val="000000"/>
                        </a:solidFill>
                        <a:effectLst/>
                        <a:latin typeface="Arial Unicode MS"/>
                      </a:endParaRPr>
                    </a:p>
                  </a:txBody>
                  <a:tcPr marL="9525" marR="9525" marT="9525" marB="0" anchor="ct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0003"/>
                  </a:ext>
                </a:extLst>
              </a:tr>
              <a:tr h="190500">
                <a:tc>
                  <a:txBody>
                    <a:bodyPr/>
                    <a:lstStyle/>
                    <a:p>
                      <a:pPr algn="r" fontAlgn="ctr"/>
                      <a:r>
                        <a:rPr lang="en-US" sz="1800" u="none" strike="noStrike" dirty="0">
                          <a:effectLst/>
                        </a:rPr>
                        <a:t>1700</a:t>
                      </a:r>
                      <a:endParaRPr lang="en-US" sz="1800" b="0" i="0" u="none" strike="noStrike" dirty="0">
                        <a:solidFill>
                          <a:srgbClr val="000000"/>
                        </a:solidFill>
                        <a:effectLst/>
                        <a:latin typeface="Arial Unicode MS"/>
                      </a:endParaRPr>
                    </a:p>
                  </a:txBody>
                  <a:tcPr marL="9525" marR="9525" marT="9525" marB="0" anchor="ctr"/>
                </a:tc>
                <a:tc>
                  <a:txBody>
                    <a:bodyPr/>
                    <a:lstStyle/>
                    <a:p>
                      <a:pPr algn="r" fontAlgn="b"/>
                      <a:r>
                        <a:rPr lang="en-US" sz="1800" u="none" strike="noStrike" dirty="0">
                          <a:effectLst/>
                        </a:rPr>
                        <a:t>10</a:t>
                      </a:r>
                      <a:endParaRPr lang="en-US" sz="1800" b="0" i="0" u="none" strike="noStrike" dirty="0">
                        <a:solidFill>
                          <a:srgbClr val="000000"/>
                        </a:solidFill>
                        <a:effectLst/>
                        <a:latin typeface="Calibri"/>
                      </a:endParaRPr>
                    </a:p>
                  </a:txBody>
                  <a:tcPr marL="9525" marR="9525" marT="9525" marB="0" anchor="b">
                    <a:solidFill>
                      <a:schemeClr val="tx2">
                        <a:lumMod val="40000"/>
                        <a:lumOff val="60000"/>
                      </a:schemeClr>
                    </a:solidFill>
                  </a:tcPr>
                </a:tc>
                <a:tc>
                  <a:txBody>
                    <a:bodyPr/>
                    <a:lstStyle/>
                    <a:p>
                      <a:pPr algn="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
        <p:nvSpPr>
          <p:cNvPr id="6" name="TextBox 5"/>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UNION and UNION ALL</a:t>
            </a:r>
            <a:endParaRPr lang="en-US" sz="3200" b="1" dirty="0">
              <a:solidFill>
                <a:schemeClr val="bg1"/>
              </a:solidFill>
            </a:endParaRPr>
          </a:p>
        </p:txBody>
      </p:sp>
      <p:sp>
        <p:nvSpPr>
          <p:cNvPr id="2" name="TextBox 1"/>
          <p:cNvSpPr txBox="1"/>
          <p:nvPr/>
        </p:nvSpPr>
        <p:spPr>
          <a:xfrm>
            <a:off x="5562600" y="2453640"/>
            <a:ext cx="856325"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2613815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125052"/>
          </a:xfrm>
        </p:spPr>
        <p:txBody>
          <a:bodyPr>
            <a:normAutofit/>
          </a:bodyPr>
          <a:lstStyle/>
          <a:p>
            <a:r>
              <a:rPr lang="en-US" sz="2200" dirty="0" smtClean="0"/>
              <a:t>Produces the Minimum or Maximum value across a set of values or columns</a:t>
            </a:r>
          </a:p>
          <a:p>
            <a:pPr marL="0" indent="0">
              <a:buNone/>
            </a:pPr>
            <a:endParaRPr lang="en-US" sz="2200" dirty="0" smtClean="0"/>
          </a:p>
          <a:p>
            <a:r>
              <a:rPr lang="en-US" sz="2200" dirty="0" smtClean="0"/>
              <a:t>Allows comparison across multiple columns in the same row of data to determine the greatest or least value</a:t>
            </a:r>
            <a:endParaRPr lang="en-US" sz="2200" dirty="0"/>
          </a:p>
        </p:txBody>
      </p:sp>
      <p:sp>
        <p:nvSpPr>
          <p:cNvPr id="4" name="TextBox 3"/>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GREATEST</a:t>
            </a:r>
            <a:r>
              <a:rPr lang="en-US" sz="3200" b="1" dirty="0">
                <a:solidFill>
                  <a:schemeClr val="bg1"/>
                </a:solidFill>
              </a:rPr>
              <a:t>() and LEAST()</a:t>
            </a:r>
          </a:p>
        </p:txBody>
      </p:sp>
    </p:spTree>
    <p:extLst>
      <p:ext uri="{BB962C8B-B14F-4D97-AF65-F5344CB8AC3E}">
        <p14:creationId xmlns:p14="http://schemas.microsoft.com/office/powerpoint/2010/main" val="1238385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16159"/>
            <a:ext cx="10515600" cy="3511486"/>
          </a:xfrm>
        </p:spPr>
        <p:txBody>
          <a:bodyPr>
            <a:normAutofit/>
          </a:bodyPr>
          <a:lstStyle/>
          <a:p>
            <a:pPr marL="0" indent="0">
              <a:buNone/>
            </a:pPr>
            <a:r>
              <a:rPr lang="en-US" sz="2000" dirty="0"/>
              <a:t>SELECT </a:t>
            </a:r>
          </a:p>
          <a:p>
            <a:pPr marL="0" indent="0">
              <a:buNone/>
            </a:pPr>
            <a:r>
              <a:rPr lang="en-US" sz="2000" dirty="0"/>
              <a:t>GREATEST ('HARRY', 'HARRIOT', 'HAROLD') as ONE</a:t>
            </a:r>
          </a:p>
          <a:p>
            <a:pPr marL="0" indent="0">
              <a:buNone/>
            </a:pPr>
            <a:r>
              <a:rPr lang="en-US" sz="2000" dirty="0"/>
              <a:t>, GREATEST(1,5,NULL) as TWO</a:t>
            </a:r>
          </a:p>
          <a:p>
            <a:pPr marL="0" indent="0">
              <a:buNone/>
            </a:pPr>
            <a:r>
              <a:rPr lang="en-US" sz="2000" dirty="0"/>
              <a:t>, GREATEST(1,5,10) as THREE</a:t>
            </a:r>
          </a:p>
          <a:p>
            <a:pPr marL="0" indent="0">
              <a:buNone/>
            </a:pPr>
            <a:r>
              <a:rPr lang="en-US" sz="2000" dirty="0"/>
              <a:t>, LEAST ('HARRY', 'HARRIOT', 'HAROLD') as FOUR</a:t>
            </a:r>
          </a:p>
          <a:p>
            <a:pPr marL="0" indent="0">
              <a:buNone/>
            </a:pPr>
            <a:r>
              <a:rPr lang="en-US" sz="2000" dirty="0"/>
              <a:t>, LEAST(1,5,NULL) as FIVE</a:t>
            </a:r>
          </a:p>
          <a:p>
            <a:pPr marL="0" indent="0">
              <a:buNone/>
            </a:pPr>
            <a:r>
              <a:rPr lang="en-US" sz="2000" dirty="0"/>
              <a:t>FROM DUAL</a:t>
            </a:r>
          </a:p>
          <a:p>
            <a:pPr marL="0" indent="0">
              <a:buNone/>
            </a:pPr>
            <a:r>
              <a:rPr lang="en-US" sz="2000" dirty="0"/>
              <a:t>;</a:t>
            </a:r>
          </a:p>
        </p:txBody>
      </p:sp>
      <p:graphicFrame>
        <p:nvGraphicFramePr>
          <p:cNvPr id="5" name="Table 4"/>
          <p:cNvGraphicFramePr>
            <a:graphicFrameLocks noGrp="1"/>
          </p:cNvGraphicFramePr>
          <p:nvPr>
            <p:extLst>
              <p:ext uri="{D42A27DB-BD31-4B8C-83A1-F6EECF244321}">
                <p14:modId xmlns:p14="http://schemas.microsoft.com/office/powerpoint/2010/main" val="1765421836"/>
              </p:ext>
            </p:extLst>
          </p:nvPr>
        </p:nvGraphicFramePr>
        <p:xfrm>
          <a:off x="5638800" y="3715138"/>
          <a:ext cx="4572000" cy="567690"/>
        </p:xfrm>
        <a:graphic>
          <a:graphicData uri="http://schemas.openxmlformats.org/drawingml/2006/table">
            <a:tbl>
              <a:tblPr>
                <a:tableStyleId>{5C22544A-7EE6-4342-B048-85BDC9FD1C3A}</a:tableStyleId>
              </a:tblPr>
              <a:tblGrid>
                <a:gridCol w="979714">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25286">
                  <a:extLst>
                    <a:ext uri="{9D8B030D-6E8A-4147-A177-3AD203B41FA5}">
                      <a16:colId xmlns:a16="http://schemas.microsoft.com/office/drawing/2014/main" val="20002"/>
                    </a:ext>
                  </a:extLst>
                </a:gridCol>
                <a:gridCol w="1197429">
                  <a:extLst>
                    <a:ext uri="{9D8B030D-6E8A-4147-A177-3AD203B41FA5}">
                      <a16:colId xmlns:a16="http://schemas.microsoft.com/office/drawing/2014/main" val="20003"/>
                    </a:ext>
                  </a:extLst>
                </a:gridCol>
                <a:gridCol w="707571">
                  <a:extLst>
                    <a:ext uri="{9D8B030D-6E8A-4147-A177-3AD203B41FA5}">
                      <a16:colId xmlns:a16="http://schemas.microsoft.com/office/drawing/2014/main" val="20004"/>
                    </a:ext>
                  </a:extLst>
                </a:gridCol>
              </a:tblGrid>
              <a:tr h="190500">
                <a:tc>
                  <a:txBody>
                    <a:bodyPr/>
                    <a:lstStyle/>
                    <a:p>
                      <a:pPr algn="l" fontAlgn="b"/>
                      <a:r>
                        <a:rPr lang="en-US" sz="1800" u="none" strike="noStrike" dirty="0">
                          <a:effectLst/>
                        </a:rPr>
                        <a:t>ONE</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a:effectLst/>
                        </a:rPr>
                        <a:t>TWO</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THREE</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FOUR</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dirty="0">
                          <a:effectLst/>
                        </a:rPr>
                        <a:t>FIVE</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800" u="none" strike="noStrike">
                          <a:effectLst/>
                        </a:rPr>
                        <a:t>HARRY</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10</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dirty="0">
                          <a:effectLst/>
                        </a:rPr>
                        <a:t>HAROLD</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dirty="0">
                          <a:effectLst/>
                        </a:rPr>
                        <a:t> </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bl>
          </a:graphicData>
        </a:graphic>
      </p:graphicFrame>
      <p:sp>
        <p:nvSpPr>
          <p:cNvPr id="6" name="TextBox 5"/>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GREATEST</a:t>
            </a:r>
            <a:r>
              <a:rPr lang="en-US" sz="3200" b="1" dirty="0">
                <a:solidFill>
                  <a:schemeClr val="bg1"/>
                </a:solidFill>
              </a:rPr>
              <a:t>() and LEAST()</a:t>
            </a:r>
          </a:p>
        </p:txBody>
      </p:sp>
      <p:sp>
        <p:nvSpPr>
          <p:cNvPr id="7" name="TextBox 6"/>
          <p:cNvSpPr txBox="1"/>
          <p:nvPr/>
        </p:nvSpPr>
        <p:spPr>
          <a:xfrm>
            <a:off x="381000" y="946978"/>
            <a:ext cx="2443554"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a:t>
            </a:r>
            <a:endParaRPr lang="en-US" dirty="0"/>
          </a:p>
        </p:txBody>
      </p:sp>
      <p:sp>
        <p:nvSpPr>
          <p:cNvPr id="2" name="TextBox 1"/>
          <p:cNvSpPr txBox="1"/>
          <p:nvPr/>
        </p:nvSpPr>
        <p:spPr>
          <a:xfrm>
            <a:off x="5638800" y="3271902"/>
            <a:ext cx="870751" cy="369332"/>
          </a:xfrm>
          <a:prstGeom prst="rect">
            <a:avLst/>
          </a:prstGeom>
          <a:noFill/>
        </p:spPr>
        <p:txBody>
          <a:bodyPr wrap="none" rtlCol="0">
            <a:spAutoFit/>
          </a:bodyPr>
          <a:lstStyle/>
          <a:p>
            <a:r>
              <a:rPr lang="en-US" b="1" u="sng" dirty="0" smtClean="0"/>
              <a:t>Output</a:t>
            </a:r>
            <a:endParaRPr lang="en-US" b="1" u="sng" dirty="0"/>
          </a:p>
        </p:txBody>
      </p:sp>
    </p:spTree>
    <p:extLst>
      <p:ext uri="{BB962C8B-B14F-4D97-AF65-F5344CB8AC3E}">
        <p14:creationId xmlns:p14="http://schemas.microsoft.com/office/powerpoint/2010/main" val="17650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008017" y="2789422"/>
            <a:ext cx="10175966" cy="1200329"/>
          </a:xfrm>
          <a:prstGeom prst="rect">
            <a:avLst/>
          </a:prstGeom>
          <a:noFill/>
        </p:spPr>
        <p:txBody>
          <a:bodyPr wrap="square" rtlCol="0">
            <a:spAutoFit/>
          </a:bodyPr>
          <a:lstStyle/>
          <a:p>
            <a:pPr>
              <a:lnSpc>
                <a:spcPct val="150000"/>
              </a:lnSpc>
            </a:pPr>
            <a:r>
              <a:rPr lang="en-US" sz="4800" dirty="0" smtClean="0">
                <a:solidFill>
                  <a:schemeClr val="bg1">
                    <a:lumMod val="95000"/>
                  </a:schemeClr>
                </a:solidFill>
              </a:rPr>
              <a:t>NVL </a:t>
            </a:r>
            <a:r>
              <a:rPr lang="en-US" sz="4800" dirty="0">
                <a:solidFill>
                  <a:schemeClr val="bg1">
                    <a:lumMod val="95000"/>
                  </a:schemeClr>
                </a:solidFill>
              </a:rPr>
              <a:t>Function</a:t>
            </a:r>
          </a:p>
        </p:txBody>
      </p:sp>
    </p:spTree>
    <p:extLst>
      <p:ext uri="{BB962C8B-B14F-4D97-AF65-F5344CB8AC3E}">
        <p14:creationId xmlns:p14="http://schemas.microsoft.com/office/powerpoint/2010/main" val="19173170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5" y="1239471"/>
            <a:ext cx="10515600" cy="952744"/>
          </a:xfrm>
        </p:spPr>
        <p:txBody>
          <a:bodyPr>
            <a:normAutofit/>
          </a:bodyPr>
          <a:lstStyle/>
          <a:p>
            <a:r>
              <a:rPr lang="en-US" sz="2200" dirty="0" smtClean="0"/>
              <a:t>Returns the Absolute value of a column or value, translating all negative values to positive.</a:t>
            </a:r>
            <a:endParaRPr lang="en-US" sz="2200" dirty="0"/>
          </a:p>
        </p:txBody>
      </p:sp>
      <p:sp>
        <p:nvSpPr>
          <p:cNvPr id="4" name="TextBox 3"/>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ABS()</a:t>
            </a:r>
            <a:endParaRPr lang="en-US" sz="3200" b="1" dirty="0">
              <a:solidFill>
                <a:schemeClr val="bg1"/>
              </a:solidFill>
            </a:endParaRPr>
          </a:p>
        </p:txBody>
      </p:sp>
    </p:spTree>
    <p:extLst>
      <p:ext uri="{BB962C8B-B14F-4D97-AF65-F5344CB8AC3E}">
        <p14:creationId xmlns:p14="http://schemas.microsoft.com/office/powerpoint/2010/main" val="350950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558" y="1833623"/>
            <a:ext cx="10515600" cy="4351338"/>
          </a:xfrm>
        </p:spPr>
        <p:txBody>
          <a:bodyPr>
            <a:normAutofit/>
          </a:bodyPr>
          <a:lstStyle/>
          <a:p>
            <a:pPr marL="0" indent="0">
              <a:buNone/>
            </a:pPr>
            <a:r>
              <a:rPr lang="en-US" sz="2200" dirty="0"/>
              <a:t>SELECT </a:t>
            </a:r>
          </a:p>
          <a:p>
            <a:pPr marL="0" indent="0">
              <a:buNone/>
            </a:pPr>
            <a:r>
              <a:rPr lang="en-US" sz="2200" dirty="0" smtClean="0"/>
              <a:t>ABS</a:t>
            </a:r>
            <a:r>
              <a:rPr lang="en-US" sz="2200" dirty="0"/>
              <a:t>(-1) as NEG_ONE</a:t>
            </a:r>
          </a:p>
          <a:p>
            <a:pPr marL="0" indent="0">
              <a:buNone/>
            </a:pPr>
            <a:r>
              <a:rPr lang="en-US" sz="2200" dirty="0"/>
              <a:t>, ABS(1) as POS_ONE</a:t>
            </a:r>
          </a:p>
          <a:p>
            <a:pPr marL="0" indent="0">
              <a:buNone/>
            </a:pPr>
            <a:r>
              <a:rPr lang="en-US" sz="2200" dirty="0"/>
              <a:t>FROM DUAL</a:t>
            </a:r>
          </a:p>
          <a:p>
            <a:pPr marL="0" indent="0">
              <a:buNone/>
            </a:pPr>
            <a:r>
              <a:rPr lang="en-US" sz="2200" dirty="0"/>
              <a:t>;</a:t>
            </a:r>
          </a:p>
        </p:txBody>
      </p:sp>
      <p:graphicFrame>
        <p:nvGraphicFramePr>
          <p:cNvPr id="4" name="Table 3"/>
          <p:cNvGraphicFramePr>
            <a:graphicFrameLocks noGrp="1"/>
          </p:cNvGraphicFramePr>
          <p:nvPr>
            <p:extLst/>
          </p:nvPr>
        </p:nvGraphicFramePr>
        <p:xfrm>
          <a:off x="5791200" y="3352800"/>
          <a:ext cx="2679700" cy="567690"/>
        </p:xfrm>
        <a:graphic>
          <a:graphicData uri="http://schemas.openxmlformats.org/drawingml/2006/table">
            <a:tbl>
              <a:tblPr>
                <a:tableStyleId>{5C22544A-7EE6-4342-B048-85BDC9FD1C3A}</a:tableStyleId>
              </a:tblPr>
              <a:tblGrid>
                <a:gridCol w="1370533">
                  <a:extLst>
                    <a:ext uri="{9D8B030D-6E8A-4147-A177-3AD203B41FA5}">
                      <a16:colId xmlns:a16="http://schemas.microsoft.com/office/drawing/2014/main" val="20000"/>
                    </a:ext>
                  </a:extLst>
                </a:gridCol>
                <a:gridCol w="1309167">
                  <a:extLst>
                    <a:ext uri="{9D8B030D-6E8A-4147-A177-3AD203B41FA5}">
                      <a16:colId xmlns:a16="http://schemas.microsoft.com/office/drawing/2014/main" val="20001"/>
                    </a:ext>
                  </a:extLst>
                </a:gridCol>
              </a:tblGrid>
              <a:tr h="190500">
                <a:tc>
                  <a:txBody>
                    <a:bodyPr/>
                    <a:lstStyle/>
                    <a:p>
                      <a:pPr algn="l" fontAlgn="b"/>
                      <a:r>
                        <a:rPr lang="en-US" sz="1800" u="none" strike="noStrike" dirty="0">
                          <a:effectLst/>
                        </a:rPr>
                        <a:t>NEG_ONE</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a:effectLst/>
                        </a:rPr>
                        <a:t>POS_ONE</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bl>
          </a:graphicData>
        </a:graphic>
      </p:graphicFrame>
      <p:sp>
        <p:nvSpPr>
          <p:cNvPr id="6" name="TextBox 5"/>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ABS()</a:t>
            </a:r>
            <a:endParaRPr lang="en-US" sz="3200" b="1" dirty="0">
              <a:solidFill>
                <a:schemeClr val="bg1"/>
              </a:solidFill>
            </a:endParaRPr>
          </a:p>
        </p:txBody>
      </p:sp>
      <p:sp>
        <p:nvSpPr>
          <p:cNvPr id="2" name="TextBox 1"/>
          <p:cNvSpPr txBox="1"/>
          <p:nvPr/>
        </p:nvSpPr>
        <p:spPr>
          <a:xfrm>
            <a:off x="5791200" y="2956560"/>
            <a:ext cx="881973" cy="369332"/>
          </a:xfrm>
          <a:prstGeom prst="rect">
            <a:avLst/>
          </a:prstGeom>
          <a:noFill/>
        </p:spPr>
        <p:txBody>
          <a:bodyPr wrap="none" rtlCol="0">
            <a:spAutoFit/>
          </a:bodyPr>
          <a:lstStyle/>
          <a:p>
            <a:r>
              <a:rPr lang="en-US" dirty="0" err="1" smtClean="0"/>
              <a:t>OUtput</a:t>
            </a:r>
            <a:endParaRPr lang="en-US" dirty="0"/>
          </a:p>
        </p:txBody>
      </p:sp>
      <p:sp>
        <p:nvSpPr>
          <p:cNvPr id="7" name="TextBox 6"/>
          <p:cNvSpPr txBox="1"/>
          <p:nvPr/>
        </p:nvSpPr>
        <p:spPr>
          <a:xfrm>
            <a:off x="381000" y="946978"/>
            <a:ext cx="2443554"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a:t>
            </a:r>
            <a:endParaRPr lang="en-US" dirty="0"/>
          </a:p>
        </p:txBody>
      </p:sp>
    </p:spTree>
    <p:extLst>
      <p:ext uri="{BB962C8B-B14F-4D97-AF65-F5344CB8AC3E}">
        <p14:creationId xmlns:p14="http://schemas.microsoft.com/office/powerpoint/2010/main" val="921663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5" y="1157410"/>
            <a:ext cx="7199501" cy="3899782"/>
          </a:xfrm>
        </p:spPr>
        <p:txBody>
          <a:bodyPr>
            <a:normAutofit/>
          </a:bodyPr>
          <a:lstStyle/>
          <a:p>
            <a:pPr marL="0" indent="0">
              <a:buNone/>
            </a:pPr>
            <a:r>
              <a:rPr lang="en-US" sz="2000" dirty="0"/>
              <a:t>Returns the number of characters in a string</a:t>
            </a:r>
          </a:p>
          <a:p>
            <a:pPr marL="0" indent="0">
              <a:buNone/>
            </a:pPr>
            <a:endParaRPr lang="en-US" sz="2000" dirty="0" smtClean="0"/>
          </a:p>
          <a:p>
            <a:pPr marL="0" indent="0">
              <a:buNone/>
            </a:pPr>
            <a:endParaRPr lang="en-US" sz="2000" dirty="0"/>
          </a:p>
          <a:p>
            <a:pPr marL="0" indent="0">
              <a:buNone/>
            </a:pPr>
            <a:r>
              <a:rPr lang="en-US" sz="2000" dirty="0" smtClean="0"/>
              <a:t>SELECT </a:t>
            </a:r>
            <a:endParaRPr lang="en-US" sz="2000" dirty="0"/>
          </a:p>
          <a:p>
            <a:pPr marL="0" indent="0">
              <a:buNone/>
            </a:pPr>
            <a:r>
              <a:rPr lang="en-US" sz="2000" dirty="0"/>
              <a:t>LENGTH('Absolute') as ONE</a:t>
            </a:r>
          </a:p>
          <a:p>
            <a:pPr marL="0" indent="0">
              <a:buNone/>
            </a:pPr>
            <a:r>
              <a:rPr lang="en-US" sz="2000" dirty="0"/>
              <a:t>, LENGTH(789) as TWO</a:t>
            </a:r>
          </a:p>
          <a:p>
            <a:pPr marL="0" indent="0">
              <a:buNone/>
            </a:pPr>
            <a:r>
              <a:rPr lang="en-US" sz="2000" dirty="0"/>
              <a:t>, LENGTH(99.00) as THREE</a:t>
            </a:r>
          </a:p>
          <a:p>
            <a:pPr marL="0" indent="0">
              <a:buNone/>
            </a:pPr>
            <a:r>
              <a:rPr lang="en-US" sz="2000" dirty="0"/>
              <a:t>FROM DUAL</a:t>
            </a:r>
          </a:p>
          <a:p>
            <a:pPr marL="0" indent="0">
              <a:buNone/>
            </a:pPr>
            <a:r>
              <a:rPr lang="en-US" sz="2000" dirty="0"/>
              <a:t>;</a:t>
            </a:r>
          </a:p>
        </p:txBody>
      </p:sp>
      <p:graphicFrame>
        <p:nvGraphicFramePr>
          <p:cNvPr id="4" name="Table 3"/>
          <p:cNvGraphicFramePr>
            <a:graphicFrameLocks noGrp="1"/>
          </p:cNvGraphicFramePr>
          <p:nvPr>
            <p:extLst>
              <p:ext uri="{D42A27DB-BD31-4B8C-83A1-F6EECF244321}">
                <p14:modId xmlns:p14="http://schemas.microsoft.com/office/powerpoint/2010/main" val="2030465816"/>
              </p:ext>
            </p:extLst>
          </p:nvPr>
        </p:nvGraphicFramePr>
        <p:xfrm>
          <a:off x="5832232" y="3886319"/>
          <a:ext cx="2679701" cy="567690"/>
        </p:xfrm>
        <a:graphic>
          <a:graphicData uri="http://schemas.openxmlformats.org/drawingml/2006/table">
            <a:tbl>
              <a:tblPr>
                <a:tableStyleId>{5C22544A-7EE6-4342-B048-85BDC9FD1C3A}</a:tableStyleId>
              </a:tblPr>
              <a:tblGrid>
                <a:gridCol w="984380">
                  <a:extLst>
                    <a:ext uri="{9D8B030D-6E8A-4147-A177-3AD203B41FA5}">
                      <a16:colId xmlns:a16="http://schemas.microsoft.com/office/drawing/2014/main" val="20000"/>
                    </a:ext>
                  </a:extLst>
                </a:gridCol>
                <a:gridCol w="765629">
                  <a:extLst>
                    <a:ext uri="{9D8B030D-6E8A-4147-A177-3AD203B41FA5}">
                      <a16:colId xmlns:a16="http://schemas.microsoft.com/office/drawing/2014/main" val="20001"/>
                    </a:ext>
                  </a:extLst>
                </a:gridCol>
                <a:gridCol w="929692">
                  <a:extLst>
                    <a:ext uri="{9D8B030D-6E8A-4147-A177-3AD203B41FA5}">
                      <a16:colId xmlns:a16="http://schemas.microsoft.com/office/drawing/2014/main" val="20002"/>
                    </a:ext>
                  </a:extLst>
                </a:gridCol>
              </a:tblGrid>
              <a:tr h="190500">
                <a:tc>
                  <a:txBody>
                    <a:bodyPr/>
                    <a:lstStyle/>
                    <a:p>
                      <a:pPr algn="l" fontAlgn="b"/>
                      <a:r>
                        <a:rPr lang="en-US" sz="1800" u="none" strike="noStrike">
                          <a:effectLst/>
                        </a:rPr>
                        <a:t>ONE</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dirty="0">
                          <a:effectLst/>
                        </a:rPr>
                        <a:t>TWO</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a:effectLst/>
                        </a:rPr>
                        <a:t>THREE</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r" fontAlgn="b"/>
                      <a:r>
                        <a:rPr lang="en-US" sz="1800" u="none" strike="noStrike">
                          <a:effectLst/>
                        </a:rPr>
                        <a:t>8</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bl>
          </a:graphicData>
        </a:graphic>
      </p:graphicFrame>
      <p:sp>
        <p:nvSpPr>
          <p:cNvPr id="5" name="TextBox 4"/>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LENGTH()</a:t>
            </a:r>
            <a:endParaRPr lang="en-US" sz="3200" b="1" dirty="0">
              <a:solidFill>
                <a:schemeClr val="bg1"/>
              </a:solidFill>
            </a:endParaRPr>
          </a:p>
        </p:txBody>
      </p:sp>
      <p:sp>
        <p:nvSpPr>
          <p:cNvPr id="6" name="TextBox 5"/>
          <p:cNvSpPr txBox="1"/>
          <p:nvPr/>
        </p:nvSpPr>
        <p:spPr>
          <a:xfrm>
            <a:off x="5791200" y="2956560"/>
            <a:ext cx="856325" cy="369332"/>
          </a:xfrm>
          <a:prstGeom prst="rect">
            <a:avLst/>
          </a:prstGeom>
          <a:noFill/>
        </p:spPr>
        <p:txBody>
          <a:bodyPr wrap="none" rtlCol="0">
            <a:spAutoFit/>
          </a:bodyPr>
          <a:lstStyle/>
          <a:p>
            <a:r>
              <a:rPr lang="en-US" dirty="0" smtClean="0"/>
              <a:t>Output</a:t>
            </a:r>
            <a:endParaRPr lang="en-US" dirty="0"/>
          </a:p>
        </p:txBody>
      </p:sp>
      <p:sp>
        <p:nvSpPr>
          <p:cNvPr id="7" name="TextBox 6"/>
          <p:cNvSpPr txBox="1"/>
          <p:nvPr/>
        </p:nvSpPr>
        <p:spPr>
          <a:xfrm>
            <a:off x="209005" y="1762726"/>
            <a:ext cx="2443554"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a:t>
            </a:r>
            <a:endParaRPr lang="en-US" dirty="0"/>
          </a:p>
        </p:txBody>
      </p:sp>
    </p:spTree>
    <p:extLst>
      <p:ext uri="{BB962C8B-B14F-4D97-AF65-F5344CB8AC3E}">
        <p14:creationId xmlns:p14="http://schemas.microsoft.com/office/powerpoint/2010/main" val="719383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4" y="1216025"/>
            <a:ext cx="7628709" cy="4624938"/>
          </a:xfrm>
        </p:spPr>
        <p:txBody>
          <a:bodyPr>
            <a:normAutofit/>
          </a:bodyPr>
          <a:lstStyle/>
          <a:p>
            <a:pPr marL="0" indent="0">
              <a:buNone/>
            </a:pPr>
            <a:r>
              <a:rPr lang="en-US" sz="2000" dirty="0"/>
              <a:t>Searches within a string for a substring, and replaces it with another substring (or NULL)</a:t>
            </a:r>
          </a:p>
          <a:p>
            <a:pPr marL="0" indent="0">
              <a:buNone/>
            </a:pPr>
            <a:endParaRPr lang="en-US" sz="2000" dirty="0" smtClean="0"/>
          </a:p>
          <a:p>
            <a:pPr marL="0" indent="0">
              <a:buNone/>
            </a:pPr>
            <a:endParaRPr lang="en-US" sz="2000" dirty="0"/>
          </a:p>
          <a:p>
            <a:pPr marL="0" indent="0">
              <a:buNone/>
            </a:pPr>
            <a:r>
              <a:rPr lang="en-US" sz="2000" dirty="0" smtClean="0"/>
              <a:t>SELECT </a:t>
            </a:r>
            <a:endParaRPr lang="en-US" sz="2000" dirty="0"/>
          </a:p>
          <a:p>
            <a:pPr marL="0" indent="0">
              <a:buNone/>
            </a:pPr>
            <a:r>
              <a:rPr lang="en-US" sz="2000" dirty="0"/>
              <a:t>'206-324-3564' as ONE</a:t>
            </a:r>
          </a:p>
          <a:p>
            <a:pPr marL="0" indent="0">
              <a:buNone/>
            </a:pPr>
            <a:r>
              <a:rPr lang="en-US" sz="2000" dirty="0"/>
              <a:t>, REPLACE('206-</a:t>
            </a:r>
            <a:r>
              <a:rPr lang="en-US" sz="2000" dirty="0">
                <a:solidFill>
                  <a:srgbClr val="FF0000"/>
                </a:solidFill>
              </a:rPr>
              <a:t>3</a:t>
            </a:r>
            <a:r>
              <a:rPr lang="en-US" sz="2000" dirty="0"/>
              <a:t>24-</a:t>
            </a:r>
            <a:r>
              <a:rPr lang="en-US" sz="2000" dirty="0">
                <a:solidFill>
                  <a:srgbClr val="FF0000"/>
                </a:solidFill>
              </a:rPr>
              <a:t>3</a:t>
            </a:r>
            <a:r>
              <a:rPr lang="en-US" sz="2000" dirty="0"/>
              <a:t>564','3','1') as TWO</a:t>
            </a:r>
          </a:p>
          <a:p>
            <a:pPr marL="0" indent="0">
              <a:buNone/>
            </a:pPr>
            <a:r>
              <a:rPr lang="en-US" sz="2000" dirty="0"/>
              <a:t>, 'Grumble' as THREE</a:t>
            </a:r>
          </a:p>
          <a:p>
            <a:pPr marL="0" indent="0">
              <a:buNone/>
            </a:pPr>
            <a:r>
              <a:rPr lang="en-US" sz="2000" dirty="0"/>
              <a:t>, REPLACE('</a:t>
            </a:r>
            <a:r>
              <a:rPr lang="en-US" sz="2000" dirty="0" err="1"/>
              <a:t>Grumble','G','C</a:t>
            </a:r>
            <a:r>
              <a:rPr lang="en-US" sz="2000" dirty="0"/>
              <a:t>') as FOUR</a:t>
            </a:r>
          </a:p>
          <a:p>
            <a:pPr marL="0" indent="0">
              <a:buNone/>
            </a:pPr>
            <a:r>
              <a:rPr lang="en-US" sz="2000" dirty="0"/>
              <a:t>FROM DUAL</a:t>
            </a:r>
          </a:p>
          <a:p>
            <a:pPr marL="0" indent="0">
              <a:buNone/>
            </a:pPr>
            <a:r>
              <a:rPr lang="en-US" sz="2000" dirty="0"/>
              <a:t>;</a:t>
            </a:r>
          </a:p>
        </p:txBody>
      </p:sp>
      <p:graphicFrame>
        <p:nvGraphicFramePr>
          <p:cNvPr id="4" name="Table 3"/>
          <p:cNvGraphicFramePr>
            <a:graphicFrameLocks noGrp="1"/>
          </p:cNvGraphicFramePr>
          <p:nvPr>
            <p:extLst>
              <p:ext uri="{D42A27DB-BD31-4B8C-83A1-F6EECF244321}">
                <p14:modId xmlns:p14="http://schemas.microsoft.com/office/powerpoint/2010/main" val="1006375351"/>
              </p:ext>
            </p:extLst>
          </p:nvPr>
        </p:nvGraphicFramePr>
        <p:xfrm>
          <a:off x="5726723" y="2461846"/>
          <a:ext cx="5257800" cy="567690"/>
        </p:xfrm>
        <a:graphic>
          <a:graphicData uri="http://schemas.openxmlformats.org/drawingml/2006/table">
            <a:tbl>
              <a:tblPr>
                <a:tableStyleId>{5C22544A-7EE6-4342-B048-85BDC9FD1C3A}</a:tableStyleId>
              </a:tblPr>
              <a:tblGrid>
                <a:gridCol w="1548855">
                  <a:extLst>
                    <a:ext uri="{9D8B030D-6E8A-4147-A177-3AD203B41FA5}">
                      <a16:colId xmlns:a16="http://schemas.microsoft.com/office/drawing/2014/main" val="20000"/>
                    </a:ext>
                  </a:extLst>
                </a:gridCol>
                <a:gridCol w="1548855">
                  <a:extLst>
                    <a:ext uri="{9D8B030D-6E8A-4147-A177-3AD203B41FA5}">
                      <a16:colId xmlns:a16="http://schemas.microsoft.com/office/drawing/2014/main" val="20001"/>
                    </a:ext>
                  </a:extLst>
                </a:gridCol>
                <a:gridCol w="1091913">
                  <a:extLst>
                    <a:ext uri="{9D8B030D-6E8A-4147-A177-3AD203B41FA5}">
                      <a16:colId xmlns:a16="http://schemas.microsoft.com/office/drawing/2014/main" val="20002"/>
                    </a:ext>
                  </a:extLst>
                </a:gridCol>
                <a:gridCol w="1068177">
                  <a:extLst>
                    <a:ext uri="{9D8B030D-6E8A-4147-A177-3AD203B41FA5}">
                      <a16:colId xmlns:a16="http://schemas.microsoft.com/office/drawing/2014/main" val="20003"/>
                    </a:ext>
                  </a:extLst>
                </a:gridCol>
              </a:tblGrid>
              <a:tr h="190500">
                <a:tc>
                  <a:txBody>
                    <a:bodyPr/>
                    <a:lstStyle/>
                    <a:p>
                      <a:pPr algn="l" fontAlgn="b"/>
                      <a:r>
                        <a:rPr lang="en-US" sz="1800" u="none" strike="noStrike" dirty="0">
                          <a:effectLst/>
                        </a:rPr>
                        <a:t>ONE</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dirty="0">
                          <a:effectLst/>
                        </a:rPr>
                        <a:t>TWO</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a:effectLst/>
                        </a:rPr>
                        <a:t>THREE</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FOUR</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800" u="none" strike="noStrike" dirty="0">
                          <a:effectLst/>
                        </a:rPr>
                        <a:t>206-</a:t>
                      </a:r>
                      <a:r>
                        <a:rPr lang="en-US" sz="1800" u="none" strike="noStrike" dirty="0">
                          <a:solidFill>
                            <a:srgbClr val="FF0000"/>
                          </a:solidFill>
                          <a:effectLst/>
                        </a:rPr>
                        <a:t>3</a:t>
                      </a:r>
                      <a:r>
                        <a:rPr lang="en-US" sz="1800" u="none" strike="noStrike" dirty="0">
                          <a:effectLst/>
                        </a:rPr>
                        <a:t>24-</a:t>
                      </a:r>
                      <a:r>
                        <a:rPr lang="en-US" sz="1800" u="none" strike="noStrike" dirty="0">
                          <a:solidFill>
                            <a:srgbClr val="FF0000"/>
                          </a:solidFill>
                          <a:effectLst/>
                        </a:rPr>
                        <a:t>3</a:t>
                      </a:r>
                      <a:r>
                        <a:rPr lang="en-US" sz="1800" u="none" strike="noStrike" dirty="0">
                          <a:effectLst/>
                        </a:rPr>
                        <a:t>564</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a:effectLst/>
                        </a:rPr>
                        <a:t>206-124-1564</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dirty="0">
                          <a:effectLst/>
                        </a:rPr>
                        <a:t>Grumble</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dirty="0">
                          <a:effectLst/>
                        </a:rPr>
                        <a:t>Crumble</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bl>
          </a:graphicData>
        </a:graphic>
      </p:graphicFrame>
      <p:sp>
        <p:nvSpPr>
          <p:cNvPr id="5" name="TextBox 4"/>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REPLACE()</a:t>
            </a:r>
            <a:endParaRPr lang="en-US" sz="3200" b="1" dirty="0">
              <a:solidFill>
                <a:schemeClr val="bg1"/>
              </a:solidFill>
            </a:endParaRPr>
          </a:p>
        </p:txBody>
      </p:sp>
      <p:sp>
        <p:nvSpPr>
          <p:cNvPr id="6" name="TextBox 5"/>
          <p:cNvSpPr txBox="1"/>
          <p:nvPr/>
        </p:nvSpPr>
        <p:spPr>
          <a:xfrm>
            <a:off x="5726723" y="2092514"/>
            <a:ext cx="856325" cy="369332"/>
          </a:xfrm>
          <a:prstGeom prst="rect">
            <a:avLst/>
          </a:prstGeom>
          <a:noFill/>
        </p:spPr>
        <p:txBody>
          <a:bodyPr wrap="none" rtlCol="0">
            <a:spAutoFit/>
          </a:bodyPr>
          <a:lstStyle/>
          <a:p>
            <a:r>
              <a:rPr lang="en-US" dirty="0" smtClean="0"/>
              <a:t>Output</a:t>
            </a:r>
            <a:endParaRPr lang="en-US" dirty="0"/>
          </a:p>
        </p:txBody>
      </p:sp>
      <p:sp>
        <p:nvSpPr>
          <p:cNvPr id="7" name="TextBox 6"/>
          <p:cNvSpPr txBox="1"/>
          <p:nvPr/>
        </p:nvSpPr>
        <p:spPr>
          <a:xfrm>
            <a:off x="209004" y="1952818"/>
            <a:ext cx="2443554"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a:t>
            </a:r>
            <a:endParaRPr lang="en-US" dirty="0"/>
          </a:p>
        </p:txBody>
      </p:sp>
    </p:spTree>
    <p:extLst>
      <p:ext uri="{BB962C8B-B14F-4D97-AF65-F5344CB8AC3E}">
        <p14:creationId xmlns:p14="http://schemas.microsoft.com/office/powerpoint/2010/main" val="1573177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5" y="1180856"/>
            <a:ext cx="10515600" cy="4351338"/>
          </a:xfrm>
        </p:spPr>
        <p:txBody>
          <a:bodyPr>
            <a:normAutofit/>
          </a:bodyPr>
          <a:lstStyle/>
          <a:p>
            <a:pPr>
              <a:lnSpc>
                <a:spcPct val="150000"/>
              </a:lnSpc>
            </a:pPr>
            <a:r>
              <a:rPr lang="en-US" sz="2200" dirty="0" smtClean="0"/>
              <a:t>SUBSTR enables reducing just a subset of characters from a string, such as pulling the 3</a:t>
            </a:r>
            <a:r>
              <a:rPr lang="en-US" sz="2200" baseline="30000" dirty="0" smtClean="0"/>
              <a:t>rd</a:t>
            </a:r>
            <a:r>
              <a:rPr lang="en-US" sz="2200" dirty="0" smtClean="0"/>
              <a:t> through 6</a:t>
            </a:r>
            <a:r>
              <a:rPr lang="en-US" sz="2200" baseline="30000" dirty="0" smtClean="0"/>
              <a:t>th</a:t>
            </a:r>
            <a:r>
              <a:rPr lang="en-US" sz="2200" dirty="0" smtClean="0"/>
              <a:t> characters out of a PO number</a:t>
            </a:r>
          </a:p>
          <a:p>
            <a:pPr>
              <a:lnSpc>
                <a:spcPct val="150000"/>
              </a:lnSpc>
            </a:pPr>
            <a:r>
              <a:rPr lang="en-US" sz="2200" dirty="0" smtClean="0"/>
              <a:t>INSTR searches within a string for a substring, and identifies at which character of the string the substring begins</a:t>
            </a:r>
            <a:endParaRPr lang="en-US" sz="2200" dirty="0"/>
          </a:p>
        </p:txBody>
      </p:sp>
      <p:sp>
        <p:nvSpPr>
          <p:cNvPr id="4" name="TextBox 3"/>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SUBSTR</a:t>
            </a:r>
            <a:r>
              <a:rPr lang="en-US" sz="3200" b="1" dirty="0">
                <a:solidFill>
                  <a:schemeClr val="bg1"/>
                </a:solidFill>
              </a:rPr>
              <a:t>() and INSTR()</a:t>
            </a:r>
          </a:p>
        </p:txBody>
      </p:sp>
    </p:spTree>
    <p:extLst>
      <p:ext uri="{BB962C8B-B14F-4D97-AF65-F5344CB8AC3E}">
        <p14:creationId xmlns:p14="http://schemas.microsoft.com/office/powerpoint/2010/main" val="2583381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32" y="1570892"/>
            <a:ext cx="4684376" cy="2250831"/>
          </a:xfrm>
        </p:spPr>
        <p:txBody>
          <a:bodyPr>
            <a:normAutofit/>
          </a:bodyPr>
          <a:lstStyle/>
          <a:p>
            <a:pPr marL="0" indent="0">
              <a:buNone/>
            </a:pPr>
            <a:r>
              <a:rPr lang="en-US" sz="2200" dirty="0"/>
              <a:t>SELECT </a:t>
            </a:r>
          </a:p>
          <a:p>
            <a:pPr marL="0" indent="0">
              <a:buNone/>
            </a:pPr>
            <a:r>
              <a:rPr lang="en-US" sz="2200" dirty="0"/>
              <a:t>SUBSTR('AB</a:t>
            </a:r>
            <a:r>
              <a:rPr lang="en-US" sz="2200" dirty="0">
                <a:solidFill>
                  <a:srgbClr val="FF0000"/>
                </a:solidFill>
              </a:rPr>
              <a:t>CDEF</a:t>
            </a:r>
            <a:r>
              <a:rPr lang="en-US" sz="2200" dirty="0"/>
              <a:t>G',3,4) as ONE</a:t>
            </a:r>
          </a:p>
          <a:p>
            <a:pPr marL="0" indent="0">
              <a:buNone/>
            </a:pPr>
            <a:r>
              <a:rPr lang="en-US" sz="2200" dirty="0"/>
              <a:t>, INSTR('AB</a:t>
            </a:r>
            <a:r>
              <a:rPr lang="en-US" sz="2200" dirty="0">
                <a:solidFill>
                  <a:srgbClr val="FF0000"/>
                </a:solidFill>
              </a:rPr>
              <a:t>CDEF</a:t>
            </a:r>
            <a:r>
              <a:rPr lang="en-US" sz="2200" dirty="0"/>
              <a:t>G','CDEF') as TWO</a:t>
            </a:r>
          </a:p>
          <a:p>
            <a:pPr marL="0" indent="0">
              <a:buNone/>
            </a:pPr>
            <a:r>
              <a:rPr lang="en-US" sz="2200" dirty="0"/>
              <a:t>FROM DUAL</a:t>
            </a:r>
          </a:p>
          <a:p>
            <a:pPr marL="0" indent="0">
              <a:buNone/>
            </a:pPr>
            <a:r>
              <a:rPr lang="en-US" sz="2200" dirty="0"/>
              <a:t>;</a:t>
            </a:r>
          </a:p>
        </p:txBody>
      </p:sp>
      <p:graphicFrame>
        <p:nvGraphicFramePr>
          <p:cNvPr id="4" name="Table 3"/>
          <p:cNvGraphicFramePr>
            <a:graphicFrameLocks noGrp="1"/>
          </p:cNvGraphicFramePr>
          <p:nvPr>
            <p:extLst>
              <p:ext uri="{D42A27DB-BD31-4B8C-83A1-F6EECF244321}">
                <p14:modId xmlns:p14="http://schemas.microsoft.com/office/powerpoint/2010/main" val="4088792377"/>
              </p:ext>
            </p:extLst>
          </p:nvPr>
        </p:nvGraphicFramePr>
        <p:xfrm>
          <a:off x="6119445" y="2128617"/>
          <a:ext cx="2266950" cy="567690"/>
        </p:xfrm>
        <a:graphic>
          <a:graphicData uri="http://schemas.openxmlformats.org/drawingml/2006/table">
            <a:tbl>
              <a:tblPr>
                <a:tableStyleId>{5C22544A-7EE6-4342-B048-85BDC9FD1C3A}</a:tableStyleId>
              </a:tblPr>
              <a:tblGrid>
                <a:gridCol w="1153361">
                  <a:extLst>
                    <a:ext uri="{9D8B030D-6E8A-4147-A177-3AD203B41FA5}">
                      <a16:colId xmlns:a16="http://schemas.microsoft.com/office/drawing/2014/main" val="20000"/>
                    </a:ext>
                  </a:extLst>
                </a:gridCol>
                <a:gridCol w="1113589">
                  <a:extLst>
                    <a:ext uri="{9D8B030D-6E8A-4147-A177-3AD203B41FA5}">
                      <a16:colId xmlns:a16="http://schemas.microsoft.com/office/drawing/2014/main" val="20001"/>
                    </a:ext>
                  </a:extLst>
                </a:gridCol>
              </a:tblGrid>
              <a:tr h="190500">
                <a:tc>
                  <a:txBody>
                    <a:bodyPr/>
                    <a:lstStyle/>
                    <a:p>
                      <a:pPr algn="l" fontAlgn="b"/>
                      <a:r>
                        <a:rPr lang="en-US" sz="1800" u="none" strike="noStrike" dirty="0">
                          <a:effectLst/>
                        </a:rPr>
                        <a:t>ONE</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a:effectLst/>
                        </a:rPr>
                        <a:t>TWO</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800" u="none" strike="noStrike" dirty="0">
                          <a:solidFill>
                            <a:srgbClr val="FF0000"/>
                          </a:solidFill>
                          <a:effectLst/>
                        </a:rPr>
                        <a:t>CDEF</a:t>
                      </a:r>
                      <a:endParaRPr lang="en-US" sz="1800" b="0" i="0" u="none" strike="noStrike" dirty="0">
                        <a:solidFill>
                          <a:srgbClr val="FF0000"/>
                        </a:solidFill>
                        <a:effectLst/>
                        <a:latin typeface="Calibri"/>
                      </a:endParaRPr>
                    </a:p>
                  </a:txBody>
                  <a:tcPr marL="9525" marR="9525" marT="9525" marB="0" anchor="b"/>
                </a:tc>
                <a:tc>
                  <a:txBody>
                    <a:bodyPr/>
                    <a:lstStyle/>
                    <a:p>
                      <a:pPr algn="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bl>
          </a:graphicData>
        </a:graphic>
      </p:graphicFrame>
      <p:sp>
        <p:nvSpPr>
          <p:cNvPr id="5" name="TextBox 4"/>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SUBSTR</a:t>
            </a:r>
            <a:r>
              <a:rPr lang="en-US" sz="3200" b="1" dirty="0">
                <a:solidFill>
                  <a:schemeClr val="bg1"/>
                </a:solidFill>
              </a:rPr>
              <a:t>() and INSTR()</a:t>
            </a:r>
          </a:p>
        </p:txBody>
      </p:sp>
      <p:sp>
        <p:nvSpPr>
          <p:cNvPr id="6" name="TextBox 5"/>
          <p:cNvSpPr txBox="1"/>
          <p:nvPr/>
        </p:nvSpPr>
        <p:spPr>
          <a:xfrm>
            <a:off x="6001209" y="1570892"/>
            <a:ext cx="856325" cy="369332"/>
          </a:xfrm>
          <a:prstGeom prst="rect">
            <a:avLst/>
          </a:prstGeom>
          <a:noFill/>
        </p:spPr>
        <p:txBody>
          <a:bodyPr wrap="none" rtlCol="0">
            <a:spAutoFit/>
          </a:bodyPr>
          <a:lstStyle/>
          <a:p>
            <a:r>
              <a:rPr lang="en-US" dirty="0" smtClean="0"/>
              <a:t>Output</a:t>
            </a:r>
            <a:endParaRPr lang="en-US" dirty="0"/>
          </a:p>
        </p:txBody>
      </p:sp>
      <p:sp>
        <p:nvSpPr>
          <p:cNvPr id="7" name="TextBox 6"/>
          <p:cNvSpPr txBox="1"/>
          <p:nvPr/>
        </p:nvSpPr>
        <p:spPr>
          <a:xfrm>
            <a:off x="381000" y="946978"/>
            <a:ext cx="2443554"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a:t>
            </a:r>
            <a:endParaRPr lang="en-US" dirty="0"/>
          </a:p>
        </p:txBody>
      </p:sp>
    </p:spTree>
    <p:extLst>
      <p:ext uri="{BB962C8B-B14F-4D97-AF65-F5344CB8AC3E}">
        <p14:creationId xmlns:p14="http://schemas.microsoft.com/office/powerpoint/2010/main" val="3889394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5" y="1122241"/>
            <a:ext cx="10515600" cy="4588094"/>
          </a:xfrm>
        </p:spPr>
        <p:txBody>
          <a:bodyPr>
            <a:normAutofit/>
          </a:bodyPr>
          <a:lstStyle/>
          <a:p>
            <a:pPr marL="0" indent="0">
              <a:buNone/>
            </a:pPr>
            <a:r>
              <a:rPr lang="en-US" sz="2000" dirty="0"/>
              <a:t>In an Order set of data, will return a value from a specified column, but from the row before or the row after</a:t>
            </a:r>
          </a:p>
          <a:p>
            <a:pPr marL="0" indent="0">
              <a:buNone/>
            </a:pPr>
            <a:endParaRPr lang="en-US" sz="2000" dirty="0" smtClean="0"/>
          </a:p>
          <a:p>
            <a:pPr marL="0" indent="0">
              <a:buNone/>
            </a:pPr>
            <a:r>
              <a:rPr lang="en-US" sz="2000" dirty="0" smtClean="0"/>
              <a:t>SELECT</a:t>
            </a:r>
            <a:endParaRPr lang="en-US" sz="2000" dirty="0"/>
          </a:p>
          <a:p>
            <a:pPr marL="0" indent="0">
              <a:buNone/>
            </a:pPr>
            <a:r>
              <a:rPr lang="en-US" sz="2000" dirty="0"/>
              <a:t>WAREHOUSE_ID</a:t>
            </a:r>
          </a:p>
          <a:p>
            <a:pPr marL="0" indent="0">
              <a:buNone/>
            </a:pPr>
            <a:r>
              <a:rPr lang="en-US" sz="2000" dirty="0"/>
              <a:t>, LEAD(WAREHOUSE_ID,1) OVER (ORDER BY WAREHOUSE_ID) as NEXT_FC</a:t>
            </a:r>
          </a:p>
          <a:p>
            <a:pPr marL="0" indent="0">
              <a:buNone/>
            </a:pPr>
            <a:r>
              <a:rPr lang="en-US" sz="2000" dirty="0"/>
              <a:t>, LAG(WAREHOUSE_ID,1) OVER (ORDER BY WAREHOUSE_ID) as PRIOR_FC</a:t>
            </a:r>
          </a:p>
          <a:p>
            <a:pPr marL="0" indent="0">
              <a:buNone/>
            </a:pPr>
            <a:r>
              <a:rPr lang="en-US" sz="2000" dirty="0"/>
              <a:t>FROM D_WAREHOUSES </a:t>
            </a:r>
          </a:p>
          <a:p>
            <a:pPr marL="0" indent="0">
              <a:buNone/>
            </a:pPr>
            <a:r>
              <a:rPr lang="en-US" sz="2000" dirty="0"/>
              <a:t>WHERE WAREHOUSE_ID &gt;= 'Y000'</a:t>
            </a:r>
          </a:p>
          <a:p>
            <a:pPr marL="0" indent="0">
              <a:buNone/>
            </a:pPr>
            <a:r>
              <a:rPr lang="en-US" sz="2000" dirty="0"/>
              <a:t>;</a:t>
            </a:r>
          </a:p>
        </p:txBody>
      </p:sp>
      <p:graphicFrame>
        <p:nvGraphicFramePr>
          <p:cNvPr id="4" name="Table 3"/>
          <p:cNvGraphicFramePr>
            <a:graphicFrameLocks noGrp="1"/>
          </p:cNvGraphicFramePr>
          <p:nvPr>
            <p:extLst>
              <p:ext uri="{D42A27DB-BD31-4B8C-83A1-F6EECF244321}">
                <p14:modId xmlns:p14="http://schemas.microsoft.com/office/powerpoint/2010/main" val="3670753667"/>
              </p:ext>
            </p:extLst>
          </p:nvPr>
        </p:nvGraphicFramePr>
        <p:xfrm>
          <a:off x="7602177" y="3984771"/>
          <a:ext cx="3962399" cy="1419225"/>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799">
                  <a:extLst>
                    <a:ext uri="{9D8B030D-6E8A-4147-A177-3AD203B41FA5}">
                      <a16:colId xmlns:a16="http://schemas.microsoft.com/office/drawing/2014/main" val="20002"/>
                    </a:ext>
                  </a:extLst>
                </a:gridCol>
              </a:tblGrid>
              <a:tr h="190500">
                <a:tc>
                  <a:txBody>
                    <a:bodyPr/>
                    <a:lstStyle/>
                    <a:p>
                      <a:pPr algn="l" fontAlgn="ctr"/>
                      <a:r>
                        <a:rPr lang="en-US" sz="1800" u="none" strike="noStrike" dirty="0">
                          <a:effectLst/>
                        </a:rPr>
                        <a:t>WAREHOUSE_ID</a:t>
                      </a:r>
                      <a:endParaRPr lang="en-US" sz="1800" b="0" i="0" u="none" strike="noStrike" dirty="0">
                        <a:solidFill>
                          <a:srgbClr val="000000"/>
                        </a:solidFill>
                        <a:effectLst/>
                        <a:latin typeface="Arial Unicode MS"/>
                      </a:endParaRPr>
                    </a:p>
                  </a:txBody>
                  <a:tcPr marL="9525" marR="9525" marT="9525" marB="0" anchor="ctr"/>
                </a:tc>
                <a:tc>
                  <a:txBody>
                    <a:bodyPr/>
                    <a:lstStyle/>
                    <a:p>
                      <a:pPr algn="l" fontAlgn="b"/>
                      <a:r>
                        <a:rPr lang="en-US" sz="1800" u="none" strike="noStrike" dirty="0">
                          <a:effectLst/>
                        </a:rPr>
                        <a:t>NEXT_FC</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a:effectLst/>
                        </a:rPr>
                        <a:t>PRIOR_FC</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ctr"/>
                      <a:r>
                        <a:rPr lang="en-US" sz="1800" u="none" strike="noStrike" dirty="0">
                          <a:solidFill>
                            <a:srgbClr val="FF0000"/>
                          </a:solidFill>
                          <a:effectLst/>
                        </a:rPr>
                        <a:t>YAHA</a:t>
                      </a:r>
                      <a:endParaRPr lang="en-US" sz="1800" b="0" i="0" u="none" strike="noStrike" dirty="0">
                        <a:solidFill>
                          <a:srgbClr val="FF0000"/>
                        </a:solidFill>
                        <a:effectLst/>
                        <a:latin typeface="Arial Unicode MS"/>
                      </a:endParaRPr>
                    </a:p>
                  </a:txBody>
                  <a:tcPr marL="9525" marR="9525" marT="9525" marB="0" anchor="ctr"/>
                </a:tc>
                <a:tc>
                  <a:txBody>
                    <a:bodyPr/>
                    <a:lstStyle/>
                    <a:p>
                      <a:pPr algn="l" fontAlgn="b"/>
                      <a:r>
                        <a:rPr lang="en-US" sz="1800" u="none" strike="noStrike" dirty="0">
                          <a:effectLst/>
                        </a:rPr>
                        <a:t>YYGF</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ctr"/>
                      <a:r>
                        <a:rPr lang="en-US" sz="1800" u="none" strike="noStrike" dirty="0">
                          <a:effectLst/>
                        </a:rPr>
                        <a:t>YYGF</a:t>
                      </a:r>
                      <a:endParaRPr lang="en-US" sz="1800" b="0" i="0" u="none" strike="noStrike" dirty="0">
                        <a:solidFill>
                          <a:srgbClr val="000000"/>
                        </a:solidFill>
                        <a:effectLst/>
                        <a:latin typeface="Arial Unicode MS"/>
                      </a:endParaRPr>
                    </a:p>
                  </a:txBody>
                  <a:tcPr marL="9525" marR="9525" marT="9525" marB="0" anchor="ctr"/>
                </a:tc>
                <a:tc>
                  <a:txBody>
                    <a:bodyPr/>
                    <a:lstStyle/>
                    <a:p>
                      <a:pPr algn="l" fontAlgn="b"/>
                      <a:r>
                        <a:rPr lang="en-US" sz="1800" u="none" strike="noStrike" dirty="0">
                          <a:solidFill>
                            <a:schemeClr val="tx2">
                              <a:lumMod val="60000"/>
                              <a:lumOff val="40000"/>
                            </a:schemeClr>
                          </a:solidFill>
                          <a:effectLst/>
                        </a:rPr>
                        <a:t>YYZ1</a:t>
                      </a:r>
                      <a:endParaRPr lang="en-US" sz="1800" b="0" i="0" u="none" strike="noStrike" dirty="0">
                        <a:solidFill>
                          <a:schemeClr val="tx2">
                            <a:lumMod val="60000"/>
                            <a:lumOff val="40000"/>
                          </a:schemeClr>
                        </a:solidFill>
                        <a:effectLst/>
                        <a:latin typeface="Calibri"/>
                      </a:endParaRPr>
                    </a:p>
                  </a:txBody>
                  <a:tcPr marL="9525" marR="9525" marT="9525" marB="0" anchor="b"/>
                </a:tc>
                <a:tc>
                  <a:txBody>
                    <a:bodyPr/>
                    <a:lstStyle/>
                    <a:p>
                      <a:pPr algn="l" fontAlgn="b"/>
                      <a:r>
                        <a:rPr lang="en-US" sz="1800" u="none" strike="noStrike" dirty="0">
                          <a:solidFill>
                            <a:srgbClr val="FF0000"/>
                          </a:solidFill>
                          <a:effectLst/>
                        </a:rPr>
                        <a:t>YAHA</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ctr"/>
                      <a:r>
                        <a:rPr lang="en-US" sz="1800" u="none" strike="noStrike" dirty="0">
                          <a:solidFill>
                            <a:schemeClr val="tx2">
                              <a:lumMod val="60000"/>
                              <a:lumOff val="40000"/>
                            </a:schemeClr>
                          </a:solidFill>
                          <a:effectLst/>
                        </a:rPr>
                        <a:t>YYZ1</a:t>
                      </a:r>
                      <a:endParaRPr lang="en-US" sz="1800" b="0" i="0" u="none" strike="noStrike" dirty="0">
                        <a:solidFill>
                          <a:schemeClr val="tx2">
                            <a:lumMod val="60000"/>
                            <a:lumOff val="40000"/>
                          </a:schemeClr>
                        </a:solidFill>
                        <a:effectLst/>
                        <a:latin typeface="Arial Unicode MS"/>
                      </a:endParaRPr>
                    </a:p>
                  </a:txBody>
                  <a:tcPr marL="9525" marR="9525" marT="9525" marB="0" anchor="ctr"/>
                </a:tc>
                <a:tc>
                  <a:txBody>
                    <a:bodyPr/>
                    <a:lstStyle/>
                    <a:p>
                      <a:pPr algn="l" fontAlgn="b"/>
                      <a:r>
                        <a:rPr lang="en-US" sz="1800" u="none" strike="noStrike">
                          <a:effectLst/>
                        </a:rPr>
                        <a:t>ZAPO</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YYGF</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800" u="none" strike="noStrike">
                          <a:effectLst/>
                        </a:rPr>
                        <a:t>ZAPO</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dirty="0">
                          <a:effectLst/>
                        </a:rPr>
                        <a:t>YYZ1</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
        <p:nvSpPr>
          <p:cNvPr id="5" name="TextBox 4"/>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LAG() </a:t>
            </a:r>
            <a:r>
              <a:rPr lang="en-US" sz="3200" b="1" dirty="0">
                <a:solidFill>
                  <a:schemeClr val="bg1"/>
                </a:solidFill>
              </a:rPr>
              <a:t>and </a:t>
            </a:r>
            <a:r>
              <a:rPr lang="en-US" sz="3200" b="1" dirty="0" smtClean="0">
                <a:solidFill>
                  <a:schemeClr val="bg1"/>
                </a:solidFill>
              </a:rPr>
              <a:t>LEAD()</a:t>
            </a:r>
            <a:endParaRPr lang="en-US" sz="3200" b="1" dirty="0">
              <a:solidFill>
                <a:schemeClr val="bg1"/>
              </a:solidFill>
            </a:endParaRPr>
          </a:p>
        </p:txBody>
      </p:sp>
      <p:sp>
        <p:nvSpPr>
          <p:cNvPr id="6" name="TextBox 5"/>
          <p:cNvSpPr txBox="1"/>
          <p:nvPr/>
        </p:nvSpPr>
        <p:spPr>
          <a:xfrm>
            <a:off x="8153400" y="3615439"/>
            <a:ext cx="870751" cy="369332"/>
          </a:xfrm>
          <a:prstGeom prst="rect">
            <a:avLst/>
          </a:prstGeom>
          <a:noFill/>
        </p:spPr>
        <p:txBody>
          <a:bodyPr wrap="none" rtlCol="0">
            <a:spAutoFit/>
          </a:bodyPr>
          <a:lstStyle/>
          <a:p>
            <a:r>
              <a:rPr lang="en-US" b="1" u="sng" dirty="0" smtClean="0"/>
              <a:t>Output</a:t>
            </a:r>
            <a:endParaRPr lang="en-US" b="1" u="sng" dirty="0"/>
          </a:p>
        </p:txBody>
      </p:sp>
      <p:sp>
        <p:nvSpPr>
          <p:cNvPr id="7" name="TextBox 6"/>
          <p:cNvSpPr txBox="1"/>
          <p:nvPr/>
        </p:nvSpPr>
        <p:spPr>
          <a:xfrm>
            <a:off x="0" y="1785178"/>
            <a:ext cx="2443554"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a:t>
            </a:r>
            <a:endParaRPr lang="en-US" dirty="0"/>
          </a:p>
        </p:txBody>
      </p:sp>
    </p:spTree>
    <p:extLst>
      <p:ext uri="{BB962C8B-B14F-4D97-AF65-F5344CB8AC3E}">
        <p14:creationId xmlns:p14="http://schemas.microsoft.com/office/powerpoint/2010/main" val="307016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108" y="1298087"/>
            <a:ext cx="10515600" cy="1808528"/>
          </a:xfrm>
        </p:spPr>
        <p:txBody>
          <a:bodyPr>
            <a:normAutofit/>
          </a:bodyPr>
          <a:lstStyle/>
          <a:p>
            <a:r>
              <a:rPr lang="en-US" sz="2200" dirty="0" smtClean="0"/>
              <a:t>Both return a numeric field ranking your data from 1 to n</a:t>
            </a:r>
          </a:p>
          <a:p>
            <a:r>
              <a:rPr lang="en-US" sz="2200" dirty="0" smtClean="0"/>
              <a:t>RANK() returns the same number for any sets of rows that have the same value</a:t>
            </a:r>
          </a:p>
          <a:p>
            <a:r>
              <a:rPr lang="en-US" sz="2200" dirty="0" smtClean="0"/>
              <a:t>ROW_NUMBER() returns a unique number for each row</a:t>
            </a:r>
          </a:p>
          <a:p>
            <a:r>
              <a:rPr lang="en-US" sz="2200" dirty="0" smtClean="0"/>
              <a:t>Both can be used when you need the Top 10 or Top 10000 records</a:t>
            </a:r>
          </a:p>
          <a:p>
            <a:endParaRPr lang="en-US" sz="2200" dirty="0"/>
          </a:p>
        </p:txBody>
      </p:sp>
      <p:sp>
        <p:nvSpPr>
          <p:cNvPr id="4" name="TextBox 3"/>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RANK() </a:t>
            </a:r>
            <a:r>
              <a:rPr lang="en-US" sz="3200" b="1" dirty="0">
                <a:solidFill>
                  <a:schemeClr val="bg1"/>
                </a:solidFill>
              </a:rPr>
              <a:t>and </a:t>
            </a:r>
            <a:r>
              <a:rPr lang="en-US" sz="3200" b="1" dirty="0" smtClean="0">
                <a:solidFill>
                  <a:schemeClr val="bg1"/>
                </a:solidFill>
              </a:rPr>
              <a:t>ROW_NUMBER()</a:t>
            </a:r>
            <a:endParaRPr lang="en-US" sz="3200" b="1" dirty="0">
              <a:solidFill>
                <a:schemeClr val="bg1"/>
              </a:solidFill>
            </a:endParaRPr>
          </a:p>
        </p:txBody>
      </p:sp>
    </p:spTree>
    <p:extLst>
      <p:ext uri="{BB962C8B-B14F-4D97-AF65-F5344CB8AC3E}">
        <p14:creationId xmlns:p14="http://schemas.microsoft.com/office/powerpoint/2010/main" val="713697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5" y="1555994"/>
            <a:ext cx="10515600" cy="4351338"/>
          </a:xfrm>
        </p:spPr>
        <p:txBody>
          <a:bodyPr>
            <a:normAutofit/>
          </a:bodyPr>
          <a:lstStyle/>
          <a:p>
            <a:pPr marL="0" indent="0">
              <a:buNone/>
            </a:pPr>
            <a:r>
              <a:rPr lang="en-US" sz="2200" dirty="0"/>
              <a:t>SELECT</a:t>
            </a:r>
          </a:p>
          <a:p>
            <a:pPr marL="0" indent="0">
              <a:buNone/>
            </a:pPr>
            <a:r>
              <a:rPr lang="en-US" sz="2200" dirty="0"/>
              <a:t>WAREHOUSE_ID</a:t>
            </a:r>
          </a:p>
          <a:p>
            <a:pPr marL="0" indent="0">
              <a:buNone/>
            </a:pPr>
            <a:r>
              <a:rPr lang="en-US" sz="2200" dirty="0">
                <a:solidFill>
                  <a:srgbClr val="FF0000"/>
                </a:solidFill>
              </a:rPr>
              <a:t>, RANK() OVER (ORDER BY NAME) as RANK</a:t>
            </a:r>
          </a:p>
          <a:p>
            <a:pPr marL="0" indent="0">
              <a:buNone/>
            </a:pPr>
            <a:r>
              <a:rPr lang="en-US" sz="2200" dirty="0">
                <a:solidFill>
                  <a:schemeClr val="tx2">
                    <a:lumMod val="75000"/>
                  </a:schemeClr>
                </a:solidFill>
              </a:rPr>
              <a:t>, ROW_NUMBER() OVER (ORDER BY NAME) as ROW_NUM</a:t>
            </a:r>
          </a:p>
          <a:p>
            <a:pPr marL="0" indent="0">
              <a:buNone/>
            </a:pPr>
            <a:r>
              <a:rPr lang="en-US" sz="2200" dirty="0"/>
              <a:t>FROM D_WAREHOUSES </a:t>
            </a:r>
          </a:p>
          <a:p>
            <a:pPr marL="0" indent="0">
              <a:buNone/>
            </a:pPr>
            <a:r>
              <a:rPr lang="en-US" sz="2200" dirty="0"/>
              <a:t>WHERE WAREHOUSE_ID IN ('AAPH','TGL3','AARN')</a:t>
            </a:r>
          </a:p>
          <a:p>
            <a:pPr marL="0" indent="0">
              <a:buNone/>
            </a:pPr>
            <a:r>
              <a:rPr lang="en-US" sz="2200" dirty="0"/>
              <a:t>;</a:t>
            </a:r>
          </a:p>
        </p:txBody>
      </p:sp>
      <p:graphicFrame>
        <p:nvGraphicFramePr>
          <p:cNvPr id="4" name="Table 3"/>
          <p:cNvGraphicFramePr>
            <a:graphicFrameLocks noGrp="1"/>
          </p:cNvGraphicFramePr>
          <p:nvPr>
            <p:extLst>
              <p:ext uri="{D42A27DB-BD31-4B8C-83A1-F6EECF244321}">
                <p14:modId xmlns:p14="http://schemas.microsoft.com/office/powerpoint/2010/main" val="2276076869"/>
              </p:ext>
            </p:extLst>
          </p:nvPr>
        </p:nvGraphicFramePr>
        <p:xfrm>
          <a:off x="1295400" y="4636477"/>
          <a:ext cx="4572000" cy="1135380"/>
        </p:xfrm>
        <a:graphic>
          <a:graphicData uri="http://schemas.openxmlformats.org/drawingml/2006/table">
            <a:tbl>
              <a:tblPr>
                <a:tableStyleId>{5C22544A-7EE6-4342-B048-85BDC9FD1C3A}</a:tableStyleId>
              </a:tblPr>
              <a:tblGrid>
                <a:gridCol w="1901227">
                  <a:extLst>
                    <a:ext uri="{9D8B030D-6E8A-4147-A177-3AD203B41FA5}">
                      <a16:colId xmlns:a16="http://schemas.microsoft.com/office/drawing/2014/main" val="20000"/>
                    </a:ext>
                  </a:extLst>
                </a:gridCol>
                <a:gridCol w="1380654">
                  <a:extLst>
                    <a:ext uri="{9D8B030D-6E8A-4147-A177-3AD203B41FA5}">
                      <a16:colId xmlns:a16="http://schemas.microsoft.com/office/drawing/2014/main" val="20001"/>
                    </a:ext>
                  </a:extLst>
                </a:gridCol>
                <a:gridCol w="1290119">
                  <a:extLst>
                    <a:ext uri="{9D8B030D-6E8A-4147-A177-3AD203B41FA5}">
                      <a16:colId xmlns:a16="http://schemas.microsoft.com/office/drawing/2014/main" val="20002"/>
                    </a:ext>
                  </a:extLst>
                </a:gridCol>
              </a:tblGrid>
              <a:tr h="190500">
                <a:tc>
                  <a:txBody>
                    <a:bodyPr/>
                    <a:lstStyle/>
                    <a:p>
                      <a:pPr algn="l" fontAlgn="ctr"/>
                      <a:r>
                        <a:rPr lang="en-US" sz="1800" u="none" strike="noStrike" dirty="0">
                          <a:effectLst/>
                        </a:rPr>
                        <a:t>WAREHOUSE_ID</a:t>
                      </a:r>
                      <a:endParaRPr lang="en-US" sz="1800" b="0" i="0" u="none" strike="noStrike" dirty="0">
                        <a:solidFill>
                          <a:srgbClr val="000000"/>
                        </a:solidFill>
                        <a:effectLst/>
                        <a:latin typeface="Arial Unicode MS"/>
                      </a:endParaRPr>
                    </a:p>
                  </a:txBody>
                  <a:tcPr marL="9525" marR="9525" marT="9525" marB="0" anchor="ctr"/>
                </a:tc>
                <a:tc>
                  <a:txBody>
                    <a:bodyPr/>
                    <a:lstStyle/>
                    <a:p>
                      <a:pPr algn="l" fontAlgn="b"/>
                      <a:r>
                        <a:rPr lang="en-US" sz="1800" u="none" strike="noStrike" dirty="0">
                          <a:effectLst/>
                        </a:rPr>
                        <a:t>RANK</a:t>
                      </a:r>
                      <a:endParaRPr lang="en-US" sz="1800" b="0" i="0" u="none" strike="noStrike" dirty="0">
                        <a:solidFill>
                          <a:srgbClr val="000000"/>
                        </a:solidFill>
                        <a:effectLst/>
                        <a:latin typeface="Calibri"/>
                      </a:endParaRPr>
                    </a:p>
                  </a:txBody>
                  <a:tcPr marL="9525" marR="9525" marT="9525" marB="0" anchor="b">
                    <a:solidFill>
                      <a:schemeClr val="accent2">
                        <a:lumMod val="60000"/>
                        <a:lumOff val="40000"/>
                      </a:schemeClr>
                    </a:solidFill>
                  </a:tcPr>
                </a:tc>
                <a:tc>
                  <a:txBody>
                    <a:bodyPr/>
                    <a:lstStyle/>
                    <a:p>
                      <a:pPr algn="l" fontAlgn="b"/>
                      <a:r>
                        <a:rPr lang="en-US" sz="1800" u="none" strike="noStrike" dirty="0">
                          <a:effectLst/>
                        </a:rPr>
                        <a:t>ROW_NUM</a:t>
                      </a:r>
                      <a:endParaRPr lang="en-US" sz="1800" b="0" i="0" u="none" strike="noStrike" dirty="0">
                        <a:solidFill>
                          <a:srgbClr val="000000"/>
                        </a:solidFill>
                        <a:effectLst/>
                        <a:latin typeface="Calibri"/>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10000"/>
                  </a:ext>
                </a:extLst>
              </a:tr>
              <a:tr h="190500">
                <a:tc>
                  <a:txBody>
                    <a:bodyPr/>
                    <a:lstStyle/>
                    <a:p>
                      <a:pPr algn="l" fontAlgn="ctr"/>
                      <a:r>
                        <a:rPr lang="en-US" sz="1800" u="none" strike="noStrike" dirty="0">
                          <a:effectLst/>
                        </a:rPr>
                        <a:t>AAPH</a:t>
                      </a:r>
                      <a:endParaRPr lang="en-US" sz="1800" b="0" i="0" u="none" strike="noStrike" dirty="0">
                        <a:solidFill>
                          <a:srgbClr val="000000"/>
                        </a:solidFill>
                        <a:effectLst/>
                        <a:latin typeface="Arial Unicode MS"/>
                      </a:endParaRPr>
                    </a:p>
                  </a:txBody>
                  <a:tcPr marL="9525" marR="9525" marT="9525" marB="0" anchor="ctr"/>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solidFill>
                      <a:schemeClr val="accent2">
                        <a:lumMod val="60000"/>
                        <a:lumOff val="40000"/>
                      </a:schemeClr>
                    </a:solidFill>
                  </a:tcPr>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10001"/>
                  </a:ext>
                </a:extLst>
              </a:tr>
              <a:tr h="190500">
                <a:tc>
                  <a:txBody>
                    <a:bodyPr/>
                    <a:lstStyle/>
                    <a:p>
                      <a:pPr algn="l" fontAlgn="ctr"/>
                      <a:r>
                        <a:rPr lang="en-US" sz="1800" u="none" strike="noStrike">
                          <a:effectLst/>
                        </a:rPr>
                        <a:t>AARN</a:t>
                      </a:r>
                      <a:endParaRPr lang="en-US" sz="1800" b="0" i="0" u="none" strike="noStrike">
                        <a:solidFill>
                          <a:srgbClr val="000000"/>
                        </a:solidFill>
                        <a:effectLst/>
                        <a:latin typeface="Arial Unicode MS"/>
                      </a:endParaRPr>
                    </a:p>
                  </a:txBody>
                  <a:tcPr marL="9525" marR="9525" marT="9525" marB="0" anchor="ct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9525" marR="9525" marT="9525" marB="0" anchor="b">
                    <a:solidFill>
                      <a:schemeClr val="accent2">
                        <a:lumMod val="60000"/>
                        <a:lumOff val="40000"/>
                      </a:schemeClr>
                    </a:solidFill>
                  </a:tcP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10002"/>
                  </a:ext>
                </a:extLst>
              </a:tr>
              <a:tr h="190500">
                <a:tc>
                  <a:txBody>
                    <a:bodyPr/>
                    <a:lstStyle/>
                    <a:p>
                      <a:pPr algn="l" fontAlgn="ctr"/>
                      <a:r>
                        <a:rPr lang="en-US" sz="1800" u="none" strike="noStrike" dirty="0">
                          <a:effectLst/>
                        </a:rPr>
                        <a:t>TGL3</a:t>
                      </a:r>
                      <a:endParaRPr lang="en-US" sz="1800" b="0" i="0" u="none" strike="noStrike" dirty="0">
                        <a:solidFill>
                          <a:srgbClr val="000000"/>
                        </a:solidFill>
                        <a:effectLst/>
                        <a:latin typeface="Arial Unicode MS"/>
                      </a:endParaRPr>
                    </a:p>
                  </a:txBody>
                  <a:tcPr marL="9525" marR="9525" marT="9525" marB="0" anchor="ctr"/>
                </a:tc>
                <a:tc>
                  <a:txBody>
                    <a:bodyPr/>
                    <a:lstStyle/>
                    <a:p>
                      <a:pPr algn="r" fontAlgn="b"/>
                      <a:r>
                        <a:rPr lang="en-US" sz="1800" u="none" strike="noStrike" dirty="0">
                          <a:effectLst/>
                        </a:rPr>
                        <a:t>2</a:t>
                      </a:r>
                      <a:endParaRPr lang="en-US" sz="1800" b="0" i="0" u="none" strike="noStrike" dirty="0">
                        <a:solidFill>
                          <a:srgbClr val="000000"/>
                        </a:solidFill>
                        <a:effectLst/>
                        <a:latin typeface="Calibri"/>
                      </a:endParaRPr>
                    </a:p>
                  </a:txBody>
                  <a:tcPr marL="9525" marR="9525" marT="9525" marB="0" anchor="b">
                    <a:solidFill>
                      <a:schemeClr val="accent2">
                        <a:lumMod val="60000"/>
                        <a:lumOff val="40000"/>
                      </a:schemeClr>
                    </a:solidFill>
                  </a:tcPr>
                </a:tc>
                <a:tc>
                  <a:txBody>
                    <a:bodyPr/>
                    <a:lstStyle/>
                    <a:p>
                      <a:pPr algn="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RANK() </a:t>
            </a:r>
            <a:r>
              <a:rPr lang="en-US" sz="3200" b="1" dirty="0">
                <a:solidFill>
                  <a:schemeClr val="bg1"/>
                </a:solidFill>
              </a:rPr>
              <a:t>and </a:t>
            </a:r>
            <a:r>
              <a:rPr lang="en-US" sz="3200" b="1" dirty="0" smtClean="0">
                <a:solidFill>
                  <a:schemeClr val="bg1"/>
                </a:solidFill>
              </a:rPr>
              <a:t>ROW_NUMBER()</a:t>
            </a:r>
            <a:endParaRPr lang="en-US" sz="3200" b="1" dirty="0">
              <a:solidFill>
                <a:schemeClr val="bg1"/>
              </a:solidFill>
            </a:endParaRPr>
          </a:p>
        </p:txBody>
      </p:sp>
      <p:sp>
        <p:nvSpPr>
          <p:cNvPr id="6" name="TextBox 5"/>
          <p:cNvSpPr txBox="1"/>
          <p:nvPr/>
        </p:nvSpPr>
        <p:spPr>
          <a:xfrm>
            <a:off x="1295400" y="4161195"/>
            <a:ext cx="856325" cy="369332"/>
          </a:xfrm>
          <a:prstGeom prst="rect">
            <a:avLst/>
          </a:prstGeom>
          <a:noFill/>
        </p:spPr>
        <p:txBody>
          <a:bodyPr wrap="none" rtlCol="0">
            <a:spAutoFit/>
          </a:bodyPr>
          <a:lstStyle/>
          <a:p>
            <a:r>
              <a:rPr lang="en-US" dirty="0" smtClean="0"/>
              <a:t>Output</a:t>
            </a:r>
            <a:endParaRPr lang="en-US" dirty="0"/>
          </a:p>
        </p:txBody>
      </p:sp>
      <p:sp>
        <p:nvSpPr>
          <p:cNvPr id="7" name="TextBox 6"/>
          <p:cNvSpPr txBox="1"/>
          <p:nvPr/>
        </p:nvSpPr>
        <p:spPr>
          <a:xfrm>
            <a:off x="209005" y="1033006"/>
            <a:ext cx="2443554"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a:t>
            </a:r>
            <a:endParaRPr lang="en-US" dirty="0"/>
          </a:p>
        </p:txBody>
      </p:sp>
    </p:spTree>
    <p:extLst>
      <p:ext uri="{BB962C8B-B14F-4D97-AF65-F5344CB8AC3E}">
        <p14:creationId xmlns:p14="http://schemas.microsoft.com/office/powerpoint/2010/main" val="3107036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662" y="1274640"/>
            <a:ext cx="10515600" cy="4351338"/>
          </a:xfrm>
        </p:spPr>
        <p:txBody>
          <a:bodyPr>
            <a:normAutofit/>
          </a:bodyPr>
          <a:lstStyle/>
          <a:p>
            <a:r>
              <a:rPr lang="en-US" sz="2200" dirty="0" smtClean="0"/>
              <a:t>Enables summing or counting at a different level than the GROUP BY clause aggregation</a:t>
            </a:r>
          </a:p>
          <a:p>
            <a:r>
              <a:rPr lang="en-US" sz="2200" dirty="0" smtClean="0"/>
              <a:t>Can be used to include line-by-line sums, plus a sum for all lines – a grand total, if you will – all in the same query</a:t>
            </a:r>
            <a:endParaRPr lang="en-US" sz="2200" dirty="0"/>
          </a:p>
        </p:txBody>
      </p:sp>
      <p:sp>
        <p:nvSpPr>
          <p:cNvPr id="4" name="TextBox 3"/>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SUM() OVER and COUNT() OVER</a:t>
            </a:r>
            <a:endParaRPr lang="en-US" sz="3200" b="1" dirty="0">
              <a:solidFill>
                <a:schemeClr val="bg1"/>
              </a:solidFill>
            </a:endParaRPr>
          </a:p>
        </p:txBody>
      </p:sp>
    </p:spTree>
    <p:extLst>
      <p:ext uri="{BB962C8B-B14F-4D97-AF65-F5344CB8AC3E}">
        <p14:creationId xmlns:p14="http://schemas.microsoft.com/office/powerpoint/2010/main" val="73645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284450"/>
            <a:ext cx="10515600" cy="2205199"/>
          </a:xfrm>
        </p:spPr>
        <p:txBody>
          <a:bodyPr>
            <a:normAutofit/>
          </a:bodyPr>
          <a:lstStyle/>
          <a:p>
            <a:pPr marL="0" indent="0">
              <a:buNone/>
            </a:pPr>
            <a:r>
              <a:rPr lang="en-US" sz="2200" dirty="0" smtClean="0"/>
              <a:t>NVL() is used to translate NULL values in a column to something non-NULL</a:t>
            </a:r>
          </a:p>
          <a:p>
            <a:pPr>
              <a:buFont typeface="Wingdings" panose="05000000000000000000" pitchFamily="2" charset="2"/>
              <a:buChar char="Ø"/>
            </a:pPr>
            <a:endParaRPr lang="en-US" sz="2200" dirty="0"/>
          </a:p>
          <a:p>
            <a:pPr marL="0" indent="0">
              <a:buNone/>
            </a:pPr>
            <a:r>
              <a:rPr lang="en-US" sz="2200" dirty="0" smtClean="0"/>
              <a:t>It returns the column value if it’s not NULL, or the specified value if NULL</a:t>
            </a:r>
            <a:endParaRPr lang="en-US" sz="2200" dirty="0"/>
          </a:p>
        </p:txBody>
      </p:sp>
      <p:sp>
        <p:nvSpPr>
          <p:cNvPr id="4" name="TextBox 3"/>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NVL()</a:t>
            </a:r>
            <a:endParaRPr lang="en-US" sz="3200" b="1" dirty="0">
              <a:solidFill>
                <a:schemeClr val="bg1"/>
              </a:solidFill>
            </a:endParaRPr>
          </a:p>
        </p:txBody>
      </p:sp>
    </p:spTree>
    <p:extLst>
      <p:ext uri="{BB962C8B-B14F-4D97-AF65-F5344CB8AC3E}">
        <p14:creationId xmlns:p14="http://schemas.microsoft.com/office/powerpoint/2010/main" val="3753734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5" y="1509819"/>
            <a:ext cx="6751632" cy="4351338"/>
          </a:xfrm>
        </p:spPr>
        <p:txBody>
          <a:bodyPr>
            <a:normAutofit/>
          </a:bodyPr>
          <a:lstStyle/>
          <a:p>
            <a:pPr marL="0" indent="0">
              <a:buNone/>
            </a:pPr>
            <a:r>
              <a:rPr lang="en-US" sz="2000" dirty="0"/>
              <a:t>SELECT</a:t>
            </a:r>
          </a:p>
          <a:p>
            <a:pPr marL="0" indent="0">
              <a:buNone/>
            </a:pPr>
            <a:r>
              <a:rPr lang="en-US" sz="2000" dirty="0"/>
              <a:t>WAREHOUSE_ID</a:t>
            </a:r>
          </a:p>
          <a:p>
            <a:pPr marL="0" indent="0">
              <a:buNone/>
            </a:pPr>
            <a:r>
              <a:rPr lang="en-US" sz="2000" dirty="0">
                <a:solidFill>
                  <a:srgbClr val="FF0000"/>
                </a:solidFill>
              </a:rPr>
              <a:t>, COUNT(WAREHOUSE_ID) OVER (PARTITION BY REGION_ID)</a:t>
            </a:r>
          </a:p>
          <a:p>
            <a:pPr marL="0" indent="0">
              <a:buNone/>
            </a:pPr>
            <a:r>
              <a:rPr lang="en-US" sz="2000" dirty="0"/>
              <a:t>FROM D_WAREHOUSES </a:t>
            </a:r>
          </a:p>
          <a:p>
            <a:pPr marL="0" indent="0">
              <a:buNone/>
            </a:pPr>
            <a:r>
              <a:rPr lang="en-US" sz="2000" dirty="0"/>
              <a:t>WHERE WAREHOUSE_ID IN ('AAPH','TGL3','AARN')</a:t>
            </a:r>
          </a:p>
          <a:p>
            <a:pPr marL="0" indent="0">
              <a:buNone/>
            </a:pPr>
            <a:r>
              <a:rPr lang="en-US" sz="2000" dirty="0"/>
              <a:t>;</a:t>
            </a:r>
          </a:p>
        </p:txBody>
      </p:sp>
      <p:graphicFrame>
        <p:nvGraphicFramePr>
          <p:cNvPr id="4" name="Table 3"/>
          <p:cNvGraphicFramePr>
            <a:graphicFrameLocks noGrp="1"/>
          </p:cNvGraphicFramePr>
          <p:nvPr>
            <p:extLst>
              <p:ext uri="{D42A27DB-BD31-4B8C-83A1-F6EECF244321}">
                <p14:modId xmlns:p14="http://schemas.microsoft.com/office/powerpoint/2010/main" val="67750161"/>
              </p:ext>
            </p:extLst>
          </p:nvPr>
        </p:nvGraphicFramePr>
        <p:xfrm>
          <a:off x="7221414" y="2886010"/>
          <a:ext cx="4572000" cy="1227313"/>
        </p:xfrm>
        <a:graphic>
          <a:graphicData uri="http://schemas.openxmlformats.org/drawingml/2006/table">
            <a:tbl>
              <a:tblPr>
                <a:tableStyleId>{5C22544A-7EE6-4342-B048-85BDC9FD1C3A}</a:tableStyleId>
              </a:tblPr>
              <a:tblGrid>
                <a:gridCol w="2194560">
                  <a:extLst>
                    <a:ext uri="{9D8B030D-6E8A-4147-A177-3AD203B41FA5}">
                      <a16:colId xmlns:a16="http://schemas.microsoft.com/office/drawing/2014/main" val="20000"/>
                    </a:ext>
                  </a:extLst>
                </a:gridCol>
                <a:gridCol w="2377440">
                  <a:extLst>
                    <a:ext uri="{9D8B030D-6E8A-4147-A177-3AD203B41FA5}">
                      <a16:colId xmlns:a16="http://schemas.microsoft.com/office/drawing/2014/main" val="20001"/>
                    </a:ext>
                  </a:extLst>
                </a:gridCol>
              </a:tblGrid>
              <a:tr h="190500">
                <a:tc>
                  <a:txBody>
                    <a:bodyPr/>
                    <a:lstStyle/>
                    <a:p>
                      <a:pPr algn="l" fontAlgn="ctr"/>
                      <a:r>
                        <a:rPr lang="en-US" sz="1800" u="none" strike="noStrike">
                          <a:effectLst/>
                        </a:rPr>
                        <a:t>WAREHOUSE_ID</a:t>
                      </a:r>
                      <a:endParaRPr lang="en-US" sz="1800" b="0" i="0" u="none" strike="noStrike">
                        <a:solidFill>
                          <a:srgbClr val="000000"/>
                        </a:solidFill>
                        <a:effectLst/>
                        <a:latin typeface="Arial Unicode MS"/>
                      </a:endParaRPr>
                    </a:p>
                  </a:txBody>
                  <a:tcPr marL="9525" marR="9525" marT="9525" marB="0" anchor="ctr"/>
                </a:tc>
                <a:tc>
                  <a:txBody>
                    <a:bodyPr/>
                    <a:lstStyle/>
                    <a:p>
                      <a:pPr algn="l" fontAlgn="b"/>
                      <a:r>
                        <a:rPr lang="en-US" sz="1800" u="none" strike="noStrike" dirty="0">
                          <a:effectLst/>
                        </a:rPr>
                        <a:t>TOTAL_FC_COUNT</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75778">
                <a:tc>
                  <a:txBody>
                    <a:bodyPr/>
                    <a:lstStyle/>
                    <a:p>
                      <a:pPr algn="l" fontAlgn="ctr"/>
                      <a:r>
                        <a:rPr lang="en-US" sz="1800" u="none" strike="noStrike">
                          <a:effectLst/>
                        </a:rPr>
                        <a:t>AAPH</a:t>
                      </a:r>
                      <a:endParaRPr lang="en-US" sz="1800" b="0" i="0" u="none" strike="noStrike">
                        <a:solidFill>
                          <a:srgbClr val="000000"/>
                        </a:solidFill>
                        <a:effectLst/>
                        <a:latin typeface="Arial Unicode MS"/>
                      </a:endParaRPr>
                    </a:p>
                  </a:txBody>
                  <a:tcPr marL="9525" marR="9525" marT="9525" marB="0" anchor="ctr"/>
                </a:tc>
                <a:tc>
                  <a:txBody>
                    <a:bodyPr/>
                    <a:lstStyle/>
                    <a:p>
                      <a:pPr algn="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ctr"/>
                      <a:r>
                        <a:rPr lang="en-US" sz="1800" u="none" strike="noStrike" dirty="0">
                          <a:effectLst/>
                        </a:rPr>
                        <a:t>AARN</a:t>
                      </a:r>
                      <a:endParaRPr lang="en-US" sz="1800" b="0" i="0" u="none" strike="noStrike" dirty="0">
                        <a:solidFill>
                          <a:srgbClr val="000000"/>
                        </a:solidFill>
                        <a:effectLst/>
                        <a:latin typeface="Arial Unicode MS"/>
                      </a:endParaRPr>
                    </a:p>
                  </a:txBody>
                  <a:tcPr marL="9525" marR="9525" marT="9525" marB="0" anchor="ctr"/>
                </a:tc>
                <a:tc>
                  <a:txBody>
                    <a:bodyPr/>
                    <a:lstStyle/>
                    <a:p>
                      <a:pPr algn="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ctr"/>
                      <a:r>
                        <a:rPr lang="en-US" sz="1800" u="none" strike="noStrike">
                          <a:effectLst/>
                        </a:rPr>
                        <a:t>TGL3</a:t>
                      </a:r>
                      <a:endParaRPr lang="en-US" sz="1800" b="0" i="0" u="none" strike="noStrike">
                        <a:solidFill>
                          <a:srgbClr val="000000"/>
                        </a:solidFill>
                        <a:effectLst/>
                        <a:latin typeface="Arial Unicode MS"/>
                      </a:endParaRPr>
                    </a:p>
                  </a:txBody>
                  <a:tcPr marL="9525" marR="9525" marT="9525" marB="0" anchor="ctr"/>
                </a:tc>
                <a:tc>
                  <a:txBody>
                    <a:bodyPr/>
                    <a:lstStyle/>
                    <a:p>
                      <a:pPr algn="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sp>
        <p:nvSpPr>
          <p:cNvPr id="5" name="TextBox 4"/>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SUM() OVER and COUNT() OVER</a:t>
            </a:r>
            <a:endParaRPr lang="en-US" sz="3200" b="1" dirty="0">
              <a:solidFill>
                <a:schemeClr val="bg1"/>
              </a:solidFill>
            </a:endParaRPr>
          </a:p>
        </p:txBody>
      </p:sp>
      <p:sp>
        <p:nvSpPr>
          <p:cNvPr id="6" name="TextBox 5"/>
          <p:cNvSpPr txBox="1"/>
          <p:nvPr/>
        </p:nvSpPr>
        <p:spPr>
          <a:xfrm>
            <a:off x="7221414" y="2516678"/>
            <a:ext cx="856325" cy="369332"/>
          </a:xfrm>
          <a:prstGeom prst="rect">
            <a:avLst/>
          </a:prstGeom>
          <a:noFill/>
        </p:spPr>
        <p:txBody>
          <a:bodyPr wrap="none" rtlCol="0">
            <a:spAutoFit/>
          </a:bodyPr>
          <a:lstStyle/>
          <a:p>
            <a:r>
              <a:rPr lang="en-US" dirty="0" smtClean="0"/>
              <a:t>Output</a:t>
            </a:r>
            <a:endParaRPr lang="en-US" dirty="0"/>
          </a:p>
        </p:txBody>
      </p:sp>
      <p:sp>
        <p:nvSpPr>
          <p:cNvPr id="7" name="TextBox 6"/>
          <p:cNvSpPr txBox="1"/>
          <p:nvPr/>
        </p:nvSpPr>
        <p:spPr>
          <a:xfrm>
            <a:off x="381000" y="946978"/>
            <a:ext cx="2443554"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a:t>
            </a:r>
            <a:endParaRPr lang="en-US" dirty="0"/>
          </a:p>
        </p:txBody>
      </p:sp>
    </p:spTree>
    <p:extLst>
      <p:ext uri="{BB962C8B-B14F-4D97-AF65-F5344CB8AC3E}">
        <p14:creationId xmlns:p14="http://schemas.microsoft.com/office/powerpoint/2010/main" val="308637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384" y="1333256"/>
            <a:ext cx="10515600" cy="1632682"/>
          </a:xfrm>
        </p:spPr>
        <p:txBody>
          <a:bodyPr>
            <a:normAutofit/>
          </a:bodyPr>
          <a:lstStyle/>
          <a:p>
            <a:r>
              <a:rPr lang="en-US" sz="2200" dirty="0" smtClean="0"/>
              <a:t>A preface subquery that is run before your main query and stored in TEMP space</a:t>
            </a:r>
          </a:p>
          <a:p>
            <a:r>
              <a:rPr lang="en-US" sz="2200" dirty="0" smtClean="0"/>
              <a:t>The results can then be referenced repeatedly in the same query without having to run the subquery repeatedly</a:t>
            </a:r>
            <a:endParaRPr lang="en-US" sz="2200" dirty="0"/>
          </a:p>
        </p:txBody>
      </p:sp>
      <p:sp>
        <p:nvSpPr>
          <p:cNvPr id="5" name="TextBox 4"/>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WITH</a:t>
            </a:r>
            <a:endParaRPr lang="en-US" sz="3200" b="1" dirty="0">
              <a:solidFill>
                <a:schemeClr val="bg1"/>
              </a:solidFill>
            </a:endParaRPr>
          </a:p>
        </p:txBody>
      </p:sp>
    </p:spTree>
    <p:extLst>
      <p:ext uri="{BB962C8B-B14F-4D97-AF65-F5344CB8AC3E}">
        <p14:creationId xmlns:p14="http://schemas.microsoft.com/office/powerpoint/2010/main" val="1999683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322" y="911224"/>
            <a:ext cx="12186139" cy="5290283"/>
          </a:xfrm>
        </p:spPr>
        <p:txBody>
          <a:bodyPr>
            <a:noAutofit/>
          </a:bodyPr>
          <a:lstStyle/>
          <a:p>
            <a:pPr marL="0" indent="0">
              <a:buNone/>
            </a:pPr>
            <a:r>
              <a:rPr lang="en-US" sz="1800" dirty="0">
                <a:solidFill>
                  <a:srgbClr val="FF0000"/>
                </a:solidFill>
              </a:rPr>
              <a:t>WITH MAX_FC as </a:t>
            </a:r>
          </a:p>
          <a:p>
            <a:pPr marL="0" indent="0">
              <a:buNone/>
            </a:pPr>
            <a:r>
              <a:rPr lang="en-US" sz="1800" dirty="0">
                <a:solidFill>
                  <a:srgbClr val="FF0000"/>
                </a:solidFill>
              </a:rPr>
              <a:t>	(SELECT MAX(WAREHOUSE_ID) as WAREHOUSE_ID FROM D_WAREHOUSES)</a:t>
            </a:r>
          </a:p>
          <a:p>
            <a:pPr marL="0" indent="0">
              <a:buNone/>
            </a:pPr>
            <a:r>
              <a:rPr lang="en-US" sz="1800" dirty="0"/>
              <a:t>SELECT</a:t>
            </a:r>
          </a:p>
          <a:p>
            <a:pPr marL="0" indent="0">
              <a:buNone/>
            </a:pPr>
            <a:r>
              <a:rPr lang="en-US" sz="1800" dirty="0"/>
              <a:t>NAME</a:t>
            </a:r>
          </a:p>
          <a:p>
            <a:pPr marL="0" indent="0">
              <a:buNone/>
            </a:pPr>
            <a:r>
              <a:rPr lang="en-US" sz="1800" dirty="0"/>
              <a:t>FROM D_WAREHOUSES </a:t>
            </a:r>
            <a:r>
              <a:rPr lang="en-US" sz="1800" dirty="0" err="1"/>
              <a:t>dw</a:t>
            </a:r>
            <a:endParaRPr lang="en-US" sz="1800" dirty="0"/>
          </a:p>
          <a:p>
            <a:pPr marL="0" indent="0">
              <a:buNone/>
            </a:pPr>
            <a:r>
              <a:rPr lang="en-US" sz="1800" dirty="0"/>
              <a:t>JOIN </a:t>
            </a:r>
            <a:r>
              <a:rPr lang="en-US" sz="1800" dirty="0">
                <a:solidFill>
                  <a:srgbClr val="FF0000"/>
                </a:solidFill>
              </a:rPr>
              <a:t>MAX_FC</a:t>
            </a:r>
            <a:r>
              <a:rPr lang="en-US" sz="1800" dirty="0"/>
              <a:t> mf</a:t>
            </a:r>
          </a:p>
          <a:p>
            <a:pPr marL="0" indent="0">
              <a:buNone/>
            </a:pPr>
            <a:r>
              <a:rPr lang="en-US" sz="1800" dirty="0"/>
              <a:t>  ON </a:t>
            </a:r>
            <a:r>
              <a:rPr lang="en-US" sz="1800" dirty="0" err="1"/>
              <a:t>dw.WAREHOUSE_ID</a:t>
            </a:r>
            <a:r>
              <a:rPr lang="en-US" sz="1800" dirty="0"/>
              <a:t> = </a:t>
            </a:r>
            <a:r>
              <a:rPr lang="en-US" sz="1800" dirty="0" err="1"/>
              <a:t>mf.WAREHOUSE_ID</a:t>
            </a:r>
            <a:r>
              <a:rPr lang="en-US" sz="1800" dirty="0"/>
              <a:t> </a:t>
            </a:r>
          </a:p>
          <a:p>
            <a:pPr marL="0" indent="0">
              <a:buNone/>
            </a:pPr>
            <a:r>
              <a:rPr lang="en-US" sz="1800" dirty="0"/>
              <a:t>UNION</a:t>
            </a:r>
          </a:p>
          <a:p>
            <a:pPr marL="0" indent="0">
              <a:buNone/>
            </a:pPr>
            <a:r>
              <a:rPr lang="en-US" sz="1800" dirty="0"/>
              <a:t>SELECT</a:t>
            </a:r>
          </a:p>
          <a:p>
            <a:pPr marL="0" indent="0">
              <a:buNone/>
            </a:pPr>
            <a:r>
              <a:rPr lang="en-US" sz="1800" dirty="0"/>
              <a:t>NAME</a:t>
            </a:r>
          </a:p>
          <a:p>
            <a:pPr marL="0" indent="0">
              <a:buNone/>
            </a:pPr>
            <a:r>
              <a:rPr lang="en-US" sz="1800" dirty="0"/>
              <a:t>FROM O_WAREHOUSES </a:t>
            </a:r>
            <a:r>
              <a:rPr lang="en-US" sz="1800" dirty="0" err="1"/>
              <a:t>ow</a:t>
            </a:r>
            <a:endParaRPr lang="en-US" sz="1800" dirty="0"/>
          </a:p>
          <a:p>
            <a:pPr marL="0" indent="0">
              <a:buNone/>
            </a:pPr>
            <a:r>
              <a:rPr lang="en-US" sz="1800" dirty="0"/>
              <a:t>JOIN </a:t>
            </a:r>
            <a:r>
              <a:rPr lang="en-US" sz="1800" dirty="0">
                <a:solidFill>
                  <a:srgbClr val="FF0000"/>
                </a:solidFill>
              </a:rPr>
              <a:t>MAX_FC</a:t>
            </a:r>
            <a:r>
              <a:rPr lang="en-US" sz="1800" dirty="0"/>
              <a:t> mf</a:t>
            </a:r>
          </a:p>
          <a:p>
            <a:pPr marL="0" indent="0">
              <a:buNone/>
            </a:pPr>
            <a:r>
              <a:rPr lang="en-US" sz="1800" dirty="0"/>
              <a:t>  ON </a:t>
            </a:r>
            <a:r>
              <a:rPr lang="en-US" sz="1800" dirty="0" err="1"/>
              <a:t>ow.WAREHOUSE_ID</a:t>
            </a:r>
            <a:r>
              <a:rPr lang="en-US" sz="1800" dirty="0"/>
              <a:t> = </a:t>
            </a:r>
            <a:r>
              <a:rPr lang="en-US" sz="1800" dirty="0" err="1"/>
              <a:t>mf.WAREHOUSE_ID</a:t>
            </a:r>
            <a:endParaRPr lang="en-US" sz="1800" dirty="0"/>
          </a:p>
          <a:p>
            <a:pPr marL="0" indent="0">
              <a:buNone/>
            </a:pPr>
            <a:r>
              <a:rPr lang="en-US" sz="1800" dirty="0"/>
              <a:t>;</a:t>
            </a:r>
          </a:p>
        </p:txBody>
      </p:sp>
      <p:sp>
        <p:nvSpPr>
          <p:cNvPr id="5" name="TextBox 4"/>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WITH</a:t>
            </a:r>
            <a:endParaRPr lang="en-US" sz="3200" b="1" dirty="0">
              <a:solidFill>
                <a:schemeClr val="bg1"/>
              </a:solidFill>
            </a:endParaRPr>
          </a:p>
        </p:txBody>
      </p:sp>
    </p:spTree>
    <p:extLst>
      <p:ext uri="{BB962C8B-B14F-4D97-AF65-F5344CB8AC3E}">
        <p14:creationId xmlns:p14="http://schemas.microsoft.com/office/powerpoint/2010/main" val="485738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54" y="1333255"/>
            <a:ext cx="10515600" cy="2570529"/>
          </a:xfrm>
        </p:spPr>
        <p:txBody>
          <a:bodyPr>
            <a:noAutofit/>
          </a:bodyPr>
          <a:lstStyle/>
          <a:p>
            <a:r>
              <a:rPr lang="en-US" sz="2400" dirty="0" smtClean="0"/>
              <a:t>A set of functions that begin with REGEXP_ that can be used to search strings for patterns, such as finding a string that begins with a letter and is followed by 7 numbers.</a:t>
            </a:r>
          </a:p>
          <a:p>
            <a:r>
              <a:rPr lang="en-US" sz="2400" dirty="0" smtClean="0"/>
              <a:t>More powerful than LIKE, as it accepts more specific variables</a:t>
            </a:r>
            <a:endParaRPr lang="en-US" sz="2400" dirty="0"/>
          </a:p>
        </p:txBody>
      </p:sp>
      <p:sp>
        <p:nvSpPr>
          <p:cNvPr id="4" name="TextBox 3"/>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Regular Expressions</a:t>
            </a:r>
            <a:endParaRPr lang="en-US" sz="3200" b="1" dirty="0">
              <a:solidFill>
                <a:schemeClr val="bg1"/>
              </a:solidFill>
            </a:endParaRPr>
          </a:p>
        </p:txBody>
      </p:sp>
    </p:spTree>
    <p:extLst>
      <p:ext uri="{BB962C8B-B14F-4D97-AF65-F5344CB8AC3E}">
        <p14:creationId xmlns:p14="http://schemas.microsoft.com/office/powerpoint/2010/main" val="1273903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44" y="1403567"/>
            <a:ext cx="10515600" cy="4351338"/>
          </a:xfrm>
        </p:spPr>
        <p:txBody>
          <a:bodyPr>
            <a:normAutofit/>
          </a:bodyPr>
          <a:lstStyle/>
          <a:p>
            <a:pPr marL="0" indent="0">
              <a:buNone/>
            </a:pPr>
            <a:r>
              <a:rPr lang="en-US" sz="2000" dirty="0"/>
              <a:t>SELECT </a:t>
            </a:r>
          </a:p>
          <a:p>
            <a:pPr marL="0" indent="0">
              <a:buNone/>
            </a:pPr>
            <a:r>
              <a:rPr lang="en-US" sz="2000" dirty="0" err="1"/>
              <a:t>first_name</a:t>
            </a:r>
            <a:endParaRPr lang="en-US" sz="2000" dirty="0"/>
          </a:p>
          <a:p>
            <a:pPr marL="0" indent="0">
              <a:buNone/>
            </a:pPr>
            <a:r>
              <a:rPr lang="en-US" sz="2000" dirty="0"/>
              <a:t>, </a:t>
            </a:r>
            <a:r>
              <a:rPr lang="en-US" sz="2000" dirty="0" err="1"/>
              <a:t>last_name</a:t>
            </a:r>
            <a:endParaRPr lang="en-US" sz="2000" dirty="0"/>
          </a:p>
          <a:p>
            <a:pPr marL="0" indent="0">
              <a:buNone/>
            </a:pPr>
            <a:r>
              <a:rPr lang="en-US" sz="2000" dirty="0"/>
              <a:t>FROM employees</a:t>
            </a:r>
          </a:p>
          <a:p>
            <a:pPr marL="0" indent="0">
              <a:buNone/>
            </a:pPr>
            <a:r>
              <a:rPr lang="en-US" sz="2000" dirty="0"/>
              <a:t>WHERE REGEXP_LIKE (</a:t>
            </a:r>
            <a:r>
              <a:rPr lang="en-US" sz="2000" dirty="0" err="1"/>
              <a:t>first_name</a:t>
            </a:r>
            <a:r>
              <a:rPr lang="en-US" sz="2000" dirty="0"/>
              <a:t>, '^</a:t>
            </a:r>
            <a:r>
              <a:rPr lang="en-US" sz="2000" dirty="0" err="1"/>
              <a:t>Ste</a:t>
            </a:r>
            <a:r>
              <a:rPr lang="en-US" sz="2000" dirty="0"/>
              <a:t>(</a:t>
            </a:r>
            <a:r>
              <a:rPr lang="en-US" sz="2000" dirty="0" err="1"/>
              <a:t>v|ph</a:t>
            </a:r>
            <a:r>
              <a:rPr lang="en-US" sz="2000" dirty="0"/>
              <a:t>)en$')</a:t>
            </a:r>
          </a:p>
          <a:p>
            <a:pPr marL="0" indent="0">
              <a:buNone/>
            </a:pPr>
            <a:r>
              <a:rPr lang="en-US" sz="2000" dirty="0"/>
              <a:t>;</a:t>
            </a:r>
          </a:p>
        </p:txBody>
      </p:sp>
      <p:graphicFrame>
        <p:nvGraphicFramePr>
          <p:cNvPr id="4" name="Table 3"/>
          <p:cNvGraphicFramePr>
            <a:graphicFrameLocks noGrp="1"/>
          </p:cNvGraphicFramePr>
          <p:nvPr>
            <p:extLst>
              <p:ext uri="{D42A27DB-BD31-4B8C-83A1-F6EECF244321}">
                <p14:modId xmlns:p14="http://schemas.microsoft.com/office/powerpoint/2010/main" val="322818594"/>
              </p:ext>
            </p:extLst>
          </p:nvPr>
        </p:nvGraphicFramePr>
        <p:xfrm>
          <a:off x="322385" y="4050323"/>
          <a:ext cx="4159250" cy="1135380"/>
        </p:xfrm>
        <a:graphic>
          <a:graphicData uri="http://schemas.openxmlformats.org/drawingml/2006/table">
            <a:tbl>
              <a:tblPr>
                <a:tableStyleId>{5C22544A-7EE6-4342-B048-85BDC9FD1C3A}</a:tableStyleId>
              </a:tblPr>
              <a:tblGrid>
                <a:gridCol w="149225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tblGrid>
              <a:tr h="190500">
                <a:tc>
                  <a:txBody>
                    <a:bodyPr/>
                    <a:lstStyle/>
                    <a:p>
                      <a:pPr algn="l" fontAlgn="ctr"/>
                      <a:r>
                        <a:rPr lang="en-US" sz="1800" u="none" strike="noStrike">
                          <a:effectLst/>
                        </a:rPr>
                        <a:t>FIRST_NAME</a:t>
                      </a:r>
                      <a:endParaRPr lang="en-US" sz="1800" b="0" i="0" u="none" strike="noStrike">
                        <a:solidFill>
                          <a:srgbClr val="000000"/>
                        </a:solidFill>
                        <a:effectLst/>
                        <a:latin typeface="Arial Unicode MS"/>
                      </a:endParaRPr>
                    </a:p>
                  </a:txBody>
                  <a:tcPr marL="9525" marR="9525" marT="9525" marB="0" anchor="ctr"/>
                </a:tc>
                <a:tc>
                  <a:txBody>
                    <a:bodyPr/>
                    <a:lstStyle/>
                    <a:p>
                      <a:pPr algn="l" fontAlgn="b"/>
                      <a:r>
                        <a:rPr lang="en-US" sz="1800" u="none" strike="noStrike">
                          <a:effectLst/>
                        </a:rPr>
                        <a:t>LAST_NAME</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ctr"/>
                      <a:r>
                        <a:rPr lang="en-US" sz="1800" u="none" strike="noStrike" dirty="0">
                          <a:effectLst/>
                        </a:rPr>
                        <a:t>Steven</a:t>
                      </a:r>
                      <a:endParaRPr lang="en-US" sz="1800" b="0" i="0" u="none" strike="noStrike" dirty="0">
                        <a:solidFill>
                          <a:srgbClr val="000000"/>
                        </a:solidFill>
                        <a:effectLst/>
                        <a:latin typeface="Arial Unicode MS"/>
                      </a:endParaRPr>
                    </a:p>
                  </a:txBody>
                  <a:tcPr marL="9525" marR="9525" marT="9525" marB="0" anchor="ctr"/>
                </a:tc>
                <a:tc>
                  <a:txBody>
                    <a:bodyPr/>
                    <a:lstStyle/>
                    <a:p>
                      <a:pPr algn="l" fontAlgn="b"/>
                      <a:r>
                        <a:rPr lang="en-US" sz="1800" u="none" strike="noStrike" dirty="0">
                          <a:effectLst/>
                        </a:rPr>
                        <a:t>King</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ctr"/>
                      <a:r>
                        <a:rPr lang="en-US" sz="1800" u="none" strike="noStrike">
                          <a:effectLst/>
                        </a:rPr>
                        <a:t>Steven</a:t>
                      </a:r>
                      <a:endParaRPr lang="en-US" sz="1800" b="0" i="0" u="none" strike="noStrike">
                        <a:solidFill>
                          <a:srgbClr val="000000"/>
                        </a:solidFill>
                        <a:effectLst/>
                        <a:latin typeface="Arial Unicode MS"/>
                      </a:endParaRPr>
                    </a:p>
                  </a:txBody>
                  <a:tcPr marL="9525" marR="9525" marT="9525" marB="0" anchor="ctr"/>
                </a:tc>
                <a:tc>
                  <a:txBody>
                    <a:bodyPr/>
                    <a:lstStyle/>
                    <a:p>
                      <a:pPr algn="l" fontAlgn="b"/>
                      <a:r>
                        <a:rPr lang="en-US" sz="1800" u="none" strike="noStrike">
                          <a:effectLst/>
                        </a:rPr>
                        <a:t>Markle</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ctr"/>
                      <a:r>
                        <a:rPr lang="en-US" sz="1800" u="none" strike="noStrike" dirty="0">
                          <a:effectLst/>
                        </a:rPr>
                        <a:t>Stephen</a:t>
                      </a:r>
                      <a:endParaRPr lang="en-US" sz="1800" b="0" i="0" u="none" strike="noStrike" dirty="0">
                        <a:solidFill>
                          <a:srgbClr val="000000"/>
                        </a:solidFill>
                        <a:effectLst/>
                        <a:latin typeface="Arial Unicode MS"/>
                      </a:endParaRPr>
                    </a:p>
                  </a:txBody>
                  <a:tcPr marL="9525" marR="9525" marT="9525" marB="0" anchor="ctr"/>
                </a:tc>
                <a:tc>
                  <a:txBody>
                    <a:bodyPr/>
                    <a:lstStyle/>
                    <a:p>
                      <a:pPr algn="l" fontAlgn="b"/>
                      <a:r>
                        <a:rPr lang="en-US" sz="1800" u="none" strike="noStrike" dirty="0">
                          <a:effectLst/>
                        </a:rPr>
                        <a:t>Stiles</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sp>
        <p:nvSpPr>
          <p:cNvPr id="5" name="TextBox 4"/>
          <p:cNvSpPr txBox="1"/>
          <p:nvPr/>
        </p:nvSpPr>
        <p:spPr>
          <a:xfrm>
            <a:off x="209005" y="162354"/>
            <a:ext cx="11584409" cy="584775"/>
          </a:xfrm>
          <a:prstGeom prst="rect">
            <a:avLst/>
          </a:prstGeom>
          <a:noFill/>
        </p:spPr>
        <p:txBody>
          <a:bodyPr wrap="square" rtlCol="0">
            <a:spAutoFit/>
          </a:bodyPr>
          <a:lstStyle/>
          <a:p>
            <a:r>
              <a:rPr lang="en-US" sz="3200" b="1" dirty="0" smtClean="0">
                <a:solidFill>
                  <a:schemeClr val="bg1"/>
                </a:solidFill>
              </a:rPr>
              <a:t>Regular Expressions</a:t>
            </a:r>
            <a:endParaRPr lang="en-US" sz="3200" b="1" dirty="0">
              <a:solidFill>
                <a:schemeClr val="bg1"/>
              </a:solidFill>
            </a:endParaRPr>
          </a:p>
        </p:txBody>
      </p:sp>
      <p:sp>
        <p:nvSpPr>
          <p:cNvPr id="6" name="TextBox 5"/>
          <p:cNvSpPr txBox="1"/>
          <p:nvPr/>
        </p:nvSpPr>
        <p:spPr>
          <a:xfrm>
            <a:off x="209005" y="3722104"/>
            <a:ext cx="856325" cy="369332"/>
          </a:xfrm>
          <a:prstGeom prst="rect">
            <a:avLst/>
          </a:prstGeom>
          <a:noFill/>
        </p:spPr>
        <p:txBody>
          <a:bodyPr wrap="none" rtlCol="0">
            <a:spAutoFit/>
          </a:bodyPr>
          <a:lstStyle/>
          <a:p>
            <a:r>
              <a:rPr lang="en-US" dirty="0" smtClean="0"/>
              <a:t>Output</a:t>
            </a:r>
            <a:endParaRPr lang="en-US" dirty="0"/>
          </a:p>
        </p:txBody>
      </p:sp>
      <p:sp>
        <p:nvSpPr>
          <p:cNvPr id="7" name="TextBox 6"/>
          <p:cNvSpPr txBox="1"/>
          <p:nvPr/>
        </p:nvSpPr>
        <p:spPr>
          <a:xfrm>
            <a:off x="65136" y="951642"/>
            <a:ext cx="2443554"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smtClean="0"/>
              <a:t>Lets look at an example,</a:t>
            </a:r>
            <a:endParaRPr lang="en-US" dirty="0"/>
          </a:p>
        </p:txBody>
      </p:sp>
    </p:spTree>
    <p:extLst>
      <p:ext uri="{BB962C8B-B14F-4D97-AF65-F5344CB8AC3E}">
        <p14:creationId xmlns:p14="http://schemas.microsoft.com/office/powerpoint/2010/main" val="3750349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831" y="1690688"/>
            <a:ext cx="10515600" cy="4351338"/>
          </a:xfrm>
        </p:spPr>
        <p:txBody>
          <a:bodyPr>
            <a:normAutofit/>
          </a:bodyPr>
          <a:lstStyle/>
          <a:p>
            <a:pPr marL="0" indent="0">
              <a:buNone/>
            </a:pPr>
            <a:r>
              <a:rPr lang="en-US" sz="2200" dirty="0" smtClean="0"/>
              <a:t>You can use the Copy Profile button in the upper right corner of any ETL Query to make a copy – which will include both the SQL and the publisher.</a:t>
            </a:r>
          </a:p>
          <a:p>
            <a:pPr marL="0" indent="0">
              <a:buNone/>
            </a:pPr>
            <a:endParaRPr lang="en-US" sz="2200" dirty="0"/>
          </a:p>
          <a:p>
            <a:pPr marL="0" indent="0">
              <a:buNone/>
            </a:pPr>
            <a:r>
              <a:rPr lang="en-US" sz="2200" dirty="0" smtClean="0"/>
              <a:t>If you have permissions, click the checkbox next to a job (or jobs) will copy that along with it.</a:t>
            </a:r>
          </a:p>
          <a:p>
            <a:pPr marL="0" indent="0">
              <a:buNone/>
            </a:pPr>
            <a:endParaRPr lang="en-US" sz="2200" dirty="0"/>
          </a:p>
          <a:p>
            <a:pPr marL="0" indent="0">
              <a:buNone/>
            </a:pPr>
            <a:r>
              <a:rPr lang="en-US" sz="2200" dirty="0" smtClean="0"/>
              <a:t>This can be used to create a Template ETL Query, which you can use every time you create a new query – saving you time setting up publishers, etc.</a:t>
            </a:r>
          </a:p>
          <a:p>
            <a:pPr marL="0" indent="0">
              <a:buNone/>
            </a:pPr>
            <a:endParaRPr lang="en-US" sz="2200" dirty="0"/>
          </a:p>
          <a:p>
            <a:pPr marL="0" indent="0">
              <a:buNone/>
            </a:pPr>
            <a:endParaRPr lang="en-US" sz="2200" dirty="0"/>
          </a:p>
        </p:txBody>
      </p:sp>
      <p:sp>
        <p:nvSpPr>
          <p:cNvPr id="5" name="TextBox 4"/>
          <p:cNvSpPr txBox="1"/>
          <p:nvPr/>
        </p:nvSpPr>
        <p:spPr>
          <a:xfrm>
            <a:off x="-271640" y="0"/>
            <a:ext cx="6126480" cy="754694"/>
          </a:xfrm>
          <a:prstGeom prst="rect">
            <a:avLst/>
          </a:prstGeom>
          <a:noFill/>
        </p:spPr>
        <p:txBody>
          <a:bodyPr wrap="square" rtlCol="0">
            <a:spAutoFit/>
          </a:bodyPr>
          <a:lstStyle/>
          <a:p>
            <a:pPr lvl="1">
              <a:lnSpc>
                <a:spcPct val="150000"/>
              </a:lnSpc>
            </a:pPr>
            <a:r>
              <a:rPr lang="en-US" sz="3200" b="1" dirty="0">
                <a:solidFill>
                  <a:schemeClr val="bg1"/>
                </a:solidFill>
              </a:rPr>
              <a:t>Copying an ETL Job Profile</a:t>
            </a:r>
          </a:p>
        </p:txBody>
      </p:sp>
    </p:spTree>
    <p:extLst>
      <p:ext uri="{BB962C8B-B14F-4D97-AF65-F5344CB8AC3E}">
        <p14:creationId xmlns:p14="http://schemas.microsoft.com/office/powerpoint/2010/main" val="7200872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1640" y="0"/>
            <a:ext cx="6126480" cy="754694"/>
          </a:xfrm>
          <a:prstGeom prst="rect">
            <a:avLst/>
          </a:prstGeom>
          <a:noFill/>
        </p:spPr>
        <p:txBody>
          <a:bodyPr wrap="square" rtlCol="0">
            <a:spAutoFit/>
          </a:bodyPr>
          <a:lstStyle/>
          <a:p>
            <a:pPr lvl="1">
              <a:lnSpc>
                <a:spcPct val="150000"/>
              </a:lnSpc>
            </a:pPr>
            <a:r>
              <a:rPr lang="en-US" sz="3200" b="1" dirty="0">
                <a:solidFill>
                  <a:schemeClr val="bg1"/>
                </a:solidFill>
              </a:rPr>
              <a:t>Copying an ETL Job Profile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754538"/>
            <a:ext cx="11079480" cy="1779810"/>
          </a:xfrm>
          <a:prstGeom prst="rect">
            <a:avLst/>
          </a:prstGeom>
        </p:spPr>
      </p:pic>
      <p:sp>
        <p:nvSpPr>
          <p:cNvPr id="6" name="Rounded Rectangle 5"/>
          <p:cNvSpPr/>
          <p:nvPr/>
        </p:nvSpPr>
        <p:spPr>
          <a:xfrm>
            <a:off x="8442960" y="3520440"/>
            <a:ext cx="1417320" cy="47244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0725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040" y="3132626"/>
            <a:ext cx="10515600" cy="876666"/>
          </a:xfrm>
        </p:spPr>
        <p:txBody>
          <a:bodyPr>
            <a:normAutofit/>
          </a:bodyPr>
          <a:lstStyle/>
          <a:p>
            <a:pPr marL="0" indent="0">
              <a:buNone/>
            </a:pPr>
            <a:r>
              <a:rPr lang="en-US" sz="2200" dirty="0">
                <a:hlinkClick r:id="rId2"/>
              </a:rPr>
              <a:t>https://</a:t>
            </a:r>
            <a:r>
              <a:rPr lang="en-US" sz="2200" dirty="0" smtClean="0">
                <a:hlinkClick r:id="rId2"/>
              </a:rPr>
              <a:t>w.amazon.com/index.php/DanGSQLClass/IntroToSqlEtl/Lesson7#HCreatingaJobProfileTemplate</a:t>
            </a:r>
            <a:endParaRPr lang="en-US" sz="2200" dirty="0" smtClean="0"/>
          </a:p>
          <a:p>
            <a:pPr marL="0" indent="0">
              <a:buNone/>
            </a:pPr>
            <a:endParaRPr lang="en-US" sz="2200" dirty="0"/>
          </a:p>
          <a:p>
            <a:pPr marL="0" indent="0">
              <a:buNone/>
            </a:pPr>
            <a:endParaRPr lang="en-US" sz="2200" dirty="0"/>
          </a:p>
        </p:txBody>
      </p:sp>
      <p:sp>
        <p:nvSpPr>
          <p:cNvPr id="5" name="TextBox 4"/>
          <p:cNvSpPr txBox="1"/>
          <p:nvPr/>
        </p:nvSpPr>
        <p:spPr>
          <a:xfrm>
            <a:off x="-271640" y="45720"/>
            <a:ext cx="6126480" cy="754694"/>
          </a:xfrm>
          <a:prstGeom prst="rect">
            <a:avLst/>
          </a:prstGeom>
          <a:noFill/>
        </p:spPr>
        <p:txBody>
          <a:bodyPr wrap="square" rtlCol="0">
            <a:spAutoFit/>
          </a:bodyPr>
          <a:lstStyle/>
          <a:p>
            <a:pPr lvl="1">
              <a:lnSpc>
                <a:spcPct val="150000"/>
              </a:lnSpc>
            </a:pPr>
            <a:r>
              <a:rPr lang="en-US" sz="3200" b="1" dirty="0" smtClean="0">
                <a:solidFill>
                  <a:schemeClr val="bg1"/>
                </a:solidFill>
              </a:rPr>
              <a:t>ETL TOPICS</a:t>
            </a:r>
            <a:endParaRPr lang="en-US" sz="3200" b="1" dirty="0">
              <a:solidFill>
                <a:schemeClr val="bg1"/>
              </a:solidFill>
            </a:endParaRPr>
          </a:p>
        </p:txBody>
      </p:sp>
      <p:sp>
        <p:nvSpPr>
          <p:cNvPr id="4" name="Rectangle 3"/>
          <p:cNvSpPr/>
          <p:nvPr/>
        </p:nvSpPr>
        <p:spPr>
          <a:xfrm>
            <a:off x="597040" y="1481995"/>
            <a:ext cx="6096000" cy="1107996"/>
          </a:xfrm>
          <a:prstGeom prst="rect">
            <a:avLst/>
          </a:prstGeom>
        </p:spPr>
        <p:txBody>
          <a:bodyPr>
            <a:spAutoFit/>
          </a:bodyPr>
          <a:lstStyle/>
          <a:p>
            <a:pPr marL="285750" indent="-285750">
              <a:buFont typeface="Wingdings" panose="05000000000000000000" pitchFamily="2" charset="2"/>
              <a:buChar char="Ø"/>
            </a:pPr>
            <a:r>
              <a:rPr lang="en-US" sz="2200" dirty="0"/>
              <a:t>Creating a Job Profile Template</a:t>
            </a:r>
          </a:p>
          <a:p>
            <a:pPr marL="285750" indent="-285750">
              <a:buFont typeface="Wingdings" panose="05000000000000000000" pitchFamily="2" charset="2"/>
              <a:buChar char="Ø"/>
            </a:pPr>
            <a:r>
              <a:rPr lang="en-US" sz="2200" dirty="0"/>
              <a:t>Finding Sample Queries for a Table</a:t>
            </a:r>
          </a:p>
          <a:p>
            <a:pPr marL="285750" indent="-285750">
              <a:buFont typeface="Wingdings" panose="05000000000000000000" pitchFamily="2" charset="2"/>
              <a:buChar char="Ø"/>
            </a:pPr>
            <a:r>
              <a:rPr lang="en-US" sz="2200" dirty="0"/>
              <a:t>Linking ETL Output to Excel</a:t>
            </a:r>
          </a:p>
        </p:txBody>
      </p:sp>
    </p:spTree>
    <p:extLst>
      <p:ext uri="{BB962C8B-B14F-4D97-AF65-F5344CB8AC3E}">
        <p14:creationId xmlns:p14="http://schemas.microsoft.com/office/powerpoint/2010/main" val="327585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 y="1647319"/>
            <a:ext cx="11765280" cy="2677656"/>
          </a:xfrm>
          <a:prstGeom prst="rect">
            <a:avLst/>
          </a:prstGeom>
        </p:spPr>
        <p:txBody>
          <a:bodyPr wrap="square">
            <a:spAutoFit/>
          </a:bodyPr>
          <a:lstStyle/>
          <a:p>
            <a:r>
              <a:rPr lang="en-US" sz="2400" dirty="0"/>
              <a:t>If you haven’t already, go back to Homework #2 from Week 2: Make sure you’re signed up to the etl-users@amazon.com mailing list. This is vital not only as a resource for you when you run into trouble, but as a way to ensure you’re notified when significant changes to the ETL Manager or to specific tables are going to occur. Sign up, create a rule to move all the messages to a specific folder, and check that folder every so often. Read through the emails periodically to see what you can learn. And when you see questions you know the answer to, help out the other folks in the </a:t>
            </a:r>
            <a:r>
              <a:rPr lang="en-US" sz="2400" dirty="0" err="1"/>
              <a:t>etl</a:t>
            </a:r>
            <a:r>
              <a:rPr lang="en-US" sz="2400" dirty="0"/>
              <a:t>-users community.</a:t>
            </a:r>
            <a:endParaRPr lang="en-US" sz="2400" dirty="0"/>
          </a:p>
        </p:txBody>
      </p:sp>
      <p:sp>
        <p:nvSpPr>
          <p:cNvPr id="6" name="TextBox 5"/>
          <p:cNvSpPr txBox="1"/>
          <p:nvPr/>
        </p:nvSpPr>
        <p:spPr>
          <a:xfrm>
            <a:off x="-271640" y="45720"/>
            <a:ext cx="6126480" cy="754694"/>
          </a:xfrm>
          <a:prstGeom prst="rect">
            <a:avLst/>
          </a:prstGeom>
          <a:noFill/>
        </p:spPr>
        <p:txBody>
          <a:bodyPr wrap="square" rtlCol="0">
            <a:spAutoFit/>
          </a:bodyPr>
          <a:lstStyle/>
          <a:p>
            <a:pPr lvl="1">
              <a:lnSpc>
                <a:spcPct val="150000"/>
              </a:lnSpc>
            </a:pPr>
            <a:r>
              <a:rPr lang="en-US" sz="3200" b="1" dirty="0" smtClean="0">
                <a:solidFill>
                  <a:schemeClr val="bg1"/>
                </a:solidFill>
              </a:rPr>
              <a:t>ETL Community</a:t>
            </a:r>
            <a:endParaRPr lang="en-US" sz="3200" b="1" dirty="0">
              <a:solidFill>
                <a:schemeClr val="bg1"/>
              </a:solidFill>
            </a:endParaRPr>
          </a:p>
        </p:txBody>
      </p:sp>
    </p:spTree>
    <p:extLst>
      <p:ext uri="{BB962C8B-B14F-4D97-AF65-F5344CB8AC3E}">
        <p14:creationId xmlns:p14="http://schemas.microsoft.com/office/powerpoint/2010/main" val="3925030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 y="128954"/>
            <a:ext cx="7582486" cy="584775"/>
          </a:xfrm>
          <a:prstGeom prst="rect">
            <a:avLst/>
          </a:prstGeom>
          <a:noFill/>
        </p:spPr>
        <p:txBody>
          <a:bodyPr wrap="square" rtlCol="0">
            <a:spAutoFit/>
          </a:bodyPr>
          <a:lstStyle/>
          <a:p>
            <a:r>
              <a:rPr lang="en-US" sz="3200" b="1" dirty="0" smtClean="0">
                <a:solidFill>
                  <a:schemeClr val="bg1">
                    <a:lumMod val="95000"/>
                  </a:schemeClr>
                </a:solidFill>
              </a:rPr>
              <a:t>Lesson 7 Assignment</a:t>
            </a:r>
            <a:endParaRPr lang="en-US" sz="3200" b="1" dirty="0">
              <a:solidFill>
                <a:schemeClr val="bg1">
                  <a:lumMod val="95000"/>
                </a:schemeClr>
              </a:solidFill>
            </a:endParaRPr>
          </a:p>
        </p:txBody>
      </p:sp>
      <p:sp>
        <p:nvSpPr>
          <p:cNvPr id="4" name="Rectangle 3"/>
          <p:cNvSpPr/>
          <p:nvPr/>
        </p:nvSpPr>
        <p:spPr>
          <a:xfrm>
            <a:off x="213360" y="1158638"/>
            <a:ext cx="11802794" cy="2308324"/>
          </a:xfrm>
          <a:prstGeom prst="rect">
            <a:avLst/>
          </a:prstGeom>
        </p:spPr>
        <p:txBody>
          <a:bodyPr wrap="square">
            <a:spAutoFit/>
          </a:bodyPr>
          <a:lstStyle/>
          <a:p>
            <a:pPr marL="342900" indent="-342900">
              <a:buFont typeface="+mj-lt"/>
              <a:buAutoNum type="arabicPeriod"/>
            </a:pPr>
            <a:r>
              <a:rPr lang="en-US" dirty="0"/>
              <a:t>Write a query to pull a list of all Purchase Orders placed last week for vendor code SIMON (or your favorite vendor code) in the US, using a DECODE statement to translate the Order Type number to the 2-letter code.</a:t>
            </a:r>
          </a:p>
          <a:p>
            <a:pPr marL="342900" indent="-342900">
              <a:buFont typeface="+mj-lt"/>
              <a:buAutoNum type="arabicPeriod"/>
            </a:pPr>
            <a:r>
              <a:rPr lang="en-US" dirty="0"/>
              <a:t>Add a CASE statement to the query, and when the Deal Code field isn’t blank, return ‘Deal Buy PO’. Otherwise, return ‘Auto’ for any POs that are of order types DS, SP, PD, SU, LA, LD, or NP, and ‘Manual’ for any other </a:t>
            </a:r>
            <a:r>
              <a:rPr lang="en-US" dirty="0" err="1"/>
              <a:t>POs.</a:t>
            </a:r>
            <a:r>
              <a:rPr lang="en-US" dirty="0"/>
              <a:t> (hint: Use the IN operator to avoid having to enter so many WHEN/THEN combinations.)</a:t>
            </a:r>
          </a:p>
          <a:p>
            <a:pPr marL="342900" indent="-342900">
              <a:buFont typeface="+mj-lt"/>
              <a:buAutoNum type="arabicPeriod"/>
            </a:pPr>
            <a:r>
              <a:rPr lang="en-US" dirty="0"/>
              <a:t>Schedule the query to run every week for the previous week, and publish to a text file.</a:t>
            </a:r>
          </a:p>
          <a:p>
            <a:pPr marL="342900" indent="-342900">
              <a:buFont typeface="+mj-lt"/>
              <a:buAutoNum type="arabicPeriod"/>
            </a:pPr>
            <a:r>
              <a:rPr lang="en-US" dirty="0"/>
              <a:t>Link the output of your file to an Excel spreadsheet, so that you can update it every week with the new data.</a:t>
            </a:r>
          </a:p>
          <a:p>
            <a:endParaRPr lang="en-US" dirty="0" smtClean="0"/>
          </a:p>
        </p:txBody>
      </p:sp>
    </p:spTree>
    <p:extLst>
      <p:ext uri="{BB962C8B-B14F-4D97-AF65-F5344CB8AC3E}">
        <p14:creationId xmlns:p14="http://schemas.microsoft.com/office/powerpoint/2010/main" val="1533778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247127"/>
            <a:ext cx="10515600" cy="4351338"/>
          </a:xfrm>
        </p:spPr>
        <p:txBody>
          <a:bodyPr>
            <a:normAutofit lnSpcReduction="10000"/>
          </a:bodyPr>
          <a:lstStyle/>
          <a:p>
            <a:pPr marL="0" indent="0">
              <a:buNone/>
            </a:pPr>
            <a:r>
              <a:rPr lang="en-US" sz="3200" b="1" u="sng" dirty="0" smtClean="0"/>
              <a:t>Syntax:</a:t>
            </a:r>
            <a:endParaRPr lang="en-US" sz="3200" b="1" u="sng" dirty="0" smtClean="0"/>
          </a:p>
          <a:p>
            <a:pPr marL="0" indent="0">
              <a:buNone/>
            </a:pPr>
            <a:endParaRPr lang="en-US" sz="3200" dirty="0"/>
          </a:p>
          <a:p>
            <a:pPr marL="0" indent="0">
              <a:buNone/>
            </a:pPr>
            <a:r>
              <a:rPr lang="en-US" sz="3200" dirty="0" smtClean="0"/>
              <a:t>NVL(</a:t>
            </a:r>
            <a:r>
              <a:rPr lang="en-US" sz="3200" dirty="0" err="1" smtClean="0"/>
              <a:t>column,</a:t>
            </a:r>
            <a:r>
              <a:rPr lang="en-US" sz="3200" dirty="0" err="1" smtClean="0">
                <a:solidFill>
                  <a:srgbClr val="FF0000"/>
                </a:solidFill>
              </a:rPr>
              <a:t>A</a:t>
            </a:r>
            <a:r>
              <a:rPr lang="en-US" sz="3200" dirty="0" smtClean="0"/>
              <a:t>)</a:t>
            </a:r>
          </a:p>
          <a:p>
            <a:pPr marL="0" indent="0">
              <a:buNone/>
            </a:pPr>
            <a:endParaRPr lang="en-US" sz="3200" dirty="0"/>
          </a:p>
          <a:p>
            <a:pPr marL="0" indent="0">
              <a:buNone/>
            </a:pPr>
            <a:r>
              <a:rPr lang="en-US" sz="3200" b="1" u="sng" dirty="0" smtClean="0"/>
              <a:t>Working of the Syntax:</a:t>
            </a:r>
            <a:endParaRPr lang="en-US" sz="3200" b="1" u="sng" dirty="0" smtClean="0"/>
          </a:p>
          <a:p>
            <a:pPr marL="0" indent="0">
              <a:buNone/>
            </a:pPr>
            <a:endParaRPr lang="en-US" sz="3200" dirty="0"/>
          </a:p>
          <a:p>
            <a:pPr marL="0" indent="0">
              <a:buNone/>
            </a:pPr>
            <a:r>
              <a:rPr lang="en-US" sz="3200" dirty="0" smtClean="0">
                <a:solidFill>
                  <a:srgbClr val="0070C0"/>
                </a:solidFill>
              </a:rPr>
              <a:t>IF</a:t>
            </a:r>
            <a:r>
              <a:rPr lang="en-US" sz="3200" dirty="0" smtClean="0"/>
              <a:t> the column value is NULL, </a:t>
            </a:r>
            <a:r>
              <a:rPr lang="en-US" sz="3200" dirty="0" smtClean="0">
                <a:solidFill>
                  <a:srgbClr val="0070C0"/>
                </a:solidFill>
              </a:rPr>
              <a:t>THEN</a:t>
            </a:r>
            <a:r>
              <a:rPr lang="en-US" sz="3200" dirty="0" smtClean="0"/>
              <a:t> return </a:t>
            </a:r>
            <a:r>
              <a:rPr lang="en-US" sz="3200" dirty="0" smtClean="0">
                <a:solidFill>
                  <a:srgbClr val="FF0000"/>
                </a:solidFill>
              </a:rPr>
              <a:t>A</a:t>
            </a:r>
          </a:p>
          <a:p>
            <a:pPr marL="0" indent="0">
              <a:buNone/>
            </a:pPr>
            <a:r>
              <a:rPr lang="en-US" sz="3200" dirty="0" smtClean="0">
                <a:solidFill>
                  <a:srgbClr val="0070C0"/>
                </a:solidFill>
              </a:rPr>
              <a:t>ELSE</a:t>
            </a:r>
            <a:r>
              <a:rPr lang="en-US" sz="3200" dirty="0" smtClean="0"/>
              <a:t> return the column value</a:t>
            </a:r>
            <a:endParaRPr lang="en-US" sz="3200" dirty="0"/>
          </a:p>
        </p:txBody>
      </p:sp>
      <p:sp>
        <p:nvSpPr>
          <p:cNvPr id="4" name="TextBox 3"/>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NVL()</a:t>
            </a:r>
            <a:endParaRPr lang="en-US" sz="3200" b="1" dirty="0">
              <a:solidFill>
                <a:schemeClr val="bg1"/>
              </a:solidFill>
            </a:endParaRPr>
          </a:p>
        </p:txBody>
      </p:sp>
    </p:spTree>
    <p:extLst>
      <p:ext uri="{BB962C8B-B14F-4D97-AF65-F5344CB8AC3E}">
        <p14:creationId xmlns:p14="http://schemas.microsoft.com/office/powerpoint/2010/main" val="3501357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166568" y="2598003"/>
            <a:ext cx="10175966" cy="830997"/>
          </a:xfrm>
          <a:prstGeom prst="rect">
            <a:avLst/>
          </a:prstGeom>
          <a:noFill/>
        </p:spPr>
        <p:txBody>
          <a:bodyPr wrap="square" rtlCol="0">
            <a:spAutoFit/>
          </a:bodyPr>
          <a:lstStyle/>
          <a:p>
            <a:pPr lvl="5"/>
            <a:r>
              <a:rPr lang="en-US" sz="4800" dirty="0" smtClean="0">
                <a:solidFill>
                  <a:schemeClr val="bg1"/>
                </a:solidFill>
              </a:rPr>
              <a:t>END</a:t>
            </a:r>
          </a:p>
        </p:txBody>
      </p:sp>
    </p:spTree>
    <p:extLst>
      <p:ext uri="{BB962C8B-B14F-4D97-AF65-F5344CB8AC3E}">
        <p14:creationId xmlns:p14="http://schemas.microsoft.com/office/powerpoint/2010/main" val="2245157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1032589"/>
            <a:ext cx="7513320" cy="3477875"/>
          </a:xfrm>
          <a:prstGeom prst="rect">
            <a:avLst/>
          </a:prstGeom>
          <a:solidFill>
            <a:schemeClr val="bg1"/>
          </a:solidFill>
          <a:ln w="28575">
            <a:solidFill>
              <a:schemeClr val="tx1"/>
            </a:solidFill>
          </a:ln>
        </p:spPr>
        <p:txBody>
          <a:bodyPr wrap="square" rtlCol="0">
            <a:spAutoFit/>
          </a:bodyPr>
          <a:lstStyle/>
          <a:p>
            <a:r>
              <a:rPr lang="en-US" sz="2000" dirty="0"/>
              <a:t>SELECT </a:t>
            </a:r>
          </a:p>
          <a:p>
            <a:r>
              <a:rPr lang="en-US" sz="2000" dirty="0" err="1"/>
              <a:t>d_ic.ORDER_TYPE</a:t>
            </a:r>
            <a:endParaRPr lang="en-US" sz="2000" dirty="0"/>
          </a:p>
          <a:p>
            <a:r>
              <a:rPr lang="en-US" sz="2000" dirty="0"/>
              <a:t>, SUM(</a:t>
            </a:r>
            <a:r>
              <a:rPr lang="en-US" sz="2000" dirty="0" err="1"/>
              <a:t>d_ic.ON_HAND_QUANTITY</a:t>
            </a:r>
            <a:r>
              <a:rPr lang="en-US" sz="2000" dirty="0"/>
              <a:t>) AS </a:t>
            </a:r>
            <a:r>
              <a:rPr lang="en-US" sz="2000" dirty="0" err="1"/>
              <a:t>inventory_units</a:t>
            </a:r>
            <a:endParaRPr lang="en-US" sz="2000" dirty="0"/>
          </a:p>
          <a:p>
            <a:r>
              <a:rPr lang="en-US" sz="2000" dirty="0"/>
              <a:t>FROM D_UNIFIED_INVENTORY_COSTS </a:t>
            </a:r>
            <a:r>
              <a:rPr lang="en-US" sz="2000" dirty="0" err="1"/>
              <a:t>d_ic</a:t>
            </a:r>
            <a:endParaRPr lang="en-US" sz="2000" dirty="0"/>
          </a:p>
          <a:p>
            <a:r>
              <a:rPr lang="en-US" sz="2000" dirty="0"/>
              <a:t>WHERE</a:t>
            </a:r>
          </a:p>
          <a:p>
            <a:r>
              <a:rPr lang="en-US" sz="2000" dirty="0" err="1"/>
              <a:t>d_ic.REGION_ID</a:t>
            </a:r>
            <a:r>
              <a:rPr lang="en-US" sz="2000" dirty="0"/>
              <a:t> = 1</a:t>
            </a:r>
          </a:p>
          <a:p>
            <a:r>
              <a:rPr lang="en-US" sz="2000" dirty="0"/>
              <a:t>AND </a:t>
            </a:r>
            <a:r>
              <a:rPr lang="en-US" sz="2000" dirty="0" err="1"/>
              <a:t>d_ic.SNAPSHOT_DAY</a:t>
            </a:r>
            <a:r>
              <a:rPr lang="en-US" sz="2000" dirty="0"/>
              <a:t> = </a:t>
            </a:r>
            <a:r>
              <a:rPr lang="en-US" sz="2000" dirty="0" err="1"/>
              <a:t>to_date</a:t>
            </a:r>
            <a:r>
              <a:rPr lang="en-US" sz="2000" dirty="0"/>
              <a:t>('20111004','YYYYMMDD')</a:t>
            </a:r>
          </a:p>
          <a:p>
            <a:r>
              <a:rPr lang="en-US" sz="2000" dirty="0"/>
              <a:t>AND </a:t>
            </a:r>
            <a:r>
              <a:rPr lang="en-US" sz="2000" dirty="0" err="1"/>
              <a:t>d_ic.ASIN</a:t>
            </a:r>
            <a:r>
              <a:rPr lang="en-US" sz="2000" dirty="0"/>
              <a:t> = '0545139708'</a:t>
            </a:r>
          </a:p>
          <a:p>
            <a:r>
              <a:rPr lang="en-US" sz="2000" dirty="0"/>
              <a:t>GROUP BY </a:t>
            </a:r>
          </a:p>
          <a:p>
            <a:r>
              <a:rPr lang="en-US" sz="2000" dirty="0" err="1"/>
              <a:t>d_ic.ORDER_TYPE</a:t>
            </a:r>
            <a:endParaRPr lang="en-US" sz="2000" dirty="0"/>
          </a:p>
          <a:p>
            <a:r>
              <a:rPr lang="en-US" sz="2000" dirty="0"/>
              <a:t>;</a:t>
            </a:r>
          </a:p>
        </p:txBody>
      </p:sp>
      <p:graphicFrame>
        <p:nvGraphicFramePr>
          <p:cNvPr id="3" name="Table 2"/>
          <p:cNvGraphicFramePr>
            <a:graphicFrameLocks noGrp="1"/>
          </p:cNvGraphicFramePr>
          <p:nvPr>
            <p:extLst>
              <p:ext uri="{D42A27DB-BD31-4B8C-83A1-F6EECF244321}">
                <p14:modId xmlns:p14="http://schemas.microsoft.com/office/powerpoint/2010/main" val="4037352011"/>
              </p:ext>
            </p:extLst>
          </p:nvPr>
        </p:nvGraphicFramePr>
        <p:xfrm>
          <a:off x="8503920" y="2361028"/>
          <a:ext cx="3048000" cy="1520190"/>
        </p:xfrm>
        <a:graphic>
          <a:graphicData uri="http://schemas.openxmlformats.org/drawingml/2006/table">
            <a:tbl>
              <a:tblPr>
                <a:tableStyleId>{5C22544A-7EE6-4342-B048-85BDC9FD1C3A}</a:tableStyleId>
              </a:tblPr>
              <a:tblGrid>
                <a:gridCol w="1234633">
                  <a:extLst>
                    <a:ext uri="{9D8B030D-6E8A-4147-A177-3AD203B41FA5}">
                      <a16:colId xmlns:a16="http://schemas.microsoft.com/office/drawing/2014/main" val="20000"/>
                    </a:ext>
                  </a:extLst>
                </a:gridCol>
                <a:gridCol w="1813367">
                  <a:extLst>
                    <a:ext uri="{9D8B030D-6E8A-4147-A177-3AD203B41FA5}">
                      <a16:colId xmlns:a16="http://schemas.microsoft.com/office/drawing/2014/main" val="20001"/>
                    </a:ext>
                  </a:extLst>
                </a:gridCol>
              </a:tblGrid>
              <a:tr h="190500">
                <a:tc>
                  <a:txBody>
                    <a:bodyPr/>
                    <a:lstStyle/>
                    <a:p>
                      <a:pPr algn="r" fontAlgn="b"/>
                      <a:r>
                        <a:rPr lang="en-US" sz="1600" u="none" strike="noStrike" dirty="0">
                          <a:effectLst/>
                        </a:rPr>
                        <a:t>ORDER_TYPE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INVENTORY_UNITS</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600" u="none" strike="noStrike" dirty="0">
                          <a:effectLst/>
                        </a:rPr>
                        <a:t>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940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600" u="none" strike="noStrike">
                          <a:effectLst/>
                        </a:rPr>
                        <a:t>33</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600" u="none" strike="noStrike" dirty="0" smtClean="0">
                          <a:effectLst/>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600" u="none" strike="noStrike" dirty="0" smtClean="0">
                          <a:effectLst/>
                        </a:rPr>
                        <a:t>9</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n-US" sz="1600" u="none" strike="noStrike" dirty="0" smtClean="0">
                          <a:effectLst/>
                        </a:rPr>
                        <a:t>20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165</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
        <p:nvSpPr>
          <p:cNvPr id="4" name="TextBox 3"/>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NVL()</a:t>
            </a:r>
            <a:endParaRPr lang="en-US" sz="3200" b="1" dirty="0">
              <a:solidFill>
                <a:schemeClr val="bg1"/>
              </a:solidFill>
            </a:endParaRPr>
          </a:p>
        </p:txBody>
      </p:sp>
      <p:cxnSp>
        <p:nvCxnSpPr>
          <p:cNvPr id="5" name="Straight Arrow Connector 4"/>
          <p:cNvCxnSpPr/>
          <p:nvPr/>
        </p:nvCxnSpPr>
        <p:spPr>
          <a:xfrm flipV="1">
            <a:off x="5806440" y="2771526"/>
            <a:ext cx="2987040" cy="24253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1706880" y="5196840"/>
            <a:ext cx="6019800"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200" dirty="0" smtClean="0"/>
              <a:t>Lets look at an example where null value is present in the column</a:t>
            </a:r>
            <a:endParaRPr lang="en-US" sz="2200" dirty="0"/>
          </a:p>
        </p:txBody>
      </p:sp>
      <p:sp>
        <p:nvSpPr>
          <p:cNvPr id="11" name="Rounded Rectangle 10"/>
          <p:cNvSpPr/>
          <p:nvPr/>
        </p:nvSpPr>
        <p:spPr>
          <a:xfrm>
            <a:off x="8503920" y="2621280"/>
            <a:ext cx="1203960" cy="274320"/>
          </a:xfrm>
          <a:prstGeom prst="roundRect">
            <a:avLst/>
          </a:prstGeom>
          <a:noFill/>
          <a:ln w="57150"/>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93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228466"/>
            <a:ext cx="10515600" cy="4351338"/>
          </a:xfrm>
        </p:spPr>
        <p:txBody>
          <a:bodyPr>
            <a:normAutofit/>
          </a:bodyPr>
          <a:lstStyle/>
          <a:p>
            <a:pPr marL="0" indent="0">
              <a:buNone/>
            </a:pPr>
            <a:r>
              <a:rPr lang="en-US" sz="3200" dirty="0" smtClean="0"/>
              <a:t>Usage of NVL() in this example:</a:t>
            </a:r>
            <a:endParaRPr lang="en-US" sz="3200" dirty="0" smtClean="0"/>
          </a:p>
          <a:p>
            <a:pPr marL="0" indent="0">
              <a:buNone/>
            </a:pPr>
            <a:endParaRPr lang="en-US" sz="3200" dirty="0"/>
          </a:p>
          <a:p>
            <a:pPr marL="0" indent="0">
              <a:buNone/>
            </a:pPr>
            <a:r>
              <a:rPr lang="en-US" sz="3200" dirty="0" smtClean="0"/>
              <a:t>NVL(</a:t>
            </a:r>
            <a:r>
              <a:rPr lang="en-US" sz="3200" dirty="0" err="1" smtClean="0"/>
              <a:t>d_ic.ORDER_TYPE</a:t>
            </a:r>
            <a:r>
              <a:rPr lang="en-US" sz="3200" dirty="0" smtClean="0"/>
              <a:t>, </a:t>
            </a:r>
            <a:r>
              <a:rPr lang="en-US" sz="3200" dirty="0" smtClean="0">
                <a:solidFill>
                  <a:srgbClr val="FF0000"/>
                </a:solidFill>
              </a:rPr>
              <a:t>'UNKNOWN'</a:t>
            </a:r>
            <a:r>
              <a:rPr lang="en-US" sz="3200" dirty="0" smtClean="0"/>
              <a:t>)</a:t>
            </a:r>
          </a:p>
          <a:p>
            <a:pPr marL="0" indent="0">
              <a:buNone/>
            </a:pPr>
            <a:endParaRPr lang="en-US" sz="3200" dirty="0"/>
          </a:p>
          <a:p>
            <a:pPr marL="0" indent="0">
              <a:buNone/>
            </a:pPr>
            <a:r>
              <a:rPr lang="en-US" sz="3200" dirty="0">
                <a:solidFill>
                  <a:srgbClr val="0070C0"/>
                </a:solidFill>
              </a:rPr>
              <a:t>IF</a:t>
            </a:r>
            <a:r>
              <a:rPr lang="en-US" sz="3200" dirty="0"/>
              <a:t> </a:t>
            </a:r>
            <a:r>
              <a:rPr lang="en-US" sz="3200" dirty="0" err="1"/>
              <a:t>d_ic.ORDER_TYPE</a:t>
            </a:r>
            <a:r>
              <a:rPr lang="en-US" sz="3200" dirty="0"/>
              <a:t> is NULL, </a:t>
            </a:r>
            <a:r>
              <a:rPr lang="en-US" sz="3200" dirty="0">
                <a:solidFill>
                  <a:srgbClr val="0070C0"/>
                </a:solidFill>
              </a:rPr>
              <a:t>THEN</a:t>
            </a:r>
            <a:r>
              <a:rPr lang="en-US" sz="3200" dirty="0"/>
              <a:t> return </a:t>
            </a:r>
            <a:r>
              <a:rPr lang="en-US" sz="3200" dirty="0">
                <a:solidFill>
                  <a:srgbClr val="FF0000"/>
                </a:solidFill>
              </a:rPr>
              <a:t>'UNKNOWN'</a:t>
            </a:r>
            <a:r>
              <a:rPr lang="en-US" sz="3200" dirty="0"/>
              <a:t> </a:t>
            </a:r>
          </a:p>
          <a:p>
            <a:pPr marL="0" indent="0">
              <a:buNone/>
            </a:pPr>
            <a:r>
              <a:rPr lang="en-US" sz="3200" dirty="0">
                <a:solidFill>
                  <a:srgbClr val="0070C0"/>
                </a:solidFill>
              </a:rPr>
              <a:t>ELSE</a:t>
            </a:r>
            <a:r>
              <a:rPr lang="en-US" sz="3200" dirty="0"/>
              <a:t> return the column value</a:t>
            </a:r>
          </a:p>
        </p:txBody>
      </p:sp>
      <p:sp>
        <p:nvSpPr>
          <p:cNvPr id="6" name="TextBox 5"/>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NVL()</a:t>
            </a:r>
            <a:endParaRPr lang="en-US" sz="3200" b="1" dirty="0">
              <a:solidFill>
                <a:schemeClr val="bg1"/>
              </a:solidFill>
            </a:endParaRPr>
          </a:p>
        </p:txBody>
      </p:sp>
    </p:spTree>
    <p:extLst>
      <p:ext uri="{BB962C8B-B14F-4D97-AF65-F5344CB8AC3E}">
        <p14:creationId xmlns:p14="http://schemas.microsoft.com/office/powerpoint/2010/main" val="4020846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9006" y="957944"/>
            <a:ext cx="8077200" cy="3477875"/>
          </a:xfrm>
          <a:prstGeom prst="rect">
            <a:avLst/>
          </a:prstGeom>
          <a:solidFill>
            <a:schemeClr val="bg1"/>
          </a:solidFill>
          <a:ln w="28575">
            <a:solidFill>
              <a:schemeClr val="tx1"/>
            </a:solidFill>
          </a:ln>
        </p:spPr>
        <p:txBody>
          <a:bodyPr wrap="square" rtlCol="0">
            <a:spAutoFit/>
          </a:bodyPr>
          <a:lstStyle/>
          <a:p>
            <a:r>
              <a:rPr lang="en-US" sz="2000" dirty="0"/>
              <a:t>SELECT </a:t>
            </a:r>
          </a:p>
          <a:p>
            <a:r>
              <a:rPr lang="en-US" sz="2000" dirty="0">
                <a:solidFill>
                  <a:srgbClr val="FF0000"/>
                </a:solidFill>
              </a:rPr>
              <a:t>NVL(</a:t>
            </a:r>
            <a:r>
              <a:rPr lang="en-US" sz="2000" dirty="0" err="1">
                <a:solidFill>
                  <a:srgbClr val="FF0000"/>
                </a:solidFill>
              </a:rPr>
              <a:t>d_ic.ORDER_TYPE</a:t>
            </a:r>
            <a:r>
              <a:rPr lang="en-US" sz="2000" dirty="0">
                <a:solidFill>
                  <a:srgbClr val="FF0000"/>
                </a:solidFill>
              </a:rPr>
              <a:t>, 'UNKNOWN') </a:t>
            </a:r>
            <a:r>
              <a:rPr lang="en-US" sz="2000" dirty="0"/>
              <a:t>as ORDER_TYPE</a:t>
            </a:r>
          </a:p>
          <a:p>
            <a:r>
              <a:rPr lang="en-US" sz="2000" dirty="0"/>
              <a:t>, SUM(</a:t>
            </a:r>
            <a:r>
              <a:rPr lang="en-US" sz="2000" dirty="0" err="1"/>
              <a:t>d_ic.ON_HAND_QUANTITY</a:t>
            </a:r>
            <a:r>
              <a:rPr lang="en-US" sz="2000" dirty="0"/>
              <a:t>) AS </a:t>
            </a:r>
            <a:r>
              <a:rPr lang="en-US" sz="2000" dirty="0" err="1"/>
              <a:t>inventory_units</a:t>
            </a:r>
            <a:endParaRPr lang="en-US" sz="2000" dirty="0"/>
          </a:p>
          <a:p>
            <a:r>
              <a:rPr lang="en-US" sz="2000" dirty="0"/>
              <a:t>FROM D_UNIFIED_INVENTORY_COSTS </a:t>
            </a:r>
            <a:r>
              <a:rPr lang="en-US" sz="2000" dirty="0" err="1"/>
              <a:t>d_ic</a:t>
            </a:r>
            <a:endParaRPr lang="en-US" sz="2000" dirty="0"/>
          </a:p>
          <a:p>
            <a:r>
              <a:rPr lang="en-US" sz="2000" dirty="0"/>
              <a:t>WHERE</a:t>
            </a:r>
          </a:p>
          <a:p>
            <a:r>
              <a:rPr lang="en-US" sz="2000" dirty="0" err="1"/>
              <a:t>d_ic.REGION_ID</a:t>
            </a:r>
            <a:r>
              <a:rPr lang="en-US" sz="2000" dirty="0"/>
              <a:t> = 1</a:t>
            </a:r>
          </a:p>
          <a:p>
            <a:r>
              <a:rPr lang="en-US" sz="2000" dirty="0"/>
              <a:t>AND </a:t>
            </a:r>
            <a:r>
              <a:rPr lang="en-US" sz="2000" dirty="0" err="1"/>
              <a:t>d_ic.SNAPSHOT_DAY</a:t>
            </a:r>
            <a:r>
              <a:rPr lang="en-US" sz="2000" dirty="0"/>
              <a:t> = </a:t>
            </a:r>
            <a:r>
              <a:rPr lang="en-US" sz="2000" dirty="0" err="1"/>
              <a:t>to_date</a:t>
            </a:r>
            <a:r>
              <a:rPr lang="en-US" sz="2000" dirty="0"/>
              <a:t>('20111004','YYYYMMDD')</a:t>
            </a:r>
          </a:p>
          <a:p>
            <a:r>
              <a:rPr lang="en-US" sz="2000" dirty="0"/>
              <a:t>AND </a:t>
            </a:r>
            <a:r>
              <a:rPr lang="en-US" sz="2000" dirty="0" err="1"/>
              <a:t>d_ic.ASIN</a:t>
            </a:r>
            <a:r>
              <a:rPr lang="en-US" sz="2000" dirty="0"/>
              <a:t> = '0545139708'</a:t>
            </a:r>
          </a:p>
          <a:p>
            <a:r>
              <a:rPr lang="en-US" sz="2000" dirty="0"/>
              <a:t>GROUP BY </a:t>
            </a:r>
          </a:p>
          <a:p>
            <a:r>
              <a:rPr lang="en-US" sz="2000" dirty="0"/>
              <a:t>NVL(</a:t>
            </a:r>
            <a:r>
              <a:rPr lang="en-US" sz="2000" dirty="0" err="1"/>
              <a:t>d_ic.ORDER_TYPE</a:t>
            </a:r>
            <a:r>
              <a:rPr lang="en-US" sz="2000" dirty="0"/>
              <a:t>, 'UNKNOWN')</a:t>
            </a:r>
          </a:p>
          <a:p>
            <a:r>
              <a:rPr lang="en-US" sz="2000" dirty="0"/>
              <a:t>;</a:t>
            </a:r>
          </a:p>
        </p:txBody>
      </p:sp>
      <p:graphicFrame>
        <p:nvGraphicFramePr>
          <p:cNvPr id="3" name="Table 2"/>
          <p:cNvGraphicFramePr>
            <a:graphicFrameLocks noGrp="1"/>
          </p:cNvGraphicFramePr>
          <p:nvPr>
            <p:extLst>
              <p:ext uri="{D42A27DB-BD31-4B8C-83A1-F6EECF244321}">
                <p14:modId xmlns:p14="http://schemas.microsoft.com/office/powerpoint/2010/main" val="4050419551"/>
              </p:ext>
            </p:extLst>
          </p:nvPr>
        </p:nvGraphicFramePr>
        <p:xfrm>
          <a:off x="8654143" y="1936786"/>
          <a:ext cx="3048000" cy="1520190"/>
        </p:xfrm>
        <a:graphic>
          <a:graphicData uri="http://schemas.openxmlformats.org/drawingml/2006/table">
            <a:tbl>
              <a:tblPr>
                <a:tableStyleId>{5C22544A-7EE6-4342-B048-85BDC9FD1C3A}</a:tableStyleId>
              </a:tblPr>
              <a:tblGrid>
                <a:gridCol w="1297577">
                  <a:extLst>
                    <a:ext uri="{9D8B030D-6E8A-4147-A177-3AD203B41FA5}">
                      <a16:colId xmlns:a16="http://schemas.microsoft.com/office/drawing/2014/main" val="20000"/>
                    </a:ext>
                  </a:extLst>
                </a:gridCol>
                <a:gridCol w="1750423">
                  <a:extLst>
                    <a:ext uri="{9D8B030D-6E8A-4147-A177-3AD203B41FA5}">
                      <a16:colId xmlns:a16="http://schemas.microsoft.com/office/drawing/2014/main" val="20001"/>
                    </a:ext>
                  </a:extLst>
                </a:gridCol>
              </a:tblGrid>
              <a:tr h="190500">
                <a:tc>
                  <a:txBody>
                    <a:bodyPr/>
                    <a:lstStyle/>
                    <a:p>
                      <a:pPr algn="r" fontAlgn="b"/>
                      <a:r>
                        <a:rPr lang="en-US" sz="1600" u="none" strike="noStrike" dirty="0">
                          <a:effectLst/>
                        </a:rPr>
                        <a:t>ORDER_TYPE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INVENTORY_UNITS</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600" u="none" strike="noStrike" dirty="0" smtClean="0">
                          <a:effectLst/>
                        </a:rPr>
                        <a:t>UNKNOWN</a:t>
                      </a:r>
                      <a:r>
                        <a:rPr lang="en-US" sz="1600" u="none" strike="noStrike" dirty="0">
                          <a:effectLst/>
                        </a:rPr>
                        <a:t>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940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600" u="none" strike="noStrike">
                          <a:effectLst/>
                        </a:rPr>
                        <a:t>33</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600" u="none" strike="noStrike" dirty="0" smtClean="0">
                          <a:effectLst/>
                        </a:rPr>
                        <a:t>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600" u="none" strike="noStrike" dirty="0" smtClean="0">
                          <a:effectLst/>
                        </a:rPr>
                        <a:t>9</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n-US" sz="1600" u="none" strike="noStrike" dirty="0" smtClean="0">
                          <a:effectLst/>
                        </a:rPr>
                        <a:t>20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165</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
        <p:nvSpPr>
          <p:cNvPr id="4" name="TextBox 3"/>
          <p:cNvSpPr txBox="1"/>
          <p:nvPr/>
        </p:nvSpPr>
        <p:spPr>
          <a:xfrm>
            <a:off x="209006" y="162354"/>
            <a:ext cx="6126480" cy="584775"/>
          </a:xfrm>
          <a:prstGeom prst="rect">
            <a:avLst/>
          </a:prstGeom>
          <a:noFill/>
        </p:spPr>
        <p:txBody>
          <a:bodyPr wrap="square" rtlCol="0">
            <a:spAutoFit/>
          </a:bodyPr>
          <a:lstStyle/>
          <a:p>
            <a:r>
              <a:rPr lang="en-US" sz="3200" b="1" dirty="0" smtClean="0">
                <a:solidFill>
                  <a:schemeClr val="bg1"/>
                </a:solidFill>
              </a:rPr>
              <a:t>NVL()</a:t>
            </a:r>
            <a:endParaRPr lang="en-US" sz="3200" b="1" dirty="0">
              <a:solidFill>
                <a:schemeClr val="bg1"/>
              </a:solidFill>
            </a:endParaRPr>
          </a:p>
        </p:txBody>
      </p:sp>
      <p:sp>
        <p:nvSpPr>
          <p:cNvPr id="2" name="Rounded Rectangle 1"/>
          <p:cNvSpPr/>
          <p:nvPr/>
        </p:nvSpPr>
        <p:spPr>
          <a:xfrm>
            <a:off x="8654143" y="2148840"/>
            <a:ext cx="1190897" cy="3048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200" y="4922520"/>
            <a:ext cx="6655526"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200" dirty="0" smtClean="0"/>
              <a:t>By applying NVL function, we were able to replace the null value by “UNKNOWN”</a:t>
            </a:r>
            <a:endParaRPr lang="en-US" sz="2200" dirty="0"/>
          </a:p>
        </p:txBody>
      </p:sp>
      <p:cxnSp>
        <p:nvCxnSpPr>
          <p:cNvPr id="7" name="Straight Arrow Connector 6"/>
          <p:cNvCxnSpPr>
            <a:stCxn id="5" idx="0"/>
          </p:cNvCxnSpPr>
          <p:nvPr/>
        </p:nvCxnSpPr>
        <p:spPr>
          <a:xfrm flipV="1">
            <a:off x="4546963" y="2453640"/>
            <a:ext cx="4107180" cy="24688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8654143" y="1478280"/>
            <a:ext cx="856325" cy="369332"/>
          </a:xfrm>
          <a:prstGeom prst="rect">
            <a:avLst/>
          </a:prstGeom>
          <a:noFill/>
        </p:spPr>
        <p:txBody>
          <a:bodyPr wrap="none" rtlCol="0">
            <a:spAutoFit/>
          </a:bodyPr>
          <a:lstStyle/>
          <a:p>
            <a:r>
              <a:rPr lang="en-US" dirty="0" smtClean="0"/>
              <a:t>Output</a:t>
            </a:r>
            <a:endParaRPr lang="en-US" dirty="0"/>
          </a:p>
        </p:txBody>
      </p:sp>
      <p:sp>
        <p:nvSpPr>
          <p:cNvPr id="10" name="Rounded Rectangle 9"/>
          <p:cNvSpPr/>
          <p:nvPr/>
        </p:nvSpPr>
        <p:spPr>
          <a:xfrm>
            <a:off x="8560526" y="2148840"/>
            <a:ext cx="1190897" cy="3048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726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9879</TotalTime>
  <Words>2401</Words>
  <Application>Microsoft Office PowerPoint</Application>
  <PresentationFormat>Widescreen</PresentationFormat>
  <Paragraphs>866</Paragraphs>
  <Slides>60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Arial Unicode MS</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Dhanasekaran, Rajesh</dc:creator>
  <cp:lastModifiedBy>M V, Aswin Dev</cp:lastModifiedBy>
  <cp:revision>84</cp:revision>
  <dcterms:created xsi:type="dcterms:W3CDTF">2019-08-13T06:23:05Z</dcterms:created>
  <dcterms:modified xsi:type="dcterms:W3CDTF">2019-10-21T10:00:57Z</dcterms:modified>
</cp:coreProperties>
</file>