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89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29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043"/>
    <a:srgbClr val="637183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4773D-C6EB-F307-FC72-D8CBB1F6A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BA46E1-3607-50CB-24C8-F01D11814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8ED99E-91BA-FB75-0CA0-C39063FDF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389E5-121C-0C17-BF23-4A20272DB5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00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888C5-8258-D680-6334-03695A3FC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6BE67B-D9EB-BED9-A2F5-53FCC5AA4D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1BAE24-1C2A-7E3E-9C32-BE34E94D5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D0EEB-2848-2C79-8CE5-321CE9E431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95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59CE7-A417-B672-B836-E57B66919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92E97-FF7A-DE67-65ED-039F6B4251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5CFC37-B738-096D-631C-A380FFCAA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82BC3-1B5E-0198-56C4-23730B45A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98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30A79-8D8B-D571-6BC3-8C2BECB7A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05852B-A4BB-FC13-6CEE-78BD143BF7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749FA7-97D3-254A-1D6C-BC8ECC4CA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9B4F5-CCD8-3BD0-B9EC-1B3274A30C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50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F9BA9-94A5-6C6E-DAEC-2CC9566B7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C57359-E1BD-8F3C-9E3D-60C23A4439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3B3D9E-1786-C804-F79E-4DAF345CA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A9FEB-38B5-E202-19B2-B3EF55FE9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09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B7293-F30C-06E8-A4C3-75EC23794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C63D2E-CACF-0F5B-BE38-E2AC2B8854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D737F1-0F10-2F44-7058-BFC06FB586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C913C-1C3D-2D45-3101-54970E1FC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15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D959F-985F-8FC2-32B3-1025ED093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8EE95C-8D2E-44F9-B2F3-378469DE4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3C7135-1D5B-1A93-E305-B140020BA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60529-281D-99DA-ACE1-1598426B95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73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882B3-167C-A1E9-6BC2-2E600A51B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F57FF1-CE5B-891F-A6F7-0313BD344E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32F9DD-DD4F-3B9C-EE61-0CF7B1A43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191BF-9064-A4C0-33FA-32F4CD90ED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69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A97A0-B001-B0F7-DE68-ACF91D8CA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C77A1B-42BD-63D6-EB6D-DE45DB0A65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D726DA-B226-F9ED-E33A-B460BAEF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9F3E0-E75F-5E2A-228E-A44E59E0D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0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89702"/>
            <a:ext cx="8517281" cy="1560871"/>
          </a:xfrm>
        </p:spPr>
        <p:txBody>
          <a:bodyPr/>
          <a:lstStyle/>
          <a:p>
            <a:r>
              <a:rPr lang="en-IN" sz="2800" b="1" dirty="0"/>
              <a:t>Title:</a:t>
            </a:r>
            <a:r>
              <a:rPr lang="en-IN" sz="2800" dirty="0"/>
              <a:t> </a:t>
            </a:r>
            <a:r>
              <a:rPr lang="en-IN" sz="2800" b="0" dirty="0"/>
              <a:t>Implementation of Industry-Standard RS-485 MODBUS Serial Communication with Arduino for EV Battery Charging Relay Control With Cloud</a:t>
            </a:r>
            <a:br>
              <a:rPr lang="en-IN" sz="2800" dirty="0"/>
            </a:b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0C054F-C725-15D3-D681-124416FC630E}"/>
              </a:ext>
            </a:extLst>
          </p:cNvPr>
          <p:cNvSpPr txBox="1"/>
          <p:nvPr/>
        </p:nvSpPr>
        <p:spPr>
          <a:xfrm>
            <a:off x="0" y="2750573"/>
            <a:ext cx="87900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spc="300" dirty="0">
                <a:latin typeface="+mn-lt"/>
                <a:ea typeface="+mn-ea"/>
                <a:cs typeface="+mn-cs"/>
              </a:rPr>
              <a:t>Submitted by: Athish J D, Darsan L M, M Akash, S Praveen</a:t>
            </a:r>
            <a:br>
              <a:rPr lang="en-IN" sz="1800" b="1" dirty="0"/>
            </a:br>
            <a:br>
              <a:rPr lang="en-IN" sz="1800" b="1" spc="300" dirty="0">
                <a:latin typeface="+mn-lt"/>
                <a:ea typeface="+mn-ea"/>
                <a:cs typeface="+mn-cs"/>
              </a:rPr>
            </a:br>
            <a:r>
              <a:rPr lang="en-IN" sz="1800" b="1" spc="300" dirty="0">
                <a:latin typeface="+mn-lt"/>
                <a:ea typeface="+mn-ea"/>
                <a:cs typeface="+mn-cs"/>
              </a:rPr>
              <a:t>Institution: Amrita School of Engineering, Amrita Vishwa Vidyapeetham, Coimbatore</a:t>
            </a:r>
            <a:br>
              <a:rPr lang="en-IN" sz="1800" b="1" spc="300" dirty="0">
                <a:latin typeface="+mn-lt"/>
                <a:ea typeface="+mn-ea"/>
                <a:cs typeface="+mn-cs"/>
              </a:rPr>
            </a:br>
            <a:br>
              <a:rPr lang="en-IN" sz="1800" b="1" spc="300" dirty="0">
                <a:latin typeface="+mn-lt"/>
                <a:ea typeface="+mn-ea"/>
                <a:cs typeface="+mn-cs"/>
              </a:rPr>
            </a:br>
            <a:r>
              <a:rPr lang="en-IN" sz="1800" b="1" spc="300" dirty="0">
                <a:latin typeface="+mn-lt"/>
                <a:ea typeface="+mn-ea"/>
                <a:cs typeface="+mn-cs"/>
              </a:rPr>
              <a:t>Date: 28th March 2025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DAF44-F1F1-52B4-285A-609CD9A59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206" y="5539262"/>
            <a:ext cx="3726794" cy="982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093A07-7A96-A631-5EDD-C1136D158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816" y="5536803"/>
            <a:ext cx="2618300" cy="98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344D4-DAF0-29BB-0F5F-E974AE630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81EA94-A5BA-5C57-438F-1FC610B1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789" y="662356"/>
            <a:ext cx="9779183" cy="723265"/>
          </a:xfrm>
        </p:spPr>
        <p:txBody>
          <a:bodyPr/>
          <a:lstStyle/>
          <a:p>
            <a:r>
              <a:rPr lang="en-IN" b="1" dirty="0"/>
              <a:t>System Operation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45E2-8D72-A8EC-8E6F-957FB7ADBBE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5385" y="2409610"/>
            <a:ext cx="9780587" cy="444839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Power ON – ESP32 connects to Blynk, Arduino initializes RS-485.</a:t>
            </a:r>
          </a:p>
          <a:p>
            <a:pPr>
              <a:buFont typeface="+mj-lt"/>
              <a:buAutoNum type="arabicPeriod"/>
            </a:pPr>
            <a:r>
              <a:rPr lang="en-US" dirty="0"/>
              <a:t>Charging Start – If battery is low, relay is activated.</a:t>
            </a:r>
          </a:p>
          <a:p>
            <a:pPr>
              <a:buFont typeface="+mj-lt"/>
              <a:buAutoNum type="arabicPeriod"/>
            </a:pPr>
            <a:r>
              <a:rPr lang="en-US" dirty="0"/>
              <a:t>Cloud Monitoring – ESP32 updates Blynk dashboard.</a:t>
            </a:r>
          </a:p>
          <a:p>
            <a:pPr>
              <a:buFont typeface="+mj-lt"/>
              <a:buAutoNum type="arabicPeriod"/>
            </a:pPr>
            <a:r>
              <a:rPr lang="en-US" dirty="0"/>
              <a:t>Auto Cutoff – Charging stops when full charge is detected.</a:t>
            </a:r>
          </a:p>
          <a:p>
            <a:pPr>
              <a:buFont typeface="+mj-lt"/>
              <a:buAutoNum type="arabicPeriod"/>
            </a:pPr>
            <a:r>
              <a:rPr lang="en-US" dirty="0"/>
              <a:t>Safety – TP4056 prevents overcharge.</a:t>
            </a:r>
          </a:p>
          <a:p>
            <a:pPr>
              <a:buFont typeface="+mj-lt"/>
              <a:buAutoNum type="arabicPeriod"/>
            </a:pPr>
            <a:r>
              <a:rPr lang="en-US" dirty="0"/>
              <a:t>Restart – Charging resumes when voltage drops.</a:t>
            </a:r>
          </a:p>
        </p:txBody>
      </p:sp>
    </p:spTree>
    <p:extLst>
      <p:ext uri="{BB962C8B-B14F-4D97-AF65-F5344CB8AC3E}">
        <p14:creationId xmlns:p14="http://schemas.microsoft.com/office/powerpoint/2010/main" val="355224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B2E68-7EF2-5A56-5C1C-4A68A2A6D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5874B5-9977-A2B8-A7D6-2D50BC5D5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789" y="662356"/>
            <a:ext cx="9779183" cy="723265"/>
          </a:xfrm>
        </p:spPr>
        <p:txBody>
          <a:bodyPr/>
          <a:lstStyle/>
          <a:p>
            <a:r>
              <a:rPr lang="en-IN" b="1" dirty="0"/>
              <a:t>Results and Outcomes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513E8-25D1-31B8-C224-D71F44BA2E6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5385" y="2409610"/>
            <a:ext cx="9780587" cy="444839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Remote Monitoring &amp; Control:</a:t>
            </a:r>
            <a:r>
              <a:rPr lang="en-IN" dirty="0"/>
              <a:t> ESP32 with Blynk enables cloud-based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Efficient Charging:</a:t>
            </a:r>
            <a:r>
              <a:rPr lang="en-IN" dirty="0"/>
              <a:t> MODBUS communication ensures optimized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Automatic Cutoff:</a:t>
            </a:r>
            <a:r>
              <a:rPr lang="en-IN" dirty="0"/>
              <a:t> Current sensor prevents overcharging.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Safe &amp; Scalable:</a:t>
            </a:r>
            <a:r>
              <a:rPr lang="en-IN" dirty="0"/>
              <a:t> Low-cost implementation with scalable potential.</a:t>
            </a:r>
          </a:p>
        </p:txBody>
      </p:sp>
    </p:spTree>
    <p:extLst>
      <p:ext uri="{BB962C8B-B14F-4D97-AF65-F5344CB8AC3E}">
        <p14:creationId xmlns:p14="http://schemas.microsoft.com/office/powerpoint/2010/main" val="1329085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28CD4-5931-A0DA-571E-636CA1AAE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E05295-F005-5F6D-53B1-ED0EF778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789" y="662356"/>
            <a:ext cx="9779183" cy="723265"/>
          </a:xfrm>
        </p:spPr>
        <p:txBody>
          <a:bodyPr/>
          <a:lstStyle/>
          <a:p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42CFB-54C3-3247-4944-4E0B8315098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5385" y="2409610"/>
            <a:ext cx="9780587" cy="444839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Successfully implemented a smart EV battery charging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Improved safety, efficiency, and remote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Future work: Scaling for multiple battery packs and AI-based optimization.</a:t>
            </a:r>
          </a:p>
        </p:txBody>
      </p:sp>
    </p:spTree>
    <p:extLst>
      <p:ext uri="{BB962C8B-B14F-4D97-AF65-F5344CB8AC3E}">
        <p14:creationId xmlns:p14="http://schemas.microsoft.com/office/powerpoint/2010/main" val="4176992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269447"/>
          </a:xfrm>
        </p:spPr>
        <p:txBody>
          <a:bodyPr/>
          <a:lstStyle/>
          <a:p>
            <a:r>
              <a:rPr lang="en-IN" b="1" dirty="0"/>
              <a:t>Thank You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92896"/>
            <a:ext cx="6245912" cy="912850"/>
          </a:xfrm>
        </p:spPr>
        <p:txBody>
          <a:bodyPr/>
          <a:lstStyle/>
          <a:p>
            <a:r>
              <a:rPr lang="en-IN" dirty="0"/>
              <a:t>Questions &amp; Discussion.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Topics of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Proposed Solution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/>
              <a:t>Hardware &amp; Software Components</a:t>
            </a:r>
          </a:p>
          <a:p>
            <a:r>
              <a:rPr lang="en-US" dirty="0"/>
              <a:t>Modes of Operation &amp; System Operation Flow</a:t>
            </a:r>
          </a:p>
          <a:p>
            <a:r>
              <a:rPr lang="en-US" dirty="0"/>
              <a:t>Results &amp; Outcomes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789" y="507201"/>
            <a:ext cx="9779183" cy="723265"/>
          </a:xfrm>
        </p:spPr>
        <p:txBody>
          <a:bodyPr/>
          <a:lstStyle/>
          <a:p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789" y="2397074"/>
            <a:ext cx="9780587" cy="34369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Aim:</a:t>
            </a:r>
            <a:r>
              <a:rPr lang="en-IN" dirty="0"/>
              <a:t> Develop a smart EV battery charging system using RS-485 MODBUS communication and ESP32-based cloud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Key Features: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Manual and automatic relay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Automatic cutoff based on current sensing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Remote monitoring and control via Blynk cloud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Objective:</a:t>
            </a:r>
            <a:r>
              <a:rPr lang="en-IN" dirty="0"/>
              <a:t> Improve safety, maximize battery life, and enable cloud-based monitoring.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E5790-3B76-8696-5FDD-E0C904CEB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268B9D-0D44-DEF3-A7C7-866B0A37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789" y="662356"/>
            <a:ext cx="9779183" cy="723265"/>
          </a:xfrm>
        </p:spPr>
        <p:txBody>
          <a:bodyPr/>
          <a:lstStyle/>
          <a:p>
            <a:r>
              <a:rPr lang="en-IN" b="1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14AE8-3B97-9DA5-0FF1-CA1CA029C57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5385" y="2409610"/>
            <a:ext cx="9780587" cy="444839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Need for Efficient and Safe EV Battery Charging: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Electric Vehicles (EVs) are becoming increasingly popular, requiring efficient and safe charging methods to ensure long battery life and reliable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Overcharging, undercharging, and irregular charging cycles can significantly impact battery health and longevity.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 reliable and automated charging system is necessary to prevent battery damage and maximize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Challenges in Implementing MODBUS Communication with Arduino for Relay Control: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MODBUS is an industry-standard protocol widely used for communication between electronic devices, but integrating it with Arduino poses several challenges.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Arduino lacks native support for MODBUS, requiring external components like the MAX485 module for RS-485 communication.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Ensuring accurate data transmission and handling communication delays can be difficult when managing multiple devices.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Proper synchronization between the ESP32 (cloud interface) and Arduino (relay controller) is crucial for a seamless operation.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Need for Remote Monitoring and Control of Battery Charging: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Traditional EV charging systems often lack remote monitoring capabilities, limiting user control and real-time supervision.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 cloud-based solution with ESP32 and Blynk integration allows users to monitor battery status, control charging, and receive alerts from anywhere.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Remote accessibility enhances user convenience and enables proactive maintenance, preventing potential battery issues.</a:t>
            </a:r>
          </a:p>
        </p:txBody>
      </p:sp>
    </p:spTree>
    <p:extLst>
      <p:ext uri="{BB962C8B-B14F-4D97-AF65-F5344CB8AC3E}">
        <p14:creationId xmlns:p14="http://schemas.microsoft.com/office/powerpoint/2010/main" val="314843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2333A-FE9B-372A-FC7B-A38080AE0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9831E6-3D6F-76C1-799D-F4ACDF1C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789" y="662356"/>
            <a:ext cx="9779183" cy="723265"/>
          </a:xfrm>
        </p:spPr>
        <p:txBody>
          <a:bodyPr/>
          <a:lstStyle/>
          <a:p>
            <a:r>
              <a:rPr lang="en-IN" b="1" dirty="0"/>
              <a:t>Proposed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B914-F7E9-2477-09E2-881FAED246F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5385" y="2409610"/>
            <a:ext cx="9780587" cy="4448390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of RS-485 MODBUS for Reliable Serial Communication: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MODBUS protocol enables robust and noise-resistant communication between microcontrollers and industrial devices.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RS-485 supports long-distance data transmission with high reliability, making it ideal for EV charging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MAX485 module facilitates RS-485 communication between the Arduino and other components.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ESP32 for Cloud-Based Monitoring via Blynk: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ESP32 is a powerful microcontroller with built-in Wi-Fi and Bluetooth, allowing real-time data transmission to the Blynk cloud.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Blynk app enables users to remotely monitor battery status, control charging, and receive notifications on mobile devices.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implementation enhances user accessibility and control, preventing unnecessary overcharging or power wastage.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Implementation of an Automatic Relay Cutoff System: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relay is used to switch the battery charging process ON/OFF automatically based on predefined thresholds.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system utilizes an ACS712 current sensor to detect the charging status and trigger an automatic cutoff when full charge is reached.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Prevents overcharging, improves battery life, and ensures safety by avoiding excessive power consumption.</a:t>
            </a:r>
          </a:p>
        </p:txBody>
      </p:sp>
    </p:spTree>
    <p:extLst>
      <p:ext uri="{BB962C8B-B14F-4D97-AF65-F5344CB8AC3E}">
        <p14:creationId xmlns:p14="http://schemas.microsoft.com/office/powerpoint/2010/main" val="266751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722E2-544B-FC36-C113-4B78685C0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B278F8-655F-C124-A25F-E411ADCF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789" y="662356"/>
            <a:ext cx="9779183" cy="723265"/>
          </a:xfrm>
        </p:spPr>
        <p:txBody>
          <a:bodyPr/>
          <a:lstStyle/>
          <a:p>
            <a:r>
              <a:rPr lang="en-IN" b="1" dirty="0"/>
              <a:t>System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1A12-60F6-2553-FCE9-417DC41FF57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205706" y="1385621"/>
            <a:ext cx="9780587" cy="39401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3D4043"/>
                </a:solidFill>
              </a:rPr>
              <a:t>Block Diagram</a:t>
            </a:r>
            <a:endParaRPr lang="en-IN" dirty="0">
              <a:solidFill>
                <a:srgbClr val="3D4043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D36A0E4-9B5D-492A-360A-D5D16C2C2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371" y="1691686"/>
            <a:ext cx="4955257" cy="516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3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FC56E-B8DA-04C5-E34B-57E761843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2805B0-1FCF-4116-AD13-CCB87332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789" y="662356"/>
            <a:ext cx="9779183" cy="723265"/>
          </a:xfrm>
        </p:spPr>
        <p:txBody>
          <a:bodyPr/>
          <a:lstStyle/>
          <a:p>
            <a:r>
              <a:rPr lang="en-IN" b="1" dirty="0"/>
              <a:t>Hardware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EB6F-6F73-7A98-FB17-57A3A6DB74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5385" y="2409610"/>
            <a:ext cx="9780587" cy="444839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b="1" dirty="0"/>
              <a:t>ESP32:</a:t>
            </a:r>
            <a:r>
              <a:rPr lang="en-IN" dirty="0"/>
              <a:t> Cloud integration and remote monitoring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Arduino Mega 2560:</a:t>
            </a:r>
            <a:r>
              <a:rPr lang="en-IN" dirty="0"/>
              <a:t> MODBUS communication and decision making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RS-485 (MAX485 Module):</a:t>
            </a:r>
            <a:r>
              <a:rPr lang="en-IN" dirty="0"/>
              <a:t> Serial communication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Relay Module:</a:t>
            </a:r>
            <a:r>
              <a:rPr lang="en-IN" dirty="0"/>
              <a:t> Charging ON/OFF control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25V DC Voltage &amp; ACS712 Current Sensor:</a:t>
            </a:r>
            <a:r>
              <a:rPr lang="en-IN" dirty="0"/>
              <a:t> Battery monitoring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TP4056 Battery Charging Module:</a:t>
            </a:r>
            <a:r>
              <a:rPr lang="en-IN" dirty="0"/>
              <a:t> Safe charging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3.7V Li-ion 18650 Batteries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07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E6651-A949-9470-6EB6-F78A63029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3BDAE8-B054-9687-04D1-8E804E96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789" y="662356"/>
            <a:ext cx="9779183" cy="723265"/>
          </a:xfrm>
        </p:spPr>
        <p:txBody>
          <a:bodyPr/>
          <a:lstStyle/>
          <a:p>
            <a:r>
              <a:rPr lang="en-IN" b="1" dirty="0"/>
              <a:t>Software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32BB-9434-79BE-F1DF-0B5A3990425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5385" y="2409610"/>
            <a:ext cx="9780587" cy="444839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Arduino Firmware (MODBUS Communication):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Reads sensor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Controls relay switching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Communicates with ESP32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ESP32 Firmware (Blynk Integration):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Sends battery data to Blynk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Receives control commands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Blynk Cloud Dashboard: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Displays real-time battery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Enables manual control and notifications</a:t>
            </a:r>
          </a:p>
        </p:txBody>
      </p:sp>
    </p:spTree>
    <p:extLst>
      <p:ext uri="{BB962C8B-B14F-4D97-AF65-F5344CB8AC3E}">
        <p14:creationId xmlns:p14="http://schemas.microsoft.com/office/powerpoint/2010/main" val="260309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38CBC-A646-EDD2-93DE-D77440669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2F7683-F386-DCD3-7193-017A5454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789" y="662356"/>
            <a:ext cx="9779183" cy="723265"/>
          </a:xfrm>
        </p:spPr>
        <p:txBody>
          <a:bodyPr/>
          <a:lstStyle/>
          <a:p>
            <a:r>
              <a:rPr lang="en-IN" b="1" dirty="0"/>
              <a:t>Modes of Operation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8AFE6-3020-59CE-87DF-270AFB30B7F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5385" y="2409610"/>
            <a:ext cx="9780587" cy="444839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Manual Mode:</a:t>
            </a:r>
            <a:r>
              <a:rPr lang="en-US" dirty="0"/>
              <a:t> Users can control relay ON/OFF via the Blynk app.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Automatic Mode:</a:t>
            </a:r>
            <a:r>
              <a:rPr lang="en-US" dirty="0"/>
              <a:t> System detects full charge and stops charging.</a:t>
            </a:r>
          </a:p>
        </p:txBody>
      </p:sp>
    </p:spTree>
    <p:extLst>
      <p:ext uri="{BB962C8B-B14F-4D97-AF65-F5344CB8AC3E}">
        <p14:creationId xmlns:p14="http://schemas.microsoft.com/office/powerpoint/2010/main" val="1697201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209</TotalTime>
  <Words>824</Words>
  <Application>Microsoft Office PowerPoint</Application>
  <PresentationFormat>Widescreen</PresentationFormat>
  <Paragraphs>101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Custom</vt:lpstr>
      <vt:lpstr>Title: Implementation of Industry-Standard RS-485 MODBUS Serial Communication with Arduino for EV Battery Charging Relay Control With Cloud </vt:lpstr>
      <vt:lpstr>Topics of Discussion</vt:lpstr>
      <vt:lpstr>Introduction</vt:lpstr>
      <vt:lpstr>Problem Statement</vt:lpstr>
      <vt:lpstr>Proposed Solution</vt:lpstr>
      <vt:lpstr>System Architecture</vt:lpstr>
      <vt:lpstr>Hardware Components</vt:lpstr>
      <vt:lpstr>Software Implementation</vt:lpstr>
      <vt:lpstr>Modes of Operation</vt:lpstr>
      <vt:lpstr>System Operation Flow</vt:lpstr>
      <vt:lpstr>Results and Outcomes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Akash Murugesan</dc:creator>
  <cp:lastModifiedBy>Akash Murugesan</cp:lastModifiedBy>
  <cp:revision>3</cp:revision>
  <dcterms:created xsi:type="dcterms:W3CDTF">2025-03-28T06:58:24Z</dcterms:created>
  <dcterms:modified xsi:type="dcterms:W3CDTF">2025-03-29T06:47:30Z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