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3"/>
  </p:notesMasterIdLst>
  <p:sldIdLst>
    <p:sldId id="352" r:id="rId4"/>
    <p:sldId id="347" r:id="rId5"/>
    <p:sldId id="339" r:id="rId6"/>
    <p:sldId id="313" r:id="rId7"/>
    <p:sldId id="298" r:id="rId8"/>
    <p:sldId id="353" r:id="rId9"/>
    <p:sldId id="355" r:id="rId10"/>
    <p:sldId id="354" r:id="rId11"/>
    <p:sldId id="357" r:id="rId12"/>
    <p:sldId id="359" r:id="rId13"/>
    <p:sldId id="356" r:id="rId14"/>
    <p:sldId id="360" r:id="rId15"/>
    <p:sldId id="361" r:id="rId16"/>
    <p:sldId id="362" r:id="rId17"/>
    <p:sldId id="363" r:id="rId18"/>
    <p:sldId id="364" r:id="rId19"/>
    <p:sldId id="365" r:id="rId20"/>
    <p:sldId id="366" r:id="rId21"/>
    <p:sldId id="3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850" y="6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21527777777781E-3"/>
          <c:y val="0.12126736111111111"/>
          <c:w val="0.87873263888888886"/>
          <c:h val="0.87873263888888886"/>
        </c:manualLayout>
      </c:layout>
      <c:barChart>
        <c:barDir val="col"/>
        <c:grouping val="clustered"/>
        <c:varyColors val="0"/>
        <c:dLbls>
          <c:showLegendKey val="0"/>
          <c:showVal val="0"/>
          <c:showCatName val="0"/>
          <c:showSerName val="0"/>
          <c:showPercent val="0"/>
          <c:showBubbleSize val="0"/>
        </c:dLbls>
        <c:gapWidth val="76"/>
        <c:axId val="48269568"/>
        <c:axId val="49492736"/>
      </c:barChart>
      <c:catAx>
        <c:axId val="48269568"/>
        <c:scaling>
          <c:orientation val="minMax"/>
        </c:scaling>
        <c:delete val="1"/>
        <c:axPos val="b"/>
        <c:numFmt formatCode="General" sourceLinked="0"/>
        <c:majorTickMark val="out"/>
        <c:minorTickMark val="none"/>
        <c:tickLblPos val="nextTo"/>
        <c:crossAx val="49492736"/>
        <c:crosses val="autoZero"/>
        <c:auto val="1"/>
        <c:lblAlgn val="ctr"/>
        <c:lblOffset val="100"/>
        <c:noMultiLvlLbl val="0"/>
      </c:catAx>
      <c:valAx>
        <c:axId val="49492736"/>
        <c:scaling>
          <c:orientation val="minMax"/>
        </c:scaling>
        <c:delete val="1"/>
        <c:axPos val="l"/>
        <c:majorGridlines>
          <c:spPr>
            <a:ln>
              <a:noFill/>
            </a:ln>
          </c:spPr>
        </c:majorGridlines>
        <c:numFmt formatCode="General" sourceLinked="1"/>
        <c:majorTickMark val="out"/>
        <c:minorTickMark val="none"/>
        <c:tickLblPos val="nextTo"/>
        <c:crossAx val="48269568"/>
        <c:crosses val="autoZero"/>
        <c:crossBetween val="between"/>
      </c:valAx>
      <c:spPr>
        <a:solidFill>
          <a:schemeClr val="accent4">
            <a:alpha val="19000"/>
          </a:schemeClr>
        </a:solidFill>
        <a:ln>
          <a:no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26-May-23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E4B754-4DC3-4C8C-A1F4-2338646C9EE7}"/>
              </a:ext>
            </a:extLst>
          </p:cNvPr>
          <p:cNvSpPr/>
          <p:nvPr userDrawn="1"/>
        </p:nvSpPr>
        <p:spPr>
          <a:xfrm>
            <a:off x="3657599" y="1899950"/>
            <a:ext cx="7513502" cy="32903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A8F155-823F-4390-AE29-9A42370F64A6}"/>
              </a:ext>
            </a:extLst>
          </p:cNvPr>
          <p:cNvSpPr/>
          <p:nvPr userDrawn="1"/>
        </p:nvSpPr>
        <p:spPr>
          <a:xfrm rot="20400000">
            <a:off x="1053734" y="2229400"/>
            <a:ext cx="2882538" cy="341376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C13F41-5597-4231-A25B-47601CDF8AD2}"/>
              </a:ext>
            </a:extLst>
          </p:cNvPr>
          <p:cNvSpPr/>
          <p:nvPr userDrawn="1"/>
        </p:nvSpPr>
        <p:spPr>
          <a:xfrm rot="20640000">
            <a:off x="1079861" y="2203273"/>
            <a:ext cx="2882538" cy="341376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F551B5-EF5A-4E99-9B90-F47D4F11157A}"/>
              </a:ext>
            </a:extLst>
          </p:cNvPr>
          <p:cNvSpPr/>
          <p:nvPr userDrawn="1"/>
        </p:nvSpPr>
        <p:spPr>
          <a:xfrm rot="20971299">
            <a:off x="1114697" y="2133601"/>
            <a:ext cx="2882538" cy="34137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a16="http://schemas.microsoft.com/office/drawing/2014/main" id="{A629FDF1-9B7E-40A0-996F-464F0CA54B13}"/>
              </a:ext>
            </a:extLst>
          </p:cNvPr>
          <p:cNvSpPr>
            <a:spLocks noGrp="1"/>
          </p:cNvSpPr>
          <p:nvPr>
            <p:ph type="pic" sz="quarter" idx="14" hasCustomPrompt="1"/>
          </p:nvPr>
        </p:nvSpPr>
        <p:spPr>
          <a:xfrm rot="20971299">
            <a:off x="1195968" y="2286619"/>
            <a:ext cx="2598070" cy="23550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Text Placeholder 9">
            <a:extLst>
              <a:ext uri="{FF2B5EF4-FFF2-40B4-BE49-F238E27FC236}">
                <a16:creationId xmlns:a16="http://schemas.microsoft.com/office/drawing/2014/main" id="{86D43AD6-D84A-4B72-9E96-43E1EDE52FE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7D3BA0-44B2-46FB-BA46-78FD682AE5C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0A6085AF-8312-488B-915E-3BE34B5C5510}"/>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id="{987062C0-05F8-45F0-B431-A19091845A6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36F36A2D-8114-4DFF-A3D8-17822CB551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33248F87-4C2B-4D9B-AA39-3A4B18A791A5}"/>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D0598808-64A4-46FF-8C2E-8181D589329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26624B40-E7CF-4F22-BFA1-A58EE30E301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2E2500DA-59F0-43FA-B844-EF2A2432917E}"/>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32AF56A3-FC83-406A-AFD7-E86D5DFA60C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C835C0B-210D-4629-BE2F-68A3232EEFED}"/>
              </a:ext>
            </a:extLst>
          </p:cNvPr>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407F4-FA9B-41E2-B866-400B7FB08B9D}"/>
              </a:ext>
            </a:extLst>
          </p:cNvPr>
          <p:cNvSpPr/>
          <p:nvPr userDrawn="1"/>
        </p:nvSpPr>
        <p:spPr>
          <a:xfrm>
            <a:off x="0" y="3356993"/>
            <a:ext cx="12192000" cy="35010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그림 개체 틀 2">
            <a:extLst>
              <a:ext uri="{FF2B5EF4-FFF2-40B4-BE49-F238E27FC236}">
                <a16:creationId xmlns:a16="http://schemas.microsoft.com/office/drawing/2014/main" id="{201DC724-E671-4841-94FA-260EF60C81B9}"/>
              </a:ext>
            </a:extLst>
          </p:cNvPr>
          <p:cNvSpPr>
            <a:spLocks noGrp="1"/>
          </p:cNvSpPr>
          <p:nvPr>
            <p:ph type="pic" sz="quarter" idx="10" hasCustomPrompt="1"/>
          </p:nvPr>
        </p:nvSpPr>
        <p:spPr>
          <a:xfrm>
            <a:off x="0" y="0"/>
            <a:ext cx="12192000" cy="326571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2A5EFF17-8A1F-4EFE-B5A6-8F6566FC2C4A}"/>
              </a:ext>
            </a:extLst>
          </p:cNvPr>
          <p:cNvSpPr/>
          <p:nvPr userDrawn="1"/>
        </p:nvSpPr>
        <p:spPr>
          <a:xfrm>
            <a:off x="3546532" y="605216"/>
            <a:ext cx="7739777" cy="5654186"/>
          </a:xfrm>
          <a:prstGeom prst="rect">
            <a:avLst/>
          </a:prstGeom>
          <a:solidFill>
            <a:schemeClr val="accent1">
              <a:lumMod val="20000"/>
              <a:lumOff val="80000"/>
              <a:alpha val="40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Picture Placeholder 2">
            <a:extLst>
              <a:ext uri="{FF2B5EF4-FFF2-40B4-BE49-F238E27FC236}">
                <a16:creationId xmlns:a16="http://schemas.microsoft.com/office/drawing/2014/main" id="{00ED0584-F2C3-41AF-BC8C-4F3494A55063}"/>
              </a:ext>
            </a:extLst>
          </p:cNvPr>
          <p:cNvSpPr>
            <a:spLocks noGrp="1"/>
          </p:cNvSpPr>
          <p:nvPr>
            <p:ph type="pic" idx="12" hasCustomPrompt="1"/>
          </p:nvPr>
        </p:nvSpPr>
        <p:spPr>
          <a:xfrm>
            <a:off x="8925665"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79AEEB82-EF4B-4E96-BE47-1E2CB5E153B5}"/>
              </a:ext>
            </a:extLst>
          </p:cNvPr>
          <p:cNvSpPr>
            <a:spLocks noGrp="1"/>
          </p:cNvSpPr>
          <p:nvPr>
            <p:ph type="pic" idx="13" hasCustomPrompt="1"/>
          </p:nvPr>
        </p:nvSpPr>
        <p:spPr>
          <a:xfrm>
            <a:off x="635153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E7D6D49-3726-40D2-84D9-00D261A0C6C0}"/>
              </a:ext>
            </a:extLst>
          </p:cNvPr>
          <p:cNvSpPr>
            <a:spLocks noGrp="1"/>
          </p:cNvSpPr>
          <p:nvPr>
            <p:ph type="pic" idx="14" hasCustomPrompt="1"/>
          </p:nvPr>
        </p:nvSpPr>
        <p:spPr>
          <a:xfrm>
            <a:off x="377740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Rectangle 48">
            <a:extLst>
              <a:ext uri="{FF2B5EF4-FFF2-40B4-BE49-F238E27FC236}">
                <a16:creationId xmlns:a16="http://schemas.microsoft.com/office/drawing/2014/main" id="{C9A7D53C-AAD7-4C4F-98FE-989DB8C4E4AE}"/>
              </a:ext>
            </a:extLst>
          </p:cNvPr>
          <p:cNvSpPr/>
          <p:nvPr userDrawn="1"/>
        </p:nvSpPr>
        <p:spPr>
          <a:xfrm>
            <a:off x="3777404" y="3657674"/>
            <a:ext cx="2160000" cy="648000"/>
          </a:xfrm>
          <a:prstGeom prst="rect">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Rectangle 17">
            <a:extLst>
              <a:ext uri="{FF2B5EF4-FFF2-40B4-BE49-F238E27FC236}">
                <a16:creationId xmlns:a16="http://schemas.microsoft.com/office/drawing/2014/main" id="{6D70F945-0B47-41F2-9A4C-80A8C0FA560F}"/>
              </a:ext>
            </a:extLst>
          </p:cNvPr>
          <p:cNvSpPr/>
          <p:nvPr userDrawn="1"/>
        </p:nvSpPr>
        <p:spPr>
          <a:xfrm>
            <a:off x="6351534" y="3647370"/>
            <a:ext cx="2160000" cy="648000"/>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0" name="Rectangle 20">
            <a:extLst>
              <a:ext uri="{FF2B5EF4-FFF2-40B4-BE49-F238E27FC236}">
                <a16:creationId xmlns:a16="http://schemas.microsoft.com/office/drawing/2014/main" id="{1A9B0014-97D3-4A1F-8DD0-65E1878FEC29}"/>
              </a:ext>
            </a:extLst>
          </p:cNvPr>
          <p:cNvSpPr/>
          <p:nvPr userDrawn="1"/>
        </p:nvSpPr>
        <p:spPr>
          <a:xfrm>
            <a:off x="8925665" y="3657674"/>
            <a:ext cx="2160000" cy="648000"/>
          </a:xfrm>
          <a:prstGeom prst="rect">
            <a:avLst/>
          </a:prstGeom>
          <a:solidFill>
            <a:schemeClr val="accent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7">
            <a:extLst>
              <a:ext uri="{FF2B5EF4-FFF2-40B4-BE49-F238E27FC236}">
                <a16:creationId xmlns:a16="http://schemas.microsoft.com/office/drawing/2014/main" id="{4F18B6D2-5C5D-47DB-A9C0-8956628EC408}"/>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Picture Placeholder 16">
            <a:extLst>
              <a:ext uri="{FF2B5EF4-FFF2-40B4-BE49-F238E27FC236}">
                <a16:creationId xmlns:a16="http://schemas.microsoft.com/office/drawing/2014/main" id="{CE714F04-55A7-4BE0-8CC4-1E45DC71E7CF}"/>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Picture Placeholder 15">
            <a:extLst>
              <a:ext uri="{FF2B5EF4-FFF2-40B4-BE49-F238E27FC236}">
                <a16:creationId xmlns:a16="http://schemas.microsoft.com/office/drawing/2014/main" id="{B8577899-E80A-446F-928F-4A7BD68DC81A}"/>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BA9F4281-A145-44F7-9997-DCA804665E4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F85574-3957-4258-9F62-85836DD5E285}"/>
              </a:ext>
            </a:extLst>
          </p:cNvPr>
          <p:cNvSpPr/>
          <p:nvPr userDrawn="1"/>
        </p:nvSpPr>
        <p:spPr>
          <a:xfrm>
            <a:off x="0" y="3429000"/>
            <a:ext cx="12192000" cy="3429000"/>
          </a:xfrm>
          <a:prstGeom prst="rect">
            <a:avLst/>
          </a:prstGeom>
          <a:solidFill>
            <a:srgbClr val="5768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0" name="Oval 19">
            <a:extLst>
              <a:ext uri="{FF2B5EF4-FFF2-40B4-BE49-F238E27FC236}">
                <a16:creationId xmlns:a16="http://schemas.microsoft.com/office/drawing/2014/main" id="{C3C66A27-3F8E-4C95-98C8-E03010046AB1}"/>
              </a:ext>
            </a:extLst>
          </p:cNvPr>
          <p:cNvSpPr/>
          <p:nvPr userDrawn="1"/>
        </p:nvSpPr>
        <p:spPr>
          <a:xfrm>
            <a:off x="2396805" y="4022620"/>
            <a:ext cx="7349423" cy="68922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 name="Group 6">
            <a:extLst>
              <a:ext uri="{FF2B5EF4-FFF2-40B4-BE49-F238E27FC236}">
                <a16:creationId xmlns:a16="http://schemas.microsoft.com/office/drawing/2014/main" id="{B8678E9D-698F-4A82-8EA3-56A0340B0919}"/>
              </a:ext>
            </a:extLst>
          </p:cNvPr>
          <p:cNvGrpSpPr/>
          <p:nvPr userDrawn="1"/>
        </p:nvGrpSpPr>
        <p:grpSpPr>
          <a:xfrm>
            <a:off x="3441554" y="1542094"/>
            <a:ext cx="5265908" cy="2893260"/>
            <a:chOff x="-548507" y="477868"/>
            <a:chExt cx="11570449" cy="6357177"/>
          </a:xfrm>
        </p:grpSpPr>
        <p:sp>
          <p:nvSpPr>
            <p:cNvPr id="8" name="Freeform: Shape 7">
              <a:extLst>
                <a:ext uri="{FF2B5EF4-FFF2-40B4-BE49-F238E27FC236}">
                  <a16:creationId xmlns:a16="http://schemas.microsoft.com/office/drawing/2014/main" id="{349EAC62-464A-4308-8F57-7689F2BF4D4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CBB0181-9AE0-41EA-BF27-629988EA99D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637BB483-C0DE-48B7-B822-12B03532C32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1A0587-13F7-40F1-81D6-73C02AA8566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2B37EF8-79AF-4AF6-ACDE-3C0AB2B5F05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7683FEE5-01F9-41A0-B081-2319B4F4C6CB}"/>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a16="http://schemas.microsoft.com/office/drawing/2014/main" id="{AFD86A72-6EB7-4F8A-A66B-607B810E9E5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8510871-FC72-47B9-9A82-9D4CE60FDD7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FADA9A8-281F-45F4-BD97-6707E049DD33}"/>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a16="http://schemas.microsoft.com/office/drawing/2014/main" id="{9F16C24A-8853-427A-96DB-03AEBA177E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06F3071-5118-4B93-BF58-C44FE43BB10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B3DBF19D-A50C-45CE-B027-30B706612FC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a16="http://schemas.microsoft.com/office/drawing/2014/main" id="{31BC85E2-8E12-4441-BFE9-E482D35314B9}"/>
              </a:ext>
            </a:extLst>
          </p:cNvPr>
          <p:cNvSpPr>
            <a:spLocks noGrp="1"/>
          </p:cNvSpPr>
          <p:nvPr>
            <p:ph type="pic" idx="13" hasCustomPrompt="1"/>
          </p:nvPr>
        </p:nvSpPr>
        <p:spPr>
          <a:xfrm>
            <a:off x="4128882" y="1660703"/>
            <a:ext cx="3892488" cy="238814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1" name="Text Placeholder 9">
            <a:extLst>
              <a:ext uri="{FF2B5EF4-FFF2-40B4-BE49-F238E27FC236}">
                <a16:creationId xmlns:a16="http://schemas.microsoft.com/office/drawing/2014/main" id="{1F0B1779-4273-4404-98BD-77AF543CCDD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79" r:id="rId8"/>
    <p:sldLayoutId id="2147483681" r:id="rId9"/>
    <p:sldLayoutId id="2147483682" r:id="rId10"/>
    <p:sldLayoutId id="2147483684" r:id="rId11"/>
    <p:sldLayoutId id="2147483683"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58488" y="677221"/>
            <a:ext cx="7063715" cy="1323439"/>
          </a:xfrm>
          <a:prstGeom prst="rect">
            <a:avLst/>
          </a:prstGeom>
          <a:noFill/>
        </p:spPr>
        <p:txBody>
          <a:bodyPr wrap="square" rtlCol="0" anchor="ctr">
            <a:spAutoFit/>
          </a:bodyPr>
          <a:lstStyle/>
          <a:p>
            <a:r>
              <a:rPr lang="en-US" altLang="ko-KR" sz="4000" dirty="0">
                <a:solidFill>
                  <a:schemeClr val="bg1"/>
                </a:solidFill>
                <a:latin typeface="Bahnschrift" panose="020B0502040204020203" pitchFamily="34" charset="0"/>
                <a:cs typeface="Arial" pitchFamily="34" charset="0"/>
              </a:rPr>
              <a:t>A Study On Statistical </a:t>
            </a:r>
          </a:p>
          <a:p>
            <a:r>
              <a:rPr lang="en-US" altLang="ko-KR" sz="4000" dirty="0">
                <a:solidFill>
                  <a:schemeClr val="bg1"/>
                </a:solidFill>
                <a:latin typeface="Bahnschrift" panose="020B0502040204020203" pitchFamily="34" charset="0"/>
                <a:cs typeface="Arial" pitchFamily="34" charset="0"/>
              </a:rPr>
              <a:t>Techniques For Credit Scoring</a:t>
            </a:r>
            <a:endParaRPr lang="ko-KR" altLang="en-US" sz="4000" dirty="0">
              <a:solidFill>
                <a:schemeClr val="bg1"/>
              </a:solidFill>
              <a:latin typeface="Bahnschrift" panose="020B0502040204020203" pitchFamily="34" charset="0"/>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358489" y="3866789"/>
            <a:ext cx="5855881" cy="2124043"/>
          </a:xfrm>
          <a:prstGeom prst="rect">
            <a:avLst/>
          </a:prstGeom>
          <a:noFill/>
        </p:spPr>
        <p:txBody>
          <a:bodyPr wrap="square" rtlCol="0" anchor="ctr">
            <a:spAutoFit/>
          </a:bodyPr>
          <a:lstStyle/>
          <a:p>
            <a:r>
              <a:rPr lang="en-US" altLang="ko-KR" sz="1867" dirty="0">
                <a:solidFill>
                  <a:schemeClr val="bg1"/>
                </a:solidFill>
                <a:latin typeface="Bahnschrift" panose="020B0502040204020203" pitchFamily="34" charset="0"/>
                <a:cs typeface="Aharoni" panose="02010803020104030203" pitchFamily="2" charset="-79"/>
              </a:rPr>
              <a:t>Akash Singh</a:t>
            </a:r>
          </a:p>
          <a:p>
            <a:r>
              <a:rPr lang="en-US" altLang="ko-KR" sz="1867" dirty="0">
                <a:solidFill>
                  <a:schemeClr val="bg1"/>
                </a:solidFill>
                <a:latin typeface="Bahnschrift" panose="020B0502040204020203" pitchFamily="34" charset="0"/>
                <a:cs typeface="Aharoni" panose="02010803020104030203" pitchFamily="2" charset="-79"/>
              </a:rPr>
              <a:t>Roll No - 3001802108 </a:t>
            </a:r>
          </a:p>
          <a:p>
            <a:r>
              <a:rPr lang="en-US" altLang="ko-KR" sz="1867" dirty="0">
                <a:solidFill>
                  <a:schemeClr val="bg1"/>
                </a:solidFill>
                <a:latin typeface="Bahnschrift" panose="020B0502040204020203" pitchFamily="34" charset="0"/>
                <a:cs typeface="Aharoni" panose="02010803020104030203" pitchFamily="2" charset="-79"/>
              </a:rPr>
              <a:t>Reg No - 213001818010008</a:t>
            </a:r>
          </a:p>
          <a:p>
            <a:r>
              <a:rPr lang="en-US" altLang="ko-KR" sz="1867" dirty="0">
                <a:solidFill>
                  <a:schemeClr val="bg1"/>
                </a:solidFill>
                <a:latin typeface="Bahnschrift" panose="020B0502040204020203" pitchFamily="34" charset="0"/>
                <a:cs typeface="Aharoni" panose="02010803020104030203" pitchFamily="2" charset="-79"/>
              </a:rPr>
              <a:t>Maulana Abul Kalam Azad University Of Technology </a:t>
            </a:r>
          </a:p>
          <a:p>
            <a:r>
              <a:rPr lang="en-US" altLang="ko-KR" sz="1867" dirty="0">
                <a:solidFill>
                  <a:schemeClr val="bg1"/>
                </a:solidFill>
                <a:latin typeface="Bahnschrift" panose="020B0502040204020203" pitchFamily="34" charset="0"/>
                <a:cs typeface="Aharoni" panose="02010803020104030203" pitchFamily="2" charset="-79"/>
              </a:rPr>
              <a:t>Department Of Applied Statistics</a:t>
            </a:r>
          </a:p>
          <a:p>
            <a:r>
              <a:rPr lang="en-US" altLang="ko-KR" sz="1867" dirty="0">
                <a:solidFill>
                  <a:schemeClr val="bg1"/>
                </a:solidFill>
                <a:latin typeface="Bahnschrift" panose="020B0502040204020203" pitchFamily="34" charset="0"/>
                <a:cs typeface="Aharoni" panose="02010803020104030203" pitchFamily="2" charset="-79"/>
              </a:rPr>
              <a:t>Term project – 4</a:t>
            </a:r>
          </a:p>
          <a:p>
            <a:r>
              <a:rPr lang="en-US" altLang="ko-KR" dirty="0">
                <a:solidFill>
                  <a:schemeClr val="bg1"/>
                </a:solidFill>
                <a:latin typeface="Bahnschrift" panose="020B0502040204020203" pitchFamily="34" charset="0"/>
                <a:cs typeface="Aharoni" panose="02010803020104030203" pitchFamily="2" charset="-79"/>
              </a:rPr>
              <a:t>Supervisor – </a:t>
            </a:r>
            <a:r>
              <a:rPr lang="en-US" sz="2000" dirty="0">
                <a:solidFill>
                  <a:schemeClr val="bg1"/>
                </a:solidFill>
                <a:latin typeface="Bahnschrift" panose="020B0502040204020203" pitchFamily="34" charset="0"/>
              </a:rPr>
              <a:t>Dr. </a:t>
            </a:r>
            <a:r>
              <a:rPr lang="en-US" sz="2000" dirty="0" err="1">
                <a:solidFill>
                  <a:schemeClr val="bg1"/>
                </a:solidFill>
                <a:latin typeface="Bahnschrift" panose="020B0502040204020203" pitchFamily="34" charset="0"/>
              </a:rPr>
              <a:t>Sushovon</a:t>
            </a:r>
            <a:r>
              <a:rPr lang="en-US" sz="2000" dirty="0">
                <a:solidFill>
                  <a:schemeClr val="bg1"/>
                </a:solidFill>
                <a:latin typeface="Bahnschrift" panose="020B0502040204020203" pitchFamily="34" charset="0"/>
              </a:rPr>
              <a:t> Jana</a:t>
            </a:r>
            <a:endParaRPr lang="ko-KR" altLang="en-US" dirty="0">
              <a:solidFill>
                <a:schemeClr val="bg1"/>
              </a:solidFill>
              <a:latin typeface="Bahnschrift" panose="020B0502040204020203" pitchFamily="34" charset="0"/>
              <a:cs typeface="Aharoni" panose="02010803020104030203" pitchFamily="2" charset="-79"/>
            </a:endParaRPr>
          </a:p>
        </p:txBody>
      </p:sp>
    </p:spTree>
    <p:extLst>
      <p:ext uri="{BB962C8B-B14F-4D97-AF65-F5344CB8AC3E}">
        <p14:creationId xmlns:p14="http://schemas.microsoft.com/office/powerpoint/2010/main" val="8907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2800" b="1" dirty="0">
                <a:solidFill>
                  <a:schemeClr val="accent1"/>
                </a:solidFill>
                <a:latin typeface="Bahnschrift" panose="020B0502040204020203" pitchFamily="34" charset="0"/>
              </a:rPr>
              <a:t>Transform To WOE &amp; Calculate PSI</a:t>
            </a:r>
          </a:p>
        </p:txBody>
      </p:sp>
      <p:pic>
        <p:nvPicPr>
          <p:cNvPr id="3" name="Picture 2">
            <a:extLst>
              <a:ext uri="{FF2B5EF4-FFF2-40B4-BE49-F238E27FC236}">
                <a16:creationId xmlns:a16="http://schemas.microsoft.com/office/drawing/2014/main" id="{1BF18B88-E6AA-E698-4768-5EEA7385FBCA}"/>
              </a:ext>
            </a:extLst>
          </p:cNvPr>
          <p:cNvPicPr>
            <a:picLocks noChangeAspect="1"/>
          </p:cNvPicPr>
          <p:nvPr/>
        </p:nvPicPr>
        <p:blipFill>
          <a:blip r:embed="rId2"/>
          <a:stretch>
            <a:fillRect/>
          </a:stretch>
        </p:blipFill>
        <p:spPr>
          <a:xfrm>
            <a:off x="9595643" y="1063756"/>
            <a:ext cx="1778299" cy="5548544"/>
          </a:xfrm>
          <a:prstGeom prst="rect">
            <a:avLst/>
          </a:prstGeom>
        </p:spPr>
      </p:pic>
      <p:sp>
        <p:nvSpPr>
          <p:cNvPr id="4" name="TextBox 3">
            <a:extLst>
              <a:ext uri="{FF2B5EF4-FFF2-40B4-BE49-F238E27FC236}">
                <a16:creationId xmlns:a16="http://schemas.microsoft.com/office/drawing/2014/main" id="{536BC414-3F92-6052-2B15-24624F01F43A}"/>
              </a:ext>
            </a:extLst>
          </p:cNvPr>
          <p:cNvSpPr txBox="1"/>
          <p:nvPr/>
        </p:nvSpPr>
        <p:spPr>
          <a:xfrm>
            <a:off x="977856" y="1384026"/>
            <a:ext cx="6094520" cy="369332"/>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Bahnschrift" panose="020B0502040204020203" pitchFamily="34" charset="0"/>
              </a:rPr>
              <a:t>Calculate PSI</a:t>
            </a:r>
          </a:p>
        </p:txBody>
      </p:sp>
      <p:sp>
        <p:nvSpPr>
          <p:cNvPr id="7" name="TextBox 6">
            <a:extLst>
              <a:ext uri="{FF2B5EF4-FFF2-40B4-BE49-F238E27FC236}">
                <a16:creationId xmlns:a16="http://schemas.microsoft.com/office/drawing/2014/main" id="{AA289441-B0A6-AFC0-0618-B27C3227D47E}"/>
              </a:ext>
            </a:extLst>
          </p:cNvPr>
          <p:cNvSpPr txBox="1"/>
          <p:nvPr/>
        </p:nvSpPr>
        <p:spPr>
          <a:xfrm>
            <a:off x="977856" y="1750692"/>
            <a:ext cx="8165236" cy="923330"/>
          </a:xfrm>
          <a:prstGeom prst="rect">
            <a:avLst/>
          </a:prstGeom>
          <a:noFill/>
        </p:spPr>
        <p:txBody>
          <a:bodyPr wrap="square">
            <a:spAutoFit/>
          </a:bodyPr>
          <a:lstStyle/>
          <a:p>
            <a:r>
              <a:rPr lang="en-US" i="0" dirty="0">
                <a:solidFill>
                  <a:srgbClr val="292929"/>
                </a:solidFill>
                <a:effectLst/>
                <a:latin typeface="Bahnschrift" panose="020B0502040204020203" pitchFamily="34" charset="0"/>
              </a:rPr>
              <a:t>PSI (Population Stability Index) reflects the stability of the distribution. We often use it to screen features and evaluate model stability. The industry level is to drop features with a PSI greater than 0.2</a:t>
            </a:r>
            <a:endParaRPr lang="en-US" dirty="0">
              <a:latin typeface="Bahnschrift" panose="020B0502040204020203" pitchFamily="34" charset="0"/>
            </a:endParaRPr>
          </a:p>
        </p:txBody>
      </p:sp>
      <p:pic>
        <p:nvPicPr>
          <p:cNvPr id="8" name="Picture 4">
            <a:extLst>
              <a:ext uri="{FF2B5EF4-FFF2-40B4-BE49-F238E27FC236}">
                <a16:creationId xmlns:a16="http://schemas.microsoft.com/office/drawing/2014/main" id="{6C24F3CB-7845-9437-7B22-DAE34FDA5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856" y="3360958"/>
            <a:ext cx="6603674" cy="131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4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368396"/>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Output Final Information Value</a:t>
            </a:r>
          </a:p>
        </p:txBody>
      </p:sp>
      <p:sp>
        <p:nvSpPr>
          <p:cNvPr id="5" name="TextBox 4">
            <a:extLst>
              <a:ext uri="{FF2B5EF4-FFF2-40B4-BE49-F238E27FC236}">
                <a16:creationId xmlns:a16="http://schemas.microsoft.com/office/drawing/2014/main" id="{4364AB22-F818-253D-E29A-8AD3C007B6D2}"/>
              </a:ext>
            </a:extLst>
          </p:cNvPr>
          <p:cNvSpPr txBox="1"/>
          <p:nvPr/>
        </p:nvSpPr>
        <p:spPr>
          <a:xfrm>
            <a:off x="3636147" y="2078245"/>
            <a:ext cx="8202966" cy="646331"/>
          </a:xfrm>
          <a:prstGeom prst="rect">
            <a:avLst/>
          </a:prstGeom>
          <a:noFill/>
        </p:spPr>
        <p:txBody>
          <a:bodyPr wrap="square">
            <a:spAutoFit/>
          </a:bodyPr>
          <a:lstStyle/>
          <a:p>
            <a:r>
              <a:rPr lang="en-US" b="0" i="0" dirty="0">
                <a:solidFill>
                  <a:srgbClr val="292929"/>
                </a:solidFill>
                <a:effectLst/>
                <a:latin typeface="Bahnschrift" panose="020B0502040204020203" pitchFamily="34" charset="0"/>
              </a:rPr>
              <a:t>This step is to output the IV after the</a:t>
            </a:r>
            <a:r>
              <a:rPr lang="en-US" b="1" i="0" dirty="0">
                <a:solidFill>
                  <a:srgbClr val="292929"/>
                </a:solidFill>
                <a:effectLst/>
                <a:latin typeface="Bahnschrift" panose="020B0502040204020203" pitchFamily="34" charset="0"/>
              </a:rPr>
              <a:t> WOE transformation</a:t>
            </a:r>
            <a:r>
              <a:rPr lang="en-US" b="0" i="0" dirty="0">
                <a:solidFill>
                  <a:srgbClr val="292929"/>
                </a:solidFill>
                <a:effectLst/>
                <a:latin typeface="Bahnschrift" panose="020B0502040204020203" pitchFamily="34" charset="0"/>
              </a:rPr>
              <a:t>, it’s a little bit different than the raw features’ IV.</a:t>
            </a:r>
            <a:endParaRPr lang="en-US" dirty="0">
              <a:latin typeface="Bahnschrift" panose="020B0502040204020203" pitchFamily="34" charset="0"/>
            </a:endParaRPr>
          </a:p>
        </p:txBody>
      </p:sp>
      <p:pic>
        <p:nvPicPr>
          <p:cNvPr id="1026" name="Picture 2">
            <a:extLst>
              <a:ext uri="{FF2B5EF4-FFF2-40B4-BE49-F238E27FC236}">
                <a16:creationId xmlns:a16="http://schemas.microsoft.com/office/drawing/2014/main" id="{AC10F57B-91F8-1EDD-0F43-14EFB806D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94" y="953171"/>
            <a:ext cx="2896178" cy="5624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AD3F1-8738-B274-F6AB-C65A9B6A1B45}"/>
              </a:ext>
            </a:extLst>
          </p:cNvPr>
          <p:cNvSpPr txBox="1"/>
          <p:nvPr/>
        </p:nvSpPr>
        <p:spPr>
          <a:xfrm>
            <a:off x="3636147" y="2930501"/>
            <a:ext cx="7357369" cy="369332"/>
          </a:xfrm>
          <a:prstGeom prst="rect">
            <a:avLst/>
          </a:prstGeom>
          <a:noFill/>
        </p:spPr>
        <p:txBody>
          <a:bodyPr wrap="square">
            <a:spAutoFit/>
          </a:bodyPr>
          <a:lstStyle/>
          <a:p>
            <a:pPr marL="285750" indent="-285750">
              <a:buFont typeface="Wingdings" panose="05000000000000000000" pitchFamily="2" charset="2"/>
              <a:buChar char="q"/>
            </a:pPr>
            <a:r>
              <a:rPr lang="en-US" dirty="0">
                <a:latin typeface="Bahnschrift" panose="020B0502040204020203" pitchFamily="34" charset="0"/>
              </a:rPr>
              <a:t>The idea is to get the features with the highest IV and lowest PSI.</a:t>
            </a:r>
          </a:p>
        </p:txBody>
      </p:sp>
    </p:spTree>
    <p:extLst>
      <p:ext uri="{BB962C8B-B14F-4D97-AF65-F5344CB8AC3E}">
        <p14:creationId xmlns:p14="http://schemas.microsoft.com/office/powerpoint/2010/main" val="215277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368396"/>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Model Tuning</a:t>
            </a:r>
          </a:p>
        </p:txBody>
      </p:sp>
      <p:sp>
        <p:nvSpPr>
          <p:cNvPr id="5" name="TextBox 4">
            <a:extLst>
              <a:ext uri="{FF2B5EF4-FFF2-40B4-BE49-F238E27FC236}">
                <a16:creationId xmlns:a16="http://schemas.microsoft.com/office/drawing/2014/main" id="{4364AB22-F818-253D-E29A-8AD3C007B6D2}"/>
              </a:ext>
            </a:extLst>
          </p:cNvPr>
          <p:cNvSpPr txBox="1"/>
          <p:nvPr/>
        </p:nvSpPr>
        <p:spPr>
          <a:xfrm>
            <a:off x="284086" y="1146090"/>
            <a:ext cx="11452194" cy="2246769"/>
          </a:xfrm>
          <a:prstGeom prst="rect">
            <a:avLst/>
          </a:prstGeom>
          <a:noFill/>
        </p:spPr>
        <p:txBody>
          <a:bodyPr wrap="square">
            <a:spAutoFit/>
          </a:bodyPr>
          <a:lstStyle/>
          <a:p>
            <a:r>
              <a:rPr lang="en-US" sz="1400" dirty="0">
                <a:latin typeface="Bahnschrift" panose="020B0502040204020203" pitchFamily="34" charset="0"/>
              </a:rPr>
              <a:t>Logistic Regression</a:t>
            </a:r>
          </a:p>
          <a:p>
            <a:r>
              <a:rPr lang="en-US" sz="1400" dirty="0">
                <a:latin typeface="Bahnschrift" panose="020B0502040204020203" pitchFamily="34" charset="0"/>
              </a:rPr>
              <a:t>The most used algorithm in the credit scorecard modeling process is Logistic Regression. The reasons are as follows:</a:t>
            </a:r>
          </a:p>
          <a:p>
            <a:endParaRPr lang="en-US" sz="1400" dirty="0">
              <a:latin typeface="Bahnschrift" panose="020B0502040204020203" pitchFamily="34" charset="0"/>
            </a:endParaRPr>
          </a:p>
          <a:p>
            <a:pPr marL="742950" lvl="1" indent="-285750">
              <a:buFont typeface="Arial" panose="020B0604020202020204" pitchFamily="34" charset="0"/>
              <a:buChar char="•"/>
            </a:pPr>
            <a:r>
              <a:rPr lang="en-US" sz="1400" dirty="0">
                <a:latin typeface="Bahnschrift" panose="020B0502040204020203" pitchFamily="34" charset="0"/>
              </a:rPr>
              <a:t>Simple linear relationship: the relationship between variables is a linear relationship</a:t>
            </a:r>
          </a:p>
          <a:p>
            <a:pPr marL="742950" lvl="1" indent="-285750">
              <a:buFont typeface="Arial" panose="020B0604020202020204" pitchFamily="34" charset="0"/>
              <a:buChar char="•"/>
            </a:pPr>
            <a:r>
              <a:rPr lang="en-US" sz="1400" dirty="0">
                <a:latin typeface="Bahnschrift" panose="020B0502040204020203" pitchFamily="34" charset="0"/>
              </a:rPr>
              <a:t>Good Interpretability: the effect of input variables on target variables is readily available</a:t>
            </a:r>
          </a:p>
          <a:p>
            <a:pPr marL="742950" lvl="1" indent="-285750">
              <a:buFont typeface="Arial" panose="020B0604020202020204" pitchFamily="34" charset="0"/>
              <a:buChar char="•"/>
            </a:pPr>
            <a:r>
              <a:rPr lang="en-US" sz="1400" dirty="0">
                <a:latin typeface="Bahnschrift" panose="020B0502040204020203" pitchFamily="34" charset="0"/>
              </a:rPr>
              <a:t>Give probabilities instead of discriminative classes: the customer’s characteristic information (such as marriage, age, historical credit performance, etc.) can be integrated and converted into a probability value, which provides an intuitive basis to predict whether the customer is good or bad. That is, the larger the value, the smaller the probability that the customer will default in the future.</a:t>
            </a:r>
          </a:p>
          <a:p>
            <a:pPr marL="742950" lvl="1" indent="-285750">
              <a:buFont typeface="Arial" panose="020B0604020202020204" pitchFamily="34" charset="0"/>
              <a:buChar char="•"/>
            </a:pPr>
            <a:r>
              <a:rPr lang="en-US" sz="1400" dirty="0">
                <a:latin typeface="Bahnschrift" panose="020B0502040204020203" pitchFamily="34" charset="0"/>
              </a:rPr>
              <a:t>Easy to deploy: testing, deployment, monitoring, tuning, etc., are relatively simple</a:t>
            </a:r>
          </a:p>
        </p:txBody>
      </p:sp>
      <p:pic>
        <p:nvPicPr>
          <p:cNvPr id="2050" name="Picture 2">
            <a:extLst>
              <a:ext uri="{FF2B5EF4-FFF2-40B4-BE49-F238E27FC236}">
                <a16:creationId xmlns:a16="http://schemas.microsoft.com/office/drawing/2014/main" id="{FB579FDE-EDEA-8088-EB0E-AC5D4F67F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10" y="3517734"/>
            <a:ext cx="3986074" cy="3074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247AB4-D9CA-456C-F0A1-82479406E011}"/>
              </a:ext>
            </a:extLst>
          </p:cNvPr>
          <p:cNvSpPr txBox="1"/>
          <p:nvPr/>
        </p:nvSpPr>
        <p:spPr>
          <a:xfrm>
            <a:off x="5042516" y="4603045"/>
            <a:ext cx="6613865" cy="830997"/>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Bahnschrift" panose="020B0502040204020203" pitchFamily="34" charset="0"/>
              </a:rPr>
              <a:t>We can see that there is not a big difference between the train AUC and test AUC or train KS and test KS. This means our model does not overfit.</a:t>
            </a:r>
          </a:p>
        </p:txBody>
      </p:sp>
    </p:spTree>
    <p:extLst>
      <p:ext uri="{BB962C8B-B14F-4D97-AF65-F5344CB8AC3E}">
        <p14:creationId xmlns:p14="http://schemas.microsoft.com/office/powerpoint/2010/main" val="63875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368396"/>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Model Tuning</a:t>
            </a:r>
          </a:p>
        </p:txBody>
      </p:sp>
      <p:sp>
        <p:nvSpPr>
          <p:cNvPr id="6" name="TextBox 5">
            <a:extLst>
              <a:ext uri="{FF2B5EF4-FFF2-40B4-BE49-F238E27FC236}">
                <a16:creationId xmlns:a16="http://schemas.microsoft.com/office/drawing/2014/main" id="{8034CF90-D54C-3363-DE2F-9DAC49565B08}"/>
              </a:ext>
            </a:extLst>
          </p:cNvPr>
          <p:cNvSpPr txBox="1"/>
          <p:nvPr/>
        </p:nvSpPr>
        <p:spPr>
          <a:xfrm>
            <a:off x="649549" y="953171"/>
            <a:ext cx="11112896" cy="646331"/>
          </a:xfrm>
          <a:prstGeom prst="rect">
            <a:avLst/>
          </a:prstGeom>
          <a:noFill/>
        </p:spPr>
        <p:txBody>
          <a:bodyPr wrap="square">
            <a:spAutoFit/>
          </a:bodyPr>
          <a:lstStyle/>
          <a:p>
            <a:pPr marL="285750" indent="-285750" algn="l">
              <a:buFont typeface="Wingdings" panose="05000000000000000000" pitchFamily="2" charset="2"/>
              <a:buChar char="q"/>
            </a:pPr>
            <a:r>
              <a:rPr lang="en-US" i="0" dirty="0">
                <a:solidFill>
                  <a:srgbClr val="292929"/>
                </a:solidFill>
                <a:effectLst/>
                <a:latin typeface="Bahnschrift" panose="020B0502040204020203" pitchFamily="34" charset="0"/>
              </a:rPr>
              <a:t>Train a Gradient Boosting Classifier and check the feature importance table</a:t>
            </a:r>
          </a:p>
          <a:p>
            <a:pPr algn="l"/>
            <a:r>
              <a:rPr lang="en-US" i="0" dirty="0">
                <a:solidFill>
                  <a:srgbClr val="292929"/>
                </a:solidFill>
                <a:effectLst/>
                <a:latin typeface="Bahnschrift" panose="020B0502040204020203" pitchFamily="34" charset="0"/>
              </a:rPr>
              <a:t>To see if a GBDT model will perform better than LR and compare the feature importance table with IV.</a:t>
            </a:r>
          </a:p>
        </p:txBody>
      </p:sp>
      <p:pic>
        <p:nvPicPr>
          <p:cNvPr id="3074" name="Picture 2">
            <a:extLst>
              <a:ext uri="{FF2B5EF4-FFF2-40B4-BE49-F238E27FC236}">
                <a16:creationId xmlns:a16="http://schemas.microsoft.com/office/drawing/2014/main" id="{4EAF76A6-2FB1-C273-5828-E4622C5D3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8" y="1877646"/>
            <a:ext cx="3912723" cy="4320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8D3ECF5-DE9A-A31E-9698-0483F456E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328" y="1877646"/>
            <a:ext cx="5699120" cy="44219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0A5FEB9-C303-9358-F9DC-86380936AF9A}"/>
              </a:ext>
            </a:extLst>
          </p:cNvPr>
          <p:cNvSpPr txBox="1"/>
          <p:nvPr/>
        </p:nvSpPr>
        <p:spPr>
          <a:xfrm>
            <a:off x="539552" y="6197765"/>
            <a:ext cx="11112896" cy="369332"/>
          </a:xfrm>
          <a:prstGeom prst="rect">
            <a:avLst/>
          </a:prstGeom>
          <a:noFill/>
        </p:spPr>
        <p:txBody>
          <a:bodyPr wrap="square">
            <a:spAutoFit/>
          </a:bodyPr>
          <a:lstStyle/>
          <a:p>
            <a:r>
              <a:rPr lang="en-US" i="0" dirty="0">
                <a:solidFill>
                  <a:srgbClr val="292929"/>
                </a:solidFill>
                <a:effectLst/>
                <a:latin typeface="Bahnschrift" panose="020B0502040204020203" pitchFamily="34" charset="0"/>
              </a:rPr>
              <a:t>As we can see from the feature importance table, GBDT puts a lot of weight (64%) on the PAY_0 feature.</a:t>
            </a:r>
            <a:endParaRPr lang="en-US" dirty="0">
              <a:latin typeface="Bahnschrift" panose="020B0502040204020203" pitchFamily="34" charset="0"/>
            </a:endParaRPr>
          </a:p>
        </p:txBody>
      </p:sp>
    </p:spTree>
    <p:extLst>
      <p:ext uri="{BB962C8B-B14F-4D97-AF65-F5344CB8AC3E}">
        <p14:creationId xmlns:p14="http://schemas.microsoft.com/office/powerpoint/2010/main" val="2742513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368396"/>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Model Production</a:t>
            </a:r>
          </a:p>
        </p:txBody>
      </p:sp>
      <p:pic>
        <p:nvPicPr>
          <p:cNvPr id="4098" name="Picture 2">
            <a:extLst>
              <a:ext uri="{FF2B5EF4-FFF2-40B4-BE49-F238E27FC236}">
                <a16:creationId xmlns:a16="http://schemas.microsoft.com/office/drawing/2014/main" id="{2FB2A3DA-2014-087E-CB53-8B4F8EFB4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55" y="1028020"/>
            <a:ext cx="4891569" cy="23489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ABFA1B-768D-FBA1-65ED-9CD113B7350B}"/>
              </a:ext>
            </a:extLst>
          </p:cNvPr>
          <p:cNvSpPr txBox="1"/>
          <p:nvPr/>
        </p:nvSpPr>
        <p:spPr>
          <a:xfrm>
            <a:off x="5669622" y="2115267"/>
            <a:ext cx="5092644" cy="369332"/>
          </a:xfrm>
          <a:prstGeom prst="rect">
            <a:avLst/>
          </a:prstGeom>
          <a:noFill/>
        </p:spPr>
        <p:txBody>
          <a:bodyPr wrap="square">
            <a:spAutoFit/>
          </a:bodyPr>
          <a:lstStyle/>
          <a:p>
            <a:pPr marL="285750" indent="-285750">
              <a:buFont typeface="Wingdings" panose="05000000000000000000" pitchFamily="2" charset="2"/>
              <a:buChar char="q"/>
            </a:pPr>
            <a:r>
              <a:rPr lang="en-US" dirty="0">
                <a:latin typeface="Bahnschrift" panose="020B0502040204020203" pitchFamily="34" charset="0"/>
              </a:rPr>
              <a:t>The ROC and Precision-Recall curve look ok.</a:t>
            </a:r>
          </a:p>
        </p:txBody>
      </p:sp>
      <p:sp>
        <p:nvSpPr>
          <p:cNvPr id="5" name="TextBox 4">
            <a:extLst>
              <a:ext uri="{FF2B5EF4-FFF2-40B4-BE49-F238E27FC236}">
                <a16:creationId xmlns:a16="http://schemas.microsoft.com/office/drawing/2014/main" id="{ADB5E6AD-316E-2F3C-0417-B672442AE526}"/>
              </a:ext>
            </a:extLst>
          </p:cNvPr>
          <p:cNvSpPr txBox="1"/>
          <p:nvPr/>
        </p:nvSpPr>
        <p:spPr>
          <a:xfrm>
            <a:off x="5669622" y="3387579"/>
            <a:ext cx="6094378" cy="64633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292929"/>
                </a:solidFill>
                <a:effectLst/>
                <a:latin typeface="Bahnschrift" panose="020B0502040204020203" pitchFamily="34" charset="0"/>
              </a:rPr>
              <a:t>Let’s train our production model for Logistic Regression</a:t>
            </a:r>
            <a:endParaRPr lang="en-US" dirty="0">
              <a:latin typeface="Bahnschrift" panose="020B0502040204020203" pitchFamily="34" charset="0"/>
            </a:endParaRPr>
          </a:p>
        </p:txBody>
      </p:sp>
      <p:pic>
        <p:nvPicPr>
          <p:cNvPr id="1026" name="Picture 2">
            <a:extLst>
              <a:ext uri="{FF2B5EF4-FFF2-40B4-BE49-F238E27FC236}">
                <a16:creationId xmlns:a16="http://schemas.microsoft.com/office/drawing/2014/main" id="{72066D40-C8FE-E5A0-45EA-BF71D793D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60" y="3790376"/>
            <a:ext cx="5119764" cy="24183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311514-E9AE-657F-512C-9032D3725061}"/>
              </a:ext>
            </a:extLst>
          </p:cNvPr>
          <p:cNvSpPr txBox="1"/>
          <p:nvPr/>
        </p:nvSpPr>
        <p:spPr>
          <a:xfrm>
            <a:off x="5722862" y="4562991"/>
            <a:ext cx="6094378" cy="1200329"/>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292929"/>
                </a:solidFill>
                <a:effectLst/>
                <a:latin typeface="Bahnschrift" panose="020B0502040204020203" pitchFamily="34" charset="0"/>
              </a:rPr>
              <a:t>AUC of LR: 0.7835</a:t>
            </a:r>
          </a:p>
          <a:p>
            <a:pPr marL="285750" indent="-285750" algn="l">
              <a:buFont typeface="Wingdings" panose="05000000000000000000" pitchFamily="2" charset="2"/>
              <a:buChar char="q"/>
            </a:pPr>
            <a:r>
              <a:rPr lang="en-US" b="0" i="0" dirty="0">
                <a:solidFill>
                  <a:srgbClr val="292929"/>
                </a:solidFill>
                <a:effectLst/>
                <a:latin typeface="Bahnschrift" panose="020B0502040204020203" pitchFamily="34" charset="0"/>
              </a:rPr>
              <a:t>AUC of GBDT: 0.7892</a:t>
            </a:r>
          </a:p>
          <a:p>
            <a:pPr marL="285750" indent="-285750" algn="l">
              <a:buFont typeface="Wingdings" panose="05000000000000000000" pitchFamily="2" charset="2"/>
              <a:buChar char="q"/>
            </a:pPr>
            <a:r>
              <a:rPr lang="en-US" b="0" i="0" dirty="0">
                <a:solidFill>
                  <a:srgbClr val="292929"/>
                </a:solidFill>
                <a:effectLst/>
                <a:latin typeface="Bahnschrift" panose="020B0502040204020203" pitchFamily="34" charset="0"/>
              </a:rPr>
              <a:t>Not a big difference between these models. So it’s ok to use LR to build a scorecard.</a:t>
            </a:r>
          </a:p>
        </p:txBody>
      </p:sp>
    </p:spTree>
    <p:extLst>
      <p:ext uri="{BB962C8B-B14F-4D97-AF65-F5344CB8AC3E}">
        <p14:creationId xmlns:p14="http://schemas.microsoft.com/office/powerpoint/2010/main" val="99187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368396"/>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Scorecard Tuning</a:t>
            </a:r>
          </a:p>
        </p:txBody>
      </p:sp>
      <p:sp>
        <p:nvSpPr>
          <p:cNvPr id="6" name="TextBox 5">
            <a:extLst>
              <a:ext uri="{FF2B5EF4-FFF2-40B4-BE49-F238E27FC236}">
                <a16:creationId xmlns:a16="http://schemas.microsoft.com/office/drawing/2014/main" id="{2EAA7793-A024-9C18-31A2-7A589BBA5243}"/>
              </a:ext>
            </a:extLst>
          </p:cNvPr>
          <p:cNvSpPr txBox="1"/>
          <p:nvPr/>
        </p:nvSpPr>
        <p:spPr>
          <a:xfrm>
            <a:off x="704373" y="1300057"/>
            <a:ext cx="7953243" cy="1077218"/>
          </a:xfrm>
          <a:prstGeom prst="rect">
            <a:avLst/>
          </a:prstGeom>
          <a:noFill/>
        </p:spPr>
        <p:txBody>
          <a:bodyPr wrap="square">
            <a:spAutoFit/>
          </a:bodyPr>
          <a:lstStyle/>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The following parameters are the most important ones for Scorecard Tuning.</a:t>
            </a:r>
          </a:p>
          <a:p>
            <a:pPr marL="742950" lvl="1" indent="-285750">
              <a:buFont typeface="Arial" panose="020B0604020202020204" pitchFamily="34" charset="0"/>
              <a:buChar char="•"/>
            </a:pPr>
            <a:r>
              <a:rPr lang="en-US" sz="1600" b="1" i="0" dirty="0" err="1">
                <a:solidFill>
                  <a:srgbClr val="292929"/>
                </a:solidFill>
                <a:effectLst/>
                <a:latin typeface="Bahnschrift" panose="020B0502040204020203" pitchFamily="34" charset="0"/>
              </a:rPr>
              <a:t>base_score</a:t>
            </a:r>
            <a:r>
              <a:rPr lang="en-US" sz="1600" b="1" i="0" dirty="0">
                <a:solidFill>
                  <a:srgbClr val="292929"/>
                </a:solidFill>
                <a:effectLst/>
                <a:latin typeface="Bahnschrift" panose="020B0502040204020203" pitchFamily="34" charset="0"/>
              </a:rPr>
              <a:t> = 1000, </a:t>
            </a:r>
            <a:r>
              <a:rPr lang="en-US" sz="1600" b="1" i="0" dirty="0" err="1">
                <a:solidFill>
                  <a:srgbClr val="292929"/>
                </a:solidFill>
                <a:effectLst/>
                <a:latin typeface="Bahnschrift" panose="020B0502040204020203" pitchFamily="34" charset="0"/>
              </a:rPr>
              <a:t>base_odds</a:t>
            </a:r>
            <a:r>
              <a:rPr lang="en-US" sz="1600" b="1" i="0" dirty="0">
                <a:solidFill>
                  <a:srgbClr val="292929"/>
                </a:solidFill>
                <a:effectLst/>
                <a:latin typeface="Bahnschrift" panose="020B0502040204020203" pitchFamily="34" charset="0"/>
              </a:rPr>
              <a:t> = 35 , </a:t>
            </a:r>
            <a:r>
              <a:rPr lang="en-US" sz="1600" b="1" i="0" dirty="0" err="1">
                <a:solidFill>
                  <a:srgbClr val="292929"/>
                </a:solidFill>
                <a:effectLst/>
                <a:latin typeface="Bahnschrift" panose="020B0502040204020203" pitchFamily="34" charset="0"/>
              </a:rPr>
              <a:t>pdo</a:t>
            </a:r>
            <a:r>
              <a:rPr lang="en-US" sz="1600" b="1" i="0" dirty="0">
                <a:solidFill>
                  <a:srgbClr val="292929"/>
                </a:solidFill>
                <a:effectLst/>
                <a:latin typeface="Bahnschrift" panose="020B0502040204020203" pitchFamily="34" charset="0"/>
              </a:rPr>
              <a:t> = 80, rate = 2</a:t>
            </a:r>
          </a:p>
          <a:p>
            <a:pPr algn="l"/>
            <a:r>
              <a:rPr lang="en-US" sz="1600" i="0" dirty="0">
                <a:solidFill>
                  <a:srgbClr val="292929"/>
                </a:solidFill>
                <a:effectLst/>
                <a:latin typeface="Bahnschrift" panose="020B0502040204020203" pitchFamily="34" charset="0"/>
              </a:rPr>
              <a:t>The actual meaning is that when the base odds are 35, the benchmark score is 1000, and when the ratio is twice the benchmark, the benchmark score drops by 80 points.</a:t>
            </a:r>
          </a:p>
        </p:txBody>
      </p:sp>
      <p:pic>
        <p:nvPicPr>
          <p:cNvPr id="2050" name="Picture 2">
            <a:extLst>
              <a:ext uri="{FF2B5EF4-FFF2-40B4-BE49-F238E27FC236}">
                <a16:creationId xmlns:a16="http://schemas.microsoft.com/office/drawing/2014/main" id="{8B0303D0-BE98-1DE6-DBDA-389527C49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260" y="739719"/>
            <a:ext cx="2574081" cy="57373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7CE318-B383-967B-8685-09164F1D5712}"/>
              </a:ext>
            </a:extLst>
          </p:cNvPr>
          <p:cNvSpPr txBox="1"/>
          <p:nvPr/>
        </p:nvSpPr>
        <p:spPr>
          <a:xfrm>
            <a:off x="704373" y="2418623"/>
            <a:ext cx="7743660" cy="2062103"/>
          </a:xfrm>
          <a:prstGeom prst="rect">
            <a:avLst/>
          </a:prstGeom>
          <a:noFill/>
        </p:spPr>
        <p:txBody>
          <a:bodyPr wrap="square">
            <a:spAutoFit/>
          </a:bodyPr>
          <a:lstStyle/>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Here we have our scorecard; once we get this table, we can throw this CSV file to the developer and let them develop a service to score each customer.</a:t>
            </a:r>
          </a:p>
          <a:p>
            <a:pPr algn="l"/>
            <a:endParaRPr lang="en-US" sz="1600" i="0" dirty="0">
              <a:solidFill>
                <a:srgbClr val="292929"/>
              </a:solidFill>
              <a:effectLst/>
              <a:latin typeface="Bahnschrift" panose="020B0502040204020203" pitchFamily="34" charset="0"/>
            </a:endParaRP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But there is something more we need to do; for a typical scorecard, we need to have a score range, and each range presents a level of trust.</a:t>
            </a:r>
          </a:p>
          <a:p>
            <a:pPr algn="l"/>
            <a:endParaRPr lang="en-US" sz="1600" i="0" dirty="0">
              <a:solidFill>
                <a:srgbClr val="292929"/>
              </a:solidFill>
              <a:effectLst/>
              <a:latin typeface="Bahnschrift" panose="020B0502040204020203" pitchFamily="34" charset="0"/>
            </a:endParaRP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In this way, the business side people are more easily to perform an action against different level customers.</a:t>
            </a:r>
          </a:p>
        </p:txBody>
      </p:sp>
      <p:pic>
        <p:nvPicPr>
          <p:cNvPr id="2052" name="Picture 4">
            <a:extLst>
              <a:ext uri="{FF2B5EF4-FFF2-40B4-BE49-F238E27FC236}">
                <a16:creationId xmlns:a16="http://schemas.microsoft.com/office/drawing/2014/main" id="{B29D43C7-9B1D-B307-443E-F51E3946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628" y="4521563"/>
            <a:ext cx="2823758" cy="20727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9E2F6A3-3CC2-3418-523A-DA67FA36879D}"/>
              </a:ext>
            </a:extLst>
          </p:cNvPr>
          <p:cNvSpPr txBox="1"/>
          <p:nvPr/>
        </p:nvSpPr>
        <p:spPr>
          <a:xfrm>
            <a:off x="984925" y="5234776"/>
            <a:ext cx="3484052" cy="646331"/>
          </a:xfrm>
          <a:prstGeom prst="rect">
            <a:avLst/>
          </a:prstGeom>
          <a:noFill/>
        </p:spPr>
        <p:txBody>
          <a:bodyPr wrap="square">
            <a:spAutoFit/>
          </a:bodyPr>
          <a:lstStyle/>
          <a:p>
            <a:r>
              <a:rPr lang="en-US" i="0" dirty="0">
                <a:solidFill>
                  <a:srgbClr val="292929"/>
                </a:solidFill>
                <a:effectLst/>
                <a:latin typeface="Bahnschrift" panose="020B0502040204020203" pitchFamily="34" charset="0"/>
              </a:rPr>
              <a:t>we can set the credit level like this:</a:t>
            </a:r>
            <a:endParaRPr lang="en-US" dirty="0">
              <a:latin typeface="Bahnschrift" panose="020B0502040204020203" pitchFamily="34" charset="0"/>
            </a:endParaRPr>
          </a:p>
        </p:txBody>
      </p:sp>
    </p:spTree>
    <p:extLst>
      <p:ext uri="{BB962C8B-B14F-4D97-AF65-F5344CB8AC3E}">
        <p14:creationId xmlns:p14="http://schemas.microsoft.com/office/powerpoint/2010/main" val="344583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295618"/>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Distribution Analysis</a:t>
            </a:r>
          </a:p>
        </p:txBody>
      </p:sp>
      <p:sp>
        <p:nvSpPr>
          <p:cNvPr id="4" name="TextBox 3">
            <a:extLst>
              <a:ext uri="{FF2B5EF4-FFF2-40B4-BE49-F238E27FC236}">
                <a16:creationId xmlns:a16="http://schemas.microsoft.com/office/drawing/2014/main" id="{70BED2F5-C68C-6090-F342-6D89DE602FF0}"/>
              </a:ext>
            </a:extLst>
          </p:cNvPr>
          <p:cNvSpPr txBox="1"/>
          <p:nvPr/>
        </p:nvSpPr>
        <p:spPr>
          <a:xfrm>
            <a:off x="891702" y="1177445"/>
            <a:ext cx="10408596"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Bahnschrift" panose="020B0502040204020203" pitchFamily="34" charset="0"/>
              </a:rPr>
              <a:t>We need to plot the score distribution of default customers vs good customers in order to split the credit levels (level 0 to level 8).</a:t>
            </a:r>
          </a:p>
        </p:txBody>
      </p:sp>
      <p:pic>
        <p:nvPicPr>
          <p:cNvPr id="3074" name="Picture 2">
            <a:extLst>
              <a:ext uri="{FF2B5EF4-FFF2-40B4-BE49-F238E27FC236}">
                <a16:creationId xmlns:a16="http://schemas.microsoft.com/office/drawing/2014/main" id="{44F11D6C-F250-D667-0D07-885F7F4A5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11" y="1771550"/>
            <a:ext cx="5707705" cy="4611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A3B36B-D0E0-B1D4-1E32-272ECA0610E9}"/>
              </a:ext>
            </a:extLst>
          </p:cNvPr>
          <p:cNvSpPr txBox="1"/>
          <p:nvPr/>
        </p:nvSpPr>
        <p:spPr>
          <a:xfrm>
            <a:off x="6289407" y="2059272"/>
            <a:ext cx="5707705" cy="3539430"/>
          </a:xfrm>
          <a:prstGeom prst="rect">
            <a:avLst/>
          </a:prstGeom>
          <a:noFill/>
        </p:spPr>
        <p:txBody>
          <a:bodyPr wrap="square">
            <a:spAutoFit/>
          </a:bodyPr>
          <a:lstStyle/>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Black means default customers, and white means good customers.</a:t>
            </a: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A good model will clearly separate the black/white distribution.</a:t>
            </a: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The ideal distribution is a smile shape</a:t>
            </a: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Good customers with high credit scores-&gt;to the very right</a:t>
            </a: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Default customers with low credit scores-&gt; to the very left.</a:t>
            </a:r>
          </a:p>
          <a:p>
            <a:pPr marL="285750" indent="-285750" algn="l">
              <a:buFont typeface="Wingdings" panose="05000000000000000000" pitchFamily="2" charset="2"/>
              <a:buChar char="q"/>
            </a:pPr>
            <a:r>
              <a:rPr lang="en-US" sz="1600" i="0" dirty="0">
                <a:solidFill>
                  <a:srgbClr val="292929"/>
                </a:solidFill>
                <a:effectLst/>
                <a:latin typeface="Bahnschrift" panose="020B0502040204020203" pitchFamily="34" charset="0"/>
              </a:rPr>
              <a:t>Our current model doesn’t separate these distributions very well. For me, I would go back to explore more features to increase the predictive power. But we can always build a baseline model first and improve based on that.</a:t>
            </a:r>
          </a:p>
        </p:txBody>
      </p:sp>
    </p:spTree>
    <p:extLst>
      <p:ext uri="{BB962C8B-B14F-4D97-AF65-F5344CB8AC3E}">
        <p14:creationId xmlns:p14="http://schemas.microsoft.com/office/powerpoint/2010/main" val="3799743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242147" y="361680"/>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Threshold Tuning</a:t>
            </a:r>
          </a:p>
        </p:txBody>
      </p:sp>
      <p:sp>
        <p:nvSpPr>
          <p:cNvPr id="5" name="TextBox 4">
            <a:extLst>
              <a:ext uri="{FF2B5EF4-FFF2-40B4-BE49-F238E27FC236}">
                <a16:creationId xmlns:a16="http://schemas.microsoft.com/office/drawing/2014/main" id="{B7439769-24C7-9107-B5A1-411932D3C248}"/>
              </a:ext>
            </a:extLst>
          </p:cNvPr>
          <p:cNvSpPr txBox="1"/>
          <p:nvPr/>
        </p:nvSpPr>
        <p:spPr>
          <a:xfrm>
            <a:off x="869540" y="946455"/>
            <a:ext cx="6835216" cy="1815882"/>
          </a:xfrm>
          <a:prstGeom prst="rect">
            <a:avLst/>
          </a:prstGeom>
          <a:noFill/>
        </p:spPr>
        <p:txBody>
          <a:bodyPr wrap="square">
            <a:spAutoFit/>
          </a:bodyPr>
          <a:lstStyle/>
          <a:p>
            <a:pPr marL="285750" indent="-285750">
              <a:buFont typeface="Wingdings" panose="05000000000000000000" pitchFamily="2" charset="2"/>
              <a:buChar char="q"/>
            </a:pPr>
            <a:r>
              <a:rPr lang="en-US" sz="1400" dirty="0">
                <a:latin typeface="Bahnschrift" panose="020B0502040204020203" pitchFamily="34" charset="0"/>
              </a:rPr>
              <a:t>We need to perform threshold tuning for different credit levels, and that’s a trade-off between loss &amp; coverage.</a:t>
            </a:r>
          </a:p>
          <a:p>
            <a:pPr marL="285750" indent="-285750">
              <a:buFont typeface="Wingdings" panose="05000000000000000000" pitchFamily="2" charset="2"/>
              <a:buChar char="q"/>
            </a:pPr>
            <a:endParaRPr lang="en-US" sz="1400" dirty="0">
              <a:latin typeface="Bahnschrift" panose="020B0502040204020203" pitchFamily="34" charset="0"/>
            </a:endParaRPr>
          </a:p>
          <a:p>
            <a:pPr marL="285750" indent="-285750">
              <a:buFont typeface="Wingdings" panose="05000000000000000000" pitchFamily="2" charset="2"/>
              <a:buChar char="q"/>
            </a:pPr>
            <a:r>
              <a:rPr lang="en-US" sz="1400" dirty="0">
                <a:latin typeface="Bahnschrift" panose="020B0502040204020203" pitchFamily="34" charset="0"/>
              </a:rPr>
              <a:t>Let’s say that your boss is OK with some loss, but you have to cover 70% of good customers for next month.</a:t>
            </a:r>
          </a:p>
          <a:p>
            <a:pPr marL="285750" indent="-285750">
              <a:buFont typeface="Wingdings" panose="05000000000000000000" pitchFamily="2" charset="2"/>
              <a:buChar char="q"/>
            </a:pPr>
            <a:endParaRPr lang="en-US" sz="1400" dirty="0">
              <a:latin typeface="Bahnschrift" panose="020B0502040204020203" pitchFamily="34" charset="0"/>
            </a:endParaRPr>
          </a:p>
          <a:p>
            <a:pPr marL="285750" indent="-285750">
              <a:buFont typeface="Wingdings" panose="05000000000000000000" pitchFamily="2" charset="2"/>
              <a:buChar char="q"/>
            </a:pPr>
            <a:r>
              <a:rPr lang="en-US" sz="1400" dirty="0">
                <a:latin typeface="Bahnschrift" panose="020B0502040204020203" pitchFamily="34" charset="0"/>
              </a:rPr>
              <a:t>In other words, your goal is to find a threshold with ≤10% loss and ≥70% coverage.</a:t>
            </a:r>
          </a:p>
        </p:txBody>
      </p:sp>
      <p:pic>
        <p:nvPicPr>
          <p:cNvPr id="4098" name="Picture 2">
            <a:extLst>
              <a:ext uri="{FF2B5EF4-FFF2-40B4-BE49-F238E27FC236}">
                <a16:creationId xmlns:a16="http://schemas.microsoft.com/office/drawing/2014/main" id="{14C5176B-B9BA-8147-56D9-2C0A942D0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838" y="946455"/>
            <a:ext cx="3832085" cy="47796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3BCE25-E83F-593B-1A92-F3ADB73C853A}"/>
              </a:ext>
            </a:extLst>
          </p:cNvPr>
          <p:cNvSpPr txBox="1"/>
          <p:nvPr/>
        </p:nvSpPr>
        <p:spPr>
          <a:xfrm>
            <a:off x="8060923" y="5784687"/>
            <a:ext cx="3475917" cy="738664"/>
          </a:xfrm>
          <a:prstGeom prst="rect">
            <a:avLst/>
          </a:prstGeom>
          <a:noFill/>
        </p:spPr>
        <p:txBody>
          <a:bodyPr wrap="square">
            <a:spAutoFit/>
          </a:bodyPr>
          <a:lstStyle/>
          <a:p>
            <a:pPr algn="ctr"/>
            <a:r>
              <a:rPr lang="en-US" sz="1400" i="0" dirty="0">
                <a:solidFill>
                  <a:srgbClr val="292929"/>
                </a:solidFill>
                <a:effectLst/>
                <a:latin typeface="Bahnschrift" panose="020B0502040204020203" pitchFamily="34" charset="0"/>
              </a:rPr>
              <a:t>This plot indicates the distribution of each credit level and the credit default rate at that level.</a:t>
            </a:r>
            <a:endParaRPr lang="en-US" sz="1400" dirty="0">
              <a:latin typeface="Bahnschrift" panose="020B0502040204020203" pitchFamily="34" charset="0"/>
            </a:endParaRPr>
          </a:p>
        </p:txBody>
      </p:sp>
      <p:pic>
        <p:nvPicPr>
          <p:cNvPr id="4100" name="Picture 4">
            <a:extLst>
              <a:ext uri="{FF2B5EF4-FFF2-40B4-BE49-F238E27FC236}">
                <a16:creationId xmlns:a16="http://schemas.microsoft.com/office/drawing/2014/main" id="{A08D6008-B01D-049A-BE83-A9025F879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40" y="2762337"/>
            <a:ext cx="6549362" cy="18113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89E1DD6-5CA4-9512-7509-0FB548EA6FA9}"/>
              </a:ext>
            </a:extLst>
          </p:cNvPr>
          <p:cNvSpPr txBox="1"/>
          <p:nvPr/>
        </p:nvSpPr>
        <p:spPr>
          <a:xfrm>
            <a:off x="454440" y="4573703"/>
            <a:ext cx="7606483" cy="2246769"/>
          </a:xfrm>
          <a:prstGeom prst="rect">
            <a:avLst/>
          </a:prstGeom>
          <a:noFill/>
        </p:spPr>
        <p:txBody>
          <a:bodyPr wrap="square">
            <a:spAutoFit/>
          </a:bodyPr>
          <a:lstStyle/>
          <a:p>
            <a:pPr marL="285750" indent="-285750">
              <a:buFont typeface="Wingdings" panose="05000000000000000000" pitchFamily="2" charset="2"/>
              <a:buChar char="q"/>
            </a:pPr>
            <a:r>
              <a:rPr lang="en-US" sz="1400" dirty="0">
                <a:latin typeface="Bahnschrift" panose="020B0502040204020203" pitchFamily="34" charset="0"/>
              </a:rPr>
              <a:t>By examining each level, you will have a loss and coverage table. For example, if you send the balance transfer offers to all the people 7501 (L0-L8) you will incur a 21% loss rate (1548/7501).</a:t>
            </a:r>
          </a:p>
          <a:p>
            <a:pPr marL="285750" indent="-285750">
              <a:buFont typeface="Wingdings" panose="05000000000000000000" pitchFamily="2" charset="2"/>
              <a:buChar char="q"/>
            </a:pPr>
            <a:endParaRPr lang="en-US" sz="1400" dirty="0">
              <a:latin typeface="Bahnschrift" panose="020B0502040204020203" pitchFamily="34" charset="0"/>
            </a:endParaRPr>
          </a:p>
          <a:p>
            <a:pPr marL="285750" indent="-285750">
              <a:buFont typeface="Wingdings" panose="05000000000000000000" pitchFamily="2" charset="2"/>
              <a:buChar char="q"/>
            </a:pPr>
            <a:r>
              <a:rPr lang="en-US" sz="1400" dirty="0">
                <a:latin typeface="Bahnschrift" panose="020B0502040204020203" pitchFamily="34" charset="0"/>
              </a:rPr>
              <a:t>To reach the goal (≤10% loss and ≥70% coverage), you need to pick L6-L8 with a 10.1% loss (347+120+34)/(2573+1570+796) and a 75% coverage (2226+1450+762)/5953.</a:t>
            </a:r>
          </a:p>
          <a:p>
            <a:pPr marL="285750" indent="-285750">
              <a:buFont typeface="Wingdings" panose="05000000000000000000" pitchFamily="2" charset="2"/>
              <a:buChar char="q"/>
            </a:pPr>
            <a:endParaRPr lang="en-US" sz="1400" dirty="0">
              <a:latin typeface="Bahnschrift" panose="020B0502040204020203" pitchFamily="34" charset="0"/>
            </a:endParaRPr>
          </a:p>
          <a:p>
            <a:pPr marL="285750" indent="-285750">
              <a:buFont typeface="Wingdings" panose="05000000000000000000" pitchFamily="2" charset="2"/>
              <a:buChar char="q"/>
            </a:pPr>
            <a:r>
              <a:rPr lang="en-US" sz="1400" dirty="0">
                <a:latin typeface="Bahnschrift" panose="020B0502040204020203" pitchFamily="34" charset="0"/>
              </a:rPr>
              <a:t>Basically, next month (assuming that the test set is next month’s data) the business-side people will send the balance transfer offers to customers with a Level 6 rating or above, a total of 4939 customers.</a:t>
            </a:r>
          </a:p>
        </p:txBody>
      </p:sp>
    </p:spTree>
    <p:extLst>
      <p:ext uri="{BB962C8B-B14F-4D97-AF65-F5344CB8AC3E}">
        <p14:creationId xmlns:p14="http://schemas.microsoft.com/office/powerpoint/2010/main" val="160481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242147" y="361680"/>
            <a:ext cx="6094520" cy="584775"/>
          </a:xfrm>
          <a:prstGeom prst="rect">
            <a:avLst/>
          </a:prstGeom>
          <a:noFill/>
        </p:spPr>
        <p:txBody>
          <a:bodyPr wrap="square">
            <a:spAutoFit/>
          </a:bodyPr>
          <a:lstStyle/>
          <a:p>
            <a:pPr algn="ctr"/>
            <a:r>
              <a:rPr lang="en-US" sz="3200" b="1" i="0" dirty="0">
                <a:solidFill>
                  <a:schemeClr val="accent1"/>
                </a:solidFill>
                <a:effectLst/>
                <a:latin typeface="Bahnschrift" panose="020B0502040204020203" pitchFamily="34" charset="0"/>
              </a:rPr>
              <a:t>Manually Test Our Scorecard</a:t>
            </a:r>
          </a:p>
        </p:txBody>
      </p:sp>
      <p:sp>
        <p:nvSpPr>
          <p:cNvPr id="4" name="TextBox 3">
            <a:extLst>
              <a:ext uri="{FF2B5EF4-FFF2-40B4-BE49-F238E27FC236}">
                <a16:creationId xmlns:a16="http://schemas.microsoft.com/office/drawing/2014/main" id="{DAD2D9E0-6ECB-4DC5-EF4E-BC557B6FC609}"/>
              </a:ext>
            </a:extLst>
          </p:cNvPr>
          <p:cNvSpPr txBox="1"/>
          <p:nvPr/>
        </p:nvSpPr>
        <p:spPr>
          <a:xfrm>
            <a:off x="583285" y="1075068"/>
            <a:ext cx="8753382" cy="307777"/>
          </a:xfrm>
          <a:prstGeom prst="rect">
            <a:avLst/>
          </a:prstGeom>
          <a:noFill/>
        </p:spPr>
        <p:txBody>
          <a:bodyPr wrap="square">
            <a:spAutoFit/>
          </a:bodyPr>
          <a:lstStyle/>
          <a:p>
            <a:pPr marL="285750" indent="-285750">
              <a:buFont typeface="Wingdings" panose="05000000000000000000" pitchFamily="2" charset="2"/>
              <a:buChar char="q"/>
            </a:pPr>
            <a:r>
              <a:rPr lang="en-US" sz="1400" b="0" i="0" dirty="0">
                <a:solidFill>
                  <a:srgbClr val="292929"/>
                </a:solidFill>
                <a:effectLst/>
                <a:latin typeface="Bahnschrift" panose="020B0502040204020203" pitchFamily="34" charset="0"/>
              </a:rPr>
              <a:t>Can we send a balance transfer offer to a customer with the following information next month?</a:t>
            </a:r>
            <a:endParaRPr lang="en-US" sz="1400" dirty="0">
              <a:latin typeface="Bahnschrift" panose="020B0502040204020203" pitchFamily="34" charset="0"/>
            </a:endParaRPr>
          </a:p>
        </p:txBody>
      </p:sp>
      <p:pic>
        <p:nvPicPr>
          <p:cNvPr id="5122" name="Picture 2">
            <a:extLst>
              <a:ext uri="{FF2B5EF4-FFF2-40B4-BE49-F238E27FC236}">
                <a16:creationId xmlns:a16="http://schemas.microsoft.com/office/drawing/2014/main" id="{F89C48F6-8F58-873C-4426-3A999EBE4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08" y="1447061"/>
            <a:ext cx="2688407" cy="46962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EDDAB3E-8482-25CA-0065-C86AD4D70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976" y="1447062"/>
            <a:ext cx="5142357" cy="48717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22CCDA-4804-D7AA-78E6-CCB473CBB75C}"/>
              </a:ext>
            </a:extLst>
          </p:cNvPr>
          <p:cNvSpPr txBox="1"/>
          <p:nvPr/>
        </p:nvSpPr>
        <p:spPr>
          <a:xfrm>
            <a:off x="695560" y="6318768"/>
            <a:ext cx="11309741" cy="307777"/>
          </a:xfrm>
          <a:prstGeom prst="rect">
            <a:avLst/>
          </a:prstGeom>
          <a:noFill/>
        </p:spPr>
        <p:txBody>
          <a:bodyPr wrap="square">
            <a:spAutoFit/>
          </a:bodyPr>
          <a:lstStyle/>
          <a:p>
            <a:r>
              <a:rPr lang="en-US" sz="1400" i="0" dirty="0">
                <a:solidFill>
                  <a:srgbClr val="292929"/>
                </a:solidFill>
                <a:effectLst/>
                <a:latin typeface="Bahnschrift" panose="020B0502040204020203" pitchFamily="34" charset="0"/>
              </a:rPr>
              <a:t>We can see that this customer is a Level 8 customer with Perfect Credit. So we can issue him/her a balance transfer offer.</a:t>
            </a:r>
            <a:endParaRPr lang="en-US" sz="1400" dirty="0">
              <a:latin typeface="Bahnschrift" panose="020B0502040204020203" pitchFamily="34" charset="0"/>
            </a:endParaRPr>
          </a:p>
        </p:txBody>
      </p:sp>
      <p:pic>
        <p:nvPicPr>
          <p:cNvPr id="5126" name="Picture 6">
            <a:extLst>
              <a:ext uri="{FF2B5EF4-FFF2-40B4-BE49-F238E27FC236}">
                <a16:creationId xmlns:a16="http://schemas.microsoft.com/office/drawing/2014/main" id="{67227869-C083-6D89-1D60-D2447C5B3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099" y="2153346"/>
            <a:ext cx="2705100" cy="1028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912C2-6746-0DEF-2F6E-00D00C2D88CE}"/>
              </a:ext>
            </a:extLst>
          </p:cNvPr>
          <p:cNvSpPr txBox="1"/>
          <p:nvPr/>
        </p:nvSpPr>
        <p:spPr>
          <a:xfrm>
            <a:off x="9300201" y="1715669"/>
            <a:ext cx="6094520" cy="369332"/>
          </a:xfrm>
          <a:prstGeom prst="rect">
            <a:avLst/>
          </a:prstGeom>
          <a:noFill/>
        </p:spPr>
        <p:txBody>
          <a:bodyPr wrap="square">
            <a:spAutoFit/>
          </a:bodyPr>
          <a:lstStyle/>
          <a:p>
            <a:r>
              <a:rPr lang="en-US" sz="1600" b="0" i="0" dirty="0">
                <a:solidFill>
                  <a:srgbClr val="292929"/>
                </a:solidFill>
                <a:effectLst/>
                <a:latin typeface="Bahnschrift" panose="020B0502040204020203" pitchFamily="34" charset="0"/>
              </a:rPr>
              <a:t>Inference by toad</a:t>
            </a:r>
            <a:r>
              <a:rPr lang="en-US" b="0" i="0" dirty="0">
                <a:solidFill>
                  <a:srgbClr val="292929"/>
                </a:solidFill>
                <a:effectLst/>
                <a:latin typeface="source-serif-pro"/>
              </a:rPr>
              <a:t>:</a:t>
            </a:r>
            <a:endParaRPr lang="en-US" dirty="0"/>
          </a:p>
        </p:txBody>
      </p:sp>
    </p:spTree>
    <p:extLst>
      <p:ext uri="{BB962C8B-B14F-4D97-AF65-F5344CB8AC3E}">
        <p14:creationId xmlns:p14="http://schemas.microsoft.com/office/powerpoint/2010/main" val="40974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7C174-4B0D-0D3E-88E3-3E93E0A02E3E}"/>
              </a:ext>
            </a:extLst>
          </p:cNvPr>
          <p:cNvSpPr txBox="1"/>
          <p:nvPr/>
        </p:nvSpPr>
        <p:spPr>
          <a:xfrm>
            <a:off x="3048740" y="87391"/>
            <a:ext cx="6094520" cy="584775"/>
          </a:xfrm>
          <a:prstGeom prst="rect">
            <a:avLst/>
          </a:prstGeom>
          <a:noFill/>
        </p:spPr>
        <p:txBody>
          <a:bodyPr wrap="square">
            <a:spAutoFit/>
          </a:bodyPr>
          <a:lstStyle/>
          <a:p>
            <a:pPr algn="ctr"/>
            <a:r>
              <a:rPr lang="en-US" sz="3200" b="1" dirty="0">
                <a:solidFill>
                  <a:schemeClr val="accent1"/>
                </a:solidFill>
                <a:latin typeface="Bahnschrift" panose="020B0502040204020203" pitchFamily="34" charset="0"/>
              </a:rPr>
              <a:t>Conclusion</a:t>
            </a:r>
            <a:endParaRPr lang="en-US" sz="3200" b="1" i="0" dirty="0">
              <a:solidFill>
                <a:schemeClr val="accent1"/>
              </a:solidFill>
              <a:effectLst/>
              <a:latin typeface="Bahnschrift" panose="020B0502040204020203" pitchFamily="34" charset="0"/>
            </a:endParaRPr>
          </a:p>
        </p:txBody>
      </p:sp>
      <p:sp>
        <p:nvSpPr>
          <p:cNvPr id="4" name="TextBox 3">
            <a:extLst>
              <a:ext uri="{FF2B5EF4-FFF2-40B4-BE49-F238E27FC236}">
                <a16:creationId xmlns:a16="http://schemas.microsoft.com/office/drawing/2014/main" id="{DBBEE8EE-F18E-E23E-3DE7-865F7257C59F}"/>
              </a:ext>
            </a:extLst>
          </p:cNvPr>
          <p:cNvSpPr txBox="1"/>
          <p:nvPr/>
        </p:nvSpPr>
        <p:spPr>
          <a:xfrm>
            <a:off x="982493" y="672166"/>
            <a:ext cx="10807429" cy="584775"/>
          </a:xfrm>
          <a:prstGeom prst="rect">
            <a:avLst/>
          </a:prstGeom>
          <a:noFill/>
        </p:spPr>
        <p:txBody>
          <a:bodyPr wrap="square">
            <a:spAutoFit/>
          </a:bodyPr>
          <a:lstStyle/>
          <a:p>
            <a:r>
              <a:rPr lang="en-US" sz="1600" dirty="0">
                <a:latin typeface="Bahnschrift" panose="020B0502040204020203" pitchFamily="34" charset="0"/>
              </a:rPr>
              <a:t>For future work, as a data scientist, One can try using other ML models to build the scorecard, such as Deep Neural Networks, to increase the accuracy further and lower the false positive rate to improve customer satisfaction.</a:t>
            </a:r>
          </a:p>
        </p:txBody>
      </p:sp>
      <p:sp>
        <p:nvSpPr>
          <p:cNvPr id="2" name="TextBox 1">
            <a:extLst>
              <a:ext uri="{FF2B5EF4-FFF2-40B4-BE49-F238E27FC236}">
                <a16:creationId xmlns:a16="http://schemas.microsoft.com/office/drawing/2014/main" id="{AEA9D1F4-ADDD-CE06-CBCE-C3B3BDD6101E}"/>
              </a:ext>
            </a:extLst>
          </p:cNvPr>
          <p:cNvSpPr txBox="1"/>
          <p:nvPr/>
        </p:nvSpPr>
        <p:spPr>
          <a:xfrm>
            <a:off x="3048740" y="1345052"/>
            <a:ext cx="6094520" cy="584775"/>
          </a:xfrm>
          <a:prstGeom prst="rect">
            <a:avLst/>
          </a:prstGeom>
          <a:noFill/>
        </p:spPr>
        <p:txBody>
          <a:bodyPr wrap="square">
            <a:spAutoFit/>
          </a:bodyPr>
          <a:lstStyle/>
          <a:p>
            <a:pPr algn="ctr"/>
            <a:r>
              <a:rPr lang="en-US" sz="3200" b="1" dirty="0">
                <a:solidFill>
                  <a:schemeClr val="accent1"/>
                </a:solidFill>
                <a:latin typeface="Bahnschrift" panose="020B0502040204020203" pitchFamily="34" charset="0"/>
              </a:rPr>
              <a:t>References</a:t>
            </a:r>
            <a:endParaRPr lang="en-US" sz="3200" b="1" i="0" dirty="0">
              <a:solidFill>
                <a:schemeClr val="accent1"/>
              </a:solidFill>
              <a:effectLst/>
              <a:latin typeface="Bahnschrift" panose="020B0502040204020203" pitchFamily="34" charset="0"/>
            </a:endParaRPr>
          </a:p>
        </p:txBody>
      </p:sp>
      <p:sp>
        <p:nvSpPr>
          <p:cNvPr id="7" name="TextBox 6">
            <a:extLst>
              <a:ext uri="{FF2B5EF4-FFF2-40B4-BE49-F238E27FC236}">
                <a16:creationId xmlns:a16="http://schemas.microsoft.com/office/drawing/2014/main" id="{D2EDE348-1A43-2FB8-4790-9E8EBAFE845B}"/>
              </a:ext>
            </a:extLst>
          </p:cNvPr>
          <p:cNvSpPr txBox="1"/>
          <p:nvPr/>
        </p:nvSpPr>
        <p:spPr>
          <a:xfrm>
            <a:off x="838200" y="2017939"/>
            <a:ext cx="10807429" cy="4185761"/>
          </a:xfrm>
          <a:prstGeom prst="rect">
            <a:avLst/>
          </a:prstGeom>
          <a:noFill/>
        </p:spPr>
        <p:txBody>
          <a:bodyPr wrap="square">
            <a:spAutoFit/>
          </a:bodyPr>
          <a:lstStyle/>
          <a:p>
            <a:r>
              <a:rPr lang="en-US" sz="1400" dirty="0">
                <a:latin typeface="Bahnschrift" panose="020B0502040204020203" pitchFamily="34" charset="0"/>
              </a:rPr>
              <a:t>• Thomas, L. C. (2002). Credit scoring and its applications. Philadelphia</a:t>
            </a:r>
          </a:p>
          <a:p>
            <a:r>
              <a:rPr lang="en-US" sz="1400" dirty="0">
                <a:latin typeface="Bahnschrift" panose="020B0502040204020203" pitchFamily="34" charset="0"/>
              </a:rPr>
              <a:t>• </a:t>
            </a:r>
            <a:r>
              <a:rPr lang="en-US" sz="1400" dirty="0" err="1">
                <a:latin typeface="Bahnschrift" panose="020B0502040204020203" pitchFamily="34" charset="0"/>
              </a:rPr>
              <a:t>Baesens</a:t>
            </a:r>
            <a:r>
              <a:rPr lang="en-US" sz="1400" dirty="0">
                <a:latin typeface="Bahnschrift" panose="020B0502040204020203" pitchFamily="34" charset="0"/>
              </a:rPr>
              <a:t>, B., </a:t>
            </a:r>
            <a:r>
              <a:rPr lang="en-US" sz="1400" dirty="0" err="1">
                <a:latin typeface="Bahnschrift" panose="020B0502040204020203" pitchFamily="34" charset="0"/>
              </a:rPr>
              <a:t>Roesch</a:t>
            </a:r>
            <a:r>
              <a:rPr lang="en-US" sz="1400" dirty="0">
                <a:latin typeface="Bahnschrift" panose="020B0502040204020203" pitchFamily="34" charset="0"/>
              </a:rPr>
              <a:t>, D., </a:t>
            </a:r>
            <a:r>
              <a:rPr lang="en-US" sz="1400" dirty="0" err="1">
                <a:latin typeface="Bahnschrift" panose="020B0502040204020203" pitchFamily="34" charset="0"/>
              </a:rPr>
              <a:t>Scheule</a:t>
            </a:r>
            <a:r>
              <a:rPr lang="en-US" sz="1400" dirty="0">
                <a:latin typeface="Bahnschrift" panose="020B0502040204020203" pitchFamily="34" charset="0"/>
              </a:rPr>
              <a:t>, H., &amp; </a:t>
            </a:r>
            <a:r>
              <a:rPr lang="en-US" sz="1400" dirty="0" err="1">
                <a:latin typeface="Bahnschrift" panose="020B0502040204020203" pitchFamily="34" charset="0"/>
              </a:rPr>
              <a:t>Smaers</a:t>
            </a:r>
            <a:r>
              <a:rPr lang="en-US" sz="1400" dirty="0">
                <a:latin typeface="Bahnschrift" panose="020B0502040204020203" pitchFamily="34" charset="0"/>
              </a:rPr>
              <a:t>, P. (2015). Credit risk analytics: Measurement techniques, applications, and examples in SAS. John Wiley &amp; </a:t>
            </a:r>
            <a:r>
              <a:rPr lang="en-US" sz="1400" dirty="0" err="1">
                <a:latin typeface="Bahnschrift" panose="020B0502040204020203" pitchFamily="34" charset="0"/>
              </a:rPr>
              <a:t>Sonshttps</a:t>
            </a:r>
            <a:endParaRPr lang="en-US" sz="1400" dirty="0">
              <a:latin typeface="Bahnschrift" panose="020B0502040204020203" pitchFamily="34" charset="0"/>
            </a:endParaRPr>
          </a:p>
          <a:p>
            <a:r>
              <a:rPr lang="en-US" sz="1400" dirty="0">
                <a:latin typeface="Bahnschrift" panose="020B0502040204020203" pitchFamily="34" charset="0"/>
              </a:rPr>
              <a:t>• Hand, D. J., &amp; Henley, W. E. (1997). Statistical classification methods in consumer credit scoring: A review. Journal of the Royal Statistical Society: Series A (Statistics in Society</a:t>
            </a:r>
          </a:p>
          <a:p>
            <a:r>
              <a:rPr lang="en-US" sz="1400" dirty="0">
                <a:latin typeface="Bahnschrift" panose="020B0502040204020203" pitchFamily="34" charset="0"/>
              </a:rPr>
              <a:t>• </a:t>
            </a:r>
            <a:r>
              <a:rPr lang="en-US" sz="1400" dirty="0" err="1">
                <a:latin typeface="Bahnschrift" panose="020B0502040204020203" pitchFamily="34" charset="0"/>
              </a:rPr>
              <a:t>Gerasymchuk</a:t>
            </a:r>
            <a:r>
              <a:rPr lang="en-US" sz="1400" dirty="0">
                <a:latin typeface="Bahnschrift" panose="020B0502040204020203" pitchFamily="34" charset="0"/>
              </a:rPr>
              <a:t>, S., &amp; de Leeuw, J. (2013). Predicting credit card customer attrition using data mining techniques. Expert Systems with Applications</a:t>
            </a:r>
          </a:p>
          <a:p>
            <a:r>
              <a:rPr lang="en-US" sz="1400" dirty="0">
                <a:latin typeface="Bahnschrift" panose="020B0502040204020203" pitchFamily="34" charset="0"/>
              </a:rPr>
              <a:t>• Thomas, L. C., &amp; Edelman, D. B. (2002). The credit scoring toolkit: Theory and practice for </a:t>
            </a:r>
          </a:p>
          <a:p>
            <a:r>
              <a:rPr lang="en-US" sz="1400" dirty="0">
                <a:latin typeface="Bahnschrift" panose="020B0502040204020203" pitchFamily="34" charset="0"/>
              </a:rPr>
              <a:t>retail credit risk management and decision automation. Oxford University Press. </a:t>
            </a:r>
          </a:p>
          <a:p>
            <a:r>
              <a:rPr lang="en-US" sz="1400" dirty="0">
                <a:latin typeface="Bahnschrift" panose="020B0502040204020203" pitchFamily="34" charset="0"/>
              </a:rPr>
              <a:t>• Bartlett, J. E., </a:t>
            </a:r>
            <a:r>
              <a:rPr lang="en-US" sz="1400" dirty="0" err="1">
                <a:latin typeface="Bahnschrift" panose="020B0502040204020203" pitchFamily="34" charset="0"/>
              </a:rPr>
              <a:t>Kotrlik</a:t>
            </a:r>
            <a:r>
              <a:rPr lang="en-US" sz="1400" dirty="0">
                <a:latin typeface="Bahnschrift" panose="020B0502040204020203" pitchFamily="34" charset="0"/>
              </a:rPr>
              <a:t>, J. W., &amp; Higgins, C. C. (2001). Organizational research: Determining </a:t>
            </a:r>
          </a:p>
          <a:p>
            <a:r>
              <a:rPr lang="en-US" sz="1400" dirty="0">
                <a:latin typeface="Bahnschrift" panose="020B0502040204020203" pitchFamily="34" charset="0"/>
              </a:rPr>
              <a:t>appropriate sample size in survey research. Information Technology, Learning, and Performance Journal</a:t>
            </a:r>
          </a:p>
          <a:p>
            <a:r>
              <a:rPr lang="en-US" sz="1400" dirty="0">
                <a:latin typeface="Bahnschrift" panose="020B0502040204020203" pitchFamily="34" charset="0"/>
              </a:rPr>
              <a:t>• </a:t>
            </a:r>
            <a:r>
              <a:rPr lang="en-US" sz="1400" dirty="0" err="1">
                <a:latin typeface="Bahnschrift" panose="020B0502040204020203" pitchFamily="34" charset="0"/>
              </a:rPr>
              <a:t>Baesens</a:t>
            </a:r>
            <a:r>
              <a:rPr lang="en-US" sz="1400" dirty="0">
                <a:latin typeface="Bahnschrift" panose="020B0502040204020203" pitchFamily="34" charset="0"/>
              </a:rPr>
              <a:t>, B., </a:t>
            </a:r>
            <a:r>
              <a:rPr lang="en-US" sz="1400" dirty="0" err="1">
                <a:latin typeface="Bahnschrift" panose="020B0502040204020203" pitchFamily="34" charset="0"/>
              </a:rPr>
              <a:t>Setiono</a:t>
            </a:r>
            <a:r>
              <a:rPr lang="en-US" sz="1400" dirty="0">
                <a:latin typeface="Bahnschrift" panose="020B0502040204020203" pitchFamily="34" charset="0"/>
              </a:rPr>
              <a:t>, R., &amp; </a:t>
            </a:r>
            <a:r>
              <a:rPr lang="en-US" sz="1400" dirty="0" err="1">
                <a:latin typeface="Bahnschrift" panose="020B0502040204020203" pitchFamily="34" charset="0"/>
              </a:rPr>
              <a:t>Mues</a:t>
            </a:r>
            <a:r>
              <a:rPr lang="en-US" sz="1400" dirty="0">
                <a:latin typeface="Bahnschrift" panose="020B0502040204020203" pitchFamily="34" charset="0"/>
              </a:rPr>
              <a:t>, C. (2003). Using neural network rule extraction and decision tables for credit-risk evaluation. Management Science</a:t>
            </a:r>
          </a:p>
          <a:p>
            <a:r>
              <a:rPr lang="en-US" sz="1400" dirty="0">
                <a:latin typeface="Bahnschrift" panose="020B0502040204020203" pitchFamily="34" charset="0"/>
              </a:rPr>
              <a:t>• Crook, J., Banasik, J., &amp; Thomas, L. (2007). Neural networks and genetic algorithms for predicting bankruptcy. Neural Computing &amp; Applications .</a:t>
            </a:r>
          </a:p>
          <a:p>
            <a:r>
              <a:rPr lang="en-US" sz="1400" dirty="0">
                <a:latin typeface="Bahnschrift" panose="020B0502040204020203" pitchFamily="34" charset="0"/>
              </a:rPr>
              <a:t>• Lim, A. (2014). Predicting creditworthiness using logistic regression and decision trees. International Journal of Business and Management.</a:t>
            </a:r>
          </a:p>
          <a:p>
            <a:r>
              <a:rPr lang="en-US" sz="1400" dirty="0">
                <a:latin typeface="Bahnschrift" panose="020B0502040204020203" pitchFamily="34" charset="0"/>
              </a:rPr>
              <a:t>• Hastie, T., </a:t>
            </a:r>
            <a:r>
              <a:rPr lang="en-US" sz="1400" dirty="0" err="1">
                <a:latin typeface="Bahnschrift" panose="020B0502040204020203" pitchFamily="34" charset="0"/>
              </a:rPr>
              <a:t>Tibshirani</a:t>
            </a:r>
            <a:r>
              <a:rPr lang="en-US" sz="1400" dirty="0">
                <a:latin typeface="Bahnschrift" panose="020B0502040204020203" pitchFamily="34" charset="0"/>
              </a:rPr>
              <a:t>, R., &amp; Friedman, J. (2009). The elements of statistical learning: Data mining, inference, and prediction (2nd ed.). Springer.</a:t>
            </a:r>
          </a:p>
        </p:txBody>
      </p:sp>
    </p:spTree>
    <p:extLst>
      <p:ext uri="{BB962C8B-B14F-4D97-AF65-F5344CB8AC3E}">
        <p14:creationId xmlns:p14="http://schemas.microsoft.com/office/powerpoint/2010/main" val="328178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8460419" y="211471"/>
            <a:ext cx="3981812" cy="769441"/>
          </a:xfrm>
          <a:prstGeom prst="rect">
            <a:avLst/>
          </a:prstGeom>
          <a:noFill/>
        </p:spPr>
        <p:txBody>
          <a:bodyPr wrap="square" rtlCol="0" anchor="ctr">
            <a:spAutoFit/>
          </a:bodyPr>
          <a:lstStyle/>
          <a:p>
            <a:r>
              <a:rPr lang="en-US" altLang="ko-KR" sz="4400" dirty="0">
                <a:solidFill>
                  <a:schemeClr val="bg1"/>
                </a:solidFill>
                <a:latin typeface="Bahnschrift" panose="020B0502040204020203" pitchFamily="34" charset="0"/>
                <a:cs typeface="Arial" pitchFamily="34" charset="0"/>
              </a:rPr>
              <a:t>Introduction</a:t>
            </a:r>
            <a:endParaRPr lang="ko-KR" altLang="en-US" sz="4400" dirty="0">
              <a:solidFill>
                <a:schemeClr val="bg1"/>
              </a:solidFill>
              <a:latin typeface="Bahnschrift" panose="020B0502040204020203" pitchFamily="34" charset="0"/>
              <a:cs typeface="Arial" pitchFamily="34" charset="0"/>
            </a:endParaRPr>
          </a:p>
        </p:txBody>
      </p:sp>
      <p:grpSp>
        <p:nvGrpSpPr>
          <p:cNvPr id="50" name="Group 49">
            <a:extLst>
              <a:ext uri="{FF2B5EF4-FFF2-40B4-BE49-F238E27FC236}">
                <a16:creationId xmlns:a16="http://schemas.microsoft.com/office/drawing/2014/main" id="{1408C510-2F87-4B9E-890F-26E8AF686C39}"/>
              </a:ext>
            </a:extLst>
          </p:cNvPr>
          <p:cNvGrpSpPr/>
          <p:nvPr/>
        </p:nvGrpSpPr>
        <p:grpSpPr>
          <a:xfrm>
            <a:off x="758058" y="596192"/>
            <a:ext cx="6173965" cy="6261808"/>
            <a:chOff x="664834" y="506085"/>
            <a:chExt cx="6173965" cy="6261808"/>
          </a:xfrm>
        </p:grpSpPr>
        <p:sp>
          <p:nvSpPr>
            <p:cNvPr id="51" name="TextBox 50">
              <a:extLst>
                <a:ext uri="{FF2B5EF4-FFF2-40B4-BE49-F238E27FC236}">
                  <a16:creationId xmlns:a16="http://schemas.microsoft.com/office/drawing/2014/main" id="{9556DB5E-4EC4-4EDC-AB79-4B0A21671B1C}"/>
                </a:ext>
              </a:extLst>
            </p:cNvPr>
            <p:cNvSpPr txBox="1"/>
            <p:nvPr/>
          </p:nvSpPr>
          <p:spPr>
            <a:xfrm>
              <a:off x="664834" y="506085"/>
              <a:ext cx="1292103" cy="1200329"/>
            </a:xfrm>
            <a:prstGeom prst="rect">
              <a:avLst/>
            </a:prstGeom>
            <a:noFill/>
          </p:spPr>
          <p:txBody>
            <a:bodyPr wrap="square" lIns="108000" rIns="108000" rtlCol="0">
              <a:spAutoFit/>
            </a:bodyPr>
            <a:lstStyle/>
            <a:p>
              <a:pPr algn="r"/>
              <a:r>
                <a:rPr lang="en-US" altLang="ko-KR" sz="7200" b="1" dirty="0">
                  <a:solidFill>
                    <a:schemeClr val="bg1">
                      <a:alpha val="40000"/>
                    </a:schemeClr>
                  </a:solidFill>
                  <a:cs typeface="Arial" pitchFamily="34" charset="0"/>
                </a:rPr>
                <a:t>01</a:t>
              </a:r>
              <a:endParaRPr lang="ko-KR" altLang="en-US" sz="7200" b="1" dirty="0">
                <a:solidFill>
                  <a:schemeClr val="bg1">
                    <a:alpha val="40000"/>
                  </a:schemeClr>
                </a:solidFill>
                <a:cs typeface="Arial" pitchFamily="34" charset="0"/>
              </a:endParaRPr>
            </a:p>
          </p:txBody>
        </p:sp>
        <p:grpSp>
          <p:nvGrpSpPr>
            <p:cNvPr id="52" name="Group 51">
              <a:extLst>
                <a:ext uri="{FF2B5EF4-FFF2-40B4-BE49-F238E27FC236}">
                  <a16:creationId xmlns:a16="http://schemas.microsoft.com/office/drawing/2014/main" id="{042C3DF4-3EFB-40AA-8DC4-F1F105B2F2FC}"/>
                </a:ext>
              </a:extLst>
            </p:cNvPr>
            <p:cNvGrpSpPr/>
            <p:nvPr/>
          </p:nvGrpSpPr>
          <p:grpSpPr>
            <a:xfrm>
              <a:off x="664834" y="1567915"/>
              <a:ext cx="6173965" cy="5199978"/>
              <a:chOff x="-205604" y="1639708"/>
              <a:chExt cx="6173965" cy="5199978"/>
            </a:xfrm>
          </p:grpSpPr>
          <p:sp>
            <p:nvSpPr>
              <p:cNvPr id="53" name="TextBox 52">
                <a:extLst>
                  <a:ext uri="{FF2B5EF4-FFF2-40B4-BE49-F238E27FC236}">
                    <a16:creationId xmlns:a16="http://schemas.microsoft.com/office/drawing/2014/main" id="{8CF39A9F-604B-4C3A-9AF3-926626102F7F}"/>
                  </a:ext>
                </a:extLst>
              </p:cNvPr>
              <p:cNvSpPr txBox="1"/>
              <p:nvPr/>
            </p:nvSpPr>
            <p:spPr>
              <a:xfrm>
                <a:off x="-205604" y="6501132"/>
                <a:ext cx="5108645"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sp>
            <p:nvSpPr>
              <p:cNvPr id="54" name="TextBox 53">
                <a:extLst>
                  <a:ext uri="{FF2B5EF4-FFF2-40B4-BE49-F238E27FC236}">
                    <a16:creationId xmlns:a16="http://schemas.microsoft.com/office/drawing/2014/main" id="{3B0B37B9-3C58-41D7-AB8D-067A8EF426F9}"/>
                  </a:ext>
                </a:extLst>
              </p:cNvPr>
              <p:cNvSpPr txBox="1"/>
              <p:nvPr/>
            </p:nvSpPr>
            <p:spPr>
              <a:xfrm>
                <a:off x="1053146" y="1639708"/>
                <a:ext cx="4915215" cy="276999"/>
              </a:xfrm>
              <a:prstGeom prst="rect">
                <a:avLst/>
              </a:prstGeom>
              <a:noFill/>
            </p:spPr>
            <p:txBody>
              <a:bodyPr wrap="square" rtlCol="0" anchor="ctr">
                <a:spAutoFit/>
              </a:bodyPr>
              <a:lstStyle/>
              <a:p>
                <a:endParaRPr lang="en-US" altLang="ko-KR" sz="1200" dirty="0">
                  <a:solidFill>
                    <a:schemeClr val="bg1"/>
                  </a:solidFill>
                  <a:cs typeface="Arial" pitchFamily="34" charset="0"/>
                </a:endParaRPr>
              </a:p>
            </p:txBody>
          </p:sp>
        </p:grpSp>
      </p:grpSp>
      <p:grpSp>
        <p:nvGrpSpPr>
          <p:cNvPr id="55" name="Group 54">
            <a:extLst>
              <a:ext uri="{FF2B5EF4-FFF2-40B4-BE49-F238E27FC236}">
                <a16:creationId xmlns:a16="http://schemas.microsoft.com/office/drawing/2014/main" id="{78E1E8B7-A1FA-4E60-8344-B0AE8232A05D}"/>
              </a:ext>
            </a:extLst>
          </p:cNvPr>
          <p:cNvGrpSpPr/>
          <p:nvPr/>
        </p:nvGrpSpPr>
        <p:grpSpPr>
          <a:xfrm>
            <a:off x="702996" y="2228671"/>
            <a:ext cx="6933783" cy="1281795"/>
            <a:chOff x="412464" y="563119"/>
            <a:chExt cx="6933783" cy="1281795"/>
          </a:xfrm>
        </p:grpSpPr>
        <p:sp>
          <p:nvSpPr>
            <p:cNvPr id="56" name="TextBox 55">
              <a:extLst>
                <a:ext uri="{FF2B5EF4-FFF2-40B4-BE49-F238E27FC236}">
                  <a16:creationId xmlns:a16="http://schemas.microsoft.com/office/drawing/2014/main" id="{3CB24144-D194-42B3-B8F5-1BFD211E8820}"/>
                </a:ext>
              </a:extLst>
            </p:cNvPr>
            <p:cNvSpPr txBox="1"/>
            <p:nvPr/>
          </p:nvSpPr>
          <p:spPr>
            <a:xfrm>
              <a:off x="412464" y="563119"/>
              <a:ext cx="1301014" cy="1200329"/>
            </a:xfrm>
            <a:prstGeom prst="rect">
              <a:avLst/>
            </a:prstGeom>
            <a:noFill/>
          </p:spPr>
          <p:txBody>
            <a:bodyPr wrap="square" lIns="108000" rIns="108000" rtlCol="0">
              <a:spAutoFit/>
            </a:bodyPr>
            <a:lstStyle/>
            <a:p>
              <a:pPr algn="r"/>
              <a:r>
                <a:rPr lang="en-US" altLang="ko-KR" sz="7200" b="1" dirty="0">
                  <a:solidFill>
                    <a:schemeClr val="bg1">
                      <a:alpha val="40000"/>
                    </a:schemeClr>
                  </a:solidFill>
                  <a:cs typeface="Arial" pitchFamily="34" charset="0"/>
                </a:rPr>
                <a:t>02</a:t>
              </a:r>
              <a:endParaRPr lang="ko-KR" altLang="en-US" sz="7200" b="1" dirty="0">
                <a:solidFill>
                  <a:schemeClr val="bg1">
                    <a:alpha val="40000"/>
                  </a:schemeClr>
                </a:solidFill>
                <a:cs typeface="Arial" pitchFamily="34" charset="0"/>
              </a:endParaRPr>
            </a:p>
          </p:txBody>
        </p:sp>
        <p:grpSp>
          <p:nvGrpSpPr>
            <p:cNvPr id="57" name="Group 56">
              <a:extLst>
                <a:ext uri="{FF2B5EF4-FFF2-40B4-BE49-F238E27FC236}">
                  <a16:creationId xmlns:a16="http://schemas.microsoft.com/office/drawing/2014/main" id="{FB677402-5123-4536-AC01-36260CAC1ECF}"/>
                </a:ext>
              </a:extLst>
            </p:cNvPr>
            <p:cNvGrpSpPr/>
            <p:nvPr/>
          </p:nvGrpSpPr>
          <p:grpSpPr>
            <a:xfrm>
              <a:off x="1730154" y="869027"/>
              <a:ext cx="5616093" cy="975887"/>
              <a:chOff x="859716" y="940820"/>
              <a:chExt cx="5616093" cy="975887"/>
            </a:xfrm>
          </p:grpSpPr>
          <p:sp>
            <p:nvSpPr>
              <p:cNvPr id="58" name="TextBox 57">
                <a:extLst>
                  <a:ext uri="{FF2B5EF4-FFF2-40B4-BE49-F238E27FC236}">
                    <a16:creationId xmlns:a16="http://schemas.microsoft.com/office/drawing/2014/main" id="{01DFFC79-29FC-46BB-84DF-8A573664E36D}"/>
                  </a:ext>
                </a:extLst>
              </p:cNvPr>
              <p:cNvSpPr txBox="1"/>
              <p:nvPr/>
            </p:nvSpPr>
            <p:spPr>
              <a:xfrm>
                <a:off x="859716" y="940820"/>
                <a:ext cx="5616093" cy="553998"/>
              </a:xfrm>
              <a:prstGeom prst="rect">
                <a:avLst/>
              </a:prstGeom>
              <a:noFill/>
            </p:spPr>
            <p:txBody>
              <a:bodyPr wrap="square" lIns="108000" rIns="108000" rtlCol="0">
                <a:spAutoFit/>
              </a:bodyPr>
              <a:lstStyle/>
              <a:p>
                <a:pPr marL="285750" indent="-285750">
                  <a:buFont typeface="Wingdings" panose="05000000000000000000" pitchFamily="2" charset="2"/>
                  <a:buChar char="Ø"/>
                </a:pPr>
                <a:r>
                  <a:rPr lang="en-US" altLang="ko-KR" sz="1400" b="1" dirty="0">
                    <a:solidFill>
                      <a:schemeClr val="bg2"/>
                    </a:solidFill>
                    <a:latin typeface="Bahnschrift" panose="020B0502040204020203" pitchFamily="34" charset="0"/>
                    <a:cs typeface="Arial" pitchFamily="34" charset="0"/>
                  </a:rPr>
                  <a:t>Dataset Collection- </a:t>
                </a:r>
                <a:r>
                  <a:rPr lang="en-US" sz="1400" b="1" dirty="0">
                    <a:solidFill>
                      <a:schemeClr val="bg2"/>
                    </a:solidFill>
                    <a:latin typeface="Bahnschrift" panose="020B0502040204020203" pitchFamily="34" charset="0"/>
                  </a:rPr>
                  <a:t>Default of Credit Card Clients Dataset</a:t>
                </a:r>
              </a:p>
              <a:p>
                <a:endParaRPr lang="ko-KR" altLang="en-US" sz="1600" b="1" dirty="0">
                  <a:solidFill>
                    <a:schemeClr val="bg1"/>
                  </a:solidFill>
                  <a:cs typeface="Arial" pitchFamily="34" charset="0"/>
                </a:endParaRPr>
              </a:p>
            </p:txBody>
          </p:sp>
          <p:sp>
            <p:nvSpPr>
              <p:cNvPr id="59" name="TextBox 58">
                <a:extLst>
                  <a:ext uri="{FF2B5EF4-FFF2-40B4-BE49-F238E27FC236}">
                    <a16:creationId xmlns:a16="http://schemas.microsoft.com/office/drawing/2014/main" id="{AE88EB2F-FE43-4547-81A1-4DEC19D71566}"/>
                  </a:ext>
                </a:extLst>
              </p:cNvPr>
              <p:cNvSpPr txBox="1"/>
              <p:nvPr/>
            </p:nvSpPr>
            <p:spPr>
              <a:xfrm>
                <a:off x="1053146" y="1639708"/>
                <a:ext cx="4915215" cy="276999"/>
              </a:xfrm>
              <a:prstGeom prst="rect">
                <a:avLst/>
              </a:prstGeom>
              <a:noFill/>
            </p:spPr>
            <p:txBody>
              <a:bodyPr wrap="square" rtlCol="0" anchor="ctr">
                <a:spAutoFit/>
              </a:bodyPr>
              <a:lstStyle/>
              <a:p>
                <a:endParaRPr lang="en-US" altLang="ko-KR" sz="1200" dirty="0">
                  <a:solidFill>
                    <a:schemeClr val="bg1"/>
                  </a:solidFill>
                  <a:cs typeface="Arial" pitchFamily="34" charset="0"/>
                </a:endParaRPr>
              </a:p>
            </p:txBody>
          </p:sp>
        </p:grpSp>
      </p:grpSp>
      <p:grpSp>
        <p:nvGrpSpPr>
          <p:cNvPr id="60" name="Group 59">
            <a:extLst>
              <a:ext uri="{FF2B5EF4-FFF2-40B4-BE49-F238E27FC236}">
                <a16:creationId xmlns:a16="http://schemas.microsoft.com/office/drawing/2014/main" id="{5BD597D3-924F-4365-A377-43AF0C329920}"/>
              </a:ext>
            </a:extLst>
          </p:cNvPr>
          <p:cNvGrpSpPr/>
          <p:nvPr/>
        </p:nvGrpSpPr>
        <p:grpSpPr>
          <a:xfrm>
            <a:off x="758058" y="4212009"/>
            <a:ext cx="6678106" cy="1275377"/>
            <a:chOff x="160693" y="569537"/>
            <a:chExt cx="6678106" cy="1275377"/>
          </a:xfrm>
        </p:grpSpPr>
        <p:sp>
          <p:nvSpPr>
            <p:cNvPr id="61" name="TextBox 60">
              <a:extLst>
                <a:ext uri="{FF2B5EF4-FFF2-40B4-BE49-F238E27FC236}">
                  <a16:creationId xmlns:a16="http://schemas.microsoft.com/office/drawing/2014/main" id="{2B331017-E88E-4D03-86A1-0D6B4B41CE7E}"/>
                </a:ext>
              </a:extLst>
            </p:cNvPr>
            <p:cNvSpPr txBox="1"/>
            <p:nvPr/>
          </p:nvSpPr>
          <p:spPr>
            <a:xfrm>
              <a:off x="160693" y="569537"/>
              <a:ext cx="1292103" cy="1200329"/>
            </a:xfrm>
            <a:prstGeom prst="rect">
              <a:avLst/>
            </a:prstGeom>
            <a:noFill/>
          </p:spPr>
          <p:txBody>
            <a:bodyPr wrap="square" lIns="108000" rIns="108000" rtlCol="0">
              <a:spAutoFit/>
            </a:bodyPr>
            <a:lstStyle/>
            <a:p>
              <a:pPr algn="r"/>
              <a:r>
                <a:rPr lang="en-US" altLang="ko-KR" sz="7200" b="1" dirty="0">
                  <a:solidFill>
                    <a:schemeClr val="bg1">
                      <a:alpha val="40000"/>
                    </a:schemeClr>
                  </a:solidFill>
                  <a:cs typeface="Arial" pitchFamily="34" charset="0"/>
                </a:rPr>
                <a:t>03</a:t>
              </a:r>
              <a:endParaRPr lang="ko-KR" altLang="en-US" sz="7200" b="1" dirty="0">
                <a:solidFill>
                  <a:schemeClr val="bg1">
                    <a:alpha val="40000"/>
                  </a:schemeClr>
                </a:solidFill>
                <a:cs typeface="Arial" pitchFamily="34" charset="0"/>
              </a:endParaRPr>
            </a:p>
          </p:txBody>
        </p:sp>
        <p:grpSp>
          <p:nvGrpSpPr>
            <p:cNvPr id="62" name="Group 61">
              <a:extLst>
                <a:ext uri="{FF2B5EF4-FFF2-40B4-BE49-F238E27FC236}">
                  <a16:creationId xmlns:a16="http://schemas.microsoft.com/office/drawing/2014/main" id="{F2704F2A-D316-4055-8501-2973E2985ED7}"/>
                </a:ext>
              </a:extLst>
            </p:cNvPr>
            <p:cNvGrpSpPr/>
            <p:nvPr/>
          </p:nvGrpSpPr>
          <p:grpSpPr>
            <a:xfrm>
              <a:off x="1452796" y="718600"/>
              <a:ext cx="5386003" cy="1126314"/>
              <a:chOff x="582358" y="790393"/>
              <a:chExt cx="5386003" cy="1126314"/>
            </a:xfrm>
          </p:grpSpPr>
          <p:sp>
            <p:nvSpPr>
              <p:cNvPr id="63" name="TextBox 62">
                <a:extLst>
                  <a:ext uri="{FF2B5EF4-FFF2-40B4-BE49-F238E27FC236}">
                    <a16:creationId xmlns:a16="http://schemas.microsoft.com/office/drawing/2014/main" id="{CA19E9DA-D912-42EB-A4E9-78B5690AF960}"/>
                  </a:ext>
                </a:extLst>
              </p:cNvPr>
              <p:cNvSpPr txBox="1"/>
              <p:nvPr/>
            </p:nvSpPr>
            <p:spPr>
              <a:xfrm>
                <a:off x="582358" y="790393"/>
                <a:ext cx="5108645" cy="307777"/>
              </a:xfrm>
              <a:prstGeom prst="rect">
                <a:avLst/>
              </a:prstGeom>
              <a:noFill/>
            </p:spPr>
            <p:txBody>
              <a:bodyPr wrap="square" lIns="108000" rIns="108000" rtlCol="0">
                <a:spAutoFit/>
              </a:bodyPr>
              <a:lstStyle/>
              <a:p>
                <a:pPr marL="285750" indent="-285750">
                  <a:buFont typeface="Wingdings" panose="05000000000000000000" pitchFamily="2" charset="2"/>
                  <a:buChar char="Ø"/>
                </a:pPr>
                <a:r>
                  <a:rPr lang="en-US" altLang="ko-KR" sz="1400" b="1" dirty="0">
                    <a:solidFill>
                      <a:schemeClr val="bg2"/>
                    </a:solidFill>
                    <a:cs typeface="Arial" pitchFamily="34" charset="0"/>
                  </a:rPr>
                  <a:t>Problem Statement </a:t>
                </a:r>
                <a:endParaRPr lang="ko-KR" altLang="en-US" sz="1400" b="1" dirty="0">
                  <a:solidFill>
                    <a:schemeClr val="bg2"/>
                  </a:solidFill>
                  <a:cs typeface="Arial" pitchFamily="34" charset="0"/>
                </a:endParaRPr>
              </a:p>
            </p:txBody>
          </p:sp>
          <p:sp>
            <p:nvSpPr>
              <p:cNvPr id="64" name="TextBox 63">
                <a:extLst>
                  <a:ext uri="{FF2B5EF4-FFF2-40B4-BE49-F238E27FC236}">
                    <a16:creationId xmlns:a16="http://schemas.microsoft.com/office/drawing/2014/main" id="{5E37E996-0FAF-47F1-9081-8E8C86D0FA66}"/>
                  </a:ext>
                </a:extLst>
              </p:cNvPr>
              <p:cNvSpPr txBox="1"/>
              <p:nvPr/>
            </p:nvSpPr>
            <p:spPr>
              <a:xfrm>
                <a:off x="1053146" y="1639708"/>
                <a:ext cx="4915215"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dirty="0">
                  <a:solidFill>
                    <a:schemeClr val="bg1"/>
                  </a:solidFill>
                  <a:cs typeface="Arial" pitchFamily="34" charset="0"/>
                </a:endParaRPr>
              </a:p>
            </p:txBody>
          </p:sp>
        </p:grpSp>
      </p:grpSp>
      <p:sp>
        <p:nvSpPr>
          <p:cNvPr id="3" name="TextBox 2">
            <a:extLst>
              <a:ext uri="{FF2B5EF4-FFF2-40B4-BE49-F238E27FC236}">
                <a16:creationId xmlns:a16="http://schemas.microsoft.com/office/drawing/2014/main" id="{D3D28C18-7648-6F6D-5320-6EE27EB62395}"/>
              </a:ext>
            </a:extLst>
          </p:cNvPr>
          <p:cNvSpPr txBox="1"/>
          <p:nvPr/>
        </p:nvSpPr>
        <p:spPr>
          <a:xfrm>
            <a:off x="2050161" y="815768"/>
            <a:ext cx="6094520" cy="1708160"/>
          </a:xfrm>
          <a:prstGeom prst="rect">
            <a:avLst/>
          </a:prstGeom>
          <a:noFill/>
        </p:spPr>
        <p:txBody>
          <a:bodyPr wrap="square">
            <a:spAutoFit/>
          </a:bodyPr>
          <a:lstStyle/>
          <a:p>
            <a:pPr marL="285750" indent="-285750">
              <a:buFont typeface="Wingdings" panose="05000000000000000000" pitchFamily="2" charset="2"/>
              <a:buChar char="Ø"/>
            </a:pPr>
            <a:r>
              <a:rPr lang="en-US" sz="1400" b="1" dirty="0">
                <a:solidFill>
                  <a:schemeClr val="bg2"/>
                </a:solidFill>
                <a:latin typeface="Bahnschrift" panose="020B0502040204020203" pitchFamily="34" charset="0"/>
              </a:rPr>
              <a:t>Building A Credit Scorecard Is A Very Typical Industry-Level Problem, Such As </a:t>
            </a:r>
            <a:r>
              <a:rPr lang="en-US" sz="1400" dirty="0">
                <a:solidFill>
                  <a:schemeClr val="bg2"/>
                </a:solidFill>
                <a:latin typeface="Bahnschrift" panose="020B0502040204020203" pitchFamily="34" charset="0"/>
              </a:rPr>
              <a:t>-</a:t>
            </a:r>
          </a:p>
          <a:p>
            <a:pPr marL="628650" lvl="1" indent="-171450">
              <a:buFont typeface="Arial" panose="020B0604020202020204" pitchFamily="34" charset="0"/>
              <a:buChar char="•"/>
            </a:pPr>
            <a:r>
              <a:rPr lang="en-US" sz="1100" dirty="0">
                <a:solidFill>
                  <a:schemeClr val="bg2"/>
                </a:solidFill>
                <a:latin typeface="Bahnschrift" panose="020B0502040204020203" pitchFamily="34" charset="0"/>
              </a:rPr>
              <a:t>Assessing credibility for credit card transactions or customers, enabling actions like issuing credit cards or balance transfer offers for high-credit customers.</a:t>
            </a:r>
          </a:p>
          <a:p>
            <a:pPr marL="628650" lvl="1" indent="-171450">
              <a:buFont typeface="Arial" panose="020B0604020202020204" pitchFamily="34" charset="0"/>
              <a:buChar char="•"/>
            </a:pPr>
            <a:r>
              <a:rPr lang="en-US" sz="1100" dirty="0">
                <a:solidFill>
                  <a:schemeClr val="bg2"/>
                </a:solidFill>
                <a:latin typeface="Bahnschrift" panose="020B0502040204020203" pitchFamily="34" charset="0"/>
              </a:rPr>
              <a:t>Giving promotions or premium rights to high-value customers in an e-commerce platform.</a:t>
            </a:r>
          </a:p>
          <a:p>
            <a:pPr marL="628650" lvl="1" indent="-171450">
              <a:buFont typeface="Arial" panose="020B0604020202020204" pitchFamily="34" charset="0"/>
              <a:buChar char="•"/>
            </a:pPr>
            <a:r>
              <a:rPr lang="en-US" sz="1100" dirty="0">
                <a:solidFill>
                  <a:schemeClr val="bg2"/>
                </a:solidFill>
                <a:latin typeface="Bahnschrift" panose="020B0502040204020203" pitchFamily="34" charset="0"/>
              </a:rPr>
              <a:t>Creating an intelligible customer scoring system that can be easily explained to non-technical individuals, facilitating clear explanations in case of false alarms to managers, customers, or the business side.</a:t>
            </a:r>
          </a:p>
        </p:txBody>
      </p:sp>
      <p:sp>
        <p:nvSpPr>
          <p:cNvPr id="6" name="TextBox 5">
            <a:extLst>
              <a:ext uri="{FF2B5EF4-FFF2-40B4-BE49-F238E27FC236}">
                <a16:creationId xmlns:a16="http://schemas.microsoft.com/office/drawing/2014/main" id="{AC8274D4-D2B5-34E8-830F-68DDC346388B}"/>
              </a:ext>
            </a:extLst>
          </p:cNvPr>
          <p:cNvSpPr txBox="1"/>
          <p:nvPr/>
        </p:nvSpPr>
        <p:spPr>
          <a:xfrm>
            <a:off x="2016808" y="2828581"/>
            <a:ext cx="5857685" cy="1384995"/>
          </a:xfrm>
          <a:prstGeom prst="rect">
            <a:avLst/>
          </a:prstGeom>
          <a:noFill/>
        </p:spPr>
        <p:txBody>
          <a:bodyPr wrap="square">
            <a:spAutoFit/>
          </a:bodyPr>
          <a:lstStyle/>
          <a:p>
            <a:pPr marL="628650" lvl="1" indent="-171450">
              <a:buFont typeface="Arial" panose="020B0604020202020204" pitchFamily="34" charset="0"/>
              <a:buChar char="•"/>
            </a:pPr>
            <a:r>
              <a:rPr lang="en-US" sz="1200" dirty="0">
                <a:solidFill>
                  <a:schemeClr val="bg2"/>
                </a:solidFill>
                <a:latin typeface="Bahnschrift" panose="020B0502040204020203" pitchFamily="34" charset="0"/>
              </a:rPr>
              <a:t>The description can be found on Kaggle. The original dataset can be found at UCI.</a:t>
            </a:r>
          </a:p>
          <a:p>
            <a:pPr marL="628650" lvl="1" indent="-171450">
              <a:buFont typeface="Arial" panose="020B0604020202020204" pitchFamily="34" charset="0"/>
              <a:buChar char="•"/>
            </a:pPr>
            <a:r>
              <a:rPr lang="en-US" sz="1200" dirty="0">
                <a:solidFill>
                  <a:schemeClr val="bg2"/>
                </a:solidFill>
                <a:latin typeface="Bahnschrift" panose="020B0502040204020203" pitchFamily="34" charset="0"/>
              </a:rPr>
              <a:t>There are 25 variables:</a:t>
            </a:r>
          </a:p>
          <a:p>
            <a:pPr marL="628650" lvl="1" indent="-171450">
              <a:buFont typeface="Arial" panose="020B0604020202020204" pitchFamily="34" charset="0"/>
              <a:buChar char="•"/>
            </a:pPr>
            <a:r>
              <a:rPr lang="en-US" sz="1200" dirty="0">
                <a:solidFill>
                  <a:schemeClr val="bg2"/>
                </a:solidFill>
                <a:latin typeface="Bahnschrift" panose="020B0502040204020203" pitchFamily="34" charset="0"/>
              </a:rPr>
              <a:t>ID: the customer ID</a:t>
            </a:r>
          </a:p>
          <a:p>
            <a:pPr marL="628650" lvl="1" indent="-171450">
              <a:buFont typeface="Arial" panose="020B0604020202020204" pitchFamily="34" charset="0"/>
              <a:buChar char="•"/>
            </a:pPr>
            <a:r>
              <a:rPr lang="en-US" sz="1200" dirty="0">
                <a:solidFill>
                  <a:schemeClr val="bg2"/>
                </a:solidFill>
                <a:latin typeface="Bahnschrift" panose="020B0502040204020203" pitchFamily="34" charset="0"/>
              </a:rPr>
              <a:t>25 features include: limit balance, sex, education, marriage, age, repayment, amount of bill statement, amount of previous payment</a:t>
            </a:r>
          </a:p>
          <a:p>
            <a:pPr marL="628650" lvl="1" indent="-171450">
              <a:buFont typeface="Arial" panose="020B0604020202020204" pitchFamily="34" charset="0"/>
              <a:buChar char="•"/>
            </a:pPr>
            <a:r>
              <a:rPr lang="en-US" sz="1200" dirty="0">
                <a:solidFill>
                  <a:schemeClr val="bg2"/>
                </a:solidFill>
                <a:latin typeface="Bahnschrift" panose="020B0502040204020203" pitchFamily="34" charset="0"/>
              </a:rPr>
              <a:t>Label: Default payment (1=yes, 0=no)</a:t>
            </a:r>
          </a:p>
        </p:txBody>
      </p:sp>
      <p:sp>
        <p:nvSpPr>
          <p:cNvPr id="8" name="TextBox 7">
            <a:extLst>
              <a:ext uri="{FF2B5EF4-FFF2-40B4-BE49-F238E27FC236}">
                <a16:creationId xmlns:a16="http://schemas.microsoft.com/office/drawing/2014/main" id="{6CF889FB-5864-8C77-53F5-D4618A1C34D5}"/>
              </a:ext>
            </a:extLst>
          </p:cNvPr>
          <p:cNvSpPr txBox="1"/>
          <p:nvPr/>
        </p:nvSpPr>
        <p:spPr>
          <a:xfrm>
            <a:off x="2520949" y="4645496"/>
            <a:ext cx="5869858" cy="830997"/>
          </a:xfrm>
          <a:prstGeom prst="rect">
            <a:avLst/>
          </a:prstGeom>
          <a:noFill/>
        </p:spPr>
        <p:txBody>
          <a:bodyPr wrap="square">
            <a:spAutoFit/>
          </a:bodyPr>
          <a:lstStyle/>
          <a:p>
            <a:r>
              <a:rPr lang="en-US" sz="1200" b="0" i="0" dirty="0">
                <a:solidFill>
                  <a:schemeClr val="bg2"/>
                </a:solidFill>
                <a:effectLst/>
                <a:latin typeface="Bahnschrift" panose="020B0502040204020203" pitchFamily="34" charset="0"/>
              </a:rPr>
              <a:t>Develop a scorecard system to promote credit card usage by offering balance transfer deals (0% APR for 6 months with a 3% fee) to existing customers. The system should effectively identify low-default-risk customers to prevent potential financial losses and the need for collection agency involvement.</a:t>
            </a:r>
            <a:endParaRPr lang="en-US" sz="1200" dirty="0">
              <a:solidFill>
                <a:schemeClr val="bg2"/>
              </a:solidFill>
              <a:latin typeface="Bahnschrift" panose="020B0502040204020203"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accent1"/>
                </a:solidFill>
                <a:latin typeface="Bahnschrift" panose="020B0502040204020203" pitchFamily="34" charset="0"/>
              </a:rPr>
              <a:t>Data Preprocessing</a:t>
            </a:r>
          </a:p>
        </p:txBody>
      </p:sp>
      <p:sp>
        <p:nvSpPr>
          <p:cNvPr id="8" name="TextBox 7">
            <a:extLst>
              <a:ext uri="{FF2B5EF4-FFF2-40B4-BE49-F238E27FC236}">
                <a16:creationId xmlns:a16="http://schemas.microsoft.com/office/drawing/2014/main" id="{8B3D9AFB-A418-4CD5-9B8C-097E2194135E}"/>
              </a:ext>
            </a:extLst>
          </p:cNvPr>
          <p:cNvSpPr txBox="1"/>
          <p:nvPr/>
        </p:nvSpPr>
        <p:spPr>
          <a:xfrm>
            <a:off x="1191952" y="3908219"/>
            <a:ext cx="152699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Contents Title</a:t>
            </a:r>
            <a:endParaRPr lang="ko-KR" altLang="en-US" sz="1200" b="1" dirty="0">
              <a:solidFill>
                <a:schemeClr val="bg1"/>
              </a:solidFill>
              <a:cs typeface="Arial" pitchFamily="34" charset="0"/>
            </a:endParaRPr>
          </a:p>
        </p:txBody>
      </p:sp>
      <p:sp>
        <p:nvSpPr>
          <p:cNvPr id="13" name="TextBox 12">
            <a:extLst>
              <a:ext uri="{FF2B5EF4-FFF2-40B4-BE49-F238E27FC236}">
                <a16:creationId xmlns:a16="http://schemas.microsoft.com/office/drawing/2014/main" id="{2F891CAB-3115-4679-B5DD-EF93441CBBAF}"/>
              </a:ext>
            </a:extLst>
          </p:cNvPr>
          <p:cNvSpPr txBox="1"/>
          <p:nvPr/>
        </p:nvSpPr>
        <p:spPr>
          <a:xfrm>
            <a:off x="3949675" y="3908219"/>
            <a:ext cx="152699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Contents Title</a:t>
            </a:r>
            <a:endParaRPr lang="ko-KR" altLang="en-US" sz="12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367E9147-17B8-4EB7-ADC1-F55C79102403}"/>
              </a:ext>
            </a:extLst>
          </p:cNvPr>
          <p:cNvGrpSpPr/>
          <p:nvPr/>
        </p:nvGrpSpPr>
        <p:grpSpPr>
          <a:xfrm>
            <a:off x="1331648" y="5258209"/>
            <a:ext cx="7617043" cy="987937"/>
            <a:chOff x="825483" y="1979530"/>
            <a:chExt cx="5773603" cy="987937"/>
          </a:xfrm>
        </p:grpSpPr>
        <p:sp>
          <p:nvSpPr>
            <p:cNvPr id="15" name="TextBox 14">
              <a:extLst>
                <a:ext uri="{FF2B5EF4-FFF2-40B4-BE49-F238E27FC236}">
                  <a16:creationId xmlns:a16="http://schemas.microsoft.com/office/drawing/2014/main" id="{F827BAA2-ABC0-42D4-9CF1-E5DFC3A5A02F}"/>
                </a:ext>
              </a:extLst>
            </p:cNvPr>
            <p:cNvSpPr txBox="1"/>
            <p:nvPr/>
          </p:nvSpPr>
          <p:spPr>
            <a:xfrm>
              <a:off x="4965552" y="1979530"/>
              <a:ext cx="1633534"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66F1FE5-24F9-4ED9-B0FA-6F45C94E67B6}"/>
                </a:ext>
              </a:extLst>
            </p:cNvPr>
            <p:cNvSpPr txBox="1"/>
            <p:nvPr/>
          </p:nvSpPr>
          <p:spPr>
            <a:xfrm>
              <a:off x="825483" y="2321136"/>
              <a:ext cx="1784793" cy="646331"/>
            </a:xfrm>
            <a:prstGeom prst="rect">
              <a:avLst/>
            </a:prstGeom>
            <a:noFill/>
          </p:spPr>
          <p:txBody>
            <a:bodyPr wrap="square" rtlCol="0">
              <a:spAutoFit/>
            </a:bodyPr>
            <a:lstStyle/>
            <a:p>
              <a:pPr algn="ctr"/>
              <a:r>
                <a:rPr lang="en-US" sz="1200" b="1" i="0" dirty="0">
                  <a:effectLst/>
                  <a:latin typeface="Bahnschrift" panose="020B0502040204020203" pitchFamily="34" charset="0"/>
                </a:rPr>
                <a:t>22% fraud rate</a:t>
              </a:r>
              <a:r>
                <a:rPr lang="en-US" sz="1200" b="0" i="0" dirty="0">
                  <a:effectLst/>
                  <a:latin typeface="Bahnschrift" panose="020B0502040204020203" pitchFamily="34" charset="0"/>
                </a:rPr>
                <a:t> (default people), that’s a pretty high default rate in the historical data</a:t>
              </a:r>
              <a:endParaRPr lang="ko-KR" altLang="en-US" sz="1200" b="1" dirty="0">
                <a:latin typeface="Bahnschrift" panose="020B0502040204020203" pitchFamily="34" charset="0"/>
                <a:cs typeface="Arial" pitchFamily="34" charset="0"/>
              </a:endParaRPr>
            </a:p>
          </p:txBody>
        </p:sp>
      </p:grpSp>
      <p:sp>
        <p:nvSpPr>
          <p:cNvPr id="17" name="Rectangle 16">
            <a:extLst>
              <a:ext uri="{FF2B5EF4-FFF2-40B4-BE49-F238E27FC236}">
                <a16:creationId xmlns:a16="http://schemas.microsoft.com/office/drawing/2014/main" id="{4419FAF8-6679-4349-A779-F36B7802456E}"/>
              </a:ext>
            </a:extLst>
          </p:cNvPr>
          <p:cNvSpPr/>
          <p:nvPr/>
        </p:nvSpPr>
        <p:spPr>
          <a:xfrm>
            <a:off x="1166501" y="5258209"/>
            <a:ext cx="2540836" cy="341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Bahnschrift" panose="020B0502040204020203" pitchFamily="34" charset="0"/>
              </a:rPr>
              <a:t>Default Label Rate</a:t>
            </a:r>
            <a:endParaRPr lang="ko-KR" altLang="en-US" dirty="0">
              <a:solidFill>
                <a:schemeClr val="tx1"/>
              </a:solidFill>
              <a:latin typeface="Bahnschrift" panose="020B0502040204020203" pitchFamily="34" charset="0"/>
            </a:endParaRPr>
          </a:p>
        </p:txBody>
      </p:sp>
      <p:graphicFrame>
        <p:nvGraphicFramePr>
          <p:cNvPr id="26" name="Chart 5">
            <a:extLst>
              <a:ext uri="{FF2B5EF4-FFF2-40B4-BE49-F238E27FC236}">
                <a16:creationId xmlns:a16="http://schemas.microsoft.com/office/drawing/2014/main" id="{551F1C55-0557-489E-9820-5AA5AAE2F87C}"/>
              </a:ext>
            </a:extLst>
          </p:cNvPr>
          <p:cNvGraphicFramePr/>
          <p:nvPr>
            <p:extLst>
              <p:ext uri="{D42A27DB-BD31-4B8C-83A1-F6EECF244321}">
                <p14:modId xmlns:p14="http://schemas.microsoft.com/office/powerpoint/2010/main" val="2469885611"/>
              </p:ext>
            </p:extLst>
          </p:nvPr>
        </p:nvGraphicFramePr>
        <p:xfrm>
          <a:off x="9076618" y="1671010"/>
          <a:ext cx="2304000" cy="2304000"/>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a:extLst>
              <a:ext uri="{FF2B5EF4-FFF2-40B4-BE49-F238E27FC236}">
                <a16:creationId xmlns:a16="http://schemas.microsoft.com/office/drawing/2014/main" id="{2BC636EF-3B51-ACC7-4210-74EBF0CA6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82" y="1405362"/>
            <a:ext cx="2908362" cy="3863506"/>
          </a:xfrm>
          <a:prstGeom prst="rect">
            <a:avLst/>
          </a:prstGeom>
          <a:noFill/>
          <a:extLst>
            <a:ext uri="{909E8E84-426E-40DD-AFC4-6F175D3DCCD1}">
              <a14:hiddenFill xmlns:a14="http://schemas.microsoft.com/office/drawing/2010/main">
                <a:solidFill>
                  <a:srgbClr val="FFFFFF"/>
                </a:solidFill>
              </a14:hiddenFill>
            </a:ext>
          </a:extLst>
        </p:spPr>
      </p:pic>
      <p:sp>
        <p:nvSpPr>
          <p:cNvPr id="1025" name="Rectangle 1024">
            <a:extLst>
              <a:ext uri="{FF2B5EF4-FFF2-40B4-BE49-F238E27FC236}">
                <a16:creationId xmlns:a16="http://schemas.microsoft.com/office/drawing/2014/main" id="{8F7C5864-8BA6-2F22-11F6-E101838BD739}"/>
              </a:ext>
            </a:extLst>
          </p:cNvPr>
          <p:cNvSpPr/>
          <p:nvPr/>
        </p:nvSpPr>
        <p:spPr>
          <a:xfrm>
            <a:off x="6510049" y="1289270"/>
            <a:ext cx="2578408" cy="3817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panose="020B0502040204020203" pitchFamily="34" charset="0"/>
              </a:rPr>
              <a:t>Train &amp; Test Split</a:t>
            </a:r>
          </a:p>
        </p:txBody>
      </p:sp>
      <p:sp>
        <p:nvSpPr>
          <p:cNvPr id="1028" name="TextBox 1027">
            <a:extLst>
              <a:ext uri="{FF2B5EF4-FFF2-40B4-BE49-F238E27FC236}">
                <a16:creationId xmlns:a16="http://schemas.microsoft.com/office/drawing/2014/main" id="{B02D0BFA-4087-C251-4998-09591AD86CEB}"/>
              </a:ext>
            </a:extLst>
          </p:cNvPr>
          <p:cNvSpPr txBox="1"/>
          <p:nvPr/>
        </p:nvSpPr>
        <p:spPr>
          <a:xfrm>
            <a:off x="4746074" y="1738702"/>
            <a:ext cx="6094520" cy="954107"/>
          </a:xfrm>
          <a:prstGeom prst="rect">
            <a:avLst/>
          </a:prstGeom>
          <a:noFill/>
        </p:spPr>
        <p:txBody>
          <a:bodyPr wrap="square">
            <a:spAutoFit/>
          </a:bodyPr>
          <a:lstStyle/>
          <a:p>
            <a:pPr algn="ctr"/>
            <a:r>
              <a:rPr lang="en-US" sz="1400" b="0" i="0" dirty="0">
                <a:solidFill>
                  <a:srgbClr val="292929"/>
                </a:solidFill>
                <a:effectLst/>
                <a:latin typeface="Bahnschrift" panose="020B0502040204020203" pitchFamily="34" charset="0"/>
              </a:rPr>
              <a:t>In a real-life project, one may want to split the train and test by date/time, it’s not good to do a random split, because it will break the time series and may cause overfitting .I</a:t>
            </a:r>
            <a:r>
              <a:rPr lang="en-US" sz="1400" dirty="0">
                <a:solidFill>
                  <a:srgbClr val="292929"/>
                </a:solidFill>
                <a:latin typeface="Bahnschrift" panose="020B0502040204020203" pitchFamily="34" charset="0"/>
              </a:rPr>
              <a:t> have</a:t>
            </a:r>
            <a:r>
              <a:rPr lang="en-US" sz="1400" b="0" i="0" dirty="0">
                <a:solidFill>
                  <a:srgbClr val="292929"/>
                </a:solidFill>
                <a:effectLst/>
                <a:latin typeface="Bahnschrift" panose="020B0502040204020203" pitchFamily="34" charset="0"/>
              </a:rPr>
              <a:t> used the user ID as the time to do the splitting.</a:t>
            </a:r>
          </a:p>
        </p:txBody>
      </p:sp>
      <p:pic>
        <p:nvPicPr>
          <p:cNvPr id="1029" name="Picture 4">
            <a:extLst>
              <a:ext uri="{FF2B5EF4-FFF2-40B4-BE49-F238E27FC236}">
                <a16:creationId xmlns:a16="http://schemas.microsoft.com/office/drawing/2014/main" id="{DFC807F0-D8FA-E5E4-29DC-127FDC960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748" y="2694690"/>
            <a:ext cx="3663171"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78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Bahnschrift" panose="020B0502040204020203" pitchFamily="34" charset="0"/>
              </a:rPr>
              <a:t>Feature Filtering</a:t>
            </a:r>
          </a:p>
        </p:txBody>
      </p:sp>
      <p:grpSp>
        <p:nvGrpSpPr>
          <p:cNvPr id="3" name="Group 2">
            <a:extLst>
              <a:ext uri="{FF2B5EF4-FFF2-40B4-BE49-F238E27FC236}">
                <a16:creationId xmlns:a16="http://schemas.microsoft.com/office/drawing/2014/main" id="{82B3F6A8-401A-4622-9CC6-DBF4055DF5A1}"/>
              </a:ext>
            </a:extLst>
          </p:cNvPr>
          <p:cNvGrpSpPr/>
          <p:nvPr/>
        </p:nvGrpSpPr>
        <p:grpSpPr>
          <a:xfrm>
            <a:off x="4846005" y="1569311"/>
            <a:ext cx="2528244" cy="4514850"/>
            <a:chOff x="5289398" y="1647825"/>
            <a:chExt cx="2528244" cy="4514850"/>
          </a:xfrm>
        </p:grpSpPr>
        <p:sp>
          <p:nvSpPr>
            <p:cNvPr id="4" name="Round Same Side Corner Rectangle 3">
              <a:extLst>
                <a:ext uri="{FF2B5EF4-FFF2-40B4-BE49-F238E27FC236}">
                  <a16:creationId xmlns:a16="http://schemas.microsoft.com/office/drawing/2014/main" id="{9F8EF72D-AE14-4D78-96C0-ADBD0BD83065}"/>
                </a:ext>
              </a:extLst>
            </p:cNvPr>
            <p:cNvSpPr/>
            <p:nvPr/>
          </p:nvSpPr>
          <p:spPr>
            <a:xfrm>
              <a:off x="7189635" y="1647825"/>
              <a:ext cx="628007" cy="4514850"/>
            </a:xfrm>
            <a:prstGeom prst="up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 Same Side Corner Rectangle 4">
              <a:extLst>
                <a:ext uri="{FF2B5EF4-FFF2-40B4-BE49-F238E27FC236}">
                  <a16:creationId xmlns:a16="http://schemas.microsoft.com/office/drawing/2014/main" id="{B9014C51-5CFC-4B28-AC09-412662E3795B}"/>
                </a:ext>
              </a:extLst>
            </p:cNvPr>
            <p:cNvSpPr/>
            <p:nvPr/>
          </p:nvSpPr>
          <p:spPr>
            <a:xfrm>
              <a:off x="6714575" y="1647825"/>
              <a:ext cx="628007" cy="4514850"/>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 Same Side Corner Rectangle 5">
              <a:extLst>
                <a:ext uri="{FF2B5EF4-FFF2-40B4-BE49-F238E27FC236}">
                  <a16:creationId xmlns:a16="http://schemas.microsoft.com/office/drawing/2014/main" id="{150746E1-9834-4826-A461-FB8B5C31DE59}"/>
                </a:ext>
              </a:extLst>
            </p:cNvPr>
            <p:cNvSpPr/>
            <p:nvPr/>
          </p:nvSpPr>
          <p:spPr>
            <a:xfrm>
              <a:off x="6239516" y="1647825"/>
              <a:ext cx="628007" cy="4514850"/>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 Same Side Corner Rectangle 6">
              <a:extLst>
                <a:ext uri="{FF2B5EF4-FFF2-40B4-BE49-F238E27FC236}">
                  <a16:creationId xmlns:a16="http://schemas.microsoft.com/office/drawing/2014/main" id="{A2F1F448-2221-4154-9EA2-84EBD08A11DD}"/>
                </a:ext>
              </a:extLst>
            </p:cNvPr>
            <p:cNvSpPr/>
            <p:nvPr/>
          </p:nvSpPr>
          <p:spPr>
            <a:xfrm>
              <a:off x="5764457" y="1647825"/>
              <a:ext cx="628007" cy="451485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 Same Side Corner Rectangle 7">
              <a:extLst>
                <a:ext uri="{FF2B5EF4-FFF2-40B4-BE49-F238E27FC236}">
                  <a16:creationId xmlns:a16="http://schemas.microsoft.com/office/drawing/2014/main" id="{5535B444-97A0-4B2F-BA8A-0DAD5C376647}"/>
                </a:ext>
              </a:extLst>
            </p:cNvPr>
            <p:cNvSpPr/>
            <p:nvPr/>
          </p:nvSpPr>
          <p:spPr>
            <a:xfrm>
              <a:off x="5289398" y="1647825"/>
              <a:ext cx="628007" cy="4514850"/>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1FF9C998-E93A-408C-89A0-2083CC95309E}"/>
              </a:ext>
            </a:extLst>
          </p:cNvPr>
          <p:cNvSpPr/>
          <p:nvPr/>
        </p:nvSpPr>
        <p:spPr>
          <a:xfrm>
            <a:off x="6924778" y="2995580"/>
            <a:ext cx="4308372" cy="3248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직사각형 113">
            <a:extLst>
              <a:ext uri="{FF2B5EF4-FFF2-40B4-BE49-F238E27FC236}">
                <a16:creationId xmlns:a16="http://schemas.microsoft.com/office/drawing/2014/main" id="{20B78E11-6AE7-4D52-8425-B8C866D5A378}"/>
              </a:ext>
            </a:extLst>
          </p:cNvPr>
          <p:cNvSpPr>
            <a:spLocks noChangeArrowheads="1"/>
          </p:cNvSpPr>
          <p:nvPr/>
        </p:nvSpPr>
        <p:spPr bwMode="auto">
          <a:xfrm>
            <a:off x="7677149" y="2999835"/>
            <a:ext cx="3410712"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600" b="1" dirty="0">
                <a:solidFill>
                  <a:schemeClr val="bg1"/>
                </a:solidFill>
                <a:latin typeface="Bahnschrift" panose="020B0502040204020203" pitchFamily="34" charset="0"/>
              </a:rPr>
              <a:t>Approach</a:t>
            </a:r>
            <a:endParaRPr lang="ko-KR" altLang="en-US" sz="1600" b="1" dirty="0">
              <a:solidFill>
                <a:schemeClr val="bg1"/>
              </a:solidFill>
              <a:latin typeface="Bahnschrift" panose="020B0502040204020203" pitchFamily="34" charset="0"/>
            </a:endParaRPr>
          </a:p>
        </p:txBody>
      </p:sp>
      <p:sp>
        <p:nvSpPr>
          <p:cNvPr id="11" name="Rectangle 10">
            <a:extLst>
              <a:ext uri="{FF2B5EF4-FFF2-40B4-BE49-F238E27FC236}">
                <a16:creationId xmlns:a16="http://schemas.microsoft.com/office/drawing/2014/main" id="{F3FF8FDD-21F3-46CA-B8C1-42BF11773F2B}"/>
              </a:ext>
            </a:extLst>
          </p:cNvPr>
          <p:cNvSpPr/>
          <p:nvPr/>
        </p:nvSpPr>
        <p:spPr>
          <a:xfrm>
            <a:off x="6410002" y="4333094"/>
            <a:ext cx="4823147" cy="3248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직사각형 113">
            <a:extLst>
              <a:ext uri="{FF2B5EF4-FFF2-40B4-BE49-F238E27FC236}">
                <a16:creationId xmlns:a16="http://schemas.microsoft.com/office/drawing/2014/main" id="{BD84168C-2264-4308-BE11-2AF1386D6BC8}"/>
              </a:ext>
            </a:extLst>
          </p:cNvPr>
          <p:cNvSpPr>
            <a:spLocks noChangeArrowheads="1"/>
          </p:cNvSpPr>
          <p:nvPr/>
        </p:nvSpPr>
        <p:spPr bwMode="auto">
          <a:xfrm>
            <a:off x="7677149" y="4345861"/>
            <a:ext cx="3410712"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sz="1400" b="1" i="0" dirty="0">
                <a:solidFill>
                  <a:schemeClr val="bg1"/>
                </a:solidFill>
                <a:effectLst/>
                <a:latin typeface="Bahnschrift" panose="020B0502040204020203" pitchFamily="34" charset="0"/>
              </a:rPr>
              <a:t>Weight of evidence (WOE)</a:t>
            </a:r>
            <a:endParaRPr lang="ko-KR" altLang="en-US" sz="1400" dirty="0">
              <a:solidFill>
                <a:schemeClr val="bg1"/>
              </a:solidFill>
              <a:latin typeface="Bahnschrift" panose="020B0502040204020203" pitchFamily="34" charset="0"/>
            </a:endParaRPr>
          </a:p>
        </p:txBody>
      </p:sp>
      <p:sp>
        <p:nvSpPr>
          <p:cNvPr id="13" name="Rectangle 12">
            <a:extLst>
              <a:ext uri="{FF2B5EF4-FFF2-40B4-BE49-F238E27FC236}">
                <a16:creationId xmlns:a16="http://schemas.microsoft.com/office/drawing/2014/main" id="{504A5EEE-88E4-46C2-895D-86E7C04008DE}"/>
              </a:ext>
            </a:extLst>
          </p:cNvPr>
          <p:cNvSpPr/>
          <p:nvPr/>
        </p:nvSpPr>
        <p:spPr>
          <a:xfrm>
            <a:off x="944991" y="2326823"/>
            <a:ext cx="4361945" cy="3248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 name="직사각형 113">
            <a:extLst>
              <a:ext uri="{FF2B5EF4-FFF2-40B4-BE49-F238E27FC236}">
                <a16:creationId xmlns:a16="http://schemas.microsoft.com/office/drawing/2014/main" id="{91112873-9254-4BFA-8BEF-5F3EB052AEA3}"/>
              </a:ext>
            </a:extLst>
          </p:cNvPr>
          <p:cNvSpPr>
            <a:spLocks noChangeArrowheads="1"/>
          </p:cNvSpPr>
          <p:nvPr/>
        </p:nvSpPr>
        <p:spPr bwMode="auto">
          <a:xfrm>
            <a:off x="1078340" y="2326822"/>
            <a:ext cx="3410712"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solidFill>
                  <a:schemeClr val="bg1"/>
                </a:solidFill>
                <a:latin typeface="Bahnschrift" panose="020B0502040204020203" pitchFamily="34" charset="0"/>
              </a:rPr>
              <a:t>What Is Feature Filtering ?</a:t>
            </a:r>
            <a:endParaRPr lang="ko-KR" altLang="en-US" sz="1600" b="1" dirty="0">
              <a:solidFill>
                <a:schemeClr val="bg1"/>
              </a:solidFill>
              <a:latin typeface="Bahnschrift" panose="020B0502040204020203" pitchFamily="34" charset="0"/>
            </a:endParaRPr>
          </a:p>
        </p:txBody>
      </p:sp>
      <p:sp>
        <p:nvSpPr>
          <p:cNvPr id="15" name="Rectangle 14">
            <a:extLst>
              <a:ext uri="{FF2B5EF4-FFF2-40B4-BE49-F238E27FC236}">
                <a16:creationId xmlns:a16="http://schemas.microsoft.com/office/drawing/2014/main" id="{77F1152F-2695-4829-826F-6257FD1FDF9E}"/>
              </a:ext>
            </a:extLst>
          </p:cNvPr>
          <p:cNvSpPr/>
          <p:nvPr/>
        </p:nvSpPr>
        <p:spPr>
          <a:xfrm>
            <a:off x="944990" y="3664337"/>
            <a:ext cx="4837005" cy="3248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직사각형 113">
            <a:extLst>
              <a:ext uri="{FF2B5EF4-FFF2-40B4-BE49-F238E27FC236}">
                <a16:creationId xmlns:a16="http://schemas.microsoft.com/office/drawing/2014/main" id="{2CD95C38-AB4E-4587-8760-AC1F3EEB59C0}"/>
              </a:ext>
            </a:extLst>
          </p:cNvPr>
          <p:cNvSpPr>
            <a:spLocks noChangeArrowheads="1"/>
          </p:cNvSpPr>
          <p:nvPr/>
        </p:nvSpPr>
        <p:spPr bwMode="auto">
          <a:xfrm>
            <a:off x="1078340" y="3672848"/>
            <a:ext cx="3410712"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solidFill>
                  <a:schemeClr val="bg1"/>
                </a:solidFill>
                <a:latin typeface="Bahnschrift" panose="020B0502040204020203" pitchFamily="34" charset="0"/>
              </a:rPr>
              <a:t>Techniques Use</a:t>
            </a:r>
            <a:endParaRPr lang="ko-KR" altLang="en-US" sz="1600" b="1" dirty="0">
              <a:solidFill>
                <a:schemeClr val="bg1"/>
              </a:solidFill>
              <a:latin typeface="Bahnschrift" panose="020B0502040204020203" pitchFamily="34" charset="0"/>
            </a:endParaRPr>
          </a:p>
        </p:txBody>
      </p:sp>
      <p:sp>
        <p:nvSpPr>
          <p:cNvPr id="17" name="Rectangle 16">
            <a:extLst>
              <a:ext uri="{FF2B5EF4-FFF2-40B4-BE49-F238E27FC236}">
                <a16:creationId xmlns:a16="http://schemas.microsoft.com/office/drawing/2014/main" id="{867444DE-5168-4799-B498-AD1FF1B3CBAF}"/>
              </a:ext>
            </a:extLst>
          </p:cNvPr>
          <p:cNvSpPr/>
          <p:nvPr/>
        </p:nvSpPr>
        <p:spPr>
          <a:xfrm>
            <a:off x="944991" y="5001850"/>
            <a:ext cx="5148047" cy="3248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직사각형 113">
            <a:extLst>
              <a:ext uri="{FF2B5EF4-FFF2-40B4-BE49-F238E27FC236}">
                <a16:creationId xmlns:a16="http://schemas.microsoft.com/office/drawing/2014/main" id="{6D217EC9-C958-49F9-965E-A6077531ED98}"/>
              </a:ext>
            </a:extLst>
          </p:cNvPr>
          <p:cNvSpPr>
            <a:spLocks noChangeArrowheads="1"/>
          </p:cNvSpPr>
          <p:nvPr/>
        </p:nvSpPr>
        <p:spPr bwMode="auto">
          <a:xfrm>
            <a:off x="1078340" y="5018875"/>
            <a:ext cx="3410712"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600" b="1" i="0" dirty="0">
                <a:solidFill>
                  <a:schemeClr val="bg1"/>
                </a:solidFill>
                <a:effectLst/>
                <a:latin typeface="source-serif-pro"/>
              </a:rPr>
              <a:t>Information Value (IV)</a:t>
            </a:r>
            <a:endParaRPr lang="ko-KR" altLang="en-US" sz="1600" dirty="0">
              <a:solidFill>
                <a:schemeClr val="bg1"/>
              </a:solidFill>
            </a:endParaRPr>
          </a:p>
        </p:txBody>
      </p:sp>
      <p:sp>
        <p:nvSpPr>
          <p:cNvPr id="19" name="TextBox 18">
            <a:extLst>
              <a:ext uri="{FF2B5EF4-FFF2-40B4-BE49-F238E27FC236}">
                <a16:creationId xmlns:a16="http://schemas.microsoft.com/office/drawing/2014/main" id="{3581A00F-566F-4F5B-9364-EFE6D1F8C4AF}"/>
              </a:ext>
            </a:extLst>
          </p:cNvPr>
          <p:cNvSpPr txBox="1"/>
          <p:nvPr/>
        </p:nvSpPr>
        <p:spPr>
          <a:xfrm>
            <a:off x="7677149" y="3364548"/>
            <a:ext cx="3410712" cy="830997"/>
          </a:xfrm>
          <a:prstGeom prst="rect">
            <a:avLst/>
          </a:prstGeom>
          <a:noFill/>
        </p:spPr>
        <p:txBody>
          <a:bodyPr wrap="square" rtlCol="0">
            <a:spAutoFit/>
          </a:bodyPr>
          <a:lstStyle/>
          <a:p>
            <a:pPr algn="r"/>
            <a:r>
              <a:rPr lang="en-US" sz="1200" dirty="0">
                <a:latin typeface="Bahnschrift" panose="020B0502040204020203" pitchFamily="34" charset="0"/>
              </a:rPr>
              <a:t>First, I have performed feature filtering to drop the features that have low information value and high correlation.</a:t>
            </a:r>
          </a:p>
          <a:p>
            <a:pPr algn="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5C3CDE8-BC6A-40B3-8CB9-8DEFC15CB248}"/>
              </a:ext>
            </a:extLst>
          </p:cNvPr>
          <p:cNvSpPr txBox="1"/>
          <p:nvPr/>
        </p:nvSpPr>
        <p:spPr>
          <a:xfrm>
            <a:off x="7677149" y="4701014"/>
            <a:ext cx="3410712"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Bahnschrift" panose="020B0502040204020203" pitchFamily="34" charset="0"/>
                <a:cs typeface="Arial" pitchFamily="34" charset="0"/>
              </a:rPr>
              <a:t> Describes the relationship between a predictive variable and a binary target variable</a:t>
            </a:r>
            <a:endParaRPr lang="ko-KR" altLang="en-US" sz="1200" dirty="0">
              <a:solidFill>
                <a:schemeClr val="tx1">
                  <a:lumMod val="75000"/>
                  <a:lumOff val="25000"/>
                </a:schemeClr>
              </a:solidFill>
              <a:latin typeface="Bahnschrift" panose="020B0502040204020203" pitchFamily="34" charset="0"/>
              <a:cs typeface="Arial" pitchFamily="34" charset="0"/>
            </a:endParaRPr>
          </a:p>
        </p:txBody>
      </p:sp>
      <p:sp>
        <p:nvSpPr>
          <p:cNvPr id="21" name="TextBox 20">
            <a:extLst>
              <a:ext uri="{FF2B5EF4-FFF2-40B4-BE49-F238E27FC236}">
                <a16:creationId xmlns:a16="http://schemas.microsoft.com/office/drawing/2014/main" id="{D6B64EF6-0C87-4832-83B0-EEE3BBC141AE}"/>
              </a:ext>
            </a:extLst>
          </p:cNvPr>
          <p:cNvSpPr txBox="1"/>
          <p:nvPr/>
        </p:nvSpPr>
        <p:spPr>
          <a:xfrm>
            <a:off x="1078340" y="2643110"/>
            <a:ext cx="3920612" cy="1015663"/>
          </a:xfrm>
          <a:prstGeom prst="rect">
            <a:avLst/>
          </a:prstGeom>
          <a:noFill/>
        </p:spPr>
        <p:txBody>
          <a:bodyPr wrap="square" rtlCol="0">
            <a:spAutoFit/>
          </a:bodyPr>
          <a:lstStyle/>
          <a:p>
            <a:r>
              <a:rPr lang="en-US" sz="1200" b="0" i="0" dirty="0">
                <a:effectLst/>
                <a:latin typeface="Bahnschrift" panose="020B0502040204020203" pitchFamily="34" charset="0"/>
              </a:rPr>
              <a:t>Feature filtering, or feature selection, is the process of choosing the most important and relevant features from a dataset, removing irrelevant or redundant ones. It improves model performance, reduces complexity, and enhances interpretability.</a:t>
            </a:r>
            <a:endParaRPr lang="ko-KR" altLang="en-US" sz="1200" dirty="0">
              <a:latin typeface="Bahnschrift" panose="020B0502040204020203" pitchFamily="34" charset="0"/>
              <a:cs typeface="Arial" pitchFamily="34" charset="0"/>
            </a:endParaRPr>
          </a:p>
        </p:txBody>
      </p:sp>
      <p:sp>
        <p:nvSpPr>
          <p:cNvPr id="23" name="TextBox 22">
            <a:extLst>
              <a:ext uri="{FF2B5EF4-FFF2-40B4-BE49-F238E27FC236}">
                <a16:creationId xmlns:a16="http://schemas.microsoft.com/office/drawing/2014/main" id="{CAECAA7F-1806-4E3B-A4DB-EE915A67084E}"/>
              </a:ext>
            </a:extLst>
          </p:cNvPr>
          <p:cNvSpPr txBox="1"/>
          <p:nvPr/>
        </p:nvSpPr>
        <p:spPr>
          <a:xfrm>
            <a:off x="1078340" y="5369247"/>
            <a:ext cx="3411789" cy="646331"/>
          </a:xfrm>
          <a:prstGeom prst="rect">
            <a:avLst/>
          </a:prstGeom>
          <a:noFill/>
        </p:spPr>
        <p:txBody>
          <a:bodyPr wrap="square" rtlCol="0">
            <a:spAutoFit/>
          </a:bodyPr>
          <a:lstStyle/>
          <a:p>
            <a:r>
              <a:rPr lang="en-US" sz="1200" dirty="0">
                <a:solidFill>
                  <a:srgbClr val="292929"/>
                </a:solidFill>
                <a:latin typeface="Bahnschrift" panose="020B0502040204020203" pitchFamily="34" charset="0"/>
              </a:rPr>
              <a:t>M</a:t>
            </a:r>
            <a:r>
              <a:rPr lang="en-US" sz="1200" i="0" dirty="0">
                <a:solidFill>
                  <a:srgbClr val="292929"/>
                </a:solidFill>
                <a:effectLst/>
                <a:latin typeface="Bahnschrift" panose="020B0502040204020203" pitchFamily="34" charset="0"/>
              </a:rPr>
              <a:t>easures the strength of that relationship based on WOE. The industry level is to drop features with an IV lower than 0.02</a:t>
            </a:r>
            <a:endParaRPr lang="ko-KR" altLang="en-US" sz="1200" dirty="0">
              <a:solidFill>
                <a:schemeClr val="tx1">
                  <a:lumMod val="75000"/>
                  <a:lumOff val="25000"/>
                </a:schemeClr>
              </a:solidFill>
              <a:latin typeface="Bahnschrift" panose="020B0502040204020203" pitchFamily="34" charset="0"/>
              <a:cs typeface="Arial" pitchFamily="34" charset="0"/>
            </a:endParaRPr>
          </a:p>
        </p:txBody>
      </p:sp>
      <p:sp>
        <p:nvSpPr>
          <p:cNvPr id="25" name="TextBox 24">
            <a:extLst>
              <a:ext uri="{FF2B5EF4-FFF2-40B4-BE49-F238E27FC236}">
                <a16:creationId xmlns:a16="http://schemas.microsoft.com/office/drawing/2014/main" id="{5384E255-FDEB-C830-1DB0-85F73F086FD3}"/>
              </a:ext>
            </a:extLst>
          </p:cNvPr>
          <p:cNvSpPr txBox="1"/>
          <p:nvPr/>
        </p:nvSpPr>
        <p:spPr>
          <a:xfrm>
            <a:off x="944990" y="4133200"/>
            <a:ext cx="6094520"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Bahnschrift" panose="020B0502040204020203" pitchFamily="34" charset="0"/>
              </a:rPr>
              <a:t>Weight of evidence (WOE) </a:t>
            </a:r>
          </a:p>
          <a:p>
            <a:pPr marL="285750" indent="-285750">
              <a:buFont typeface="Arial" panose="020B0604020202020204" pitchFamily="34" charset="0"/>
              <a:buChar char="•"/>
            </a:pPr>
            <a:r>
              <a:rPr lang="en-US" sz="1600" i="0" dirty="0">
                <a:solidFill>
                  <a:srgbClr val="292929"/>
                </a:solidFill>
                <a:effectLst/>
                <a:latin typeface="Bahnschrift" panose="020B0502040204020203" pitchFamily="34" charset="0"/>
              </a:rPr>
              <a:t>Information Value (IV)</a:t>
            </a:r>
            <a:endParaRPr lang="en-US" sz="1600" dirty="0">
              <a:latin typeface="Bahnschrift" panose="020B0502040204020203"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Bahnschrift" panose="020B0502040204020203" pitchFamily="34" charset="0"/>
              </a:rPr>
              <a:t>Conclusions Of Feature Filtering</a:t>
            </a:r>
          </a:p>
        </p:txBody>
      </p:sp>
      <p:sp>
        <p:nvSpPr>
          <p:cNvPr id="50" name="TextBox 49">
            <a:extLst>
              <a:ext uri="{FF2B5EF4-FFF2-40B4-BE49-F238E27FC236}">
                <a16:creationId xmlns:a16="http://schemas.microsoft.com/office/drawing/2014/main" id="{30E89C11-340B-46E3-97E9-BF4973EF4D3E}"/>
              </a:ext>
            </a:extLst>
          </p:cNvPr>
          <p:cNvSpPr txBox="1"/>
          <p:nvPr/>
        </p:nvSpPr>
        <p:spPr>
          <a:xfrm>
            <a:off x="4154767" y="2157926"/>
            <a:ext cx="7564384" cy="1200329"/>
          </a:xfrm>
          <a:prstGeom prst="rect">
            <a:avLst/>
          </a:prstGeom>
          <a:noFill/>
        </p:spPr>
        <p:txBody>
          <a:bodyPr wrap="square" rtlCol="0">
            <a:spAutoFit/>
          </a:bodyPr>
          <a:lstStyle/>
          <a:p>
            <a:pPr marL="342900" indent="-342900" algn="l">
              <a:buFont typeface="Wingdings" panose="05000000000000000000" pitchFamily="2" charset="2"/>
              <a:buChar char="q"/>
            </a:pPr>
            <a:r>
              <a:rPr lang="en-US" i="0" dirty="0">
                <a:effectLst/>
                <a:latin typeface="Bahnschrift" panose="020B0502040204020203" pitchFamily="34" charset="0"/>
              </a:rPr>
              <a:t>This is the IV ranking for all the features. We can see that PAY_0 has the highest IV, which makes sense because this feature indicates the most recent repayment status. EDUCATION and AGE have a low IV compared to payment status and amount.</a:t>
            </a:r>
          </a:p>
        </p:txBody>
      </p:sp>
      <p:pic>
        <p:nvPicPr>
          <p:cNvPr id="54" name="Picture 53">
            <a:extLst>
              <a:ext uri="{FF2B5EF4-FFF2-40B4-BE49-F238E27FC236}">
                <a16:creationId xmlns:a16="http://schemas.microsoft.com/office/drawing/2014/main" id="{3E2EB419-65E0-1988-49D4-4B40225FCFCD}"/>
              </a:ext>
            </a:extLst>
          </p:cNvPr>
          <p:cNvPicPr>
            <a:picLocks noChangeAspect="1"/>
          </p:cNvPicPr>
          <p:nvPr/>
        </p:nvPicPr>
        <p:blipFill>
          <a:blip r:embed="rId2"/>
          <a:stretch>
            <a:fillRect/>
          </a:stretch>
        </p:blipFill>
        <p:spPr>
          <a:xfrm>
            <a:off x="1250648" y="1063756"/>
            <a:ext cx="2726547" cy="5346188"/>
          </a:xfrm>
          <a:prstGeom prst="rect">
            <a:avLst/>
          </a:prstGeom>
        </p:spPr>
      </p:pic>
      <p:sp>
        <p:nvSpPr>
          <p:cNvPr id="56" name="TextBox 55">
            <a:extLst>
              <a:ext uri="{FF2B5EF4-FFF2-40B4-BE49-F238E27FC236}">
                <a16:creationId xmlns:a16="http://schemas.microsoft.com/office/drawing/2014/main" id="{EFDCF159-0818-B35E-78D6-ED9F539EE9A1}"/>
              </a:ext>
            </a:extLst>
          </p:cNvPr>
          <p:cNvSpPr txBox="1"/>
          <p:nvPr/>
        </p:nvSpPr>
        <p:spPr>
          <a:xfrm>
            <a:off x="4154766" y="1378430"/>
            <a:ext cx="7564385" cy="646331"/>
          </a:xfrm>
          <a:prstGeom prst="rect">
            <a:avLst/>
          </a:prstGeom>
          <a:noFill/>
        </p:spPr>
        <p:txBody>
          <a:bodyPr wrap="square">
            <a:spAutoFit/>
          </a:bodyPr>
          <a:lstStyle/>
          <a:p>
            <a:pPr marL="285750" indent="-285750">
              <a:buFont typeface="Wingdings" panose="05000000000000000000" pitchFamily="2" charset="2"/>
              <a:buChar char="q"/>
            </a:pPr>
            <a:r>
              <a:rPr lang="en-US" dirty="0">
                <a:latin typeface="Bahnschrift" panose="020B0502040204020203" pitchFamily="34" charset="0"/>
              </a:rPr>
              <a:t>So I kept 23 features in total, and drop 2 features [‘SEX’, ‘MARRIAGE’] because they have low IV (Less than 0.02).</a:t>
            </a:r>
          </a:p>
        </p:txBody>
      </p:sp>
      <p:pic>
        <p:nvPicPr>
          <p:cNvPr id="57" name="Picture 56">
            <a:extLst>
              <a:ext uri="{FF2B5EF4-FFF2-40B4-BE49-F238E27FC236}">
                <a16:creationId xmlns:a16="http://schemas.microsoft.com/office/drawing/2014/main" id="{42149489-DA0A-F627-8F0A-F8D115C4A5F9}"/>
              </a:ext>
            </a:extLst>
          </p:cNvPr>
          <p:cNvPicPr>
            <a:picLocks noChangeAspect="1"/>
          </p:cNvPicPr>
          <p:nvPr/>
        </p:nvPicPr>
        <p:blipFill>
          <a:blip r:embed="rId3"/>
          <a:stretch>
            <a:fillRect/>
          </a:stretch>
        </p:blipFill>
        <p:spPr>
          <a:xfrm>
            <a:off x="4245985" y="3971232"/>
            <a:ext cx="7196221" cy="1586190"/>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Bahnschrift" panose="020B0502040204020203" pitchFamily="34" charset="0"/>
              </a:rPr>
              <a:t>Feature Binning</a:t>
            </a:r>
          </a:p>
        </p:txBody>
      </p:sp>
      <p:sp>
        <p:nvSpPr>
          <p:cNvPr id="50" name="TextBox 49">
            <a:extLst>
              <a:ext uri="{FF2B5EF4-FFF2-40B4-BE49-F238E27FC236}">
                <a16:creationId xmlns:a16="http://schemas.microsoft.com/office/drawing/2014/main" id="{30E89C11-340B-46E3-97E9-BF4973EF4D3E}"/>
              </a:ext>
            </a:extLst>
          </p:cNvPr>
          <p:cNvSpPr txBox="1"/>
          <p:nvPr/>
        </p:nvSpPr>
        <p:spPr>
          <a:xfrm>
            <a:off x="589571" y="3244334"/>
            <a:ext cx="7564384" cy="369332"/>
          </a:xfrm>
          <a:prstGeom prst="rect">
            <a:avLst/>
          </a:prstGeom>
          <a:noFill/>
        </p:spPr>
        <p:txBody>
          <a:bodyPr wrap="square" rtlCol="0">
            <a:spAutoFit/>
          </a:bodyPr>
          <a:lstStyle/>
          <a:p>
            <a:pPr marL="342900" indent="-342900" algn="l">
              <a:buFont typeface="Wingdings" panose="05000000000000000000" pitchFamily="2" charset="2"/>
              <a:buChar char="q"/>
            </a:pPr>
            <a:r>
              <a:rPr lang="en-US" b="1" i="0" dirty="0">
                <a:solidFill>
                  <a:srgbClr val="292929"/>
                </a:solidFill>
                <a:effectLst/>
                <a:latin typeface="Bahnschrift" panose="020B0502040204020203" pitchFamily="34" charset="0"/>
              </a:rPr>
              <a:t>Advantages of Feature Binning</a:t>
            </a:r>
            <a:r>
              <a:rPr lang="en-US" b="1" dirty="0">
                <a:solidFill>
                  <a:srgbClr val="292929"/>
                </a:solidFill>
                <a:latin typeface="Bahnschrift" panose="020B0502040204020203" pitchFamily="34" charset="0"/>
              </a:rPr>
              <a:t> ?</a:t>
            </a:r>
            <a:endParaRPr lang="en-US" b="1" i="0" dirty="0">
              <a:effectLst/>
              <a:latin typeface="Bahnschrift" panose="020B0502040204020203" pitchFamily="34" charset="0"/>
            </a:endParaRPr>
          </a:p>
        </p:txBody>
      </p:sp>
      <p:sp>
        <p:nvSpPr>
          <p:cNvPr id="56" name="TextBox 55">
            <a:extLst>
              <a:ext uri="{FF2B5EF4-FFF2-40B4-BE49-F238E27FC236}">
                <a16:creationId xmlns:a16="http://schemas.microsoft.com/office/drawing/2014/main" id="{EFDCF159-0818-B35E-78D6-ED9F539EE9A1}"/>
              </a:ext>
            </a:extLst>
          </p:cNvPr>
          <p:cNvSpPr txBox="1"/>
          <p:nvPr/>
        </p:nvSpPr>
        <p:spPr>
          <a:xfrm>
            <a:off x="617825" y="1977397"/>
            <a:ext cx="11185848" cy="1107996"/>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Bahnschrift" panose="020B0502040204020203" pitchFamily="34" charset="0"/>
              </a:rPr>
              <a:t>What Is Feature Binning ?</a:t>
            </a:r>
          </a:p>
          <a:p>
            <a:r>
              <a:rPr lang="en-US" sz="1600" b="0" i="0" dirty="0">
                <a:effectLst/>
                <a:latin typeface="Bahnschrift" panose="020B0502040204020203" pitchFamily="34" charset="0"/>
              </a:rPr>
              <a:t>Feature binning is a data preprocessing technique that discretizes continuous numerical features into distinct bins or intervals. It simplifies the data, captures non-linear relationships, and improves algorithm performance by grouping similar values together.</a:t>
            </a:r>
            <a:endParaRPr lang="en-US" sz="1600" b="1" dirty="0">
              <a:latin typeface="Bahnschrift" panose="020B0502040204020203" pitchFamily="34" charset="0"/>
            </a:endParaRPr>
          </a:p>
        </p:txBody>
      </p:sp>
      <p:sp>
        <p:nvSpPr>
          <p:cNvPr id="4" name="TextBox 3">
            <a:extLst>
              <a:ext uri="{FF2B5EF4-FFF2-40B4-BE49-F238E27FC236}">
                <a16:creationId xmlns:a16="http://schemas.microsoft.com/office/drawing/2014/main" id="{E906CF7B-8FB1-E1B4-73FF-BB65F39A6C72}"/>
              </a:ext>
            </a:extLst>
          </p:cNvPr>
          <p:cNvSpPr txBox="1"/>
          <p:nvPr/>
        </p:nvSpPr>
        <p:spPr>
          <a:xfrm>
            <a:off x="617825" y="3562216"/>
            <a:ext cx="10984604"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Bahnschrift" panose="020B0502040204020203" pitchFamily="34" charset="0"/>
              </a:rPr>
              <a:t>It simplifies the logistic regression model and reduces the risk of model overfitting</a:t>
            </a:r>
          </a:p>
          <a:p>
            <a:pPr marL="285750" indent="-285750">
              <a:buFont typeface="Arial" panose="020B0604020202020204" pitchFamily="34" charset="0"/>
              <a:buChar char="•"/>
            </a:pPr>
            <a:r>
              <a:rPr lang="en-US" sz="1600" dirty="0">
                <a:latin typeface="Bahnschrift" panose="020B0502040204020203" pitchFamily="34" charset="0"/>
              </a:rPr>
              <a:t>Logistic regression is a generalized linear model, and its expressive ability is limited; Feature binning can introduce nonlinearity into the model, which can improve the expressive ability of the model and help better model fitting</a:t>
            </a:r>
          </a:p>
          <a:p>
            <a:pPr marL="285750" indent="-285750">
              <a:buFont typeface="Arial" panose="020B0604020202020204" pitchFamily="34" charset="0"/>
              <a:buChar char="•"/>
            </a:pPr>
            <a:r>
              <a:rPr lang="en-US" sz="1600" dirty="0">
                <a:latin typeface="Bahnschrift" panose="020B0502040204020203" pitchFamily="34" charset="0"/>
              </a:rPr>
              <a:t>The discretized features are very robust to abnormal data: for example, the value of a feature is 1 if age &gt; 30, and 0 otherwise. If the features are not discretized, an abnormal data point “300 years old” will impact the model fitting</a:t>
            </a:r>
          </a:p>
          <a:p>
            <a:pPr marL="285750" indent="-285750">
              <a:buFont typeface="Arial" panose="020B0604020202020204" pitchFamily="34" charset="0"/>
              <a:buChar char="•"/>
            </a:pPr>
            <a:r>
              <a:rPr lang="en-US" sz="1600" dirty="0">
                <a:latin typeface="Bahnschrift" panose="020B0502040204020203" pitchFamily="34" charset="0"/>
              </a:rPr>
              <a:t>It can treat null data as an individual class .</a:t>
            </a:r>
          </a:p>
        </p:txBody>
      </p:sp>
    </p:spTree>
    <p:extLst>
      <p:ext uri="{BB962C8B-B14F-4D97-AF65-F5344CB8AC3E}">
        <p14:creationId xmlns:p14="http://schemas.microsoft.com/office/powerpoint/2010/main" val="75590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Bahnschrift" panose="020B0502040204020203" pitchFamily="34" charset="0"/>
              </a:rPr>
              <a:t>Feature Binning</a:t>
            </a:r>
          </a:p>
        </p:txBody>
      </p:sp>
      <p:pic>
        <p:nvPicPr>
          <p:cNvPr id="8" name="Picture 7">
            <a:extLst>
              <a:ext uri="{FF2B5EF4-FFF2-40B4-BE49-F238E27FC236}">
                <a16:creationId xmlns:a16="http://schemas.microsoft.com/office/drawing/2014/main" id="{42F49510-D58B-B1E2-8721-1C9F6B0BDC2D}"/>
              </a:ext>
            </a:extLst>
          </p:cNvPr>
          <p:cNvPicPr>
            <a:picLocks noChangeAspect="1"/>
          </p:cNvPicPr>
          <p:nvPr/>
        </p:nvPicPr>
        <p:blipFill rotWithShape="1">
          <a:blip r:embed="rId2"/>
          <a:srcRect l="29074" t="44882" r="55068" b="40712"/>
          <a:stretch/>
        </p:blipFill>
        <p:spPr>
          <a:xfrm>
            <a:off x="1175858" y="1352080"/>
            <a:ext cx="2919487" cy="1814283"/>
          </a:xfrm>
          <a:prstGeom prst="rect">
            <a:avLst/>
          </a:prstGeom>
        </p:spPr>
      </p:pic>
      <p:sp>
        <p:nvSpPr>
          <p:cNvPr id="10" name="TextBox 9">
            <a:extLst>
              <a:ext uri="{FF2B5EF4-FFF2-40B4-BE49-F238E27FC236}">
                <a16:creationId xmlns:a16="http://schemas.microsoft.com/office/drawing/2014/main" id="{8E4A3535-BDC3-04A6-13F9-127977E8D448}"/>
              </a:ext>
            </a:extLst>
          </p:cNvPr>
          <p:cNvSpPr txBox="1"/>
          <p:nvPr/>
        </p:nvSpPr>
        <p:spPr>
          <a:xfrm>
            <a:off x="772374" y="982748"/>
            <a:ext cx="6094520" cy="369332"/>
          </a:xfrm>
          <a:prstGeom prst="rect">
            <a:avLst/>
          </a:prstGeom>
          <a:noFill/>
        </p:spPr>
        <p:txBody>
          <a:bodyPr wrap="square">
            <a:spAutoFit/>
          </a:bodyPr>
          <a:lstStyle/>
          <a:p>
            <a:pPr marL="285750" indent="-285750">
              <a:buFont typeface="Wingdings" panose="05000000000000000000" pitchFamily="2" charset="2"/>
              <a:buChar char="q"/>
            </a:pPr>
            <a:r>
              <a:rPr lang="en-US" b="1" dirty="0"/>
              <a:t>Method -</a:t>
            </a:r>
          </a:p>
        </p:txBody>
      </p:sp>
      <p:sp>
        <p:nvSpPr>
          <p:cNvPr id="12" name="TextBox 11">
            <a:extLst>
              <a:ext uri="{FF2B5EF4-FFF2-40B4-BE49-F238E27FC236}">
                <a16:creationId xmlns:a16="http://schemas.microsoft.com/office/drawing/2014/main" id="{DADC3FE6-73F6-6CAF-9439-35582DE7B727}"/>
              </a:ext>
            </a:extLst>
          </p:cNvPr>
          <p:cNvSpPr txBox="1"/>
          <p:nvPr/>
        </p:nvSpPr>
        <p:spPr>
          <a:xfrm>
            <a:off x="1064271" y="3121945"/>
            <a:ext cx="4528661" cy="2462213"/>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Bahnschrift" panose="020B0502040204020203" pitchFamily="34" charset="0"/>
              </a:rPr>
              <a:t>Binning Method: Choose a method (chi, dt, </a:t>
            </a:r>
            <a:r>
              <a:rPr lang="en-US" sz="1400" dirty="0" err="1">
                <a:latin typeface="Bahnschrift" panose="020B0502040204020203" pitchFamily="34" charset="0"/>
              </a:rPr>
              <a:t>kmean</a:t>
            </a:r>
            <a:r>
              <a:rPr lang="en-US" sz="1400" dirty="0">
                <a:latin typeface="Bahnschrift" panose="020B0502040204020203" pitchFamily="34" charset="0"/>
              </a:rPr>
              <a:t>, quantile, step) for binning the target column (y).</a:t>
            </a:r>
          </a:p>
          <a:p>
            <a:pPr marL="285750" indent="-285750">
              <a:buFont typeface="Arial" panose="020B0604020202020204" pitchFamily="34" charset="0"/>
              <a:buChar char="•"/>
            </a:pPr>
            <a:r>
              <a:rPr lang="en-US" sz="1400" dirty="0" err="1">
                <a:latin typeface="Bahnschrift" panose="020B0502040204020203" pitchFamily="34" charset="0"/>
              </a:rPr>
              <a:t>min_samples</a:t>
            </a:r>
            <a:r>
              <a:rPr lang="en-US" sz="1400" dirty="0">
                <a:latin typeface="Bahnschrift" panose="020B0502040204020203" pitchFamily="34" charset="0"/>
              </a:rPr>
              <a:t>: Specify the minimum number of samples required in each bin.</a:t>
            </a:r>
          </a:p>
          <a:p>
            <a:pPr marL="285750" indent="-285750">
              <a:buFont typeface="Arial" panose="020B0604020202020204" pitchFamily="34" charset="0"/>
              <a:buChar char="•"/>
            </a:pPr>
            <a:r>
              <a:rPr lang="en-US" sz="1400" dirty="0" err="1">
                <a:latin typeface="Bahnschrift" panose="020B0502040204020203" pitchFamily="34" charset="0"/>
              </a:rPr>
              <a:t>n_bins</a:t>
            </a:r>
            <a:r>
              <a:rPr lang="en-US" sz="1400" dirty="0">
                <a:latin typeface="Bahnschrift" panose="020B0502040204020203" pitchFamily="34" charset="0"/>
              </a:rPr>
              <a:t>: Determine the desired number of bins (if feasible) for the binning process.</a:t>
            </a:r>
          </a:p>
          <a:p>
            <a:pPr marL="285750" indent="-285750">
              <a:buFont typeface="Arial" panose="020B0604020202020204" pitchFamily="34" charset="0"/>
              <a:buChar char="•"/>
            </a:pPr>
            <a:r>
              <a:rPr lang="en-US" sz="1400" dirty="0" err="1">
                <a:latin typeface="Bahnschrift" panose="020B0502040204020203" pitchFamily="34" charset="0"/>
              </a:rPr>
              <a:t>empty_separate</a:t>
            </a:r>
            <a:r>
              <a:rPr lang="en-US" sz="1400" dirty="0">
                <a:latin typeface="Bahnschrift" panose="020B0502040204020203" pitchFamily="34" charset="0"/>
              </a:rPr>
              <a:t>: Decide whether to handle empty bins separately.</a:t>
            </a:r>
          </a:p>
          <a:p>
            <a:pPr marL="285750" indent="-285750">
              <a:buFont typeface="Arial" panose="020B0604020202020204" pitchFamily="34" charset="0"/>
              <a:buChar char="•"/>
            </a:pPr>
            <a:r>
              <a:rPr lang="en-US" sz="1400" dirty="0">
                <a:latin typeface="Bahnschrift" panose="020B0502040204020203" pitchFamily="34" charset="0"/>
              </a:rPr>
              <a:t>labels: Choose whether to convert the binning results into box labels or use numerical representations.</a:t>
            </a:r>
          </a:p>
        </p:txBody>
      </p:sp>
      <p:pic>
        <p:nvPicPr>
          <p:cNvPr id="2050" name="Picture 2">
            <a:extLst>
              <a:ext uri="{FF2B5EF4-FFF2-40B4-BE49-F238E27FC236}">
                <a16:creationId xmlns:a16="http://schemas.microsoft.com/office/drawing/2014/main" id="{140EA0AE-FBA0-1DB8-2224-346591234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557" y="1514096"/>
            <a:ext cx="5471171" cy="4496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EFD60E-87E5-E0C5-5F65-22939DD31E03}"/>
              </a:ext>
            </a:extLst>
          </p:cNvPr>
          <p:cNvSpPr txBox="1"/>
          <p:nvPr/>
        </p:nvSpPr>
        <p:spPr>
          <a:xfrm>
            <a:off x="5656558" y="1063756"/>
            <a:ext cx="6094520" cy="369332"/>
          </a:xfrm>
          <a:prstGeom prst="rect">
            <a:avLst/>
          </a:prstGeom>
          <a:noFill/>
        </p:spPr>
        <p:txBody>
          <a:bodyPr wrap="square">
            <a:spAutoFit/>
          </a:bodyPr>
          <a:lstStyle/>
          <a:p>
            <a:pPr marL="285750" indent="-285750">
              <a:buFont typeface="Wingdings" panose="05000000000000000000" pitchFamily="2" charset="2"/>
              <a:buChar char="q"/>
            </a:pPr>
            <a:r>
              <a:rPr lang="en-US" b="1" dirty="0"/>
              <a:t>The Binning Result -</a:t>
            </a:r>
          </a:p>
        </p:txBody>
      </p:sp>
    </p:spTree>
    <p:extLst>
      <p:ext uri="{BB962C8B-B14F-4D97-AF65-F5344CB8AC3E}">
        <p14:creationId xmlns:p14="http://schemas.microsoft.com/office/powerpoint/2010/main" val="42862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Bahnschrift" panose="020B0502040204020203" pitchFamily="34" charset="0"/>
              </a:rPr>
              <a:t>Conclusion After Feature Binning</a:t>
            </a:r>
          </a:p>
        </p:txBody>
      </p:sp>
      <p:pic>
        <p:nvPicPr>
          <p:cNvPr id="7" name="Picture 6">
            <a:extLst>
              <a:ext uri="{FF2B5EF4-FFF2-40B4-BE49-F238E27FC236}">
                <a16:creationId xmlns:a16="http://schemas.microsoft.com/office/drawing/2014/main" id="{8082EF5D-6C0E-40F4-C7D1-3D51758A5B5C}"/>
              </a:ext>
            </a:extLst>
          </p:cNvPr>
          <p:cNvPicPr>
            <a:picLocks noChangeAspect="1"/>
          </p:cNvPicPr>
          <p:nvPr/>
        </p:nvPicPr>
        <p:blipFill>
          <a:blip r:embed="rId2"/>
          <a:stretch>
            <a:fillRect/>
          </a:stretch>
        </p:blipFill>
        <p:spPr>
          <a:xfrm>
            <a:off x="441681" y="1137258"/>
            <a:ext cx="5436092" cy="5203680"/>
          </a:xfrm>
          <a:prstGeom prst="rect">
            <a:avLst/>
          </a:prstGeom>
        </p:spPr>
      </p:pic>
      <p:sp>
        <p:nvSpPr>
          <p:cNvPr id="11" name="TextBox 10">
            <a:extLst>
              <a:ext uri="{FF2B5EF4-FFF2-40B4-BE49-F238E27FC236}">
                <a16:creationId xmlns:a16="http://schemas.microsoft.com/office/drawing/2014/main" id="{23D03B8A-7AE5-71AD-4D33-BACE4E564A37}"/>
              </a:ext>
            </a:extLst>
          </p:cNvPr>
          <p:cNvSpPr txBox="1"/>
          <p:nvPr/>
        </p:nvSpPr>
        <p:spPr>
          <a:xfrm>
            <a:off x="6095999" y="1522030"/>
            <a:ext cx="5436093"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In this plot, the bar plot represents the proportion of the data in the corresponding bin; the red line represents the proportion of default customers.</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We need to make sure that the binning has monotonicity, which means the line is trending in the same direction with no sudden jump or drop.</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This plot looks ok, if there is a sudden jump or drop, we need to use </a:t>
            </a:r>
            <a:r>
              <a:rPr lang="en-US" dirty="0" err="1">
                <a:latin typeface="Bahnschrift" panose="020B0502040204020203" pitchFamily="34" charset="0"/>
              </a:rPr>
              <a:t>c.set_rules</a:t>
            </a:r>
            <a:r>
              <a:rPr lang="en-US" dirty="0">
                <a:latin typeface="Bahnschrift" panose="020B0502040204020203" pitchFamily="34" charset="0"/>
              </a:rPr>
              <a:t>(</a:t>
            </a:r>
            <a:r>
              <a:rPr lang="en-US" dirty="0" err="1">
                <a:latin typeface="Bahnschrift" panose="020B0502040204020203" pitchFamily="34" charset="0"/>
              </a:rPr>
              <a:t>dict</a:t>
            </a:r>
            <a:r>
              <a:rPr lang="en-US" dirty="0">
                <a:latin typeface="Bahnschrift" panose="020B0502040204020203" pitchFamily="34" charset="0"/>
              </a:rPr>
              <a:t>) to combine the binning.</a:t>
            </a:r>
          </a:p>
        </p:txBody>
      </p:sp>
    </p:spTree>
    <p:extLst>
      <p:ext uri="{BB962C8B-B14F-4D97-AF65-F5344CB8AC3E}">
        <p14:creationId xmlns:p14="http://schemas.microsoft.com/office/powerpoint/2010/main" val="132364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2800" b="1" dirty="0">
                <a:solidFill>
                  <a:schemeClr val="accent1"/>
                </a:solidFill>
                <a:latin typeface="Bahnschrift" panose="020B0502040204020203" pitchFamily="34" charset="0"/>
              </a:rPr>
              <a:t>Transform To WOE &amp; Calculate PSI</a:t>
            </a:r>
          </a:p>
        </p:txBody>
      </p:sp>
      <p:sp>
        <p:nvSpPr>
          <p:cNvPr id="4" name="TextBox 3">
            <a:extLst>
              <a:ext uri="{FF2B5EF4-FFF2-40B4-BE49-F238E27FC236}">
                <a16:creationId xmlns:a16="http://schemas.microsoft.com/office/drawing/2014/main" id="{6C8ABC47-B15B-FB39-D5A9-FF060691B383}"/>
              </a:ext>
            </a:extLst>
          </p:cNvPr>
          <p:cNvSpPr txBox="1"/>
          <p:nvPr/>
        </p:nvSpPr>
        <p:spPr>
          <a:xfrm>
            <a:off x="653547" y="1211659"/>
            <a:ext cx="10617693" cy="1077218"/>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Bahnschrift" panose="020B0502040204020203" pitchFamily="34" charset="0"/>
              </a:rPr>
              <a:t>WOE transformation is performed after the binning is Done.</a:t>
            </a:r>
            <a:endParaRPr lang="en-US" dirty="0">
              <a:latin typeface="Bahnschrift" panose="020B0502040204020203" pitchFamily="34" charset="0"/>
            </a:endParaRPr>
          </a:p>
          <a:p>
            <a:pPr marL="285750" indent="-285750">
              <a:buFont typeface="Arial" panose="020B0604020202020204" pitchFamily="34" charset="0"/>
              <a:buChar char="•"/>
            </a:pPr>
            <a:r>
              <a:rPr lang="en-US" sz="1600" dirty="0">
                <a:latin typeface="Bahnschrift" panose="020B0502040204020203" pitchFamily="34" charset="0"/>
              </a:rPr>
              <a:t>Columns that do not need to be transformed by WOE. Note: All columns will be transformed, including the columns that have not been binning, and the columns that do not need to be converted by WOE will be deleted through exclude, especially the target column.</a:t>
            </a:r>
          </a:p>
        </p:txBody>
      </p:sp>
      <p:pic>
        <p:nvPicPr>
          <p:cNvPr id="3074" name="Picture 2">
            <a:extLst>
              <a:ext uri="{FF2B5EF4-FFF2-40B4-BE49-F238E27FC236}">
                <a16:creationId xmlns:a16="http://schemas.microsoft.com/office/drawing/2014/main" id="{ED94B382-9C47-44E6-8496-FC3CC44C4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223" y="2573274"/>
            <a:ext cx="10073796" cy="320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19551"/>
      </p:ext>
    </p:extLst>
  </p:cSld>
  <p:clrMapOvr>
    <a:masterClrMapping/>
  </p:clrMapOvr>
</p:sld>
</file>

<file path=ppt/theme/theme1.xml><?xml version="1.0" encoding="utf-8"?>
<a:theme xmlns:a="http://schemas.openxmlformats.org/drawingml/2006/main" name="Cover and End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4461</TotalTime>
  <Words>2244</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Arial</vt:lpstr>
      <vt:lpstr>Bahnschrift</vt:lpstr>
      <vt:lpstr>Calibri</vt:lpstr>
      <vt:lpstr>source-serif-pro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Akash Singh</cp:lastModifiedBy>
  <cp:revision>88</cp:revision>
  <dcterms:created xsi:type="dcterms:W3CDTF">2020-01-20T05:08:25Z</dcterms:created>
  <dcterms:modified xsi:type="dcterms:W3CDTF">2023-05-26T02:52:15Z</dcterms:modified>
</cp:coreProperties>
</file>