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7"/>
  </p:notesMasterIdLst>
  <p:sldIdLst>
    <p:sldId id="362" r:id="rId4"/>
    <p:sldId id="347" r:id="rId5"/>
    <p:sldId id="321" r:id="rId6"/>
    <p:sldId id="319" r:id="rId7"/>
    <p:sldId id="364" r:id="rId8"/>
    <p:sldId id="324" r:id="rId9"/>
    <p:sldId id="309" r:id="rId10"/>
    <p:sldId id="365" r:id="rId11"/>
    <p:sldId id="366" r:id="rId12"/>
    <p:sldId id="367" r:id="rId13"/>
    <p:sldId id="368" r:id="rId14"/>
    <p:sldId id="369" r:id="rId15"/>
    <p:sldId id="370" r:id="rId16"/>
    <p:sldId id="371" r:id="rId17"/>
    <p:sldId id="372" r:id="rId18"/>
    <p:sldId id="373" r:id="rId19"/>
    <p:sldId id="375" r:id="rId20"/>
    <p:sldId id="376" r:id="rId21"/>
    <p:sldId id="377" r:id="rId22"/>
    <p:sldId id="379" r:id="rId23"/>
    <p:sldId id="380" r:id="rId24"/>
    <p:sldId id="327" r:id="rId25"/>
    <p:sldId id="3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949"/>
    <a:srgbClr val="F4B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5033" autoAdjust="0"/>
  </p:normalViewPr>
  <p:slideViewPr>
    <p:cSldViewPr snapToGrid="0" showGuides="1">
      <p:cViewPr varScale="1">
        <p:scale>
          <a:sx n="78" d="100"/>
          <a:sy n="78" d="100"/>
        </p:scale>
        <p:origin x="902" y="72"/>
      </p:cViewPr>
      <p:guideLst>
        <p:guide orient="horz" pos="247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96553217442961E-2"/>
          <c:y val="5.1559414652304979E-2"/>
          <c:w val="0.96040689356511411"/>
          <c:h val="0.91274560597302234"/>
        </c:manualLayout>
      </c:layout>
      <c:barChart>
        <c:barDir val="col"/>
        <c:grouping val="stacked"/>
        <c:varyColors val="0"/>
        <c:ser>
          <c:idx val="0"/>
          <c:order val="0"/>
          <c:tx>
            <c:strRef>
              <c:f>Sheet1!$B$1</c:f>
              <c:strCache>
                <c:ptCount val="1"/>
                <c:pt idx="0">
                  <c:v>Series 1</c:v>
                </c:pt>
              </c:strCache>
            </c:strRef>
          </c:tx>
          <c:spPr>
            <a:solidFill>
              <a:schemeClr val="accent6"/>
            </a:solidFill>
            <a:ln w="50800">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2275-4B12-A5F0-4F23D5BBE7CA}"/>
              </c:ext>
            </c:extLst>
          </c:dPt>
          <c:dPt>
            <c:idx val="1"/>
            <c:invertIfNegative val="0"/>
            <c:bubble3D val="0"/>
            <c:spPr>
              <a:solidFill>
                <a:schemeClr val="accent1"/>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2275-4B12-A5F0-4F23D5BBE7CA}"/>
              </c:ext>
            </c:extLst>
          </c:dPt>
          <c:dPt>
            <c:idx val="2"/>
            <c:invertIfNegative val="0"/>
            <c:bubble3D val="0"/>
            <c:spPr>
              <a:solidFill>
                <a:schemeClr val="accent2"/>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4-2275-4B12-A5F0-4F23D5BBE7CA}"/>
              </c:ext>
            </c:extLst>
          </c:dPt>
          <c:dPt>
            <c:idx val="3"/>
            <c:invertIfNegative val="0"/>
            <c:bubble3D val="0"/>
            <c:spPr>
              <a:solidFill>
                <a:schemeClr val="accent3"/>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2275-4B12-A5F0-4F23D5BBE7CA}"/>
              </c:ext>
            </c:extLst>
          </c:dPt>
          <c:dPt>
            <c:idx val="4"/>
            <c:invertIfNegative val="0"/>
            <c:bubble3D val="0"/>
            <c:spPr>
              <a:solidFill>
                <a:schemeClr val="accent4"/>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8-2275-4B12-A5F0-4F23D5BBE7CA}"/>
              </c:ext>
            </c:extLst>
          </c:dPt>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50</c:v>
                </c:pt>
                <c:pt idx="1">
                  <c:v>60</c:v>
                </c:pt>
                <c:pt idx="2">
                  <c:v>90</c:v>
                </c:pt>
                <c:pt idx="3">
                  <c:v>40</c:v>
                </c:pt>
                <c:pt idx="4">
                  <c:v>80</c:v>
                </c:pt>
              </c:numCache>
            </c:numRef>
          </c:val>
          <c:extLst>
            <c:ext xmlns:c16="http://schemas.microsoft.com/office/drawing/2014/chart" uri="{C3380CC4-5D6E-409C-BE32-E72D297353CC}">
              <c16:uniqueId val="{00000009-2275-4B12-A5F0-4F23D5BBE7CA}"/>
            </c:ext>
          </c:extLst>
        </c:ser>
        <c:dLbls>
          <c:showLegendKey val="0"/>
          <c:showVal val="0"/>
          <c:showCatName val="0"/>
          <c:showSerName val="0"/>
          <c:showPercent val="0"/>
          <c:showBubbleSize val="0"/>
        </c:dLbls>
        <c:gapWidth val="84"/>
        <c:overlap val="100"/>
        <c:axId val="172143360"/>
        <c:axId val="172144896"/>
      </c:barChart>
      <c:catAx>
        <c:axId val="172143360"/>
        <c:scaling>
          <c:orientation val="minMax"/>
        </c:scaling>
        <c:delete val="1"/>
        <c:axPos val="b"/>
        <c:numFmt formatCode="General" sourceLinked="0"/>
        <c:majorTickMark val="out"/>
        <c:minorTickMark val="none"/>
        <c:tickLblPos val="nextTo"/>
        <c:crossAx val="172144896"/>
        <c:crosses val="autoZero"/>
        <c:auto val="1"/>
        <c:lblAlgn val="ctr"/>
        <c:lblOffset val="100"/>
        <c:noMultiLvlLbl val="0"/>
      </c:catAx>
      <c:valAx>
        <c:axId val="172144896"/>
        <c:scaling>
          <c:orientation val="minMax"/>
        </c:scaling>
        <c:delete val="1"/>
        <c:axPos val="l"/>
        <c:majorGridlines>
          <c:spPr>
            <a:ln>
              <a:noFill/>
            </a:ln>
          </c:spPr>
        </c:majorGridlines>
        <c:numFmt formatCode="General" sourceLinked="1"/>
        <c:majorTickMark val="out"/>
        <c:minorTickMark val="none"/>
        <c:tickLblPos val="nextTo"/>
        <c:crossAx val="172143360"/>
        <c:crosses val="autoZero"/>
        <c:crossBetween val="between"/>
      </c:valAx>
    </c:plotArea>
    <c:plotVisOnly val="1"/>
    <c:dispBlanksAs val="gap"/>
    <c:showDLblsOverMax val="0"/>
  </c:chart>
  <c:spPr>
    <a:no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18-Feb-23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0C146F8-785E-4357-89E6-5E2DAB1904A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FA8684E8-EFC5-4377-9100-E2ABBB9E5E71}"/>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878F75C-38C4-446A-B23A-06334235612F}"/>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4C0D4A67-1414-47F5-B5C1-3185747F7D5F}"/>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AD577DF-DF85-454F-BDBF-23209987934F}"/>
              </a:ext>
            </a:extLst>
          </p:cNvPr>
          <p:cNvGrpSpPr/>
          <p:nvPr userDrawn="1"/>
        </p:nvGrpSpPr>
        <p:grpSpPr>
          <a:xfrm>
            <a:off x="772528" y="2049261"/>
            <a:ext cx="2249349" cy="3954238"/>
            <a:chOff x="4871870" y="1763729"/>
            <a:chExt cx="2448272" cy="4303935"/>
          </a:xfrm>
        </p:grpSpPr>
        <p:grpSp>
          <p:nvGrpSpPr>
            <p:cNvPr id="3" name="Group 3">
              <a:extLst>
                <a:ext uri="{FF2B5EF4-FFF2-40B4-BE49-F238E27FC236}">
                  <a16:creationId xmlns:a16="http://schemas.microsoft.com/office/drawing/2014/main" id="{977273B1-644C-4645-AABB-179031C21461}"/>
                </a:ext>
              </a:extLst>
            </p:cNvPr>
            <p:cNvGrpSpPr/>
            <p:nvPr/>
          </p:nvGrpSpPr>
          <p:grpSpPr>
            <a:xfrm>
              <a:off x="4871870" y="1763729"/>
              <a:ext cx="2448272" cy="4303935"/>
              <a:chOff x="445712" y="1449040"/>
              <a:chExt cx="2113018" cy="3924176"/>
            </a:xfrm>
          </p:grpSpPr>
          <p:sp>
            <p:nvSpPr>
              <p:cNvPr id="5" name="Rounded Rectangle 4">
                <a:extLst>
                  <a:ext uri="{FF2B5EF4-FFF2-40B4-BE49-F238E27FC236}">
                    <a16:creationId xmlns:a16="http://schemas.microsoft.com/office/drawing/2014/main" id="{30E56E3F-48AE-47B3-8C2E-9FD14A7E4A3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B1915F00-E4FB-4F04-A92B-517AC284A98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903D2C95-E196-4FAC-AD62-42DEA2377A73}"/>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8974296E-583C-48DF-91A2-8FFA857C7DE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024CA893-4AE4-49A1-8B5D-CD95875B6DA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 name="Picture Placeholder 2">
              <a:extLst>
                <a:ext uri="{FF2B5EF4-FFF2-40B4-BE49-F238E27FC236}">
                  <a16:creationId xmlns:a16="http://schemas.microsoft.com/office/drawing/2014/main" id="{3BB5BB93-F976-4215-A6F1-B0D5EFCEF701}"/>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sp>
        <p:nvSpPr>
          <p:cNvPr id="10" name="그림 개체 틀 2">
            <a:extLst>
              <a:ext uri="{FF2B5EF4-FFF2-40B4-BE49-F238E27FC236}">
                <a16:creationId xmlns:a16="http://schemas.microsoft.com/office/drawing/2014/main" id="{3AB80860-A297-4DAD-AAE7-38F186BA6701}"/>
              </a:ext>
            </a:extLst>
          </p:cNvPr>
          <p:cNvSpPr>
            <a:spLocks noGrp="1"/>
          </p:cNvSpPr>
          <p:nvPr>
            <p:ph type="pic" sz="quarter" idx="10" hasCustomPrompt="1"/>
          </p:nvPr>
        </p:nvSpPr>
        <p:spPr>
          <a:xfrm>
            <a:off x="5591176" y="1"/>
            <a:ext cx="6605602" cy="6866390"/>
          </a:xfrm>
          <a:custGeom>
            <a:avLst/>
            <a:gdLst>
              <a:gd name="connsiteX0" fmla="*/ 0 w 4427984"/>
              <a:gd name="connsiteY0" fmla="*/ 0 h 6866389"/>
              <a:gd name="connsiteX1" fmla="*/ 4427984 w 4427984"/>
              <a:gd name="connsiteY1" fmla="*/ 0 h 6866389"/>
              <a:gd name="connsiteX2" fmla="*/ 4427984 w 4427984"/>
              <a:gd name="connsiteY2" fmla="*/ 6866389 h 6866389"/>
              <a:gd name="connsiteX3" fmla="*/ 0 w 4427984"/>
              <a:gd name="connsiteY3" fmla="*/ 6866389 h 6866389"/>
              <a:gd name="connsiteX4" fmla="*/ 0 w 4427984"/>
              <a:gd name="connsiteY4" fmla="*/ 0 h 6866389"/>
              <a:gd name="connsiteX0" fmla="*/ 595618 w 4427984"/>
              <a:gd name="connsiteY0" fmla="*/ 0 h 6883167"/>
              <a:gd name="connsiteX1" fmla="*/ 4427984 w 4427984"/>
              <a:gd name="connsiteY1" fmla="*/ 16778 h 6883167"/>
              <a:gd name="connsiteX2" fmla="*/ 4427984 w 4427984"/>
              <a:gd name="connsiteY2" fmla="*/ 6883167 h 6883167"/>
              <a:gd name="connsiteX3" fmla="*/ 0 w 4427984"/>
              <a:gd name="connsiteY3" fmla="*/ 6883167 h 6883167"/>
              <a:gd name="connsiteX4" fmla="*/ 595618 w 4427984"/>
              <a:gd name="connsiteY4" fmla="*/ 0 h 6883167"/>
              <a:gd name="connsiteX0" fmla="*/ 1258348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258348 w 5090714"/>
              <a:gd name="connsiteY4" fmla="*/ 0 h 6883167"/>
              <a:gd name="connsiteX0" fmla="*/ 1493240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493240 w 5090714"/>
              <a:gd name="connsiteY4" fmla="*/ 0 h 6883167"/>
              <a:gd name="connsiteX0" fmla="*/ 1459684 w 5090714"/>
              <a:gd name="connsiteY0" fmla="*/ 0 h 6866389"/>
              <a:gd name="connsiteX1" fmla="*/ 5090714 w 5090714"/>
              <a:gd name="connsiteY1" fmla="*/ 0 h 6866389"/>
              <a:gd name="connsiteX2" fmla="*/ 5090714 w 5090714"/>
              <a:gd name="connsiteY2" fmla="*/ 6866389 h 6866389"/>
              <a:gd name="connsiteX3" fmla="*/ 0 w 5090714"/>
              <a:gd name="connsiteY3" fmla="*/ 6858001 h 6866389"/>
              <a:gd name="connsiteX4" fmla="*/ 1459684 w 5090714"/>
              <a:gd name="connsiteY4" fmla="*/ 0 h 6866389"/>
              <a:gd name="connsiteX0" fmla="*/ 1711354 w 5090714"/>
              <a:gd name="connsiteY0" fmla="*/ 0 h 6874778"/>
              <a:gd name="connsiteX1" fmla="*/ 5090714 w 5090714"/>
              <a:gd name="connsiteY1" fmla="*/ 8389 h 6874778"/>
              <a:gd name="connsiteX2" fmla="*/ 5090714 w 5090714"/>
              <a:gd name="connsiteY2" fmla="*/ 6874778 h 6874778"/>
              <a:gd name="connsiteX3" fmla="*/ 0 w 5090714"/>
              <a:gd name="connsiteY3" fmla="*/ 6866390 h 6874778"/>
              <a:gd name="connsiteX4" fmla="*/ 1711354 w 5090714"/>
              <a:gd name="connsiteY4" fmla="*/ 0 h 6874778"/>
              <a:gd name="connsiteX0" fmla="*/ 1937857 w 5317217"/>
              <a:gd name="connsiteY0" fmla="*/ 0 h 6874779"/>
              <a:gd name="connsiteX1" fmla="*/ 5317217 w 5317217"/>
              <a:gd name="connsiteY1" fmla="*/ 8389 h 6874779"/>
              <a:gd name="connsiteX2" fmla="*/ 5317217 w 5317217"/>
              <a:gd name="connsiteY2" fmla="*/ 6874778 h 6874779"/>
              <a:gd name="connsiteX3" fmla="*/ 0 w 5317217"/>
              <a:gd name="connsiteY3" fmla="*/ 6874779 h 6874779"/>
              <a:gd name="connsiteX4" fmla="*/ 1937857 w 5317217"/>
              <a:gd name="connsiteY4" fmla="*/ 0 h 6874779"/>
              <a:gd name="connsiteX0" fmla="*/ 1280632 w 5317217"/>
              <a:gd name="connsiteY0" fmla="*/ 10661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0661 h 6866390"/>
              <a:gd name="connsiteX0" fmla="*/ 1280632 w 5317217"/>
              <a:gd name="connsiteY0" fmla="*/ 1136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136 h 6866390"/>
              <a:gd name="connsiteX0" fmla="*/ 1413982 w 5450567"/>
              <a:gd name="connsiteY0" fmla="*/ 1136 h 6866390"/>
              <a:gd name="connsiteX1" fmla="*/ 5450567 w 5450567"/>
              <a:gd name="connsiteY1" fmla="*/ 0 h 6866390"/>
              <a:gd name="connsiteX2" fmla="*/ 5450567 w 5450567"/>
              <a:gd name="connsiteY2" fmla="*/ 6866389 h 6866390"/>
              <a:gd name="connsiteX3" fmla="*/ 0 w 5450567"/>
              <a:gd name="connsiteY3" fmla="*/ 6866390 h 6866390"/>
              <a:gd name="connsiteX4" fmla="*/ 1413982 w 5450567"/>
              <a:gd name="connsiteY4" fmla="*/ 1136 h 6866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0567" h="6866390">
                <a:moveTo>
                  <a:pt x="1413982" y="1136"/>
                </a:moveTo>
                <a:lnTo>
                  <a:pt x="5450567" y="0"/>
                </a:lnTo>
                <a:lnTo>
                  <a:pt x="5450567" y="6866389"/>
                </a:lnTo>
                <a:lnTo>
                  <a:pt x="0" y="6866390"/>
                </a:lnTo>
                <a:lnTo>
                  <a:pt x="1413982" y="1136"/>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11" name="그림 개체 틀 2">
            <a:extLst>
              <a:ext uri="{FF2B5EF4-FFF2-40B4-BE49-F238E27FC236}">
                <a16:creationId xmlns:a16="http://schemas.microsoft.com/office/drawing/2014/main" id="{5F01346D-41B4-4635-A65B-D14C19699D24}"/>
              </a:ext>
            </a:extLst>
          </p:cNvPr>
          <p:cNvSpPr>
            <a:spLocks noGrp="1"/>
          </p:cNvSpPr>
          <p:nvPr>
            <p:ph type="pic" sz="quarter" idx="14" hasCustomPrompt="1"/>
          </p:nvPr>
        </p:nvSpPr>
        <p:spPr>
          <a:xfrm>
            <a:off x="942863" y="2412995"/>
            <a:ext cx="1918562" cy="318560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CF88C7B-B8EA-43A6-8678-AF268289A155}"/>
              </a:ext>
            </a:extLst>
          </p:cNvPr>
          <p:cNvSpPr>
            <a:spLocks noGrp="1"/>
          </p:cNvSpPr>
          <p:nvPr>
            <p:ph type="pic" sz="quarter" idx="11" hasCustomPrompt="1"/>
          </p:nvPr>
        </p:nvSpPr>
        <p:spPr>
          <a:xfrm>
            <a:off x="0" y="0"/>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06E47833-EA54-4B75-BE6B-4C9356A97732}"/>
              </a:ext>
            </a:extLst>
          </p:cNvPr>
          <p:cNvSpPr>
            <a:spLocks noGrp="1"/>
          </p:cNvSpPr>
          <p:nvPr>
            <p:ph type="pic" sz="quarter" idx="11" hasCustomPrompt="1"/>
          </p:nvPr>
        </p:nvSpPr>
        <p:spPr>
          <a:xfrm>
            <a:off x="7489153" y="830338"/>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5" name="Picture Placeholder 9">
            <a:extLst>
              <a:ext uri="{FF2B5EF4-FFF2-40B4-BE49-F238E27FC236}">
                <a16:creationId xmlns:a16="http://schemas.microsoft.com/office/drawing/2014/main" id="{BFAA4E01-2BD5-4B03-88A7-337F27D418F3}"/>
              </a:ext>
            </a:extLst>
          </p:cNvPr>
          <p:cNvSpPr>
            <a:spLocks noGrp="1"/>
          </p:cNvSpPr>
          <p:nvPr>
            <p:ph type="pic" sz="quarter" idx="12" hasCustomPrompt="1"/>
          </p:nvPr>
        </p:nvSpPr>
        <p:spPr>
          <a:xfrm>
            <a:off x="5303513" y="830338"/>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6" name="Picture Placeholder 9">
            <a:extLst>
              <a:ext uri="{FF2B5EF4-FFF2-40B4-BE49-F238E27FC236}">
                <a16:creationId xmlns:a16="http://schemas.microsoft.com/office/drawing/2014/main" id="{73E4E795-5EEE-4740-A183-83C37E7CE5B8}"/>
              </a:ext>
            </a:extLst>
          </p:cNvPr>
          <p:cNvSpPr>
            <a:spLocks noGrp="1"/>
          </p:cNvSpPr>
          <p:nvPr>
            <p:ph type="pic" sz="quarter" idx="13" hasCustomPrompt="1"/>
          </p:nvPr>
        </p:nvSpPr>
        <p:spPr>
          <a:xfrm>
            <a:off x="3117873" y="830337"/>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9" name="Picture Placeholder 9">
            <a:extLst>
              <a:ext uri="{FF2B5EF4-FFF2-40B4-BE49-F238E27FC236}">
                <a16:creationId xmlns:a16="http://schemas.microsoft.com/office/drawing/2014/main" id="{7B740AC6-8F21-4A94-839D-C0FFBF79FA28}"/>
              </a:ext>
            </a:extLst>
          </p:cNvPr>
          <p:cNvSpPr>
            <a:spLocks noGrp="1"/>
          </p:cNvSpPr>
          <p:nvPr>
            <p:ph type="pic" sz="quarter" idx="14" hasCustomPrompt="1"/>
          </p:nvPr>
        </p:nvSpPr>
        <p:spPr>
          <a:xfrm>
            <a:off x="932233" y="830336"/>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5990891-A407-4083-90D9-EDB81A1D2836}"/>
              </a:ext>
            </a:extLst>
          </p:cNvPr>
          <p:cNvSpPr>
            <a:spLocks noGrp="1"/>
          </p:cNvSpPr>
          <p:nvPr>
            <p:ph type="pic" idx="10" hasCustomPrompt="1"/>
          </p:nvPr>
        </p:nvSpPr>
        <p:spPr>
          <a:xfrm>
            <a:off x="687337" y="1254229"/>
            <a:ext cx="11504663" cy="2995555"/>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052B485F-EA15-4698-9895-28C209313AFC}"/>
              </a:ext>
            </a:extLst>
          </p:cNvPr>
          <p:cNvSpPr/>
          <p:nvPr userDrawn="1"/>
        </p:nvSpPr>
        <p:spPr>
          <a:xfrm>
            <a:off x="1" y="2060849"/>
            <a:ext cx="4190267" cy="17285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3" name="Rectangle 16">
            <a:extLst>
              <a:ext uri="{FF2B5EF4-FFF2-40B4-BE49-F238E27FC236}">
                <a16:creationId xmlns:a16="http://schemas.microsoft.com/office/drawing/2014/main" id="{CC4FB6C6-B749-4587-B3B4-09BD00EBAAF6}"/>
              </a:ext>
            </a:extLst>
          </p:cNvPr>
          <p:cNvSpPr/>
          <p:nvPr userDrawn="1"/>
        </p:nvSpPr>
        <p:spPr>
          <a:xfrm>
            <a:off x="7769438" y="3261741"/>
            <a:ext cx="4422562" cy="172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aphic 14">
            <a:extLst>
              <a:ext uri="{FF2B5EF4-FFF2-40B4-BE49-F238E27FC236}">
                <a16:creationId xmlns:a16="http://schemas.microsoft.com/office/drawing/2014/main" id="{ED2B33C8-78A4-4ABB-938C-C8B4EF619B0B}"/>
              </a:ext>
            </a:extLst>
          </p:cNvPr>
          <p:cNvGrpSpPr/>
          <p:nvPr userDrawn="1"/>
        </p:nvGrpSpPr>
        <p:grpSpPr>
          <a:xfrm>
            <a:off x="4057675" y="1772818"/>
            <a:ext cx="3867113" cy="3041550"/>
            <a:chOff x="2444748" y="555044"/>
            <a:chExt cx="7282046" cy="5727455"/>
          </a:xfrm>
        </p:grpSpPr>
        <p:sp>
          <p:nvSpPr>
            <p:cNvPr id="5" name="Freeform: Shape 5">
              <a:extLst>
                <a:ext uri="{FF2B5EF4-FFF2-40B4-BE49-F238E27FC236}">
                  <a16:creationId xmlns:a16="http://schemas.microsoft.com/office/drawing/2014/main" id="{DEC648F6-8D3C-49A7-9CD4-F134D31A0B76}"/>
                </a:ext>
              </a:extLst>
            </p:cNvPr>
            <p:cNvSpPr/>
            <p:nvPr/>
          </p:nvSpPr>
          <p:spPr>
            <a:xfrm>
              <a:off x="4964692"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657002FD-B659-4676-A5F3-CD98885D52FE}"/>
                </a:ext>
              </a:extLst>
            </p:cNvPr>
            <p:cNvSpPr/>
            <p:nvPr/>
          </p:nvSpPr>
          <p:spPr>
            <a:xfrm>
              <a:off x="2444748" y="555044"/>
              <a:ext cx="7282046"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7">
              <a:extLst>
                <a:ext uri="{FF2B5EF4-FFF2-40B4-BE49-F238E27FC236}">
                  <a16:creationId xmlns:a16="http://schemas.microsoft.com/office/drawing/2014/main" id="{9F59F015-3FBC-4C5E-83BB-CDEF4CC3D12A}"/>
                </a:ext>
              </a:extLst>
            </p:cNvPr>
            <p:cNvSpPr/>
            <p:nvPr/>
          </p:nvSpPr>
          <p:spPr>
            <a:xfrm>
              <a:off x="8706598" y="5435656"/>
              <a:ext cx="490924"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6F0F37F5-F7D4-4A15-B23E-F44504BFE495}"/>
                </a:ext>
              </a:extLst>
            </p:cNvPr>
            <p:cNvSpPr/>
            <p:nvPr/>
          </p:nvSpPr>
          <p:spPr>
            <a:xfrm>
              <a:off x="2481568" y="595956"/>
              <a:ext cx="7200227"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
              <a:extLst>
                <a:ext uri="{FF2B5EF4-FFF2-40B4-BE49-F238E27FC236}">
                  <a16:creationId xmlns:a16="http://schemas.microsoft.com/office/drawing/2014/main" id="{C717899C-A9F8-4538-B189-1D93A0ADE242}"/>
                </a:ext>
              </a:extLst>
            </p:cNvPr>
            <p:cNvSpPr/>
            <p:nvPr/>
          </p:nvSpPr>
          <p:spPr>
            <a:xfrm>
              <a:off x="4968920"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10">
              <a:extLst>
                <a:ext uri="{FF2B5EF4-FFF2-40B4-BE49-F238E27FC236}">
                  <a16:creationId xmlns:a16="http://schemas.microsoft.com/office/drawing/2014/main" id="{AF681879-E332-4667-A3DD-D285370C6011}"/>
                </a:ext>
              </a:extLst>
            </p:cNvPr>
            <p:cNvSpPr/>
            <p:nvPr/>
          </p:nvSpPr>
          <p:spPr>
            <a:xfrm>
              <a:off x="2481568" y="4903820"/>
              <a:ext cx="7200227"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1">
              <a:extLst>
                <a:ext uri="{FF2B5EF4-FFF2-40B4-BE49-F238E27FC236}">
                  <a16:creationId xmlns:a16="http://schemas.microsoft.com/office/drawing/2014/main" id="{D975E02C-E219-40F8-B258-7BB8FDEB2479}"/>
                </a:ext>
              </a:extLst>
            </p:cNvPr>
            <p:cNvSpPr/>
            <p:nvPr/>
          </p:nvSpPr>
          <p:spPr>
            <a:xfrm>
              <a:off x="2747714" y="910966"/>
              <a:ext cx="6676114"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258962D9-524F-42E6-AA6E-C9B50F490963}"/>
                </a:ext>
              </a:extLst>
            </p:cNvPr>
            <p:cNvSpPr/>
            <p:nvPr/>
          </p:nvSpPr>
          <p:spPr>
            <a:xfrm>
              <a:off x="5654591" y="939517"/>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그림 개체 틀 2">
            <a:extLst>
              <a:ext uri="{FF2B5EF4-FFF2-40B4-BE49-F238E27FC236}">
                <a16:creationId xmlns:a16="http://schemas.microsoft.com/office/drawing/2014/main" id="{D60EF0F3-CB71-4497-9834-6FEE9CF6934E}"/>
              </a:ext>
            </a:extLst>
          </p:cNvPr>
          <p:cNvSpPr>
            <a:spLocks noGrp="1"/>
          </p:cNvSpPr>
          <p:nvPr>
            <p:ph type="pic" sz="quarter" idx="43" hasCustomPrompt="1"/>
          </p:nvPr>
        </p:nvSpPr>
        <p:spPr>
          <a:xfrm>
            <a:off x="4203257" y="1895562"/>
            <a:ext cx="3599245" cy="2121485"/>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
        <p:nvSpPr>
          <p:cNvPr id="14" name="그림 개체 틀 2">
            <a:extLst>
              <a:ext uri="{FF2B5EF4-FFF2-40B4-BE49-F238E27FC236}">
                <a16:creationId xmlns:a16="http://schemas.microsoft.com/office/drawing/2014/main" id="{A24ADF49-0093-4BF3-A045-0F3461FBDF88}"/>
              </a:ext>
            </a:extLst>
          </p:cNvPr>
          <p:cNvSpPr>
            <a:spLocks noGrp="1"/>
          </p:cNvSpPr>
          <p:nvPr>
            <p:ph type="pic" sz="quarter" idx="42" hasCustomPrompt="1"/>
          </p:nvPr>
        </p:nvSpPr>
        <p:spPr>
          <a:xfrm>
            <a:off x="7114449" y="3260426"/>
            <a:ext cx="1045514" cy="172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5" name="Text Placeholder 9">
            <a:extLst>
              <a:ext uri="{FF2B5EF4-FFF2-40B4-BE49-F238E27FC236}">
                <a16:creationId xmlns:a16="http://schemas.microsoft.com/office/drawing/2014/main" id="{3A154447-C4FE-4332-8D76-49A02E250B3A}"/>
              </a:ext>
            </a:extLst>
          </p:cNvPr>
          <p:cNvSpPr>
            <a:spLocks noGrp="1"/>
          </p:cNvSpPr>
          <p:nvPr>
            <p:ph type="body" sz="quarter" idx="10" hasCustomPrompt="1"/>
          </p:nvPr>
        </p:nvSpPr>
        <p:spPr>
          <a:xfrm>
            <a:off x="323529" y="31363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a:extLst>
              <a:ext uri="{FF2B5EF4-FFF2-40B4-BE49-F238E27FC236}">
                <a16:creationId xmlns:a16="http://schemas.microsoft.com/office/drawing/2014/main" id="{17D37BB6-BA94-4617-B942-1F9B66EBC35E}"/>
              </a:ext>
            </a:extLst>
          </p:cNvPr>
          <p:cNvGrpSpPr/>
          <p:nvPr/>
        </p:nvGrpSpPr>
        <p:grpSpPr>
          <a:xfrm>
            <a:off x="4086808" y="892842"/>
            <a:ext cx="7674118" cy="2818956"/>
            <a:chOff x="1064933" y="1502442"/>
            <a:chExt cx="7674118" cy="2818956"/>
          </a:xfrm>
        </p:grpSpPr>
        <p:sp>
          <p:nvSpPr>
            <p:cNvPr id="23" name="TextBox 22">
              <a:hlinkClick r:id="rId2"/>
              <a:extLst>
                <a:ext uri="{FF2B5EF4-FFF2-40B4-BE49-F238E27FC236}">
                  <a16:creationId xmlns:a16="http://schemas.microsoft.com/office/drawing/2014/main" id="{D6A79285-3107-4BC0-8875-8EF27C571FEF}"/>
                </a:ext>
              </a:extLst>
            </p:cNvPr>
            <p:cNvSpPr txBox="1"/>
            <p:nvPr/>
          </p:nvSpPr>
          <p:spPr>
            <a:xfrm>
              <a:off x="3452950" y="4075177"/>
              <a:ext cx="5286101" cy="246221"/>
            </a:xfrm>
            <a:prstGeom prst="rect">
              <a:avLst/>
            </a:prstGeom>
            <a:noFill/>
          </p:spPr>
          <p:txBody>
            <a:bodyPr wrap="square" rtlCol="0" anchor="ctr">
              <a:spAutoFit/>
            </a:bodyPr>
            <a:lstStyle/>
            <a:p>
              <a:pPr algn="r"/>
              <a:endParaRPr lang="ko-KR" altLang="en-US" sz="1000" dirty="0">
                <a:solidFill>
                  <a:schemeClr val="bg1"/>
                </a:solidFill>
                <a:cs typeface="Arial" pitchFamily="34" charset="0"/>
              </a:endParaRPr>
            </a:p>
          </p:txBody>
        </p:sp>
        <p:sp>
          <p:nvSpPr>
            <p:cNvPr id="24" name="TextBox 23">
              <a:extLst>
                <a:ext uri="{FF2B5EF4-FFF2-40B4-BE49-F238E27FC236}">
                  <a16:creationId xmlns:a16="http://schemas.microsoft.com/office/drawing/2014/main" id="{C8B135A4-E404-492F-A148-A6DA3E196F2F}"/>
                </a:ext>
              </a:extLst>
            </p:cNvPr>
            <p:cNvSpPr txBox="1"/>
            <p:nvPr/>
          </p:nvSpPr>
          <p:spPr>
            <a:xfrm>
              <a:off x="1064933" y="1502442"/>
              <a:ext cx="7674118" cy="1754326"/>
            </a:xfrm>
            <a:prstGeom prst="rect">
              <a:avLst/>
            </a:prstGeom>
            <a:noFill/>
          </p:spPr>
          <p:txBody>
            <a:bodyPr wrap="square" rtlCol="0" anchor="ctr">
              <a:spAutoFit/>
            </a:bodyPr>
            <a:lstStyle/>
            <a:p>
              <a:pPr algn="r"/>
              <a:r>
                <a:rPr lang="en-US" sz="5400" dirty="0">
                  <a:solidFill>
                    <a:schemeClr val="bg1"/>
                  </a:solidFill>
                  <a:latin typeface="Bahnschrift" panose="020B0502040204020203" pitchFamily="34" charset="0"/>
                </a:rPr>
                <a:t>HOUSE PRICE PREDICTION</a:t>
              </a:r>
            </a:p>
          </p:txBody>
        </p:sp>
        <p:sp>
          <p:nvSpPr>
            <p:cNvPr id="35" name="TextBox 34">
              <a:extLst>
                <a:ext uri="{FF2B5EF4-FFF2-40B4-BE49-F238E27FC236}">
                  <a16:creationId xmlns:a16="http://schemas.microsoft.com/office/drawing/2014/main" id="{E40B7C1A-C50C-404D-A7B2-1762B76D5ED9}"/>
                </a:ext>
              </a:extLst>
            </p:cNvPr>
            <p:cNvSpPr txBox="1"/>
            <p:nvPr/>
          </p:nvSpPr>
          <p:spPr>
            <a:xfrm>
              <a:off x="3452949" y="3529571"/>
              <a:ext cx="5286102" cy="666977"/>
            </a:xfrm>
            <a:prstGeom prst="rect">
              <a:avLst/>
            </a:prstGeom>
            <a:noFill/>
          </p:spPr>
          <p:txBody>
            <a:bodyPr wrap="square" rtlCol="0" anchor="ctr">
              <a:spAutoFit/>
            </a:bodyPr>
            <a:lstStyle/>
            <a:p>
              <a:pPr algn="r"/>
              <a:r>
                <a:rPr lang="en-US" altLang="ko-KR" sz="1867" dirty="0">
                  <a:solidFill>
                    <a:schemeClr val="bg1"/>
                  </a:solidFill>
                  <a:latin typeface="Bahnschrift" panose="020B0502040204020203" pitchFamily="34" charset="0"/>
                  <a:cs typeface="Arial" pitchFamily="34" charset="0"/>
                </a:rPr>
                <a:t>An End To End Machine Learning Case Study</a:t>
              </a:r>
            </a:p>
            <a:p>
              <a:pPr algn="r"/>
              <a:r>
                <a:rPr lang="en-US" altLang="ko-KR" sz="1867" dirty="0">
                  <a:solidFill>
                    <a:schemeClr val="bg1"/>
                  </a:solidFill>
                  <a:latin typeface="Bahnschrift" panose="020B0502040204020203" pitchFamily="34" charset="0"/>
                  <a:cs typeface="Arial" pitchFamily="34" charset="0"/>
                </a:rPr>
                <a:t>By Akash Singh</a:t>
              </a:r>
              <a:endParaRPr lang="ko-KR" altLang="en-US" sz="1867" dirty="0">
                <a:solidFill>
                  <a:schemeClr val="bg1"/>
                </a:solidFill>
                <a:latin typeface="Bahnschrift" panose="020B0502040204020203" pitchFamily="34" charset="0"/>
                <a:cs typeface="Arial" pitchFamily="34" charset="0"/>
              </a:endParaRPr>
            </a:p>
          </p:txBody>
        </p:sp>
      </p:grpSp>
    </p:spTree>
    <p:extLst>
      <p:ext uri="{BB962C8B-B14F-4D97-AF65-F5344CB8AC3E}">
        <p14:creationId xmlns:p14="http://schemas.microsoft.com/office/powerpoint/2010/main" val="34789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Target Variable &amp; Other Variables</a:t>
            </a:r>
          </a:p>
        </p:txBody>
      </p:sp>
      <p:pic>
        <p:nvPicPr>
          <p:cNvPr id="3" name="Picture 2">
            <a:extLst>
              <a:ext uri="{FF2B5EF4-FFF2-40B4-BE49-F238E27FC236}">
                <a16:creationId xmlns:a16="http://schemas.microsoft.com/office/drawing/2014/main" id="{43C3B958-F6CC-6F7B-CCD8-E3F69732FCFA}"/>
              </a:ext>
            </a:extLst>
          </p:cNvPr>
          <p:cNvPicPr>
            <a:picLocks noChangeAspect="1"/>
          </p:cNvPicPr>
          <p:nvPr/>
        </p:nvPicPr>
        <p:blipFill>
          <a:blip r:embed="rId2"/>
          <a:stretch>
            <a:fillRect/>
          </a:stretch>
        </p:blipFill>
        <p:spPr>
          <a:xfrm>
            <a:off x="1285372" y="1067761"/>
            <a:ext cx="4417337" cy="2361239"/>
          </a:xfrm>
          <a:prstGeom prst="rect">
            <a:avLst/>
          </a:prstGeom>
        </p:spPr>
      </p:pic>
      <p:sp>
        <p:nvSpPr>
          <p:cNvPr id="5" name="TextBox 4">
            <a:extLst>
              <a:ext uri="{FF2B5EF4-FFF2-40B4-BE49-F238E27FC236}">
                <a16:creationId xmlns:a16="http://schemas.microsoft.com/office/drawing/2014/main" id="{89A3FF0B-B44A-3C7C-AF72-132868AFE35C}"/>
              </a:ext>
            </a:extLst>
          </p:cNvPr>
          <p:cNvSpPr txBox="1"/>
          <p:nvPr/>
        </p:nvSpPr>
        <p:spPr>
          <a:xfrm>
            <a:off x="5702710" y="1379340"/>
            <a:ext cx="6096000" cy="1200329"/>
          </a:xfrm>
          <a:prstGeom prst="rect">
            <a:avLst/>
          </a:prstGeom>
          <a:noFill/>
        </p:spPr>
        <p:txBody>
          <a:bodyPr wrap="square">
            <a:spAutoFit/>
          </a:bodyPr>
          <a:lstStyle/>
          <a:p>
            <a:r>
              <a:rPr lang="en-US" dirty="0"/>
              <a:t>Overall Qual takes an integer value between 1 and 10, and that most houses have an overall quality between 5 and 7. Now we plot the scatter plot of </a:t>
            </a:r>
            <a:r>
              <a:rPr lang="en-US" dirty="0" err="1"/>
              <a:t>SalePrice</a:t>
            </a:r>
            <a:r>
              <a:rPr lang="en-US" dirty="0"/>
              <a:t> and Overall Qual to see the relationship between them</a:t>
            </a:r>
          </a:p>
        </p:txBody>
      </p:sp>
      <p:pic>
        <p:nvPicPr>
          <p:cNvPr id="6" name="Picture 5">
            <a:extLst>
              <a:ext uri="{FF2B5EF4-FFF2-40B4-BE49-F238E27FC236}">
                <a16:creationId xmlns:a16="http://schemas.microsoft.com/office/drawing/2014/main" id="{C944E090-E3A6-4024-2FD8-62E0526360C0}"/>
              </a:ext>
            </a:extLst>
          </p:cNvPr>
          <p:cNvPicPr>
            <a:picLocks noChangeAspect="1"/>
          </p:cNvPicPr>
          <p:nvPr/>
        </p:nvPicPr>
        <p:blipFill>
          <a:blip r:embed="rId3"/>
          <a:stretch>
            <a:fillRect/>
          </a:stretch>
        </p:blipFill>
        <p:spPr>
          <a:xfrm>
            <a:off x="1560107" y="3428999"/>
            <a:ext cx="4142602" cy="3461321"/>
          </a:xfrm>
          <a:prstGeom prst="rect">
            <a:avLst/>
          </a:prstGeom>
        </p:spPr>
      </p:pic>
      <p:sp>
        <p:nvSpPr>
          <p:cNvPr id="10" name="TextBox 9">
            <a:extLst>
              <a:ext uri="{FF2B5EF4-FFF2-40B4-BE49-F238E27FC236}">
                <a16:creationId xmlns:a16="http://schemas.microsoft.com/office/drawing/2014/main" id="{F82C45AB-1B65-8CB7-9551-CE502C9230BB}"/>
              </a:ext>
            </a:extLst>
          </p:cNvPr>
          <p:cNvSpPr txBox="1"/>
          <p:nvPr/>
        </p:nvSpPr>
        <p:spPr>
          <a:xfrm>
            <a:off x="5977444" y="3510116"/>
            <a:ext cx="5447640" cy="2585323"/>
          </a:xfrm>
          <a:prstGeom prst="rect">
            <a:avLst/>
          </a:prstGeom>
          <a:noFill/>
        </p:spPr>
        <p:txBody>
          <a:bodyPr wrap="square">
            <a:spAutoFit/>
          </a:bodyPr>
          <a:lstStyle/>
          <a:p>
            <a:r>
              <a:rPr lang="en-US" dirty="0"/>
              <a:t>see that they are truly positively correlated; generally, as the overall quality increases, the sale price increases too. This </a:t>
            </a:r>
            <a:r>
              <a:rPr lang="en-US" dirty="0" err="1"/>
              <a:t>verfies</a:t>
            </a:r>
            <a:r>
              <a:rPr lang="en-US" dirty="0"/>
              <a:t> what I got from the heatmap above.</a:t>
            </a:r>
          </a:p>
          <a:p>
            <a:endParaRPr lang="en-US" dirty="0"/>
          </a:p>
          <a:p>
            <a:r>
              <a:rPr lang="en-US" dirty="0" err="1"/>
              <a:t>Now,see</a:t>
            </a:r>
            <a:r>
              <a:rPr lang="en-US" dirty="0"/>
              <a:t> the relationship between the target variable and Gr Liv Area variable which represents the living area above ground. distribution of Gr Liv Area</a:t>
            </a:r>
          </a:p>
        </p:txBody>
      </p:sp>
    </p:spTree>
    <p:extLst>
      <p:ext uri="{BB962C8B-B14F-4D97-AF65-F5344CB8AC3E}">
        <p14:creationId xmlns:p14="http://schemas.microsoft.com/office/powerpoint/2010/main" val="246450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Target Variable &amp; Other Variables</a:t>
            </a:r>
          </a:p>
        </p:txBody>
      </p:sp>
      <p:sp>
        <p:nvSpPr>
          <p:cNvPr id="5" name="TextBox 4">
            <a:extLst>
              <a:ext uri="{FF2B5EF4-FFF2-40B4-BE49-F238E27FC236}">
                <a16:creationId xmlns:a16="http://schemas.microsoft.com/office/drawing/2014/main" id="{89A3FF0B-B44A-3C7C-AF72-132868AFE35C}"/>
              </a:ext>
            </a:extLst>
          </p:cNvPr>
          <p:cNvSpPr txBox="1"/>
          <p:nvPr/>
        </p:nvSpPr>
        <p:spPr>
          <a:xfrm>
            <a:off x="5702710" y="1379340"/>
            <a:ext cx="6096000" cy="1200329"/>
          </a:xfrm>
          <a:prstGeom prst="rect">
            <a:avLst/>
          </a:prstGeom>
          <a:noFill/>
        </p:spPr>
        <p:txBody>
          <a:bodyPr wrap="square">
            <a:spAutoFit/>
          </a:bodyPr>
          <a:lstStyle/>
          <a:p>
            <a:endParaRPr lang="en-US"/>
          </a:p>
          <a:p>
            <a:r>
              <a:rPr lang="en-US"/>
              <a:t>above-ground living area falls approximately between 800 and 1800 SQ.FT . Now, the relationship between Gr Liv Area and the target variable</a:t>
            </a:r>
            <a:endParaRPr lang="en-US" dirty="0"/>
          </a:p>
        </p:txBody>
      </p:sp>
      <p:pic>
        <p:nvPicPr>
          <p:cNvPr id="9218" name="Picture 2">
            <a:extLst>
              <a:ext uri="{FF2B5EF4-FFF2-40B4-BE49-F238E27FC236}">
                <a16:creationId xmlns:a16="http://schemas.microsoft.com/office/drawing/2014/main" id="{7104D1DF-896D-34AC-AD9E-2ABB93A7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683" y="865240"/>
            <a:ext cx="4012577" cy="26992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447A2E4-6089-43CB-C794-9CEF827A9530}"/>
              </a:ext>
            </a:extLst>
          </p:cNvPr>
          <p:cNvPicPr>
            <a:picLocks noChangeAspect="1"/>
          </p:cNvPicPr>
          <p:nvPr/>
        </p:nvPicPr>
        <p:blipFill>
          <a:blip r:embed="rId3"/>
          <a:stretch>
            <a:fillRect/>
          </a:stretch>
        </p:blipFill>
        <p:spPr>
          <a:xfrm>
            <a:off x="596532" y="3569928"/>
            <a:ext cx="4713628" cy="3038168"/>
          </a:xfrm>
          <a:prstGeom prst="rect">
            <a:avLst/>
          </a:prstGeom>
        </p:spPr>
      </p:pic>
      <p:sp>
        <p:nvSpPr>
          <p:cNvPr id="8" name="TextBox 7">
            <a:extLst>
              <a:ext uri="{FF2B5EF4-FFF2-40B4-BE49-F238E27FC236}">
                <a16:creationId xmlns:a16="http://schemas.microsoft.com/office/drawing/2014/main" id="{6B8A7BEB-BB00-6E93-64B3-7883C8303976}"/>
              </a:ext>
            </a:extLst>
          </p:cNvPr>
          <p:cNvSpPr txBox="1"/>
          <p:nvPr/>
        </p:nvSpPr>
        <p:spPr>
          <a:xfrm>
            <a:off x="5702710" y="4424967"/>
            <a:ext cx="6096000" cy="923330"/>
          </a:xfrm>
          <a:prstGeom prst="rect">
            <a:avLst/>
          </a:prstGeom>
          <a:noFill/>
        </p:spPr>
        <p:txBody>
          <a:bodyPr wrap="square">
            <a:spAutoFit/>
          </a:bodyPr>
          <a:lstStyle/>
          <a:p>
            <a:r>
              <a:rPr lang="en-US" dirty="0"/>
              <a:t>The scatter plot above shows clearly the strong positive correlation between Gr Liv Area and </a:t>
            </a:r>
            <a:r>
              <a:rPr lang="en-US" dirty="0" err="1"/>
              <a:t>SalePrice</a:t>
            </a:r>
            <a:endParaRPr lang="en-US" dirty="0"/>
          </a:p>
          <a:p>
            <a:endParaRPr lang="en-US" dirty="0"/>
          </a:p>
        </p:txBody>
      </p:sp>
    </p:spTree>
    <p:extLst>
      <p:ext uri="{BB962C8B-B14F-4D97-AF65-F5344CB8AC3E}">
        <p14:creationId xmlns:p14="http://schemas.microsoft.com/office/powerpoint/2010/main" val="245922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Target Variable &amp; Other Variables</a:t>
            </a:r>
          </a:p>
        </p:txBody>
      </p:sp>
      <p:sp>
        <p:nvSpPr>
          <p:cNvPr id="6" name="TextBox 5">
            <a:extLst>
              <a:ext uri="{FF2B5EF4-FFF2-40B4-BE49-F238E27FC236}">
                <a16:creationId xmlns:a16="http://schemas.microsoft.com/office/drawing/2014/main" id="{AF657980-2659-735B-16F5-5B89FECE9B0F}"/>
              </a:ext>
            </a:extLst>
          </p:cNvPr>
          <p:cNvSpPr txBox="1"/>
          <p:nvPr/>
        </p:nvSpPr>
        <p:spPr>
          <a:xfrm>
            <a:off x="924232" y="1167775"/>
            <a:ext cx="10687664" cy="1477328"/>
          </a:xfrm>
          <a:prstGeom prst="rect">
            <a:avLst/>
          </a:prstGeom>
          <a:noFill/>
        </p:spPr>
        <p:txBody>
          <a:bodyPr wrap="square">
            <a:spAutoFit/>
          </a:bodyPr>
          <a:lstStyle/>
          <a:p>
            <a:r>
              <a:rPr lang="en-US" b="1" dirty="0"/>
              <a:t>Moderate Positive Correlation</a:t>
            </a:r>
          </a:p>
          <a:p>
            <a:r>
              <a:rPr lang="en-US" dirty="0"/>
              <a:t>visualize the relationship between the target variable and the variables that are positively correlated with it, but the correlation is not very strong. Namely, these variables are Year Built, Year </a:t>
            </a:r>
            <a:r>
              <a:rPr lang="en-US" dirty="0" err="1"/>
              <a:t>Remod</a:t>
            </a:r>
            <a:r>
              <a:rPr lang="en-US" dirty="0"/>
              <a:t>/Add, Mas </a:t>
            </a:r>
            <a:r>
              <a:rPr lang="en-US" dirty="0" err="1"/>
              <a:t>Vnr</a:t>
            </a:r>
            <a:r>
              <a:rPr lang="en-US" dirty="0"/>
              <a:t> Area, Total Bsmt SF, 1st </a:t>
            </a:r>
            <a:r>
              <a:rPr lang="en-US" dirty="0" err="1"/>
              <a:t>Flr</a:t>
            </a:r>
            <a:r>
              <a:rPr lang="en-US" dirty="0"/>
              <a:t> SF, Full Bath, Garage Cars, and Garage Area. We start with the first four. the distribution of each of them</a:t>
            </a:r>
          </a:p>
        </p:txBody>
      </p:sp>
      <p:pic>
        <p:nvPicPr>
          <p:cNvPr id="7" name="Picture 6">
            <a:extLst>
              <a:ext uri="{FF2B5EF4-FFF2-40B4-BE49-F238E27FC236}">
                <a16:creationId xmlns:a16="http://schemas.microsoft.com/office/drawing/2014/main" id="{D03711E0-9DC4-C395-DD95-0C64626CD8EB}"/>
              </a:ext>
            </a:extLst>
          </p:cNvPr>
          <p:cNvPicPr>
            <a:picLocks noChangeAspect="1"/>
          </p:cNvPicPr>
          <p:nvPr/>
        </p:nvPicPr>
        <p:blipFill>
          <a:blip r:embed="rId2"/>
          <a:stretch>
            <a:fillRect/>
          </a:stretch>
        </p:blipFill>
        <p:spPr>
          <a:xfrm>
            <a:off x="618803" y="3079969"/>
            <a:ext cx="10766952" cy="3545771"/>
          </a:xfrm>
          <a:prstGeom prst="rect">
            <a:avLst/>
          </a:prstGeom>
        </p:spPr>
      </p:pic>
    </p:spTree>
    <p:extLst>
      <p:ext uri="{BB962C8B-B14F-4D97-AF65-F5344CB8AC3E}">
        <p14:creationId xmlns:p14="http://schemas.microsoft.com/office/powerpoint/2010/main" val="198589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Target Variable &amp; Other Variables</a:t>
            </a:r>
          </a:p>
        </p:txBody>
      </p:sp>
      <p:sp>
        <p:nvSpPr>
          <p:cNvPr id="4" name="TextBox 3">
            <a:extLst>
              <a:ext uri="{FF2B5EF4-FFF2-40B4-BE49-F238E27FC236}">
                <a16:creationId xmlns:a16="http://schemas.microsoft.com/office/drawing/2014/main" id="{C870A479-F4C1-C22E-5D26-AC8F80ABFDF3}"/>
              </a:ext>
            </a:extLst>
          </p:cNvPr>
          <p:cNvSpPr txBox="1"/>
          <p:nvPr/>
        </p:nvSpPr>
        <p:spPr>
          <a:xfrm>
            <a:off x="1356852" y="1023854"/>
            <a:ext cx="7747819" cy="369332"/>
          </a:xfrm>
          <a:prstGeom prst="rect">
            <a:avLst/>
          </a:prstGeom>
          <a:noFill/>
        </p:spPr>
        <p:txBody>
          <a:bodyPr wrap="square">
            <a:spAutoFit/>
          </a:bodyPr>
          <a:lstStyle/>
          <a:p>
            <a:r>
              <a:rPr lang="en-US" dirty="0"/>
              <a:t>their relationships with the target variable using scatter plots</a:t>
            </a:r>
          </a:p>
        </p:txBody>
      </p:sp>
      <p:pic>
        <p:nvPicPr>
          <p:cNvPr id="5" name="Picture 4">
            <a:extLst>
              <a:ext uri="{FF2B5EF4-FFF2-40B4-BE49-F238E27FC236}">
                <a16:creationId xmlns:a16="http://schemas.microsoft.com/office/drawing/2014/main" id="{46B6CB87-E90B-E699-FE26-7DCB12F8E45C}"/>
              </a:ext>
            </a:extLst>
          </p:cNvPr>
          <p:cNvPicPr>
            <a:picLocks noChangeAspect="1"/>
          </p:cNvPicPr>
          <p:nvPr/>
        </p:nvPicPr>
        <p:blipFill>
          <a:blip r:embed="rId2"/>
          <a:stretch>
            <a:fillRect/>
          </a:stretch>
        </p:blipFill>
        <p:spPr>
          <a:xfrm>
            <a:off x="776748" y="1551800"/>
            <a:ext cx="9596284" cy="2096304"/>
          </a:xfrm>
          <a:prstGeom prst="rect">
            <a:avLst/>
          </a:prstGeom>
        </p:spPr>
      </p:pic>
      <p:sp>
        <p:nvSpPr>
          <p:cNvPr id="9" name="TextBox 8">
            <a:extLst>
              <a:ext uri="{FF2B5EF4-FFF2-40B4-BE49-F238E27FC236}">
                <a16:creationId xmlns:a16="http://schemas.microsoft.com/office/drawing/2014/main" id="{C46AC5A9-2349-F366-A509-70A19A16D6AF}"/>
              </a:ext>
            </a:extLst>
          </p:cNvPr>
          <p:cNvSpPr txBox="1"/>
          <p:nvPr/>
        </p:nvSpPr>
        <p:spPr>
          <a:xfrm>
            <a:off x="1356852" y="3648104"/>
            <a:ext cx="6096000" cy="369332"/>
          </a:xfrm>
          <a:prstGeom prst="rect">
            <a:avLst/>
          </a:prstGeom>
          <a:noFill/>
        </p:spPr>
        <p:txBody>
          <a:bodyPr wrap="square">
            <a:spAutoFit/>
          </a:bodyPr>
          <a:lstStyle/>
          <a:p>
            <a:r>
              <a:rPr lang="en-US" dirty="0"/>
              <a:t>the last four. the distribution of each of them</a:t>
            </a:r>
          </a:p>
        </p:txBody>
      </p:sp>
      <p:pic>
        <p:nvPicPr>
          <p:cNvPr id="10" name="Picture 9">
            <a:extLst>
              <a:ext uri="{FF2B5EF4-FFF2-40B4-BE49-F238E27FC236}">
                <a16:creationId xmlns:a16="http://schemas.microsoft.com/office/drawing/2014/main" id="{9DB60E58-EF4B-7FF6-8B11-5DCA44ADA844}"/>
              </a:ext>
            </a:extLst>
          </p:cNvPr>
          <p:cNvPicPr>
            <a:picLocks noChangeAspect="1"/>
          </p:cNvPicPr>
          <p:nvPr/>
        </p:nvPicPr>
        <p:blipFill>
          <a:blip r:embed="rId3"/>
          <a:stretch>
            <a:fillRect/>
          </a:stretch>
        </p:blipFill>
        <p:spPr>
          <a:xfrm>
            <a:off x="1268360" y="3952931"/>
            <a:ext cx="9458634" cy="2310217"/>
          </a:xfrm>
          <a:prstGeom prst="rect">
            <a:avLst/>
          </a:prstGeom>
        </p:spPr>
      </p:pic>
    </p:spTree>
    <p:extLst>
      <p:ext uri="{BB962C8B-B14F-4D97-AF65-F5344CB8AC3E}">
        <p14:creationId xmlns:p14="http://schemas.microsoft.com/office/powerpoint/2010/main" val="137148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Target Variable &amp; Other Variables</a:t>
            </a:r>
          </a:p>
        </p:txBody>
      </p:sp>
      <p:sp>
        <p:nvSpPr>
          <p:cNvPr id="6" name="TextBox 5">
            <a:extLst>
              <a:ext uri="{FF2B5EF4-FFF2-40B4-BE49-F238E27FC236}">
                <a16:creationId xmlns:a16="http://schemas.microsoft.com/office/drawing/2014/main" id="{9D706D32-73EA-7B26-09C5-2FA2E52E1DF7}"/>
              </a:ext>
            </a:extLst>
          </p:cNvPr>
          <p:cNvSpPr txBox="1"/>
          <p:nvPr/>
        </p:nvSpPr>
        <p:spPr>
          <a:xfrm>
            <a:off x="1022555" y="1008143"/>
            <a:ext cx="6096000" cy="369332"/>
          </a:xfrm>
          <a:prstGeom prst="rect">
            <a:avLst/>
          </a:prstGeom>
          <a:noFill/>
        </p:spPr>
        <p:txBody>
          <a:bodyPr wrap="square">
            <a:spAutoFit/>
          </a:bodyPr>
          <a:lstStyle/>
          <a:p>
            <a:r>
              <a:rPr lang="en-US" dirty="0"/>
              <a:t>their relationships with the target variable:</a:t>
            </a:r>
          </a:p>
        </p:txBody>
      </p:sp>
      <p:pic>
        <p:nvPicPr>
          <p:cNvPr id="7" name="Picture 6">
            <a:extLst>
              <a:ext uri="{FF2B5EF4-FFF2-40B4-BE49-F238E27FC236}">
                <a16:creationId xmlns:a16="http://schemas.microsoft.com/office/drawing/2014/main" id="{747B96B1-D88D-3C8A-5B48-D3FDF42E7E23}"/>
              </a:ext>
            </a:extLst>
          </p:cNvPr>
          <p:cNvPicPr>
            <a:picLocks noChangeAspect="1"/>
          </p:cNvPicPr>
          <p:nvPr/>
        </p:nvPicPr>
        <p:blipFill>
          <a:blip r:embed="rId2"/>
          <a:stretch>
            <a:fillRect/>
          </a:stretch>
        </p:blipFill>
        <p:spPr>
          <a:xfrm>
            <a:off x="618803" y="2143952"/>
            <a:ext cx="10805652" cy="2932522"/>
          </a:xfrm>
          <a:prstGeom prst="rect">
            <a:avLst/>
          </a:prstGeom>
        </p:spPr>
      </p:pic>
      <p:sp>
        <p:nvSpPr>
          <p:cNvPr id="11" name="TextBox 10">
            <a:extLst>
              <a:ext uri="{FF2B5EF4-FFF2-40B4-BE49-F238E27FC236}">
                <a16:creationId xmlns:a16="http://schemas.microsoft.com/office/drawing/2014/main" id="{3EA0775D-0B19-AEEF-9153-4B6E0EC4A447}"/>
              </a:ext>
            </a:extLst>
          </p:cNvPr>
          <p:cNvSpPr txBox="1"/>
          <p:nvPr/>
        </p:nvSpPr>
        <p:spPr>
          <a:xfrm>
            <a:off x="914399" y="5154857"/>
            <a:ext cx="10510055" cy="646331"/>
          </a:xfrm>
          <a:prstGeom prst="rect">
            <a:avLst/>
          </a:prstGeom>
          <a:noFill/>
        </p:spPr>
        <p:txBody>
          <a:bodyPr wrap="square">
            <a:spAutoFit/>
          </a:bodyPr>
          <a:lstStyle/>
          <a:p>
            <a:r>
              <a:rPr lang="en-US" dirty="0"/>
              <a:t>From the plots above, these eight variables are truly positively correlated with the target variable. However, it's apparent that they are not as highly correlated as Overall Qual and Gr Liv Area.</a:t>
            </a:r>
          </a:p>
        </p:txBody>
      </p:sp>
    </p:spTree>
    <p:extLst>
      <p:ext uri="{BB962C8B-B14F-4D97-AF65-F5344CB8AC3E}">
        <p14:creationId xmlns:p14="http://schemas.microsoft.com/office/powerpoint/2010/main" val="10693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Predictor Variables</a:t>
            </a:r>
          </a:p>
        </p:txBody>
      </p:sp>
      <p:sp>
        <p:nvSpPr>
          <p:cNvPr id="4" name="TextBox 3">
            <a:extLst>
              <a:ext uri="{FF2B5EF4-FFF2-40B4-BE49-F238E27FC236}">
                <a16:creationId xmlns:a16="http://schemas.microsoft.com/office/drawing/2014/main" id="{B8D68E84-ED39-A136-AD73-DDAAFF41D9EA}"/>
              </a:ext>
            </a:extLst>
          </p:cNvPr>
          <p:cNvSpPr txBox="1"/>
          <p:nvPr/>
        </p:nvSpPr>
        <p:spPr>
          <a:xfrm>
            <a:off x="1071716" y="990119"/>
            <a:ext cx="9458631" cy="1477328"/>
          </a:xfrm>
          <a:prstGeom prst="rect">
            <a:avLst/>
          </a:prstGeom>
          <a:noFill/>
        </p:spPr>
        <p:txBody>
          <a:bodyPr wrap="square">
            <a:spAutoFit/>
          </a:bodyPr>
          <a:lstStyle/>
          <a:p>
            <a:r>
              <a:rPr lang="en-US" b="1" dirty="0"/>
              <a:t>Positive Correlation</a:t>
            </a:r>
          </a:p>
          <a:p>
            <a:r>
              <a:rPr lang="en-US" dirty="0"/>
              <a:t>Apart from the target variable, when I plotted the heatmap, I discovered a high positive correlation between Garage Cars and Garage Area and between Gr Liv Area and </a:t>
            </a:r>
            <a:r>
              <a:rPr lang="en-US" dirty="0" err="1"/>
              <a:t>TotRms</a:t>
            </a:r>
            <a:r>
              <a:rPr lang="en-US" dirty="0"/>
              <a:t> </a:t>
            </a:r>
            <a:r>
              <a:rPr lang="en-US" dirty="0" err="1"/>
              <a:t>AbvGrd.I</a:t>
            </a:r>
            <a:r>
              <a:rPr lang="en-US" dirty="0"/>
              <a:t> want to visualize these correlations also. I've already seen the distribution of each of them except for </a:t>
            </a:r>
            <a:r>
              <a:rPr lang="en-US" dirty="0" err="1"/>
              <a:t>TotRms</a:t>
            </a:r>
            <a:r>
              <a:rPr lang="en-US" dirty="0"/>
              <a:t> </a:t>
            </a:r>
            <a:r>
              <a:rPr lang="en-US" dirty="0" err="1"/>
              <a:t>AbvGrd.the</a:t>
            </a:r>
            <a:r>
              <a:rPr lang="en-US" dirty="0"/>
              <a:t> distribution of </a:t>
            </a:r>
            <a:r>
              <a:rPr lang="en-US" dirty="0" err="1"/>
              <a:t>TotRms</a:t>
            </a:r>
            <a:r>
              <a:rPr lang="en-US" dirty="0"/>
              <a:t> </a:t>
            </a:r>
            <a:r>
              <a:rPr lang="en-US" dirty="0" err="1"/>
              <a:t>AbvGrd</a:t>
            </a:r>
            <a:r>
              <a:rPr lang="en-US" dirty="0"/>
              <a:t> first:</a:t>
            </a:r>
          </a:p>
        </p:txBody>
      </p:sp>
      <p:pic>
        <p:nvPicPr>
          <p:cNvPr id="5" name="Picture 4">
            <a:extLst>
              <a:ext uri="{FF2B5EF4-FFF2-40B4-BE49-F238E27FC236}">
                <a16:creationId xmlns:a16="http://schemas.microsoft.com/office/drawing/2014/main" id="{FA5E96CA-F837-031B-EC59-76D7E97CEFF3}"/>
              </a:ext>
            </a:extLst>
          </p:cNvPr>
          <p:cNvPicPr>
            <a:picLocks noChangeAspect="1"/>
          </p:cNvPicPr>
          <p:nvPr/>
        </p:nvPicPr>
        <p:blipFill>
          <a:blip r:embed="rId2"/>
          <a:stretch>
            <a:fillRect/>
          </a:stretch>
        </p:blipFill>
        <p:spPr>
          <a:xfrm>
            <a:off x="608966" y="2383518"/>
            <a:ext cx="9587086" cy="4474482"/>
          </a:xfrm>
          <a:prstGeom prst="rect">
            <a:avLst/>
          </a:prstGeom>
        </p:spPr>
      </p:pic>
    </p:spTree>
    <p:extLst>
      <p:ext uri="{BB962C8B-B14F-4D97-AF65-F5344CB8AC3E}">
        <p14:creationId xmlns:p14="http://schemas.microsoft.com/office/powerpoint/2010/main" val="172777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Predictor Variables</a:t>
            </a:r>
          </a:p>
        </p:txBody>
      </p:sp>
      <p:sp>
        <p:nvSpPr>
          <p:cNvPr id="4" name="TextBox 3">
            <a:extLst>
              <a:ext uri="{FF2B5EF4-FFF2-40B4-BE49-F238E27FC236}">
                <a16:creationId xmlns:a16="http://schemas.microsoft.com/office/drawing/2014/main" id="{B8D68E84-ED39-A136-AD73-DDAAFF41D9EA}"/>
              </a:ext>
            </a:extLst>
          </p:cNvPr>
          <p:cNvSpPr txBox="1"/>
          <p:nvPr/>
        </p:nvSpPr>
        <p:spPr>
          <a:xfrm>
            <a:off x="1071716" y="990119"/>
            <a:ext cx="9458631" cy="646331"/>
          </a:xfrm>
          <a:prstGeom prst="rect">
            <a:avLst/>
          </a:prstGeom>
          <a:noFill/>
        </p:spPr>
        <p:txBody>
          <a:bodyPr wrap="square">
            <a:spAutoFit/>
          </a:bodyPr>
          <a:lstStyle/>
          <a:p>
            <a:r>
              <a:rPr lang="en-US"/>
              <a:t>visualize the relationship between Garage Cars and Garage Area and between Gr Liv Area and TotRms AbvGrd</a:t>
            </a:r>
            <a:endParaRPr lang="en-US" dirty="0"/>
          </a:p>
        </p:txBody>
      </p:sp>
      <p:pic>
        <p:nvPicPr>
          <p:cNvPr id="3" name="Picture 2">
            <a:extLst>
              <a:ext uri="{FF2B5EF4-FFF2-40B4-BE49-F238E27FC236}">
                <a16:creationId xmlns:a16="http://schemas.microsoft.com/office/drawing/2014/main" id="{68153C63-1B41-BBC7-7937-4F80BEBCAA25}"/>
              </a:ext>
            </a:extLst>
          </p:cNvPr>
          <p:cNvPicPr>
            <a:picLocks noChangeAspect="1"/>
          </p:cNvPicPr>
          <p:nvPr/>
        </p:nvPicPr>
        <p:blipFill>
          <a:blip r:embed="rId2"/>
          <a:stretch>
            <a:fillRect/>
          </a:stretch>
        </p:blipFill>
        <p:spPr>
          <a:xfrm>
            <a:off x="717753" y="1636450"/>
            <a:ext cx="10166555" cy="3276739"/>
          </a:xfrm>
          <a:prstGeom prst="rect">
            <a:avLst/>
          </a:prstGeom>
        </p:spPr>
      </p:pic>
      <p:sp>
        <p:nvSpPr>
          <p:cNvPr id="7" name="TextBox 6">
            <a:extLst>
              <a:ext uri="{FF2B5EF4-FFF2-40B4-BE49-F238E27FC236}">
                <a16:creationId xmlns:a16="http://schemas.microsoft.com/office/drawing/2014/main" id="{24394155-CEFA-322F-3A38-9A5FE09AE290}"/>
              </a:ext>
            </a:extLst>
          </p:cNvPr>
          <p:cNvSpPr txBox="1"/>
          <p:nvPr/>
        </p:nvSpPr>
        <p:spPr>
          <a:xfrm>
            <a:off x="717753" y="4913189"/>
            <a:ext cx="10903974" cy="1200329"/>
          </a:xfrm>
          <a:prstGeom prst="rect">
            <a:avLst/>
          </a:prstGeom>
          <a:noFill/>
        </p:spPr>
        <p:txBody>
          <a:bodyPr wrap="square">
            <a:spAutoFit/>
          </a:bodyPr>
          <a:lstStyle/>
          <a:p>
            <a:r>
              <a:rPr lang="en-US" dirty="0"/>
              <a:t>the strong correlation between each pair. For Garage Cars and Garage Area, the highest concentration of data is when Garage Cars is 2 and Garage Area is approximately between 450 and 600 SQ.FT. For Gr Liv Area and </a:t>
            </a:r>
            <a:r>
              <a:rPr lang="en-US" dirty="0" err="1"/>
              <a:t>TotRms</a:t>
            </a:r>
            <a:r>
              <a:rPr lang="en-US" dirty="0"/>
              <a:t> </a:t>
            </a:r>
            <a:r>
              <a:rPr lang="en-US" dirty="0" err="1"/>
              <a:t>AbvGrd</a:t>
            </a:r>
            <a:r>
              <a:rPr lang="en-US" dirty="0"/>
              <a:t>, the highest concentration is when Garage Liv Area is roughly between 800 and 2000sq.ft and </a:t>
            </a:r>
            <a:r>
              <a:rPr lang="en-US" dirty="0" err="1"/>
              <a:t>TotRms</a:t>
            </a:r>
            <a:r>
              <a:rPr lang="en-US" dirty="0"/>
              <a:t> </a:t>
            </a:r>
            <a:r>
              <a:rPr lang="en-US" dirty="0" err="1"/>
              <a:t>AbvGrd</a:t>
            </a:r>
            <a:r>
              <a:rPr lang="en-US" dirty="0"/>
              <a:t> is 6.</a:t>
            </a:r>
          </a:p>
        </p:txBody>
      </p:sp>
    </p:spTree>
    <p:extLst>
      <p:ext uri="{BB962C8B-B14F-4D97-AF65-F5344CB8AC3E}">
        <p14:creationId xmlns:p14="http://schemas.microsoft.com/office/powerpoint/2010/main" val="302238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Predictor Variables</a:t>
            </a:r>
          </a:p>
        </p:txBody>
      </p:sp>
      <p:sp>
        <p:nvSpPr>
          <p:cNvPr id="6" name="TextBox 5">
            <a:extLst>
              <a:ext uri="{FF2B5EF4-FFF2-40B4-BE49-F238E27FC236}">
                <a16:creationId xmlns:a16="http://schemas.microsoft.com/office/drawing/2014/main" id="{0CE7A4BC-A028-4D17-580E-C369CC85D6D2}"/>
              </a:ext>
            </a:extLst>
          </p:cNvPr>
          <p:cNvSpPr txBox="1"/>
          <p:nvPr/>
        </p:nvSpPr>
        <p:spPr>
          <a:xfrm>
            <a:off x="717753" y="892645"/>
            <a:ext cx="10658168" cy="1200329"/>
          </a:xfrm>
          <a:prstGeom prst="rect">
            <a:avLst/>
          </a:prstGeom>
          <a:noFill/>
        </p:spPr>
        <p:txBody>
          <a:bodyPr wrap="square">
            <a:spAutoFit/>
          </a:bodyPr>
          <a:lstStyle/>
          <a:p>
            <a:r>
              <a:rPr lang="en-US" b="1" dirty="0"/>
              <a:t>Negative Correlation</a:t>
            </a:r>
          </a:p>
          <a:p>
            <a:r>
              <a:rPr lang="en-US" dirty="0"/>
              <a:t>When I plotted the heatmap, we also discovered a significant negative correlation between Bsmt </a:t>
            </a:r>
            <a:r>
              <a:rPr lang="en-US" dirty="0" err="1"/>
              <a:t>Unf</a:t>
            </a:r>
            <a:r>
              <a:rPr lang="en-US" dirty="0"/>
              <a:t> SF and </a:t>
            </a:r>
            <a:r>
              <a:rPr lang="en-US" dirty="0" err="1"/>
              <a:t>BsmtFin</a:t>
            </a:r>
            <a:r>
              <a:rPr lang="en-US" dirty="0"/>
              <a:t> SF 1, and between Bsmt </a:t>
            </a:r>
            <a:r>
              <a:rPr lang="en-US" dirty="0" err="1"/>
              <a:t>Unf</a:t>
            </a:r>
            <a:r>
              <a:rPr lang="en-US" dirty="0"/>
              <a:t> SF and Bsmt Full </a:t>
            </a:r>
            <a:r>
              <a:rPr lang="en-US" dirty="0" err="1"/>
              <a:t>Bath.visualize</a:t>
            </a:r>
            <a:r>
              <a:rPr lang="en-US" dirty="0"/>
              <a:t> these correlations. the distribution of these variables first:</a:t>
            </a:r>
          </a:p>
        </p:txBody>
      </p:sp>
      <p:pic>
        <p:nvPicPr>
          <p:cNvPr id="10242" name="Picture 2">
            <a:extLst>
              <a:ext uri="{FF2B5EF4-FFF2-40B4-BE49-F238E27FC236}">
                <a16:creationId xmlns:a16="http://schemas.microsoft.com/office/drawing/2014/main" id="{D424275D-D2A2-D5AD-F9C7-5A7A0052C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53" y="2245571"/>
            <a:ext cx="10658168" cy="393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2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Predictor Variables</a:t>
            </a:r>
          </a:p>
        </p:txBody>
      </p:sp>
      <p:sp>
        <p:nvSpPr>
          <p:cNvPr id="6" name="TextBox 5">
            <a:extLst>
              <a:ext uri="{FF2B5EF4-FFF2-40B4-BE49-F238E27FC236}">
                <a16:creationId xmlns:a16="http://schemas.microsoft.com/office/drawing/2014/main" id="{0CE7A4BC-A028-4D17-580E-C369CC85D6D2}"/>
              </a:ext>
            </a:extLst>
          </p:cNvPr>
          <p:cNvSpPr txBox="1"/>
          <p:nvPr/>
        </p:nvSpPr>
        <p:spPr>
          <a:xfrm>
            <a:off x="717753" y="1186073"/>
            <a:ext cx="10658168" cy="369332"/>
          </a:xfrm>
          <a:prstGeom prst="rect">
            <a:avLst/>
          </a:prstGeom>
          <a:noFill/>
        </p:spPr>
        <p:txBody>
          <a:bodyPr wrap="square">
            <a:spAutoFit/>
          </a:bodyPr>
          <a:lstStyle/>
          <a:p>
            <a:r>
              <a:rPr lang="en-US" b="0" i="0" dirty="0">
                <a:effectLst/>
                <a:latin typeface="-apple-system"/>
              </a:rPr>
              <a:t>visualize the relationship between each pair using scatter plots:</a:t>
            </a:r>
            <a:endParaRPr lang="en-US" b="1" dirty="0"/>
          </a:p>
        </p:txBody>
      </p:sp>
      <p:pic>
        <p:nvPicPr>
          <p:cNvPr id="11266" name="Picture 2">
            <a:extLst>
              <a:ext uri="{FF2B5EF4-FFF2-40B4-BE49-F238E27FC236}">
                <a16:creationId xmlns:a16="http://schemas.microsoft.com/office/drawing/2014/main" id="{3E527E56-E145-73BB-A58B-4CF0BA966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79" y="1555405"/>
            <a:ext cx="10894142" cy="34787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E2EC36-2134-6BBE-4527-8DA57FDA0599}"/>
              </a:ext>
            </a:extLst>
          </p:cNvPr>
          <p:cNvSpPr txBox="1"/>
          <p:nvPr/>
        </p:nvSpPr>
        <p:spPr>
          <a:xfrm>
            <a:off x="816078" y="4933263"/>
            <a:ext cx="10677831" cy="923330"/>
          </a:xfrm>
          <a:prstGeom prst="rect">
            <a:avLst/>
          </a:prstGeom>
          <a:noFill/>
        </p:spPr>
        <p:txBody>
          <a:bodyPr wrap="square">
            <a:spAutoFit/>
          </a:bodyPr>
          <a:lstStyle/>
          <a:p>
            <a:r>
              <a:rPr lang="en-US" dirty="0"/>
              <a:t>From the plots, the negative correlation between each pair of these variables. use the information I got from exploratory data analysis in this </a:t>
            </a:r>
            <a:r>
              <a:rPr lang="en-US" dirty="0" err="1"/>
              <a:t>section,I</a:t>
            </a:r>
            <a:r>
              <a:rPr lang="en-US" dirty="0"/>
              <a:t> will use it in feature engineering in the next section.</a:t>
            </a:r>
          </a:p>
          <a:p>
            <a:endParaRPr lang="en-US" dirty="0"/>
          </a:p>
        </p:txBody>
      </p:sp>
    </p:spTree>
    <p:extLst>
      <p:ext uri="{BB962C8B-B14F-4D97-AF65-F5344CB8AC3E}">
        <p14:creationId xmlns:p14="http://schemas.microsoft.com/office/powerpoint/2010/main" val="76062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0" y="978607"/>
            <a:ext cx="11573197" cy="525730"/>
          </a:xfrm>
        </p:spPr>
        <p:txBody>
          <a:bodyPr/>
          <a:lstStyle/>
          <a:p>
            <a:r>
              <a:rPr lang="en-US" sz="3200" dirty="0"/>
              <a:t>Creating New Derived Features</a:t>
            </a:r>
          </a:p>
        </p:txBody>
      </p:sp>
      <p:sp>
        <p:nvSpPr>
          <p:cNvPr id="5" name="TextBox 4">
            <a:extLst>
              <a:ext uri="{FF2B5EF4-FFF2-40B4-BE49-F238E27FC236}">
                <a16:creationId xmlns:a16="http://schemas.microsoft.com/office/drawing/2014/main" id="{07F66F32-3F23-8E64-F05B-883E9533F689}"/>
              </a:ext>
            </a:extLst>
          </p:cNvPr>
          <p:cNvSpPr txBox="1"/>
          <p:nvPr/>
        </p:nvSpPr>
        <p:spPr>
          <a:xfrm>
            <a:off x="707923" y="1902822"/>
            <a:ext cx="10776153" cy="2862322"/>
          </a:xfrm>
          <a:prstGeom prst="rect">
            <a:avLst/>
          </a:prstGeom>
          <a:noFill/>
        </p:spPr>
        <p:txBody>
          <a:bodyPr wrap="square">
            <a:spAutoFit/>
          </a:bodyPr>
          <a:lstStyle/>
          <a:p>
            <a:pPr marL="285750" indent="-285750">
              <a:buFont typeface="Arial" panose="020B0604020202020204" pitchFamily="34" charset="0"/>
              <a:buChar char="•"/>
            </a:pPr>
            <a:r>
              <a:rPr lang="en-US" dirty="0"/>
              <a:t>A high positive correlation between the target variable </a:t>
            </a:r>
            <a:r>
              <a:rPr lang="en-US" dirty="0" err="1"/>
              <a:t>SalePrice</a:t>
            </a:r>
            <a:r>
              <a:rPr lang="en-US" dirty="0"/>
              <a:t> and each of Overall Qual and Gr Liv Area .The latter two features are very important in predicting the sale price. </a:t>
            </a:r>
            <a:r>
              <a:rPr lang="en-US" dirty="0" err="1"/>
              <a:t>So,creating</a:t>
            </a:r>
            <a:r>
              <a:rPr lang="en-US" dirty="0"/>
              <a:t> polynomial features out of these features: For each one of these features, I will derive a feature whose values are the squares of original values, and another feature whose values are the cubes of original values. Moreover, I will create a feature whose values are the product of our two features values.</a:t>
            </a:r>
          </a:p>
          <a:p>
            <a:pPr marL="285750" indent="-285750">
              <a:buFont typeface="Arial" panose="020B0604020202020204" pitchFamily="34" charset="0"/>
              <a:buChar char="•"/>
            </a:pPr>
            <a:r>
              <a:rPr lang="en-US" dirty="0"/>
              <a:t>There are some predictor features that are highly correlated with each other. To avoid the Multicollinearity problem, I will delete one feature from each pair of highly correlated predictors. I have two pairs: the first consists of Garage Cars and Garage Area, and the other consists of Gr Liv Area and </a:t>
            </a:r>
            <a:r>
              <a:rPr lang="en-US" dirty="0" err="1"/>
              <a:t>TotRms</a:t>
            </a:r>
            <a:r>
              <a:rPr lang="en-US" dirty="0"/>
              <a:t> </a:t>
            </a:r>
            <a:r>
              <a:rPr lang="en-US" dirty="0" err="1"/>
              <a:t>AbvGrd</a:t>
            </a:r>
            <a:r>
              <a:rPr lang="en-US" dirty="0"/>
              <a:t>. For the first pair, I will remove Garage Cars feature; from the second pair, I will remove </a:t>
            </a:r>
            <a:r>
              <a:rPr lang="en-US" dirty="0" err="1"/>
              <a:t>TotRms</a:t>
            </a:r>
            <a:r>
              <a:rPr lang="en-US" dirty="0"/>
              <a:t> </a:t>
            </a:r>
            <a:r>
              <a:rPr lang="en-US" dirty="0" err="1"/>
              <a:t>AbvGrd</a:t>
            </a:r>
            <a:r>
              <a:rPr lang="en-US" dirty="0"/>
              <a:t> feature</a:t>
            </a:r>
          </a:p>
        </p:txBody>
      </p:sp>
    </p:spTree>
    <p:extLst>
      <p:ext uri="{BB962C8B-B14F-4D97-AF65-F5344CB8AC3E}">
        <p14:creationId xmlns:p14="http://schemas.microsoft.com/office/powerpoint/2010/main" val="319844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017037" y="672300"/>
            <a:ext cx="3538973" cy="923330"/>
          </a:xfrm>
          <a:prstGeom prst="rect">
            <a:avLst/>
          </a:prstGeom>
          <a:noFill/>
        </p:spPr>
        <p:txBody>
          <a:bodyPr wrap="square" rtlCol="0" anchor="ctr">
            <a:spAutoFit/>
          </a:bodyPr>
          <a:lstStyle/>
          <a:p>
            <a:r>
              <a:rPr lang="en-US" altLang="ko-KR" sz="5400" dirty="0">
                <a:solidFill>
                  <a:schemeClr val="bg1"/>
                </a:solidFill>
                <a:latin typeface="Bahnschrift" panose="020B0502040204020203" pitchFamily="34" charset="0"/>
                <a:cs typeface="Arial" pitchFamily="34" charset="0"/>
              </a:rPr>
              <a:t>Objectives</a:t>
            </a:r>
          </a:p>
        </p:txBody>
      </p:sp>
      <p:grpSp>
        <p:nvGrpSpPr>
          <p:cNvPr id="6" name="Group 10">
            <a:extLst>
              <a:ext uri="{FF2B5EF4-FFF2-40B4-BE49-F238E27FC236}">
                <a16:creationId xmlns:a16="http://schemas.microsoft.com/office/drawing/2014/main" id="{9057417B-0C81-4DED-A753-2A1EBD9EB5A6}"/>
              </a:ext>
            </a:extLst>
          </p:cNvPr>
          <p:cNvGrpSpPr/>
          <p:nvPr/>
        </p:nvGrpSpPr>
        <p:grpSpPr>
          <a:xfrm>
            <a:off x="5804971" y="616470"/>
            <a:ext cx="6391247" cy="1460508"/>
            <a:chOff x="4780729" y="1350371"/>
            <a:chExt cx="6391247" cy="1460508"/>
          </a:xfrm>
        </p:grpSpPr>
        <p:sp>
          <p:nvSpPr>
            <p:cNvPr id="7" name="Rectangle 8">
              <a:extLst>
                <a:ext uri="{FF2B5EF4-FFF2-40B4-BE49-F238E27FC236}">
                  <a16:creationId xmlns:a16="http://schemas.microsoft.com/office/drawing/2014/main" id="{E4AC6EFF-A9C3-4CD6-8DD9-E23DB4D3C0FA}"/>
                </a:ext>
              </a:extLst>
            </p:cNvPr>
            <p:cNvSpPr/>
            <p:nvPr/>
          </p:nvSpPr>
          <p:spPr>
            <a:xfrm>
              <a:off x="4780729" y="2051242"/>
              <a:ext cx="6391247" cy="5852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1">
              <a:extLst>
                <a:ext uri="{FF2B5EF4-FFF2-40B4-BE49-F238E27FC236}">
                  <a16:creationId xmlns:a16="http://schemas.microsoft.com/office/drawing/2014/main" id="{C887B8B6-9F10-4776-B189-047B2EB09574}"/>
                </a:ext>
              </a:extLst>
            </p:cNvPr>
            <p:cNvSpPr/>
            <p:nvPr/>
          </p:nvSpPr>
          <p:spPr>
            <a:xfrm>
              <a:off x="5504979" y="1350372"/>
              <a:ext cx="1104522" cy="58847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D35B18B-5E98-4971-B9B1-D469C689DED3}"/>
                </a:ext>
              </a:extLst>
            </p:cNvPr>
            <p:cNvGrpSpPr/>
            <p:nvPr/>
          </p:nvGrpSpPr>
          <p:grpSpPr>
            <a:xfrm>
              <a:off x="5733303" y="2041438"/>
              <a:ext cx="5230444" cy="769441"/>
              <a:chOff x="6417575" y="1957588"/>
              <a:chExt cx="2232250" cy="736886"/>
            </a:xfrm>
          </p:grpSpPr>
          <p:sp>
            <p:nvSpPr>
              <p:cNvPr id="12" name="TextBox 11">
                <a:extLst>
                  <a:ext uri="{FF2B5EF4-FFF2-40B4-BE49-F238E27FC236}">
                    <a16:creationId xmlns:a16="http://schemas.microsoft.com/office/drawing/2014/main" id="{39A847E4-1E67-4686-9612-F8087632E8C0}"/>
                  </a:ext>
                </a:extLst>
              </p:cNvPr>
              <p:cNvSpPr txBox="1"/>
              <p:nvPr/>
            </p:nvSpPr>
            <p:spPr>
              <a:xfrm>
                <a:off x="6417576" y="2217917"/>
                <a:ext cx="2232249" cy="265279"/>
              </a:xfrm>
              <a:prstGeom prst="rect">
                <a:avLst/>
              </a:prstGeom>
              <a:noFill/>
            </p:spPr>
            <p:txBody>
              <a:bodyPr wrap="square" rtlCol="0">
                <a:spAutoFit/>
              </a:bodyPr>
              <a:lstStyle/>
              <a:p>
                <a:endParaRPr lang="ko-KR" altLang="en-US" sz="1200" dirty="0">
                  <a:solidFill>
                    <a:schemeClr val="bg1"/>
                  </a:solidFill>
                </a:endParaRPr>
              </a:p>
            </p:txBody>
          </p:sp>
          <p:sp>
            <p:nvSpPr>
              <p:cNvPr id="13" name="TextBox 12">
                <a:extLst>
                  <a:ext uri="{FF2B5EF4-FFF2-40B4-BE49-F238E27FC236}">
                    <a16:creationId xmlns:a16="http://schemas.microsoft.com/office/drawing/2014/main" id="{5442A3F7-8C72-41E7-9E8F-B1AE6C0324C4}"/>
                  </a:ext>
                </a:extLst>
              </p:cNvPr>
              <p:cNvSpPr txBox="1"/>
              <p:nvPr/>
            </p:nvSpPr>
            <p:spPr>
              <a:xfrm>
                <a:off x="6417575" y="1957588"/>
                <a:ext cx="2232249" cy="736886"/>
              </a:xfrm>
              <a:prstGeom prst="rect">
                <a:avLst/>
              </a:prstGeom>
              <a:noFill/>
            </p:spPr>
            <p:txBody>
              <a:bodyPr wrap="square" rtlCol="0">
                <a:spAutoFit/>
              </a:bodyPr>
              <a:lstStyle/>
              <a:p>
                <a:r>
                  <a:rPr lang="en-US" sz="1600" b="1" i="0" dirty="0">
                    <a:solidFill>
                      <a:schemeClr val="bg1"/>
                    </a:solidFill>
                    <a:effectLst/>
                    <a:latin typeface="Bahnschrift" panose="020B0502040204020203" pitchFamily="34" charset="0"/>
                  </a:rPr>
                  <a:t>To apply data preprocessing and preparation techniques in order to obtain clean data</a:t>
                </a:r>
              </a:p>
              <a:p>
                <a:endParaRPr lang="ko-KR" altLang="en-US" sz="1200" b="1" dirty="0">
                  <a:solidFill>
                    <a:schemeClr val="bg1"/>
                  </a:solidFill>
                </a:endParaRPr>
              </a:p>
            </p:txBody>
          </p:sp>
        </p:grpSp>
        <p:sp>
          <p:nvSpPr>
            <p:cNvPr id="10" name="Parallelogram 7">
              <a:extLst>
                <a:ext uri="{FF2B5EF4-FFF2-40B4-BE49-F238E27FC236}">
                  <a16:creationId xmlns:a16="http://schemas.microsoft.com/office/drawing/2014/main" id="{379169B4-8442-4043-B209-E86947568FE7}"/>
                </a:ext>
              </a:extLst>
            </p:cNvPr>
            <p:cNvSpPr/>
            <p:nvPr/>
          </p:nvSpPr>
          <p:spPr>
            <a:xfrm rot="5400000" flipH="1">
              <a:off x="4504583" y="1626517"/>
              <a:ext cx="1276539" cy="724247"/>
            </a:xfrm>
            <a:prstGeom prst="parallelogram">
              <a:avLst>
                <a:gd name="adj" fmla="val 961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46152D7-152A-4953-A573-B6C808CCB40E}"/>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4" name="Group 11">
            <a:extLst>
              <a:ext uri="{FF2B5EF4-FFF2-40B4-BE49-F238E27FC236}">
                <a16:creationId xmlns:a16="http://schemas.microsoft.com/office/drawing/2014/main" id="{90B70BE9-3BBE-4167-A154-D0F4084D2206}"/>
              </a:ext>
            </a:extLst>
          </p:cNvPr>
          <p:cNvGrpSpPr/>
          <p:nvPr/>
        </p:nvGrpSpPr>
        <p:grpSpPr>
          <a:xfrm>
            <a:off x="5800753" y="2092751"/>
            <a:ext cx="6391247" cy="1286087"/>
            <a:chOff x="4780729" y="1350371"/>
            <a:chExt cx="6391247" cy="1286087"/>
          </a:xfrm>
        </p:grpSpPr>
        <p:sp>
          <p:nvSpPr>
            <p:cNvPr id="15" name="Rectangle 12">
              <a:extLst>
                <a:ext uri="{FF2B5EF4-FFF2-40B4-BE49-F238E27FC236}">
                  <a16:creationId xmlns:a16="http://schemas.microsoft.com/office/drawing/2014/main" id="{2C6160B7-DE89-4075-A5FB-41CFEBD42E0E}"/>
                </a:ext>
              </a:extLst>
            </p:cNvPr>
            <p:cNvSpPr/>
            <p:nvPr/>
          </p:nvSpPr>
          <p:spPr>
            <a:xfrm>
              <a:off x="4780729" y="2051242"/>
              <a:ext cx="6391247" cy="58521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3">
              <a:extLst>
                <a:ext uri="{FF2B5EF4-FFF2-40B4-BE49-F238E27FC236}">
                  <a16:creationId xmlns:a16="http://schemas.microsoft.com/office/drawing/2014/main" id="{D81BB7E6-4690-4CEF-843E-B170D9504343}"/>
                </a:ext>
              </a:extLst>
            </p:cNvPr>
            <p:cNvSpPr/>
            <p:nvPr/>
          </p:nvSpPr>
          <p:spPr>
            <a:xfrm>
              <a:off x="5504979" y="1350372"/>
              <a:ext cx="1104522" cy="5884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4">
              <a:extLst>
                <a:ext uri="{FF2B5EF4-FFF2-40B4-BE49-F238E27FC236}">
                  <a16:creationId xmlns:a16="http://schemas.microsoft.com/office/drawing/2014/main" id="{37D0A24C-3852-4E9C-A14D-9AF22E71439D}"/>
                </a:ext>
              </a:extLst>
            </p:cNvPr>
            <p:cNvGrpSpPr/>
            <p:nvPr/>
          </p:nvGrpSpPr>
          <p:grpSpPr>
            <a:xfrm>
              <a:off x="5733303" y="2097427"/>
              <a:ext cx="5230444" cy="492845"/>
              <a:chOff x="6417575" y="2011204"/>
              <a:chExt cx="2232250" cy="471992"/>
            </a:xfrm>
          </p:grpSpPr>
          <p:sp>
            <p:nvSpPr>
              <p:cNvPr id="20" name="TextBox 19">
                <a:extLst>
                  <a:ext uri="{FF2B5EF4-FFF2-40B4-BE49-F238E27FC236}">
                    <a16:creationId xmlns:a16="http://schemas.microsoft.com/office/drawing/2014/main" id="{A6FFFCDA-BC6F-4C12-8440-7C8650E2A003}"/>
                  </a:ext>
                </a:extLst>
              </p:cNvPr>
              <p:cNvSpPr txBox="1"/>
              <p:nvPr/>
            </p:nvSpPr>
            <p:spPr>
              <a:xfrm>
                <a:off x="6417576" y="2217917"/>
                <a:ext cx="2232249" cy="265279"/>
              </a:xfrm>
              <a:prstGeom prst="rect">
                <a:avLst/>
              </a:prstGeom>
              <a:noFill/>
            </p:spPr>
            <p:txBody>
              <a:bodyPr wrap="square" rtlCol="0">
                <a:spAutoFit/>
              </a:bodyPr>
              <a:lstStyle/>
              <a:p>
                <a:endParaRPr lang="ko-KR" altLang="en-US" sz="1200" dirty="0">
                  <a:solidFill>
                    <a:schemeClr val="bg1"/>
                  </a:solidFill>
                </a:endParaRPr>
              </a:p>
            </p:txBody>
          </p:sp>
          <p:sp>
            <p:nvSpPr>
              <p:cNvPr id="21" name="TextBox 20">
                <a:extLst>
                  <a:ext uri="{FF2B5EF4-FFF2-40B4-BE49-F238E27FC236}">
                    <a16:creationId xmlns:a16="http://schemas.microsoft.com/office/drawing/2014/main" id="{E6F6D8A8-6A0B-464D-89C5-7DE94F240D84}"/>
                  </a:ext>
                </a:extLst>
              </p:cNvPr>
              <p:cNvSpPr txBox="1"/>
              <p:nvPr/>
            </p:nvSpPr>
            <p:spPr>
              <a:xfrm>
                <a:off x="6417575" y="2011204"/>
                <a:ext cx="2232249" cy="265279"/>
              </a:xfrm>
              <a:prstGeom prst="rect">
                <a:avLst/>
              </a:prstGeom>
              <a:noFill/>
            </p:spPr>
            <p:txBody>
              <a:bodyPr wrap="square" rtlCol="0">
                <a:spAutoFit/>
              </a:bodyPr>
              <a:lstStyle/>
              <a:p>
                <a:endParaRPr lang="ko-KR" altLang="en-US" sz="1200" b="1" dirty="0">
                  <a:solidFill>
                    <a:schemeClr val="bg1"/>
                  </a:solidFill>
                </a:endParaRPr>
              </a:p>
            </p:txBody>
          </p:sp>
        </p:grpSp>
        <p:sp>
          <p:nvSpPr>
            <p:cNvPr id="18" name="Parallelogram 15">
              <a:extLst>
                <a:ext uri="{FF2B5EF4-FFF2-40B4-BE49-F238E27FC236}">
                  <a16:creationId xmlns:a16="http://schemas.microsoft.com/office/drawing/2014/main" id="{5BB17CB3-3D64-4B1A-B71C-75DC2E120B37}"/>
                </a:ext>
              </a:extLst>
            </p:cNvPr>
            <p:cNvSpPr/>
            <p:nvPr/>
          </p:nvSpPr>
          <p:spPr>
            <a:xfrm rot="5400000" flipH="1">
              <a:off x="4504583" y="1626517"/>
              <a:ext cx="1276539" cy="724247"/>
            </a:xfrm>
            <a:prstGeom prst="parallelogram">
              <a:avLst>
                <a:gd name="adj" fmla="val 9619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9201999-8A2B-42DA-B749-E60060F91556}"/>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22" name="Group 19">
            <a:extLst>
              <a:ext uri="{FF2B5EF4-FFF2-40B4-BE49-F238E27FC236}">
                <a16:creationId xmlns:a16="http://schemas.microsoft.com/office/drawing/2014/main" id="{BB9902E9-E6FF-4168-BF6A-0C686917E1D2}"/>
              </a:ext>
            </a:extLst>
          </p:cNvPr>
          <p:cNvGrpSpPr/>
          <p:nvPr/>
        </p:nvGrpSpPr>
        <p:grpSpPr>
          <a:xfrm>
            <a:off x="5804972" y="3549934"/>
            <a:ext cx="6391247" cy="1286087"/>
            <a:chOff x="4780729" y="1350371"/>
            <a:chExt cx="6391247" cy="1286087"/>
          </a:xfrm>
        </p:grpSpPr>
        <p:sp>
          <p:nvSpPr>
            <p:cNvPr id="23" name="Rectangle 20">
              <a:extLst>
                <a:ext uri="{FF2B5EF4-FFF2-40B4-BE49-F238E27FC236}">
                  <a16:creationId xmlns:a16="http://schemas.microsoft.com/office/drawing/2014/main" id="{3873F8FD-A95C-4566-9DEF-E80E3C733873}"/>
                </a:ext>
              </a:extLst>
            </p:cNvPr>
            <p:cNvSpPr/>
            <p:nvPr/>
          </p:nvSpPr>
          <p:spPr>
            <a:xfrm>
              <a:off x="4780729" y="2051242"/>
              <a:ext cx="6391247" cy="5852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Pentagon 21">
              <a:extLst>
                <a:ext uri="{FF2B5EF4-FFF2-40B4-BE49-F238E27FC236}">
                  <a16:creationId xmlns:a16="http://schemas.microsoft.com/office/drawing/2014/main" id="{DDC4D8B4-5666-4FEB-86D0-D8401AB3D665}"/>
                </a:ext>
              </a:extLst>
            </p:cNvPr>
            <p:cNvSpPr/>
            <p:nvPr/>
          </p:nvSpPr>
          <p:spPr>
            <a:xfrm>
              <a:off x="5504979" y="1350372"/>
              <a:ext cx="1104522" cy="58847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3">
              <a:extLst>
                <a:ext uri="{FF2B5EF4-FFF2-40B4-BE49-F238E27FC236}">
                  <a16:creationId xmlns:a16="http://schemas.microsoft.com/office/drawing/2014/main" id="{BB492DB5-1FAD-4920-857C-847FB1FE9B14}"/>
                </a:ext>
              </a:extLst>
            </p:cNvPr>
            <p:cNvSpPr/>
            <p:nvPr/>
          </p:nvSpPr>
          <p:spPr>
            <a:xfrm rot="5400000" flipH="1">
              <a:off x="4504583" y="1626517"/>
              <a:ext cx="1276539" cy="724247"/>
            </a:xfrm>
            <a:prstGeom prst="parallelogram">
              <a:avLst>
                <a:gd name="adj" fmla="val 9619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13185C5-8671-404A-AE45-FA643291B9C3}"/>
                </a:ext>
              </a:extLst>
            </p:cNvPr>
            <p:cNvSpPr txBox="1"/>
            <p:nvPr/>
          </p:nvSpPr>
          <p:spPr>
            <a:xfrm>
              <a:off x="5504976" y="1406201"/>
              <a:ext cx="779665"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sp>
        <p:nvSpPr>
          <p:cNvPr id="3" name="TextBox 2">
            <a:extLst>
              <a:ext uri="{FF2B5EF4-FFF2-40B4-BE49-F238E27FC236}">
                <a16:creationId xmlns:a16="http://schemas.microsoft.com/office/drawing/2014/main" id="{1F755567-1E94-F6EB-D5B6-C91425649ABC}"/>
              </a:ext>
            </a:extLst>
          </p:cNvPr>
          <p:cNvSpPr txBox="1"/>
          <p:nvPr/>
        </p:nvSpPr>
        <p:spPr>
          <a:xfrm>
            <a:off x="6753326" y="2798821"/>
            <a:ext cx="5438673" cy="584775"/>
          </a:xfrm>
          <a:prstGeom prst="rect">
            <a:avLst/>
          </a:prstGeom>
          <a:noFill/>
        </p:spPr>
        <p:txBody>
          <a:bodyPr wrap="square">
            <a:spAutoFit/>
          </a:bodyPr>
          <a:lstStyle/>
          <a:p>
            <a:pPr algn="l"/>
            <a:r>
              <a:rPr lang="en-US" sz="1600" b="1" i="0" dirty="0">
                <a:solidFill>
                  <a:schemeClr val="bg1"/>
                </a:solidFill>
                <a:effectLst/>
                <a:latin typeface="Bahnschrift" panose="020B0502040204020203" pitchFamily="34" charset="0"/>
              </a:rPr>
              <a:t>To build machine learning models able to predict house price based on house features</a:t>
            </a:r>
          </a:p>
        </p:txBody>
      </p:sp>
      <p:sp>
        <p:nvSpPr>
          <p:cNvPr id="38" name="TextBox 37">
            <a:extLst>
              <a:ext uri="{FF2B5EF4-FFF2-40B4-BE49-F238E27FC236}">
                <a16:creationId xmlns:a16="http://schemas.microsoft.com/office/drawing/2014/main" id="{91DFFAA6-3476-3764-1153-12AE11448759}"/>
              </a:ext>
            </a:extLst>
          </p:cNvPr>
          <p:cNvSpPr txBox="1"/>
          <p:nvPr/>
        </p:nvSpPr>
        <p:spPr>
          <a:xfrm>
            <a:off x="6736939" y="4241698"/>
            <a:ext cx="5329150" cy="584775"/>
          </a:xfrm>
          <a:prstGeom prst="rect">
            <a:avLst/>
          </a:prstGeom>
          <a:noFill/>
        </p:spPr>
        <p:txBody>
          <a:bodyPr wrap="square">
            <a:spAutoFit/>
          </a:bodyPr>
          <a:lstStyle/>
          <a:p>
            <a:pPr algn="l"/>
            <a:r>
              <a:rPr lang="en-US" sz="1600" b="1" i="0" dirty="0">
                <a:solidFill>
                  <a:schemeClr val="bg1"/>
                </a:solidFill>
                <a:effectLst/>
                <a:latin typeface="Bahnschrift" panose="020B0502040204020203" pitchFamily="34" charset="0"/>
              </a:rPr>
              <a:t>To analyze and compare models performance in order to choose the best model</a:t>
            </a:r>
          </a:p>
        </p:txBody>
      </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0" y="978607"/>
            <a:ext cx="11573197" cy="525730"/>
          </a:xfrm>
        </p:spPr>
        <p:txBody>
          <a:bodyPr/>
          <a:lstStyle/>
          <a:p>
            <a:r>
              <a:rPr lang="en-US" sz="3200" dirty="0"/>
              <a:t>One Hot Encoding For Categorical Features</a:t>
            </a:r>
          </a:p>
        </p:txBody>
      </p:sp>
      <p:sp>
        <p:nvSpPr>
          <p:cNvPr id="4" name="TextBox 3">
            <a:extLst>
              <a:ext uri="{FF2B5EF4-FFF2-40B4-BE49-F238E27FC236}">
                <a16:creationId xmlns:a16="http://schemas.microsoft.com/office/drawing/2014/main" id="{4BBACA7C-EFCF-0627-D6EF-16153BD7EEC5}"/>
              </a:ext>
            </a:extLst>
          </p:cNvPr>
          <p:cNvSpPr txBox="1"/>
          <p:nvPr/>
        </p:nvSpPr>
        <p:spPr>
          <a:xfrm>
            <a:off x="670893" y="1504337"/>
            <a:ext cx="10850210" cy="1754326"/>
          </a:xfrm>
          <a:prstGeom prst="rect">
            <a:avLst/>
          </a:prstGeom>
          <a:noFill/>
        </p:spPr>
        <p:txBody>
          <a:bodyPr wrap="square">
            <a:spAutoFit/>
          </a:bodyPr>
          <a:lstStyle/>
          <a:p>
            <a:pPr marL="285750" indent="-285750">
              <a:buFont typeface="Arial" panose="020B0604020202020204" pitchFamily="34" charset="0"/>
              <a:buChar char="•"/>
            </a:pPr>
            <a:r>
              <a:rPr lang="en-US" dirty="0"/>
              <a:t>The variable Paved Drive which indicates how the driveway is paved. It has three possible values: Y which means for "Paved", P which means "Partial Pavement", and N which means "Dirt/Gravel". Let us take a look at Paved Drive value for the first few rows in dataset</a:t>
            </a:r>
          </a:p>
          <a:p>
            <a:pPr marL="285750" indent="-285750">
              <a:buFont typeface="Arial" panose="020B0604020202020204" pitchFamily="34" charset="0"/>
              <a:buChar char="•"/>
            </a:pPr>
            <a:r>
              <a:rPr lang="en-US" dirty="0"/>
              <a:t>We can see for example that a value of P in the original Paved Drive column is converted to 1 in Paved </a:t>
            </a:r>
            <a:r>
              <a:rPr lang="en-US" dirty="0" err="1"/>
              <a:t>Drive_P</a:t>
            </a:r>
            <a:r>
              <a:rPr lang="en-US" dirty="0"/>
              <a:t> and zeros in Paved </a:t>
            </a:r>
            <a:r>
              <a:rPr lang="en-US" dirty="0" err="1"/>
              <a:t>Drive_N</a:t>
            </a:r>
            <a:r>
              <a:rPr lang="en-US" dirty="0"/>
              <a:t> and Paved </a:t>
            </a:r>
            <a:r>
              <a:rPr lang="en-US" dirty="0" err="1"/>
              <a:t>Drive_Y</a:t>
            </a:r>
            <a:r>
              <a:rPr lang="en-US" dirty="0"/>
              <a:t> after one-hot encoding.</a:t>
            </a:r>
          </a:p>
          <a:p>
            <a:pPr marL="285750" indent="-285750">
              <a:buFont typeface="Arial" panose="020B0604020202020204" pitchFamily="34" charset="0"/>
              <a:buChar char="•"/>
            </a:pPr>
            <a:r>
              <a:rPr lang="en-US" dirty="0"/>
              <a:t>All categorical column are converted in the same way.</a:t>
            </a:r>
          </a:p>
        </p:txBody>
      </p:sp>
      <p:sp>
        <p:nvSpPr>
          <p:cNvPr id="9" name="TextBox 8">
            <a:extLst>
              <a:ext uri="{FF2B5EF4-FFF2-40B4-BE49-F238E27FC236}">
                <a16:creationId xmlns:a16="http://schemas.microsoft.com/office/drawing/2014/main" id="{F4A79A1E-DAE0-95EB-0720-457458FBAB89}"/>
              </a:ext>
            </a:extLst>
          </p:cNvPr>
          <p:cNvSpPr txBox="1"/>
          <p:nvPr/>
        </p:nvSpPr>
        <p:spPr>
          <a:xfrm>
            <a:off x="670893" y="3599338"/>
            <a:ext cx="10205884" cy="1477328"/>
          </a:xfrm>
          <a:prstGeom prst="rect">
            <a:avLst/>
          </a:prstGeom>
          <a:noFill/>
        </p:spPr>
        <p:txBody>
          <a:bodyPr wrap="square">
            <a:spAutoFit/>
          </a:bodyPr>
          <a:lstStyle/>
          <a:p>
            <a:r>
              <a:rPr lang="en-US" b="1" dirty="0"/>
              <a:t>Prediction Type and Modeling Techniques</a:t>
            </a:r>
          </a:p>
          <a:p>
            <a:r>
              <a:rPr lang="en-US" dirty="0"/>
              <a:t>In this project, I want to predict the *price* of a house given information about it. The price I want to predict is a continuous value; it can be any real number. This can be seen by looking at the target </a:t>
            </a:r>
            <a:r>
              <a:rPr lang="en-US" dirty="0" err="1"/>
              <a:t>vatiable</a:t>
            </a:r>
            <a:r>
              <a:rPr lang="en-US" dirty="0"/>
              <a:t> in our dataset `</a:t>
            </a:r>
            <a:r>
              <a:rPr lang="en-US" dirty="0" err="1"/>
              <a:t>SalePrice</a:t>
            </a:r>
            <a:r>
              <a:rPr lang="en-US" dirty="0"/>
              <a:t>`.</a:t>
            </a:r>
          </a:p>
          <a:p>
            <a:r>
              <a:rPr lang="en-US" dirty="0"/>
              <a:t>That means that the prediction type that is appropriate to our problem is regression.</a:t>
            </a:r>
          </a:p>
        </p:txBody>
      </p:sp>
    </p:spTree>
    <p:extLst>
      <p:ext uri="{BB962C8B-B14F-4D97-AF65-F5344CB8AC3E}">
        <p14:creationId xmlns:p14="http://schemas.microsoft.com/office/powerpoint/2010/main" val="197748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0" y="978607"/>
            <a:ext cx="11573197" cy="525730"/>
          </a:xfrm>
        </p:spPr>
        <p:txBody>
          <a:bodyPr/>
          <a:lstStyle/>
          <a:p>
            <a:r>
              <a:rPr lang="en-US" sz="3200" dirty="0"/>
              <a:t>Feature Scaling</a:t>
            </a:r>
          </a:p>
        </p:txBody>
      </p:sp>
      <p:pic>
        <p:nvPicPr>
          <p:cNvPr id="5" name="Picture 4">
            <a:extLst>
              <a:ext uri="{FF2B5EF4-FFF2-40B4-BE49-F238E27FC236}">
                <a16:creationId xmlns:a16="http://schemas.microsoft.com/office/drawing/2014/main" id="{DA558CF0-144C-7F33-66A3-2C66310F1DA6}"/>
              </a:ext>
            </a:extLst>
          </p:cNvPr>
          <p:cNvPicPr>
            <a:picLocks noChangeAspect="1"/>
          </p:cNvPicPr>
          <p:nvPr/>
        </p:nvPicPr>
        <p:blipFill rotWithShape="1">
          <a:blip r:embed="rId2"/>
          <a:srcRect l="16594" t="29467" r="14435" b="50748"/>
          <a:stretch/>
        </p:blipFill>
        <p:spPr>
          <a:xfrm>
            <a:off x="1337187" y="1976284"/>
            <a:ext cx="10412361" cy="1602658"/>
          </a:xfrm>
          <a:prstGeom prst="rect">
            <a:avLst/>
          </a:prstGeom>
        </p:spPr>
      </p:pic>
    </p:spTree>
    <p:extLst>
      <p:ext uri="{BB962C8B-B14F-4D97-AF65-F5344CB8AC3E}">
        <p14:creationId xmlns:p14="http://schemas.microsoft.com/office/powerpoint/2010/main" val="1783728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400" dirty="0"/>
              <a:t>Analytics &amp; Interpretation Of Models</a:t>
            </a:r>
          </a:p>
        </p:txBody>
      </p:sp>
      <p:pic>
        <p:nvPicPr>
          <p:cNvPr id="27" name="Picture 26">
            <a:extLst>
              <a:ext uri="{FF2B5EF4-FFF2-40B4-BE49-F238E27FC236}">
                <a16:creationId xmlns:a16="http://schemas.microsoft.com/office/drawing/2014/main" id="{42042716-7530-3704-B4DB-E0B7FAF17616}"/>
              </a:ext>
            </a:extLst>
          </p:cNvPr>
          <p:cNvPicPr>
            <a:picLocks noChangeAspect="1"/>
          </p:cNvPicPr>
          <p:nvPr/>
        </p:nvPicPr>
        <p:blipFill>
          <a:blip r:embed="rId2"/>
          <a:stretch>
            <a:fillRect/>
          </a:stretch>
        </p:blipFill>
        <p:spPr>
          <a:xfrm>
            <a:off x="323529" y="1256071"/>
            <a:ext cx="10498042" cy="3550659"/>
          </a:xfrm>
          <a:prstGeom prst="rect">
            <a:avLst/>
          </a:prstGeom>
        </p:spPr>
      </p:pic>
      <p:sp>
        <p:nvSpPr>
          <p:cNvPr id="29" name="TextBox 28">
            <a:extLst>
              <a:ext uri="{FF2B5EF4-FFF2-40B4-BE49-F238E27FC236}">
                <a16:creationId xmlns:a16="http://schemas.microsoft.com/office/drawing/2014/main" id="{EE92CC26-A912-B276-5FF9-FBFB372700DB}"/>
              </a:ext>
            </a:extLst>
          </p:cNvPr>
          <p:cNvSpPr txBox="1"/>
          <p:nvPr/>
        </p:nvSpPr>
        <p:spPr>
          <a:xfrm>
            <a:off x="846979" y="4819020"/>
            <a:ext cx="10204479" cy="1815882"/>
          </a:xfrm>
          <a:prstGeom prst="rect">
            <a:avLst/>
          </a:prstGeom>
          <a:noFill/>
        </p:spPr>
        <p:txBody>
          <a:bodyPr wrap="square">
            <a:spAutoFit/>
          </a:bodyPr>
          <a:lstStyle/>
          <a:p>
            <a:r>
              <a:rPr lang="en-US" sz="1400" dirty="0"/>
              <a:t>By looking at the table and the graph, we can see that </a:t>
            </a:r>
            <a:r>
              <a:rPr lang="en-US" sz="1400" dirty="0" err="1"/>
              <a:t>XGBoost</a:t>
            </a:r>
            <a:r>
              <a:rPr lang="en-US" sz="1400" dirty="0"/>
              <a:t> model has the smallest MAE, 12556.68 followed by Support Vector Regression model with a little larger error of 12974.93. After that, Random Forest and Elastic Net models come with similar errors: 14506.46 and 14767.91 respectively. Then come Ridge with close errors: 15270.46 respectively. Then comes Decision Tree model with MAE of 20873.95, and at last, the K-Nearest Neighbors model with an error of 22780.14.</a:t>
            </a:r>
          </a:p>
          <a:p>
            <a:endParaRPr lang="en-US" sz="1400" dirty="0"/>
          </a:p>
          <a:p>
            <a:r>
              <a:rPr lang="en-US" sz="1400" dirty="0"/>
              <a:t>So, in our experiment, the best model is </a:t>
            </a:r>
            <a:r>
              <a:rPr lang="en-US" sz="1400" dirty="0" err="1"/>
              <a:t>XGBoost</a:t>
            </a:r>
            <a:r>
              <a:rPr lang="en-US" sz="1400" dirty="0"/>
              <a:t> and the worst model is K-Nearest Neighbors. We can see that the difference in MAE between the best model and the worst model is significant; the best model has almost half of the error of the worst model.</a:t>
            </a:r>
          </a:p>
        </p:txBody>
      </p:sp>
    </p:spTree>
    <p:extLst>
      <p:ext uri="{BB962C8B-B14F-4D97-AF65-F5344CB8AC3E}">
        <p14:creationId xmlns:p14="http://schemas.microsoft.com/office/powerpoint/2010/main" val="40188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400" dirty="0"/>
              <a:t>References</a:t>
            </a:r>
          </a:p>
        </p:txBody>
      </p:sp>
      <p:sp>
        <p:nvSpPr>
          <p:cNvPr id="4" name="TextBox 3">
            <a:extLst>
              <a:ext uri="{FF2B5EF4-FFF2-40B4-BE49-F238E27FC236}">
                <a16:creationId xmlns:a16="http://schemas.microsoft.com/office/drawing/2014/main" id="{A37E9775-0030-B538-E5B7-718E59EF2527}"/>
              </a:ext>
            </a:extLst>
          </p:cNvPr>
          <p:cNvSpPr txBox="1"/>
          <p:nvPr/>
        </p:nvSpPr>
        <p:spPr>
          <a:xfrm>
            <a:off x="816078" y="1063756"/>
            <a:ext cx="10038735" cy="5632311"/>
          </a:xfrm>
          <a:prstGeom prst="rect">
            <a:avLst/>
          </a:prstGeom>
          <a:noFill/>
        </p:spPr>
        <p:txBody>
          <a:bodyPr wrap="square">
            <a:spAutoFit/>
          </a:bodyPr>
          <a:lstStyle/>
          <a:p>
            <a:pPr marL="285750" indent="-285750">
              <a:buFont typeface="Arial" panose="020B0604020202020204" pitchFamily="34" charset="0"/>
              <a:buChar char="•"/>
            </a:pPr>
            <a:r>
              <a:rPr lang="en-US" dirty="0" err="1"/>
              <a:t>Alkhatib</a:t>
            </a:r>
            <a:r>
              <a:rPr lang="en-US" dirty="0"/>
              <a:t>, K., </a:t>
            </a:r>
            <a:r>
              <a:rPr lang="en-US" dirty="0" err="1"/>
              <a:t>Najadat</a:t>
            </a:r>
            <a:r>
              <a:rPr lang="en-US" dirty="0"/>
              <a:t>, H., </a:t>
            </a:r>
            <a:r>
              <a:rPr lang="en-US" dirty="0" err="1"/>
              <a:t>Hmeidi</a:t>
            </a:r>
            <a:r>
              <a:rPr lang="en-US" dirty="0"/>
              <a:t>, I., &amp; </a:t>
            </a:r>
            <a:r>
              <a:rPr lang="en-US" dirty="0" err="1"/>
              <a:t>Shatnawi</a:t>
            </a:r>
            <a:r>
              <a:rPr lang="en-US" dirty="0"/>
              <a:t>, M. K. A. (2013). Stock price prediction using k-nearest neighbor (</a:t>
            </a:r>
            <a:r>
              <a:rPr lang="en-US" dirty="0" err="1"/>
              <a:t>kNN</a:t>
            </a:r>
            <a:r>
              <a:rPr lang="en-US" dirty="0"/>
              <a:t>) algorithm. International Journal of Business, Humanities and Technology, 3(3), 32-44.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 Abril, I. M., &amp; Sugiyama, M. (2013). Winning the </a:t>
            </a:r>
            <a:r>
              <a:rPr lang="en-US" dirty="0" err="1"/>
              <a:t>kaggle</a:t>
            </a:r>
            <a:r>
              <a:rPr lang="en-US" dirty="0"/>
              <a:t> algorithmic trading challenge with the composition of many models and feature engineering. IEICE transactions on information and systems, 96(3), 742-745.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Feng, Y., &amp; Jones, K. (2015, July). Comparing multilevel modelling and artificial neural networks in house price prediction. In Spatial Data Mining and Geographical Knowledge Services (ICSDM), 2015 2nd IEEE International Conference on (pp. 108-114). IEEE.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Hegazy</a:t>
            </a:r>
            <a:r>
              <a:rPr lang="en-US" dirty="0"/>
              <a:t>, O., Soliman, O. S., &amp; Salam, M. A. (2014). A machine learning model for stock market prediction. </a:t>
            </a:r>
            <a:r>
              <a:rPr lang="en-US" dirty="0" err="1"/>
              <a:t>arXiv</a:t>
            </a:r>
            <a:r>
              <a:rPr lang="en-US" dirty="0"/>
              <a:t> preprint arXiv:1402.7351.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Ticknor, J. L. (2013). A Bayesian regularized artificial neural network for stock market forecasting. Expert Systems with Applications, 40(14), 5501-5506.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 Cock, D. (2011). Ames, Iowa: Alternative to the Boston housing data as an end of semester regression project. Journal of Statistics Education, 19(3).</a:t>
            </a:r>
          </a:p>
        </p:txBody>
      </p:sp>
    </p:spTree>
    <p:extLst>
      <p:ext uri="{BB962C8B-B14F-4D97-AF65-F5344CB8AC3E}">
        <p14:creationId xmlns:p14="http://schemas.microsoft.com/office/powerpoint/2010/main" val="275131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Bahnschrift" panose="020B0502040204020203" pitchFamily="34" charset="0"/>
              </a:rPr>
              <a:t>Walk Through</a:t>
            </a:r>
          </a:p>
        </p:txBody>
      </p:sp>
      <p:sp>
        <p:nvSpPr>
          <p:cNvPr id="3" name="이등변 삼각형 2">
            <a:extLst>
              <a:ext uri="{FF2B5EF4-FFF2-40B4-BE49-F238E27FC236}">
                <a16:creationId xmlns:a16="http://schemas.microsoft.com/office/drawing/2014/main" id="{B1563F99-2503-423C-B2E2-288067AAEC0A}"/>
              </a:ext>
            </a:extLst>
          </p:cNvPr>
          <p:cNvSpPr/>
          <p:nvPr/>
        </p:nvSpPr>
        <p:spPr>
          <a:xfrm>
            <a:off x="6483983" y="3120479"/>
            <a:ext cx="930762" cy="636091"/>
          </a:xfrm>
          <a:prstGeom prst="triangle">
            <a:avLst/>
          </a:prstGeom>
          <a:solidFill>
            <a:schemeClr val="accent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이등변 삼각형 3">
            <a:extLst>
              <a:ext uri="{FF2B5EF4-FFF2-40B4-BE49-F238E27FC236}">
                <a16:creationId xmlns:a16="http://schemas.microsoft.com/office/drawing/2014/main" id="{AAE56BD8-6B49-4848-8118-0623A606C8FE}"/>
              </a:ext>
            </a:extLst>
          </p:cNvPr>
          <p:cNvSpPr/>
          <p:nvPr/>
        </p:nvSpPr>
        <p:spPr>
          <a:xfrm>
            <a:off x="7384262" y="2792908"/>
            <a:ext cx="930762" cy="636091"/>
          </a:xfrm>
          <a:prstGeom prst="triangle">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이등변 삼각형 4">
            <a:extLst>
              <a:ext uri="{FF2B5EF4-FFF2-40B4-BE49-F238E27FC236}">
                <a16:creationId xmlns:a16="http://schemas.microsoft.com/office/drawing/2014/main" id="{B455AD95-9866-425E-9376-988BDAD84634}"/>
              </a:ext>
            </a:extLst>
          </p:cNvPr>
          <p:cNvSpPr/>
          <p:nvPr/>
        </p:nvSpPr>
        <p:spPr>
          <a:xfrm>
            <a:off x="8365274" y="1846212"/>
            <a:ext cx="930762" cy="636091"/>
          </a:xfrm>
          <a:prstGeom prst="triangle">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이등변 삼각형 5">
            <a:extLst>
              <a:ext uri="{FF2B5EF4-FFF2-40B4-BE49-F238E27FC236}">
                <a16:creationId xmlns:a16="http://schemas.microsoft.com/office/drawing/2014/main" id="{1A1BCB15-73AB-460E-BEAD-1C754E9E86D9}"/>
              </a:ext>
            </a:extLst>
          </p:cNvPr>
          <p:cNvSpPr/>
          <p:nvPr/>
        </p:nvSpPr>
        <p:spPr>
          <a:xfrm>
            <a:off x="9319931" y="3437487"/>
            <a:ext cx="930762" cy="636091"/>
          </a:xfrm>
          <a:prstGeom prst="triangle">
            <a:avLst/>
          </a:prstGeom>
          <a:solidFill>
            <a:schemeClr val="accent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90AFC5ED-F770-4DBD-A657-84E9C30EBB8A}"/>
              </a:ext>
            </a:extLst>
          </p:cNvPr>
          <p:cNvSpPr/>
          <p:nvPr/>
        </p:nvSpPr>
        <p:spPr>
          <a:xfrm>
            <a:off x="10250693" y="2149988"/>
            <a:ext cx="930762" cy="636091"/>
          </a:xfrm>
          <a:prstGeom prst="triangle">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0951E5FD-C5CD-4401-A5C4-E0C846618107}"/>
              </a:ext>
            </a:extLst>
          </p:cNvPr>
          <p:cNvGrpSpPr/>
          <p:nvPr/>
        </p:nvGrpSpPr>
        <p:grpSpPr>
          <a:xfrm>
            <a:off x="5591175" y="1971506"/>
            <a:ext cx="6505575" cy="4888932"/>
            <a:chOff x="3762374" y="1005381"/>
            <a:chExt cx="8569463" cy="5776240"/>
          </a:xfrm>
        </p:grpSpPr>
        <p:graphicFrame>
          <p:nvGraphicFramePr>
            <p:cNvPr id="9" name="Chart 2">
              <a:extLst>
                <a:ext uri="{FF2B5EF4-FFF2-40B4-BE49-F238E27FC236}">
                  <a16:creationId xmlns:a16="http://schemas.microsoft.com/office/drawing/2014/main" id="{816E84DA-3B05-4EBD-8B87-CC3D136FF936}"/>
                </a:ext>
              </a:extLst>
            </p:cNvPr>
            <p:cNvGraphicFramePr/>
            <p:nvPr/>
          </p:nvGraphicFramePr>
          <p:xfrm>
            <a:off x="4800603" y="1005381"/>
            <a:ext cx="6457947" cy="41222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rapezoid 12">
              <a:extLst>
                <a:ext uri="{FF2B5EF4-FFF2-40B4-BE49-F238E27FC236}">
                  <a16:creationId xmlns:a16="http://schemas.microsoft.com/office/drawing/2014/main" id="{42A23F58-CBFF-4846-8472-F0D9AE54A761}"/>
                </a:ext>
              </a:extLst>
            </p:cNvPr>
            <p:cNvSpPr/>
            <p:nvPr/>
          </p:nvSpPr>
          <p:spPr>
            <a:xfrm flipH="1">
              <a:off x="7345335" y="4972545"/>
              <a:ext cx="1370185" cy="1806194"/>
            </a:xfrm>
            <a:prstGeom prst="trapezoid">
              <a:avLst>
                <a:gd name="adj" fmla="val 25696"/>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Trapezoid 53">
              <a:extLst>
                <a:ext uri="{FF2B5EF4-FFF2-40B4-BE49-F238E27FC236}">
                  <a16:creationId xmlns:a16="http://schemas.microsoft.com/office/drawing/2014/main" id="{4FB0DF67-7BA4-4475-9CF8-009117990921}"/>
                </a:ext>
              </a:extLst>
            </p:cNvPr>
            <p:cNvSpPr/>
            <p:nvPr/>
          </p:nvSpPr>
          <p:spPr>
            <a:xfrm flipH="1">
              <a:off x="5774886" y="4972542"/>
              <a:ext cx="1372003" cy="1806200"/>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914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91454 w 721035"/>
                <a:gd name="connsiteY4" fmla="*/ 971603 h 97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035" h="971603">
                  <a:moveTo>
                    <a:pt x="191454" y="971603"/>
                  </a:moveTo>
                  <a:lnTo>
                    <a:pt x="0" y="0"/>
                  </a:lnTo>
                  <a:lnTo>
                    <a:pt x="360040" y="0"/>
                  </a:lnTo>
                  <a:lnTo>
                    <a:pt x="721035" y="971600"/>
                  </a:lnTo>
                  <a:lnTo>
                    <a:pt x="191454" y="971603"/>
                  </a:lnTo>
                  <a:close/>
                </a:path>
              </a:pathLst>
            </a:cu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 name="Trapezoid 53">
              <a:extLst>
                <a:ext uri="{FF2B5EF4-FFF2-40B4-BE49-F238E27FC236}">
                  <a16:creationId xmlns:a16="http://schemas.microsoft.com/office/drawing/2014/main" id="{551A7DE7-C386-4082-80E4-1C8C32610C38}"/>
                </a:ext>
              </a:extLst>
            </p:cNvPr>
            <p:cNvSpPr/>
            <p:nvPr/>
          </p:nvSpPr>
          <p:spPr>
            <a:xfrm flipH="1">
              <a:off x="3762374" y="4972545"/>
              <a:ext cx="2151352" cy="1806194"/>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24779 w 1130610"/>
                <a:gd name="connsiteY0" fmla="*/ 971603 h 971603"/>
                <a:gd name="connsiteX1" fmla="*/ 0 w 1130610"/>
                <a:gd name="connsiteY1" fmla="*/ 0 h 971603"/>
                <a:gd name="connsiteX2" fmla="*/ 360040 w 1130610"/>
                <a:gd name="connsiteY2" fmla="*/ 0 h 971603"/>
                <a:gd name="connsiteX3" fmla="*/ 1130610 w 1130610"/>
                <a:gd name="connsiteY3" fmla="*/ 971600 h 971603"/>
                <a:gd name="connsiteX4" fmla="*/ 124779 w 1130610"/>
                <a:gd name="connsiteY4" fmla="*/ 971603 h 971603"/>
                <a:gd name="connsiteX0" fmla="*/ 372431 w 1130610"/>
                <a:gd name="connsiteY0" fmla="*/ 962081 h 971600"/>
                <a:gd name="connsiteX1" fmla="*/ 0 w 1130610"/>
                <a:gd name="connsiteY1" fmla="*/ 0 h 971600"/>
                <a:gd name="connsiteX2" fmla="*/ 360040 w 1130610"/>
                <a:gd name="connsiteY2" fmla="*/ 0 h 971600"/>
                <a:gd name="connsiteX3" fmla="*/ 1130610 w 1130610"/>
                <a:gd name="connsiteY3" fmla="*/ 971600 h 971600"/>
                <a:gd name="connsiteX4" fmla="*/ 372431 w 1130610"/>
                <a:gd name="connsiteY4" fmla="*/ 962081 h 9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10" h="971600">
                  <a:moveTo>
                    <a:pt x="372431" y="962081"/>
                  </a:moveTo>
                  <a:lnTo>
                    <a:pt x="0" y="0"/>
                  </a:lnTo>
                  <a:lnTo>
                    <a:pt x="360040" y="0"/>
                  </a:lnTo>
                  <a:lnTo>
                    <a:pt x="1130610" y="971600"/>
                  </a:lnTo>
                  <a:lnTo>
                    <a:pt x="372431" y="962081"/>
                  </a:lnTo>
                  <a:close/>
                </a:path>
              </a:pathLst>
            </a:cu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Trapezoid 53">
              <a:extLst>
                <a:ext uri="{FF2B5EF4-FFF2-40B4-BE49-F238E27FC236}">
                  <a16:creationId xmlns:a16="http://schemas.microsoft.com/office/drawing/2014/main" id="{A0A567BF-B333-408F-B7C0-04FFCD158992}"/>
                </a:ext>
              </a:extLst>
            </p:cNvPr>
            <p:cNvSpPr/>
            <p:nvPr/>
          </p:nvSpPr>
          <p:spPr>
            <a:xfrm>
              <a:off x="8941940" y="4972542"/>
              <a:ext cx="1359126" cy="1806200"/>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914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91454 w 721035"/>
                <a:gd name="connsiteY4" fmla="*/ 971603 h 97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035" h="971603">
                  <a:moveTo>
                    <a:pt x="191454" y="971603"/>
                  </a:moveTo>
                  <a:lnTo>
                    <a:pt x="0" y="0"/>
                  </a:lnTo>
                  <a:lnTo>
                    <a:pt x="360040" y="0"/>
                  </a:lnTo>
                  <a:lnTo>
                    <a:pt x="721035" y="971600"/>
                  </a:lnTo>
                  <a:lnTo>
                    <a:pt x="191454" y="971603"/>
                  </a:lnTo>
                  <a:close/>
                </a:path>
              </a:pathLst>
            </a:cu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Trapezoid 53">
              <a:extLst>
                <a:ext uri="{FF2B5EF4-FFF2-40B4-BE49-F238E27FC236}">
                  <a16:creationId xmlns:a16="http://schemas.microsoft.com/office/drawing/2014/main" id="{9840304A-65EB-4F0E-AA58-C03FB0936466}"/>
                </a:ext>
              </a:extLst>
            </p:cNvPr>
            <p:cNvSpPr/>
            <p:nvPr/>
          </p:nvSpPr>
          <p:spPr>
            <a:xfrm>
              <a:off x="10166650" y="4972544"/>
              <a:ext cx="2165187" cy="1809077"/>
            </a:xfrm>
            <a:custGeom>
              <a:avLst/>
              <a:gdLst>
                <a:gd name="connsiteX0" fmla="*/ 0 w 720080"/>
                <a:gd name="connsiteY0" fmla="*/ 971600 h 971600"/>
                <a:gd name="connsiteX1" fmla="*/ 180020 w 720080"/>
                <a:gd name="connsiteY1" fmla="*/ 0 h 971600"/>
                <a:gd name="connsiteX2" fmla="*/ 540060 w 720080"/>
                <a:gd name="connsiteY2" fmla="*/ 0 h 971600"/>
                <a:gd name="connsiteX3" fmla="*/ 720080 w 720080"/>
                <a:gd name="connsiteY3" fmla="*/ 971600 h 971600"/>
                <a:gd name="connsiteX4" fmla="*/ 0 w 720080"/>
                <a:gd name="connsiteY4" fmla="*/ 971600 h 971600"/>
                <a:gd name="connsiteX0" fmla="*/ 10480 w 540060"/>
                <a:gd name="connsiteY0" fmla="*/ 971600 h 971600"/>
                <a:gd name="connsiteX1" fmla="*/ 0 w 540060"/>
                <a:gd name="connsiteY1" fmla="*/ 0 h 971600"/>
                <a:gd name="connsiteX2" fmla="*/ 360040 w 540060"/>
                <a:gd name="connsiteY2" fmla="*/ 0 h 971600"/>
                <a:gd name="connsiteX3" fmla="*/ 540060 w 540060"/>
                <a:gd name="connsiteY3" fmla="*/ 971600 h 971600"/>
                <a:gd name="connsiteX4" fmla="*/ 10480 w 540060"/>
                <a:gd name="connsiteY4" fmla="*/ 971600 h 971600"/>
                <a:gd name="connsiteX0" fmla="*/ 10480 w 606735"/>
                <a:gd name="connsiteY0" fmla="*/ 971600 h 971600"/>
                <a:gd name="connsiteX1" fmla="*/ 0 w 606735"/>
                <a:gd name="connsiteY1" fmla="*/ 0 h 971600"/>
                <a:gd name="connsiteX2" fmla="*/ 360040 w 606735"/>
                <a:gd name="connsiteY2" fmla="*/ 0 h 971600"/>
                <a:gd name="connsiteX3" fmla="*/ 606735 w 606735"/>
                <a:gd name="connsiteY3" fmla="*/ 971600 h 971600"/>
                <a:gd name="connsiteX4" fmla="*/ 10480 w 606735"/>
                <a:gd name="connsiteY4" fmla="*/ 971600 h 971600"/>
                <a:gd name="connsiteX0" fmla="*/ 77154 w 606735"/>
                <a:gd name="connsiteY0" fmla="*/ 971603 h 971603"/>
                <a:gd name="connsiteX1" fmla="*/ 0 w 606735"/>
                <a:gd name="connsiteY1" fmla="*/ 0 h 971603"/>
                <a:gd name="connsiteX2" fmla="*/ 360040 w 606735"/>
                <a:gd name="connsiteY2" fmla="*/ 0 h 971603"/>
                <a:gd name="connsiteX3" fmla="*/ 606735 w 606735"/>
                <a:gd name="connsiteY3" fmla="*/ 971600 h 971603"/>
                <a:gd name="connsiteX4" fmla="*/ 77154 w 606735"/>
                <a:gd name="connsiteY4" fmla="*/ 971603 h 971603"/>
                <a:gd name="connsiteX0" fmla="*/ 77154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77154 w 721035"/>
                <a:gd name="connsiteY4" fmla="*/ 971603 h 971603"/>
                <a:gd name="connsiteX0" fmla="*/ 124779 w 721035"/>
                <a:gd name="connsiteY0" fmla="*/ 971603 h 971603"/>
                <a:gd name="connsiteX1" fmla="*/ 0 w 721035"/>
                <a:gd name="connsiteY1" fmla="*/ 0 h 971603"/>
                <a:gd name="connsiteX2" fmla="*/ 360040 w 721035"/>
                <a:gd name="connsiteY2" fmla="*/ 0 h 971603"/>
                <a:gd name="connsiteX3" fmla="*/ 721035 w 721035"/>
                <a:gd name="connsiteY3" fmla="*/ 971600 h 971603"/>
                <a:gd name="connsiteX4" fmla="*/ 124779 w 721035"/>
                <a:gd name="connsiteY4" fmla="*/ 971603 h 971603"/>
                <a:gd name="connsiteX0" fmla="*/ 124779 w 1130610"/>
                <a:gd name="connsiteY0" fmla="*/ 971603 h 971603"/>
                <a:gd name="connsiteX1" fmla="*/ 0 w 1130610"/>
                <a:gd name="connsiteY1" fmla="*/ 0 h 971603"/>
                <a:gd name="connsiteX2" fmla="*/ 360040 w 1130610"/>
                <a:gd name="connsiteY2" fmla="*/ 0 h 971603"/>
                <a:gd name="connsiteX3" fmla="*/ 1130610 w 1130610"/>
                <a:gd name="connsiteY3" fmla="*/ 971600 h 971603"/>
                <a:gd name="connsiteX4" fmla="*/ 124779 w 1130610"/>
                <a:gd name="connsiteY4" fmla="*/ 971603 h 971603"/>
                <a:gd name="connsiteX0" fmla="*/ 372431 w 1130610"/>
                <a:gd name="connsiteY0" fmla="*/ 962081 h 971600"/>
                <a:gd name="connsiteX1" fmla="*/ 0 w 1130610"/>
                <a:gd name="connsiteY1" fmla="*/ 0 h 971600"/>
                <a:gd name="connsiteX2" fmla="*/ 360040 w 1130610"/>
                <a:gd name="connsiteY2" fmla="*/ 0 h 971600"/>
                <a:gd name="connsiteX3" fmla="*/ 1130610 w 1130610"/>
                <a:gd name="connsiteY3" fmla="*/ 971600 h 971600"/>
                <a:gd name="connsiteX4" fmla="*/ 372431 w 1130610"/>
                <a:gd name="connsiteY4" fmla="*/ 962081 h 971600"/>
                <a:gd name="connsiteX0" fmla="*/ 372431 w 1130610"/>
                <a:gd name="connsiteY0" fmla="*/ 962081 h 971600"/>
                <a:gd name="connsiteX1" fmla="*/ 0 w 1130610"/>
                <a:gd name="connsiteY1" fmla="*/ 0 h 971600"/>
                <a:gd name="connsiteX2" fmla="*/ 360040 w 1130610"/>
                <a:gd name="connsiteY2" fmla="*/ 0 h 971600"/>
                <a:gd name="connsiteX3" fmla="*/ 1130610 w 1130610"/>
                <a:gd name="connsiteY3" fmla="*/ 971600 h 971600"/>
                <a:gd name="connsiteX4" fmla="*/ 372431 w 1130610"/>
                <a:gd name="connsiteY4" fmla="*/ 962081 h 971600"/>
                <a:gd name="connsiteX0" fmla="*/ 372431 w 1130610"/>
                <a:gd name="connsiteY0" fmla="*/ 973151 h 973151"/>
                <a:gd name="connsiteX1" fmla="*/ 0 w 1130610"/>
                <a:gd name="connsiteY1" fmla="*/ 0 h 973151"/>
                <a:gd name="connsiteX2" fmla="*/ 360040 w 1130610"/>
                <a:gd name="connsiteY2" fmla="*/ 0 h 973151"/>
                <a:gd name="connsiteX3" fmla="*/ 1130610 w 1130610"/>
                <a:gd name="connsiteY3" fmla="*/ 971600 h 973151"/>
                <a:gd name="connsiteX4" fmla="*/ 372431 w 1130610"/>
                <a:gd name="connsiteY4" fmla="*/ 973151 h 973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610" h="973151">
                  <a:moveTo>
                    <a:pt x="372431" y="973151"/>
                  </a:moveTo>
                  <a:lnTo>
                    <a:pt x="0" y="0"/>
                  </a:lnTo>
                  <a:lnTo>
                    <a:pt x="360040" y="0"/>
                  </a:lnTo>
                  <a:lnTo>
                    <a:pt x="1130610" y="971600"/>
                  </a:lnTo>
                  <a:lnTo>
                    <a:pt x="372431" y="973151"/>
                  </a:lnTo>
                  <a:close/>
                </a:path>
              </a:pathLst>
            </a:cu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32" name="TextBox 31">
            <a:extLst>
              <a:ext uri="{FF2B5EF4-FFF2-40B4-BE49-F238E27FC236}">
                <a16:creationId xmlns:a16="http://schemas.microsoft.com/office/drawing/2014/main" id="{3BEDE0C5-C1AB-9498-C03A-EA81CA458DEB}"/>
              </a:ext>
            </a:extLst>
          </p:cNvPr>
          <p:cNvSpPr txBox="1"/>
          <p:nvPr/>
        </p:nvSpPr>
        <p:spPr>
          <a:xfrm>
            <a:off x="711163" y="2020273"/>
            <a:ext cx="6097554"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Avenir Next LT Pro" panose="020B0504020202020204" pitchFamily="34" charset="0"/>
              </a:rPr>
              <a:t>The Dataset Contains 2930 Records &amp; 82 Features .</a:t>
            </a:r>
          </a:p>
          <a:p>
            <a:pPr marL="285750" indent="-285750">
              <a:buFont typeface="Arial" panose="020B0604020202020204" pitchFamily="34" charset="0"/>
              <a:buChar char="•"/>
            </a:pPr>
            <a:r>
              <a:rPr lang="en-US" dirty="0">
                <a:latin typeface="Avenir Next LT Pro" panose="020B0504020202020204" pitchFamily="34" charset="0"/>
              </a:rPr>
              <a:t>Worked On The Statistical Information Of The Data .</a:t>
            </a:r>
          </a:p>
          <a:p>
            <a:pPr marL="285750" indent="-285750">
              <a:buFont typeface="Arial" panose="020B0604020202020204" pitchFamily="34" charset="0"/>
              <a:buChar char="•"/>
            </a:pPr>
            <a:r>
              <a:rPr lang="en-US" dirty="0">
                <a:latin typeface="Avenir Next LT Pro" panose="020B0504020202020204" pitchFamily="34" charset="0"/>
              </a:rPr>
              <a:t>Dealt with the missing values of the dataset .</a:t>
            </a:r>
          </a:p>
          <a:p>
            <a:pPr marL="285750" indent="-285750">
              <a:buFont typeface="Arial" panose="020B0604020202020204" pitchFamily="34" charset="0"/>
              <a:buChar char="•"/>
            </a:pPr>
            <a:r>
              <a:rPr lang="en-US" dirty="0">
                <a:latin typeface="Avenir Next LT Pro" panose="020B0504020202020204" pitchFamily="34" charset="0"/>
              </a:rPr>
              <a:t>Outlier Removal &amp; Deleting Un-useful Columns .</a:t>
            </a:r>
          </a:p>
          <a:p>
            <a:pPr marL="285750" indent="-285750">
              <a:buFont typeface="Arial" panose="020B0604020202020204" pitchFamily="34" charset="0"/>
              <a:buChar char="•"/>
            </a:pPr>
            <a:r>
              <a:rPr lang="en-US" dirty="0">
                <a:latin typeface="Avenir Next LT Pro" panose="020B0504020202020204" pitchFamily="34" charset="0"/>
              </a:rPr>
              <a:t>Target Variable Distribution .</a:t>
            </a:r>
          </a:p>
          <a:p>
            <a:pPr marL="285750" indent="-285750">
              <a:buFont typeface="Arial" panose="020B0604020202020204" pitchFamily="34" charset="0"/>
              <a:buChar char="•"/>
            </a:pPr>
            <a:r>
              <a:rPr lang="en-US" dirty="0">
                <a:latin typeface="Avenir Next LT Pro" panose="020B0504020202020204" pitchFamily="34" charset="0"/>
              </a:rPr>
              <a:t>Correlation Between The Variables .</a:t>
            </a:r>
          </a:p>
          <a:p>
            <a:pPr marL="285750" indent="-285750">
              <a:buFont typeface="Arial" panose="020B0604020202020204" pitchFamily="34" charset="0"/>
              <a:buChar char="•"/>
            </a:pPr>
            <a:r>
              <a:rPr lang="en-US" dirty="0">
                <a:latin typeface="Avenir Next LT Pro" panose="020B0504020202020204" pitchFamily="34" charset="0"/>
              </a:rPr>
              <a:t>Relationship Between The Target Variables &amp; Other Variables.</a:t>
            </a:r>
          </a:p>
          <a:p>
            <a:pPr marL="285750" indent="-285750">
              <a:buFont typeface="Arial" panose="020B0604020202020204" pitchFamily="34" charset="0"/>
              <a:buChar char="•"/>
            </a:pPr>
            <a:r>
              <a:rPr lang="en-US" dirty="0">
                <a:latin typeface="Avenir Next LT Pro" panose="020B0504020202020204" pitchFamily="34" charset="0"/>
              </a:rPr>
              <a:t>Relationship Between Predictor Variables.</a:t>
            </a:r>
          </a:p>
          <a:p>
            <a:pPr marL="285750" indent="-285750">
              <a:buFont typeface="Arial" panose="020B0604020202020204" pitchFamily="34" charset="0"/>
              <a:buChar char="•"/>
            </a:pPr>
            <a:r>
              <a:rPr lang="en-US" dirty="0">
                <a:latin typeface="Avenir Next LT Pro" panose="020B0504020202020204" pitchFamily="34" charset="0"/>
              </a:rPr>
              <a:t>Creating New Derived Features &amp; Dealing With Ordinal Features.</a:t>
            </a:r>
          </a:p>
          <a:p>
            <a:pPr marL="285750" indent="-285750">
              <a:buFont typeface="Arial" panose="020B0604020202020204" pitchFamily="34" charset="0"/>
              <a:buChar char="•"/>
            </a:pPr>
            <a:r>
              <a:rPr lang="en-US" dirty="0">
                <a:latin typeface="Avenir Next LT Pro" panose="020B0504020202020204" pitchFamily="34" charset="0"/>
              </a:rPr>
              <a:t>One Hot Encoding For Categorical Features.</a:t>
            </a:r>
          </a:p>
          <a:p>
            <a:pPr marL="285750" indent="-285750">
              <a:buFont typeface="Arial" panose="020B0604020202020204" pitchFamily="34" charset="0"/>
              <a:buChar char="•"/>
            </a:pPr>
            <a:r>
              <a:rPr lang="en-US" dirty="0">
                <a:latin typeface="Avenir Next LT Pro" panose="020B0504020202020204" pitchFamily="34" charset="0"/>
              </a:rPr>
              <a:t>Performed Feature Scaling </a:t>
            </a:r>
          </a:p>
          <a:p>
            <a:pPr marL="285750" indent="-285750">
              <a:buFont typeface="Arial" panose="020B0604020202020204" pitchFamily="34" charset="0"/>
              <a:buChar char="•"/>
            </a:pPr>
            <a:r>
              <a:rPr lang="en-US" dirty="0">
                <a:latin typeface="Avenir Next LT Pro" panose="020B0504020202020204" pitchFamily="34" charset="0"/>
              </a:rPr>
              <a:t>Analysis &amp; Interpretation Of Models</a:t>
            </a:r>
          </a:p>
          <a:p>
            <a:pPr marL="285750" indent="-285750">
              <a:buFont typeface="Arial" panose="020B0604020202020204" pitchFamily="34" charset="0"/>
              <a:buChar char="•"/>
            </a:pPr>
            <a:endParaRPr lang="en-US" dirty="0">
              <a:latin typeface="Avenir Next LT Pro" panose="020B0504020202020204" pitchFamily="34" charset="0"/>
            </a:endParaRPr>
          </a:p>
          <a:p>
            <a:pPr marL="285750" indent="-285750">
              <a:buFont typeface="Arial" panose="020B0604020202020204" pitchFamily="34" charset="0"/>
              <a:buChar char="•"/>
            </a:pPr>
            <a:endParaRPr lang="en-US" dirty="0">
              <a:latin typeface="Avenir Next LT Pro" panose="020B0504020202020204" pitchFamily="34" charset="0"/>
            </a:endParaRPr>
          </a:p>
        </p:txBody>
      </p:sp>
    </p:spTree>
    <p:extLst>
      <p:ext uri="{BB962C8B-B14F-4D97-AF65-F5344CB8AC3E}">
        <p14:creationId xmlns:p14="http://schemas.microsoft.com/office/powerpoint/2010/main" val="84821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80">
            <a:extLst>
              <a:ext uri="{FF2B5EF4-FFF2-40B4-BE49-F238E27FC236}">
                <a16:creationId xmlns:a16="http://schemas.microsoft.com/office/drawing/2014/main" id="{AF185985-3549-4370-ACD6-D9594F3B809C}"/>
              </a:ext>
            </a:extLst>
          </p:cNvPr>
          <p:cNvGrpSpPr/>
          <p:nvPr/>
        </p:nvGrpSpPr>
        <p:grpSpPr>
          <a:xfrm rot="2700000">
            <a:off x="4209475" y="2015779"/>
            <a:ext cx="3801304" cy="3818674"/>
            <a:chOff x="4210307" y="4350053"/>
            <a:chExt cx="1883723" cy="1892332"/>
          </a:xfrm>
        </p:grpSpPr>
        <p:sp>
          <p:nvSpPr>
            <p:cNvPr id="28" name="Freeform: Shape 81">
              <a:extLst>
                <a:ext uri="{FF2B5EF4-FFF2-40B4-BE49-F238E27FC236}">
                  <a16:creationId xmlns:a16="http://schemas.microsoft.com/office/drawing/2014/main" id="{C990187A-E7C5-4000-8C57-93173BCBD4C5}"/>
                </a:ext>
              </a:extLst>
            </p:cNvPr>
            <p:cNvSpPr/>
            <p:nvPr/>
          </p:nvSpPr>
          <p:spPr>
            <a:xfrm>
              <a:off x="4787686" y="5323222"/>
              <a:ext cx="728663" cy="919163"/>
            </a:xfrm>
            <a:custGeom>
              <a:avLst/>
              <a:gdLst>
                <a:gd name="connsiteX0" fmla="*/ 1442196 w 1457325"/>
                <a:gd name="connsiteY0" fmla="*/ 1108358 h 1838325"/>
                <a:gd name="connsiteX1" fmla="*/ 1102154 w 1457325"/>
                <a:gd name="connsiteY1" fmla="*/ 1108358 h 1838325"/>
                <a:gd name="connsiteX2" fmla="*/ 1103106 w 1457325"/>
                <a:gd name="connsiteY2" fmla="*/ 531143 h 1838325"/>
                <a:gd name="connsiteX3" fmla="*/ 1101201 w 1457325"/>
                <a:gd name="connsiteY3" fmla="*/ 364455 h 1838325"/>
                <a:gd name="connsiteX4" fmla="*/ 1095486 w 1457325"/>
                <a:gd name="connsiteY4" fmla="*/ 355883 h 1838325"/>
                <a:gd name="connsiteX5" fmla="*/ 749729 w 1457325"/>
                <a:gd name="connsiteY5" fmla="*/ 9173 h 1838325"/>
                <a:gd name="connsiteX6" fmla="*/ 713534 w 1457325"/>
                <a:gd name="connsiteY6" fmla="*/ 12030 h 1838325"/>
                <a:gd name="connsiteX7" fmla="*/ 507794 w 1457325"/>
                <a:gd name="connsiteY7" fmla="*/ 218723 h 1838325"/>
                <a:gd name="connsiteX8" fmla="*/ 364919 w 1457325"/>
                <a:gd name="connsiteY8" fmla="*/ 365408 h 1838325"/>
                <a:gd name="connsiteX9" fmla="*/ 363014 w 1457325"/>
                <a:gd name="connsiteY9" fmla="*/ 382553 h 1838325"/>
                <a:gd name="connsiteX10" fmla="*/ 363014 w 1457325"/>
                <a:gd name="connsiteY10" fmla="*/ 1109310 h 1838325"/>
                <a:gd name="connsiteX11" fmla="*/ 43926 w 1457325"/>
                <a:gd name="connsiteY11" fmla="*/ 1108358 h 1838325"/>
                <a:gd name="connsiteX12" fmla="*/ 5826 w 1457325"/>
                <a:gd name="connsiteY12" fmla="*/ 1110263 h 1838325"/>
                <a:gd name="connsiteX13" fmla="*/ 8684 w 1457325"/>
                <a:gd name="connsiteY13" fmla="*/ 1123598 h 1838325"/>
                <a:gd name="connsiteX14" fmla="*/ 31544 w 1457325"/>
                <a:gd name="connsiteY14" fmla="*/ 1149316 h 1838325"/>
                <a:gd name="connsiteX15" fmla="*/ 705914 w 1457325"/>
                <a:gd name="connsiteY15" fmla="*/ 1824638 h 1838325"/>
                <a:gd name="connsiteX16" fmla="*/ 760206 w 1457325"/>
                <a:gd name="connsiteY16" fmla="*/ 1824638 h 1838325"/>
                <a:gd name="connsiteX17" fmla="*/ 1434576 w 1457325"/>
                <a:gd name="connsiteY17" fmla="*/ 1149316 h 1838325"/>
                <a:gd name="connsiteX18" fmla="*/ 1457436 w 1457325"/>
                <a:gd name="connsiteY18" fmla="*/ 1123598 h 1838325"/>
                <a:gd name="connsiteX19" fmla="*/ 1457436 w 1457325"/>
                <a:gd name="connsiteY19" fmla="*/ 1123598 h 1838325"/>
                <a:gd name="connsiteX20" fmla="*/ 1457436 w 1457325"/>
                <a:gd name="connsiteY20" fmla="*/ 1123598 h 1838325"/>
                <a:gd name="connsiteX21" fmla="*/ 1442196 w 1457325"/>
                <a:gd name="connsiteY21" fmla="*/ 1108358 h 1838325"/>
                <a:gd name="connsiteX22" fmla="*/ 365871 w 1457325"/>
                <a:gd name="connsiteY22" fmla="*/ 1102643 h 1838325"/>
                <a:gd name="connsiteX23" fmla="*/ 363014 w 1457325"/>
                <a:gd name="connsiteY23" fmla="*/ 1108358 h 1838325"/>
                <a:gd name="connsiteX24" fmla="*/ 363014 w 1457325"/>
                <a:gd name="connsiteY24" fmla="*/ 1108358 h 1838325"/>
                <a:gd name="connsiteX25" fmla="*/ 365871 w 1457325"/>
                <a:gd name="connsiteY25" fmla="*/ 1102643 h 1838325"/>
                <a:gd name="connsiteX26" fmla="*/ 363014 w 1457325"/>
                <a:gd name="connsiteY26" fmla="*/ 1108358 h 1838325"/>
                <a:gd name="connsiteX27" fmla="*/ 363014 w 1457325"/>
                <a:gd name="connsiteY27" fmla="*/ 1108358 h 1838325"/>
                <a:gd name="connsiteX28" fmla="*/ 363014 w 1457325"/>
                <a:gd name="connsiteY28" fmla="*/ 1108358 h 1838325"/>
                <a:gd name="connsiteX29" fmla="*/ 363014 w 1457325"/>
                <a:gd name="connsiteY29" fmla="*/ 1108358 h 1838325"/>
                <a:gd name="connsiteX30" fmla="*/ 363014 w 1457325"/>
                <a:gd name="connsiteY30" fmla="*/ 1108358 h 1838325"/>
                <a:gd name="connsiteX31" fmla="*/ 363014 w 1457325"/>
                <a:gd name="connsiteY31" fmla="*/ 1108358 h 1838325"/>
                <a:gd name="connsiteX32" fmla="*/ 359204 w 1457325"/>
                <a:gd name="connsiteY32" fmla="*/ 1110263 h 1838325"/>
                <a:gd name="connsiteX33" fmla="*/ 363014 w 1457325"/>
                <a:gd name="connsiteY33" fmla="*/ 1108358 h 1838325"/>
                <a:gd name="connsiteX34" fmla="*/ 363014 w 1457325"/>
                <a:gd name="connsiteY34" fmla="*/ 1108358 h 1838325"/>
                <a:gd name="connsiteX35" fmla="*/ 1101201 w 1457325"/>
                <a:gd name="connsiteY35" fmla="*/ 1108358 h 1838325"/>
                <a:gd name="connsiteX36" fmla="*/ 1101201 w 1457325"/>
                <a:gd name="connsiteY36" fmla="*/ 1108358 h 1838325"/>
                <a:gd name="connsiteX37" fmla="*/ 1098344 w 1457325"/>
                <a:gd name="connsiteY37" fmla="*/ 1102643 h 1838325"/>
                <a:gd name="connsiteX38" fmla="*/ 1101201 w 1457325"/>
                <a:gd name="connsiteY38" fmla="*/ 1108358 h 18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7325" h="1838325">
                  <a:moveTo>
                    <a:pt x="1442196" y="1108358"/>
                  </a:moveTo>
                  <a:cubicBezTo>
                    <a:pt x="1328849" y="1107405"/>
                    <a:pt x="1215501" y="1108358"/>
                    <a:pt x="1102154" y="1108358"/>
                  </a:cubicBezTo>
                  <a:cubicBezTo>
                    <a:pt x="1102154" y="915953"/>
                    <a:pt x="1103106" y="723548"/>
                    <a:pt x="1103106" y="531143"/>
                  </a:cubicBezTo>
                  <a:cubicBezTo>
                    <a:pt x="1103106" y="475898"/>
                    <a:pt x="1102154" y="419700"/>
                    <a:pt x="1101201" y="364455"/>
                  </a:cubicBezTo>
                  <a:cubicBezTo>
                    <a:pt x="1099296" y="361598"/>
                    <a:pt x="1098344" y="357788"/>
                    <a:pt x="1095486" y="355883"/>
                  </a:cubicBezTo>
                  <a:cubicBezTo>
                    <a:pt x="980234" y="240630"/>
                    <a:pt x="864029" y="125378"/>
                    <a:pt x="749729" y="9173"/>
                  </a:cubicBezTo>
                  <a:cubicBezTo>
                    <a:pt x="734489" y="-6067"/>
                    <a:pt x="725916" y="-352"/>
                    <a:pt x="713534" y="12030"/>
                  </a:cubicBezTo>
                  <a:cubicBezTo>
                    <a:pt x="644954" y="81563"/>
                    <a:pt x="575421" y="149190"/>
                    <a:pt x="507794" y="218723"/>
                  </a:cubicBezTo>
                  <a:cubicBezTo>
                    <a:pt x="460169" y="267300"/>
                    <a:pt x="408734" y="313020"/>
                    <a:pt x="364919" y="365408"/>
                  </a:cubicBezTo>
                  <a:cubicBezTo>
                    <a:pt x="363966" y="371123"/>
                    <a:pt x="363014" y="376838"/>
                    <a:pt x="363014" y="382553"/>
                  </a:cubicBezTo>
                  <a:cubicBezTo>
                    <a:pt x="363014" y="624488"/>
                    <a:pt x="363014" y="867375"/>
                    <a:pt x="363014" y="1109310"/>
                  </a:cubicBezTo>
                  <a:cubicBezTo>
                    <a:pt x="256334" y="1109310"/>
                    <a:pt x="149654" y="1109310"/>
                    <a:pt x="43926" y="1108358"/>
                  </a:cubicBezTo>
                  <a:cubicBezTo>
                    <a:pt x="31544" y="1108358"/>
                    <a:pt x="17256" y="1105500"/>
                    <a:pt x="5826" y="1110263"/>
                  </a:cubicBezTo>
                  <a:cubicBezTo>
                    <a:pt x="-7509" y="1115025"/>
                    <a:pt x="5826" y="1118835"/>
                    <a:pt x="8684" y="1123598"/>
                  </a:cubicBezTo>
                  <a:cubicBezTo>
                    <a:pt x="16304" y="1132170"/>
                    <a:pt x="22971" y="1141695"/>
                    <a:pt x="31544" y="1149316"/>
                  </a:cubicBezTo>
                  <a:cubicBezTo>
                    <a:pt x="256334" y="1374105"/>
                    <a:pt x="482076" y="1598895"/>
                    <a:pt x="705914" y="1824638"/>
                  </a:cubicBezTo>
                  <a:cubicBezTo>
                    <a:pt x="727821" y="1846545"/>
                    <a:pt x="738299" y="1846545"/>
                    <a:pt x="760206" y="1824638"/>
                  </a:cubicBezTo>
                  <a:cubicBezTo>
                    <a:pt x="984044" y="1598895"/>
                    <a:pt x="1209786" y="1374105"/>
                    <a:pt x="1434576" y="1149316"/>
                  </a:cubicBezTo>
                  <a:cubicBezTo>
                    <a:pt x="1443149" y="1140743"/>
                    <a:pt x="1449816" y="1132170"/>
                    <a:pt x="1457436" y="1123598"/>
                  </a:cubicBezTo>
                  <a:lnTo>
                    <a:pt x="1457436" y="1123598"/>
                  </a:lnTo>
                  <a:lnTo>
                    <a:pt x="1457436" y="1123598"/>
                  </a:lnTo>
                  <a:cubicBezTo>
                    <a:pt x="1475534" y="1095023"/>
                    <a:pt x="1446006" y="1108358"/>
                    <a:pt x="1442196" y="1108358"/>
                  </a:cubicBezTo>
                  <a:close/>
                  <a:moveTo>
                    <a:pt x="365871" y="1102643"/>
                  </a:moveTo>
                  <a:cubicBezTo>
                    <a:pt x="364919" y="1104548"/>
                    <a:pt x="363966" y="1106453"/>
                    <a:pt x="363014" y="1108358"/>
                  </a:cubicBezTo>
                  <a:cubicBezTo>
                    <a:pt x="363014" y="1108358"/>
                    <a:pt x="363014" y="1108358"/>
                    <a:pt x="363014" y="1108358"/>
                  </a:cubicBezTo>
                  <a:cubicBezTo>
                    <a:pt x="363966" y="1106453"/>
                    <a:pt x="364919" y="1104548"/>
                    <a:pt x="365871" y="1102643"/>
                  </a:cubicBezTo>
                  <a:close/>
                  <a:moveTo>
                    <a:pt x="363014" y="1108358"/>
                  </a:moveTo>
                  <a:cubicBezTo>
                    <a:pt x="363014" y="1108358"/>
                    <a:pt x="363014" y="1108358"/>
                    <a:pt x="363014" y="1108358"/>
                  </a:cubicBezTo>
                  <a:cubicBezTo>
                    <a:pt x="363014" y="1108358"/>
                    <a:pt x="363014" y="1108358"/>
                    <a:pt x="363014" y="1108358"/>
                  </a:cubicBezTo>
                  <a:cubicBezTo>
                    <a:pt x="363014" y="1108358"/>
                    <a:pt x="363014" y="1108358"/>
                    <a:pt x="363014" y="1108358"/>
                  </a:cubicBezTo>
                  <a:cubicBezTo>
                    <a:pt x="363014" y="1108358"/>
                    <a:pt x="363014" y="1108358"/>
                    <a:pt x="363014" y="1108358"/>
                  </a:cubicBezTo>
                  <a:close/>
                  <a:moveTo>
                    <a:pt x="363014" y="1108358"/>
                  </a:moveTo>
                  <a:cubicBezTo>
                    <a:pt x="362061" y="1109310"/>
                    <a:pt x="360156" y="1110263"/>
                    <a:pt x="359204" y="1110263"/>
                  </a:cubicBezTo>
                  <a:cubicBezTo>
                    <a:pt x="360156" y="1110263"/>
                    <a:pt x="361109" y="1109310"/>
                    <a:pt x="363014" y="1108358"/>
                  </a:cubicBezTo>
                  <a:cubicBezTo>
                    <a:pt x="363014" y="1108358"/>
                    <a:pt x="363014" y="1108358"/>
                    <a:pt x="363014" y="1108358"/>
                  </a:cubicBezTo>
                  <a:close/>
                  <a:moveTo>
                    <a:pt x="1101201" y="1108358"/>
                  </a:moveTo>
                  <a:cubicBezTo>
                    <a:pt x="1101201" y="1108358"/>
                    <a:pt x="1101201" y="1108358"/>
                    <a:pt x="1101201" y="1108358"/>
                  </a:cubicBezTo>
                  <a:cubicBezTo>
                    <a:pt x="1099296" y="1106453"/>
                    <a:pt x="1098344" y="1104548"/>
                    <a:pt x="1098344" y="1102643"/>
                  </a:cubicBezTo>
                  <a:cubicBezTo>
                    <a:pt x="1099296" y="1104548"/>
                    <a:pt x="1100249" y="1106453"/>
                    <a:pt x="1101201" y="1108358"/>
                  </a:cubicBezTo>
                  <a:close/>
                </a:path>
              </a:pathLst>
            </a:custGeom>
            <a:solidFill>
              <a:schemeClr val="accent3"/>
            </a:solidFill>
            <a:ln w="9525" cap="flat">
              <a:noFill/>
              <a:prstDash val="solid"/>
              <a:miter/>
            </a:ln>
          </p:spPr>
          <p:txBody>
            <a:bodyPr rtlCol="0" anchor="ctr"/>
            <a:lstStyle/>
            <a:p>
              <a:endParaRPr lang="en-US"/>
            </a:p>
          </p:txBody>
        </p:sp>
        <p:sp>
          <p:nvSpPr>
            <p:cNvPr id="29" name="Freeform: Shape 82">
              <a:extLst>
                <a:ext uri="{FF2B5EF4-FFF2-40B4-BE49-F238E27FC236}">
                  <a16:creationId xmlns:a16="http://schemas.microsoft.com/office/drawing/2014/main" id="{05F9491E-F0E5-4F24-B867-533393347F58}"/>
                </a:ext>
              </a:extLst>
            </p:cNvPr>
            <p:cNvSpPr/>
            <p:nvPr/>
          </p:nvSpPr>
          <p:spPr>
            <a:xfrm>
              <a:off x="4210307" y="4933473"/>
              <a:ext cx="919163" cy="733425"/>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4"/>
            </a:solidFill>
            <a:ln w="9525" cap="flat">
              <a:noFill/>
              <a:prstDash val="solid"/>
              <a:miter/>
            </a:ln>
          </p:spPr>
          <p:txBody>
            <a:bodyPr rtlCol="0" anchor="ctr"/>
            <a:lstStyle/>
            <a:p>
              <a:endParaRPr lang="en-US"/>
            </a:p>
          </p:txBody>
        </p:sp>
        <p:sp>
          <p:nvSpPr>
            <p:cNvPr id="30" name="Freeform: Shape 83">
              <a:extLst>
                <a:ext uri="{FF2B5EF4-FFF2-40B4-BE49-F238E27FC236}">
                  <a16:creationId xmlns:a16="http://schemas.microsoft.com/office/drawing/2014/main" id="{F8246544-AACE-4F70-937E-6C5CB6E31E0A}"/>
                </a:ext>
              </a:extLst>
            </p:cNvPr>
            <p:cNvSpPr/>
            <p:nvPr/>
          </p:nvSpPr>
          <p:spPr>
            <a:xfrm>
              <a:off x="5174867" y="4933949"/>
              <a:ext cx="919163" cy="733425"/>
            </a:xfrm>
            <a:custGeom>
              <a:avLst/>
              <a:gdLst>
                <a:gd name="connsiteX0" fmla="*/ 1828932 w 1838325"/>
                <a:gd name="connsiteY0" fmla="*/ 709613 h 1466850"/>
                <a:gd name="connsiteX1" fmla="*/ 1265052 w 1838325"/>
                <a:gd name="connsiteY1" fmla="*/ 146685 h 1466850"/>
                <a:gd name="connsiteX2" fmla="*/ 1121224 w 1838325"/>
                <a:gd name="connsiteY2" fmla="*/ 5715 h 1466850"/>
                <a:gd name="connsiteX3" fmla="*/ 1113604 w 1838325"/>
                <a:gd name="connsiteY3" fmla="*/ 0 h 1466850"/>
                <a:gd name="connsiteX4" fmla="*/ 1107889 w 1838325"/>
                <a:gd name="connsiteY4" fmla="*/ 31432 h 1466850"/>
                <a:gd name="connsiteX5" fmla="*/ 1107889 w 1838325"/>
                <a:gd name="connsiteY5" fmla="*/ 320040 h 1466850"/>
                <a:gd name="connsiteX6" fmla="*/ 1065027 w 1838325"/>
                <a:gd name="connsiteY6" fmla="*/ 362903 h 1466850"/>
                <a:gd name="connsiteX7" fmla="*/ 396372 w 1838325"/>
                <a:gd name="connsiteY7" fmla="*/ 361950 h 1466850"/>
                <a:gd name="connsiteX8" fmla="*/ 351604 w 1838325"/>
                <a:gd name="connsiteY8" fmla="*/ 375285 h 1466850"/>
                <a:gd name="connsiteX9" fmla="*/ 9657 w 1838325"/>
                <a:gd name="connsiteY9" fmla="*/ 717232 h 1466850"/>
                <a:gd name="connsiteX10" fmla="*/ 7752 w 1838325"/>
                <a:gd name="connsiteY10" fmla="*/ 748665 h 1466850"/>
                <a:gd name="connsiteX11" fmla="*/ 356367 w 1838325"/>
                <a:gd name="connsiteY11" fmla="*/ 1094423 h 1466850"/>
                <a:gd name="connsiteX12" fmla="*/ 364939 w 1838325"/>
                <a:gd name="connsiteY12" fmla="*/ 1102043 h 1466850"/>
                <a:gd name="connsiteX13" fmla="*/ 364939 w 1838325"/>
                <a:gd name="connsiteY13" fmla="*/ 1102043 h 1466850"/>
                <a:gd name="connsiteX14" fmla="*/ 409707 w 1838325"/>
                <a:gd name="connsiteY14" fmla="*/ 1106805 h 1466850"/>
                <a:gd name="connsiteX15" fmla="*/ 1066932 w 1838325"/>
                <a:gd name="connsiteY15" fmla="*/ 1105853 h 1466850"/>
                <a:gd name="connsiteX16" fmla="*/ 1107889 w 1838325"/>
                <a:gd name="connsiteY16" fmla="*/ 1146810 h 1466850"/>
                <a:gd name="connsiteX17" fmla="*/ 1107889 w 1838325"/>
                <a:gd name="connsiteY17" fmla="*/ 1431607 h 1466850"/>
                <a:gd name="connsiteX18" fmla="*/ 1115509 w 1838325"/>
                <a:gd name="connsiteY18" fmla="*/ 1467803 h 1466850"/>
                <a:gd name="connsiteX19" fmla="*/ 1128844 w 1838325"/>
                <a:gd name="connsiteY19" fmla="*/ 1455420 h 1466850"/>
                <a:gd name="connsiteX20" fmla="*/ 1832742 w 1838325"/>
                <a:gd name="connsiteY20" fmla="*/ 752475 h 1466850"/>
                <a:gd name="connsiteX21" fmla="*/ 1828932 w 1838325"/>
                <a:gd name="connsiteY21" fmla="*/ 709613 h 1466850"/>
                <a:gd name="connsiteX22" fmla="*/ 1082172 w 1838325"/>
                <a:gd name="connsiteY22" fmla="*/ 1093470 h 1466850"/>
                <a:gd name="connsiteX23" fmla="*/ 1082172 w 1838325"/>
                <a:gd name="connsiteY23" fmla="*/ 1093470 h 1466850"/>
                <a:gd name="connsiteX24" fmla="*/ 1082172 w 1838325"/>
                <a:gd name="connsiteY24" fmla="*/ 1093470 h 1466850"/>
                <a:gd name="connsiteX25" fmla="*/ 1122177 w 1838325"/>
                <a:gd name="connsiteY25" fmla="*/ 328613 h 1466850"/>
                <a:gd name="connsiteX26" fmla="*/ 1122177 w 1838325"/>
                <a:gd name="connsiteY26" fmla="*/ 327660 h 1466850"/>
                <a:gd name="connsiteX27" fmla="*/ 1122177 w 1838325"/>
                <a:gd name="connsiteY27" fmla="*/ 32861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38325" h="1466850">
                  <a:moveTo>
                    <a:pt x="1828932" y="709613"/>
                  </a:moveTo>
                  <a:cubicBezTo>
                    <a:pt x="1641289" y="521970"/>
                    <a:pt x="1453647" y="334328"/>
                    <a:pt x="1265052" y="146685"/>
                  </a:cubicBezTo>
                  <a:cubicBezTo>
                    <a:pt x="1217427" y="99060"/>
                    <a:pt x="1168849" y="52388"/>
                    <a:pt x="1121224" y="5715"/>
                  </a:cubicBezTo>
                  <a:cubicBezTo>
                    <a:pt x="1118367" y="3810"/>
                    <a:pt x="1116462" y="1905"/>
                    <a:pt x="1113604" y="0"/>
                  </a:cubicBezTo>
                  <a:cubicBezTo>
                    <a:pt x="1102174" y="8572"/>
                    <a:pt x="1107889" y="20955"/>
                    <a:pt x="1107889" y="31432"/>
                  </a:cubicBezTo>
                  <a:cubicBezTo>
                    <a:pt x="1106937" y="127635"/>
                    <a:pt x="1105984" y="223838"/>
                    <a:pt x="1107889" y="320040"/>
                  </a:cubicBezTo>
                  <a:cubicBezTo>
                    <a:pt x="1108842" y="354330"/>
                    <a:pt x="1098364" y="362903"/>
                    <a:pt x="1065027" y="362903"/>
                  </a:cubicBezTo>
                  <a:cubicBezTo>
                    <a:pt x="842142" y="360997"/>
                    <a:pt x="619257" y="361950"/>
                    <a:pt x="396372" y="361950"/>
                  </a:cubicBezTo>
                  <a:cubicBezTo>
                    <a:pt x="380179" y="361950"/>
                    <a:pt x="364939" y="360997"/>
                    <a:pt x="351604" y="375285"/>
                  </a:cubicBezTo>
                  <a:cubicBezTo>
                    <a:pt x="238257" y="489585"/>
                    <a:pt x="123957" y="603885"/>
                    <a:pt x="9657" y="717232"/>
                  </a:cubicBezTo>
                  <a:cubicBezTo>
                    <a:pt x="-821" y="727710"/>
                    <a:pt x="-4631" y="736282"/>
                    <a:pt x="7752" y="748665"/>
                  </a:cubicBezTo>
                  <a:cubicBezTo>
                    <a:pt x="123957" y="863918"/>
                    <a:pt x="240162" y="979170"/>
                    <a:pt x="356367" y="1094423"/>
                  </a:cubicBezTo>
                  <a:cubicBezTo>
                    <a:pt x="359224" y="1097280"/>
                    <a:pt x="362082" y="1099185"/>
                    <a:pt x="364939" y="1102043"/>
                  </a:cubicBezTo>
                  <a:cubicBezTo>
                    <a:pt x="364939" y="1102043"/>
                    <a:pt x="364939" y="1102043"/>
                    <a:pt x="364939" y="1102043"/>
                  </a:cubicBezTo>
                  <a:cubicBezTo>
                    <a:pt x="379227" y="1109663"/>
                    <a:pt x="394467" y="1106805"/>
                    <a:pt x="409707" y="1106805"/>
                  </a:cubicBezTo>
                  <a:cubicBezTo>
                    <a:pt x="628782" y="1106805"/>
                    <a:pt x="847857" y="1107757"/>
                    <a:pt x="1066932" y="1105853"/>
                  </a:cubicBezTo>
                  <a:cubicBezTo>
                    <a:pt x="1099317" y="1105853"/>
                    <a:pt x="1108842" y="1115378"/>
                    <a:pt x="1107889" y="1146810"/>
                  </a:cubicBezTo>
                  <a:cubicBezTo>
                    <a:pt x="1105984" y="1242060"/>
                    <a:pt x="1106937" y="1337310"/>
                    <a:pt x="1107889" y="1431607"/>
                  </a:cubicBezTo>
                  <a:cubicBezTo>
                    <a:pt x="1107889" y="1443038"/>
                    <a:pt x="1103127" y="1456373"/>
                    <a:pt x="1115509" y="1467803"/>
                  </a:cubicBezTo>
                  <a:cubicBezTo>
                    <a:pt x="1121224" y="1463040"/>
                    <a:pt x="1125034" y="1459230"/>
                    <a:pt x="1128844" y="1455420"/>
                  </a:cubicBezTo>
                  <a:cubicBezTo>
                    <a:pt x="1363159" y="1221105"/>
                    <a:pt x="1597474" y="985838"/>
                    <a:pt x="1832742" y="752475"/>
                  </a:cubicBezTo>
                  <a:cubicBezTo>
                    <a:pt x="1854649" y="732472"/>
                    <a:pt x="1843219" y="722947"/>
                    <a:pt x="1828932" y="709613"/>
                  </a:cubicBezTo>
                  <a:close/>
                  <a:moveTo>
                    <a:pt x="1082172" y="1093470"/>
                  </a:moveTo>
                  <a:cubicBezTo>
                    <a:pt x="1082172" y="1093470"/>
                    <a:pt x="1082172" y="1093470"/>
                    <a:pt x="1082172" y="1093470"/>
                  </a:cubicBezTo>
                  <a:cubicBezTo>
                    <a:pt x="1082172" y="1092518"/>
                    <a:pt x="1082172" y="1092518"/>
                    <a:pt x="1082172" y="1093470"/>
                  </a:cubicBezTo>
                  <a:close/>
                  <a:moveTo>
                    <a:pt x="1122177" y="328613"/>
                  </a:moveTo>
                  <a:cubicBezTo>
                    <a:pt x="1122177" y="328613"/>
                    <a:pt x="1122177" y="327660"/>
                    <a:pt x="1122177" y="327660"/>
                  </a:cubicBezTo>
                  <a:cubicBezTo>
                    <a:pt x="1124082" y="326707"/>
                    <a:pt x="1123129" y="327660"/>
                    <a:pt x="1122177" y="328613"/>
                  </a:cubicBezTo>
                  <a:close/>
                </a:path>
              </a:pathLst>
            </a:custGeom>
            <a:solidFill>
              <a:schemeClr val="accent2"/>
            </a:solidFill>
            <a:ln w="9525" cap="flat">
              <a:noFill/>
              <a:prstDash val="solid"/>
              <a:miter/>
            </a:ln>
          </p:spPr>
          <p:txBody>
            <a:bodyPr rtlCol="0" anchor="ctr"/>
            <a:lstStyle/>
            <a:p>
              <a:endParaRPr lang="en-US"/>
            </a:p>
          </p:txBody>
        </p:sp>
        <p:sp>
          <p:nvSpPr>
            <p:cNvPr id="31" name="Freeform: Shape 85">
              <a:extLst>
                <a:ext uri="{FF2B5EF4-FFF2-40B4-BE49-F238E27FC236}">
                  <a16:creationId xmlns:a16="http://schemas.microsoft.com/office/drawing/2014/main" id="{BF09C99F-77BA-4875-A54E-D30BEC0BD0E6}"/>
                </a:ext>
              </a:extLst>
            </p:cNvPr>
            <p:cNvSpPr/>
            <p:nvPr/>
          </p:nvSpPr>
          <p:spPr>
            <a:xfrm rot="5400000">
              <a:off x="4692587" y="4442922"/>
              <a:ext cx="919163" cy="733425"/>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1"/>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Missing Value Imputation</a:t>
            </a:r>
          </a:p>
        </p:txBody>
      </p:sp>
      <p:sp>
        <p:nvSpPr>
          <p:cNvPr id="3" name="Parallelogram 15">
            <a:extLst>
              <a:ext uri="{FF2B5EF4-FFF2-40B4-BE49-F238E27FC236}">
                <a16:creationId xmlns:a16="http://schemas.microsoft.com/office/drawing/2014/main" id="{98B85AED-9421-4A5A-961E-BA987BD194BB}"/>
              </a:ext>
            </a:extLst>
          </p:cNvPr>
          <p:cNvSpPr/>
          <p:nvPr/>
        </p:nvSpPr>
        <p:spPr>
          <a:xfrm flipH="1">
            <a:off x="6921012" y="2746371"/>
            <a:ext cx="400895" cy="40089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4" name="Rounded Rectangle 10">
            <a:extLst>
              <a:ext uri="{FF2B5EF4-FFF2-40B4-BE49-F238E27FC236}">
                <a16:creationId xmlns:a16="http://schemas.microsoft.com/office/drawing/2014/main" id="{CA98CCB7-BF0F-47EE-BB3A-ABD06AE1B4EC}"/>
              </a:ext>
            </a:extLst>
          </p:cNvPr>
          <p:cNvSpPr/>
          <p:nvPr/>
        </p:nvSpPr>
        <p:spPr>
          <a:xfrm>
            <a:off x="6921012" y="470767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5" name="Rectangle 16">
            <a:extLst>
              <a:ext uri="{FF2B5EF4-FFF2-40B4-BE49-F238E27FC236}">
                <a16:creationId xmlns:a16="http://schemas.microsoft.com/office/drawing/2014/main" id="{F9C19FA5-06E1-46CF-99ED-8411498A47F6}"/>
              </a:ext>
            </a:extLst>
          </p:cNvPr>
          <p:cNvSpPr/>
          <p:nvPr/>
        </p:nvSpPr>
        <p:spPr>
          <a:xfrm rot="2700000">
            <a:off x="5006487" y="27408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6" name="Rectangle 9">
            <a:extLst>
              <a:ext uri="{FF2B5EF4-FFF2-40B4-BE49-F238E27FC236}">
                <a16:creationId xmlns:a16="http://schemas.microsoft.com/office/drawing/2014/main" id="{447F677C-B159-4BB9-91A1-4BC8B1003A8F}"/>
              </a:ext>
            </a:extLst>
          </p:cNvPr>
          <p:cNvSpPr/>
          <p:nvPr/>
        </p:nvSpPr>
        <p:spPr>
          <a:xfrm>
            <a:off x="4970986" y="4707671"/>
            <a:ext cx="379532" cy="35527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4" name="그룹 33">
            <a:extLst>
              <a:ext uri="{FF2B5EF4-FFF2-40B4-BE49-F238E27FC236}">
                <a16:creationId xmlns:a16="http://schemas.microsoft.com/office/drawing/2014/main" id="{35858960-1B85-4640-AAF4-8BA8A8E02520}"/>
              </a:ext>
            </a:extLst>
          </p:cNvPr>
          <p:cNvGrpSpPr/>
          <p:nvPr/>
        </p:nvGrpSpPr>
        <p:grpSpPr>
          <a:xfrm>
            <a:off x="533064" y="1475432"/>
            <a:ext cx="10830905" cy="3707141"/>
            <a:chOff x="483696" y="1605771"/>
            <a:chExt cx="10830905" cy="3707141"/>
          </a:xfrm>
        </p:grpSpPr>
        <p:grpSp>
          <p:nvGrpSpPr>
            <p:cNvPr id="7" name="Group 6">
              <a:extLst>
                <a:ext uri="{FF2B5EF4-FFF2-40B4-BE49-F238E27FC236}">
                  <a16:creationId xmlns:a16="http://schemas.microsoft.com/office/drawing/2014/main" id="{43FFBBD2-1C1E-46A7-BBCA-8B44F7908818}"/>
                </a:ext>
              </a:extLst>
            </p:cNvPr>
            <p:cNvGrpSpPr/>
            <p:nvPr/>
          </p:nvGrpSpPr>
          <p:grpSpPr>
            <a:xfrm>
              <a:off x="778851" y="4718185"/>
              <a:ext cx="2844000" cy="594727"/>
              <a:chOff x="-941769" y="3216232"/>
              <a:chExt cx="2844000" cy="594727"/>
            </a:xfrm>
          </p:grpSpPr>
          <p:sp>
            <p:nvSpPr>
              <p:cNvPr id="8" name="TextBox 7">
                <a:extLst>
                  <a:ext uri="{FF2B5EF4-FFF2-40B4-BE49-F238E27FC236}">
                    <a16:creationId xmlns:a16="http://schemas.microsoft.com/office/drawing/2014/main" id="{B30DC1CD-07C2-44C6-994E-4B1AEEA60F95}"/>
                  </a:ext>
                </a:extLst>
              </p:cNvPr>
              <p:cNvSpPr txBox="1"/>
              <p:nvPr/>
            </p:nvSpPr>
            <p:spPr>
              <a:xfrm>
                <a:off x="-941769" y="3216232"/>
                <a:ext cx="2844000" cy="307777"/>
              </a:xfrm>
              <a:prstGeom prst="rect">
                <a:avLst/>
              </a:prstGeom>
              <a:noFill/>
            </p:spPr>
            <p:txBody>
              <a:bodyPr wrap="square" rtlCol="0" anchor="ctr">
                <a:spAutoFit/>
              </a:bodyPr>
              <a:lstStyle/>
              <a:p>
                <a:pPr algn="r"/>
                <a:endParaRPr lang="ko-KR" altLang="en-US" sz="1400" b="1" dirty="0">
                  <a:solidFill>
                    <a:schemeClr val="accent3"/>
                  </a:solidFill>
                  <a:cs typeface="Arial" pitchFamily="34" charset="0"/>
                </a:endParaRPr>
              </a:p>
            </p:txBody>
          </p:sp>
          <p:sp>
            <p:nvSpPr>
              <p:cNvPr id="9" name="TextBox 8">
                <a:extLst>
                  <a:ext uri="{FF2B5EF4-FFF2-40B4-BE49-F238E27FC236}">
                    <a16:creationId xmlns:a16="http://schemas.microsoft.com/office/drawing/2014/main" id="{3EBDBCA0-3BED-42E5-BFC2-DDA515153A0D}"/>
                  </a:ext>
                </a:extLst>
              </p:cNvPr>
              <p:cNvSpPr txBox="1"/>
              <p:nvPr/>
            </p:nvSpPr>
            <p:spPr>
              <a:xfrm>
                <a:off x="-941769" y="3533960"/>
                <a:ext cx="2844000"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grpSp>
        <p:grpSp>
          <p:nvGrpSpPr>
            <p:cNvPr id="12" name="Group 10">
              <a:extLst>
                <a:ext uri="{FF2B5EF4-FFF2-40B4-BE49-F238E27FC236}">
                  <a16:creationId xmlns:a16="http://schemas.microsoft.com/office/drawing/2014/main" id="{C9F90915-8748-4371-A9C7-607699724524}"/>
                </a:ext>
              </a:extLst>
            </p:cNvPr>
            <p:cNvGrpSpPr/>
            <p:nvPr/>
          </p:nvGrpSpPr>
          <p:grpSpPr>
            <a:xfrm>
              <a:off x="483696" y="1605771"/>
              <a:ext cx="3139155" cy="1048291"/>
              <a:chOff x="330134" y="4278980"/>
              <a:chExt cx="3139155" cy="1048291"/>
            </a:xfrm>
          </p:grpSpPr>
          <p:sp>
            <p:nvSpPr>
              <p:cNvPr id="13" name="TextBox 12">
                <a:extLst>
                  <a:ext uri="{FF2B5EF4-FFF2-40B4-BE49-F238E27FC236}">
                    <a16:creationId xmlns:a16="http://schemas.microsoft.com/office/drawing/2014/main" id="{C15EC5DF-210F-4500-AE44-80D06039B98D}"/>
                  </a:ext>
                </a:extLst>
              </p:cNvPr>
              <p:cNvSpPr txBox="1"/>
              <p:nvPr/>
            </p:nvSpPr>
            <p:spPr>
              <a:xfrm>
                <a:off x="330134" y="4278980"/>
                <a:ext cx="2844000" cy="369332"/>
              </a:xfrm>
              <a:prstGeom prst="rect">
                <a:avLst/>
              </a:prstGeom>
              <a:noFill/>
            </p:spPr>
            <p:txBody>
              <a:bodyPr wrap="square" rtlCol="0" anchor="ctr">
                <a:spAutoFit/>
              </a:bodyPr>
              <a:lstStyle/>
              <a:p>
                <a:r>
                  <a:rPr lang="en-US" altLang="ko-KR" b="1" dirty="0">
                    <a:solidFill>
                      <a:schemeClr val="accent4"/>
                    </a:solidFill>
                    <a:cs typeface="Arial" pitchFamily="34" charset="0"/>
                  </a:rPr>
                  <a:t>Pool Qc</a:t>
                </a:r>
                <a:endParaRPr lang="ko-KR" altLang="en-US" b="1" dirty="0">
                  <a:solidFill>
                    <a:schemeClr val="accent4"/>
                  </a:solidFill>
                  <a:cs typeface="Arial" pitchFamily="34" charset="0"/>
                </a:endParaRPr>
              </a:p>
            </p:txBody>
          </p:sp>
          <p:sp>
            <p:nvSpPr>
              <p:cNvPr id="14" name="TextBox 13">
                <a:extLst>
                  <a:ext uri="{FF2B5EF4-FFF2-40B4-BE49-F238E27FC236}">
                    <a16:creationId xmlns:a16="http://schemas.microsoft.com/office/drawing/2014/main" id="{DE187E15-69FF-4FC0-AB6A-1EC44739E7A7}"/>
                  </a:ext>
                </a:extLst>
              </p:cNvPr>
              <p:cNvSpPr txBox="1"/>
              <p:nvPr/>
            </p:nvSpPr>
            <p:spPr>
              <a:xfrm>
                <a:off x="625289" y="5050272"/>
                <a:ext cx="2844000"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7" name="Group 11">
              <a:extLst>
                <a:ext uri="{FF2B5EF4-FFF2-40B4-BE49-F238E27FC236}">
                  <a16:creationId xmlns:a16="http://schemas.microsoft.com/office/drawing/2014/main" id="{4314E3A9-08B5-4FCE-BAAB-301F90F3D5AF}"/>
                </a:ext>
              </a:extLst>
            </p:cNvPr>
            <p:cNvGrpSpPr/>
            <p:nvPr/>
          </p:nvGrpSpPr>
          <p:grpSpPr>
            <a:xfrm flipH="1">
              <a:off x="8470599" y="4718185"/>
              <a:ext cx="2844001" cy="594727"/>
              <a:chOff x="694915" y="1632632"/>
              <a:chExt cx="2844001" cy="594727"/>
            </a:xfrm>
          </p:grpSpPr>
          <p:sp>
            <p:nvSpPr>
              <p:cNvPr id="18" name="TextBox 17">
                <a:extLst>
                  <a:ext uri="{FF2B5EF4-FFF2-40B4-BE49-F238E27FC236}">
                    <a16:creationId xmlns:a16="http://schemas.microsoft.com/office/drawing/2014/main" id="{390FB799-4D35-42A8-8E21-B2E109BB8D11}"/>
                  </a:ext>
                </a:extLst>
              </p:cNvPr>
              <p:cNvSpPr txBox="1"/>
              <p:nvPr/>
            </p:nvSpPr>
            <p:spPr>
              <a:xfrm>
                <a:off x="694916" y="1632632"/>
                <a:ext cx="2844000" cy="307777"/>
              </a:xfrm>
              <a:prstGeom prst="rect">
                <a:avLst/>
              </a:prstGeom>
              <a:noFill/>
            </p:spPr>
            <p:txBody>
              <a:bodyPr wrap="square" rtlCol="0" anchor="ctr">
                <a:spAutoFit/>
              </a:bodyPr>
              <a:lstStyle/>
              <a:p>
                <a:endParaRPr lang="ko-KR" altLang="en-US" sz="14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id="{0E8C827C-B50F-40F8-A052-D686765B7C1C}"/>
                  </a:ext>
                </a:extLst>
              </p:cNvPr>
              <p:cNvSpPr txBox="1"/>
              <p:nvPr/>
            </p:nvSpPr>
            <p:spPr>
              <a:xfrm>
                <a:off x="694915" y="1950360"/>
                <a:ext cx="284400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22" name="Group 12">
              <a:extLst>
                <a:ext uri="{FF2B5EF4-FFF2-40B4-BE49-F238E27FC236}">
                  <a16:creationId xmlns:a16="http://schemas.microsoft.com/office/drawing/2014/main" id="{61D4578D-E51B-4CB3-A9D5-05BFF28DAC45}"/>
                </a:ext>
              </a:extLst>
            </p:cNvPr>
            <p:cNvGrpSpPr/>
            <p:nvPr/>
          </p:nvGrpSpPr>
          <p:grpSpPr>
            <a:xfrm flipH="1">
              <a:off x="8470598" y="2059335"/>
              <a:ext cx="2844003" cy="594727"/>
              <a:chOff x="2427055" y="3281327"/>
              <a:chExt cx="2844003" cy="594727"/>
            </a:xfrm>
          </p:grpSpPr>
          <p:sp>
            <p:nvSpPr>
              <p:cNvPr id="23" name="TextBox 22">
                <a:extLst>
                  <a:ext uri="{FF2B5EF4-FFF2-40B4-BE49-F238E27FC236}">
                    <a16:creationId xmlns:a16="http://schemas.microsoft.com/office/drawing/2014/main" id="{20658441-12C9-4546-B260-1907C2A6BF7D}"/>
                  </a:ext>
                </a:extLst>
              </p:cNvPr>
              <p:cNvSpPr txBox="1"/>
              <p:nvPr/>
            </p:nvSpPr>
            <p:spPr>
              <a:xfrm>
                <a:off x="2427058" y="3281327"/>
                <a:ext cx="2844000" cy="307777"/>
              </a:xfrm>
              <a:prstGeom prst="rect">
                <a:avLst/>
              </a:prstGeom>
              <a:noFill/>
            </p:spPr>
            <p:txBody>
              <a:bodyPr wrap="square" rtlCol="0" anchor="ctr">
                <a:spAutoFit/>
              </a:bodyPr>
              <a:lstStyle/>
              <a:p>
                <a:endParaRPr lang="ko-KR" altLang="en-US" sz="1400" b="1" dirty="0">
                  <a:solidFill>
                    <a:schemeClr val="accent1"/>
                  </a:solidFill>
                  <a:cs typeface="Arial" pitchFamily="34" charset="0"/>
                </a:endParaRPr>
              </a:p>
            </p:txBody>
          </p:sp>
          <p:sp>
            <p:nvSpPr>
              <p:cNvPr id="24" name="TextBox 23">
                <a:extLst>
                  <a:ext uri="{FF2B5EF4-FFF2-40B4-BE49-F238E27FC236}">
                    <a16:creationId xmlns:a16="http://schemas.microsoft.com/office/drawing/2014/main" id="{2F2149AB-09CA-4A2A-BBF4-B7C69E7F2164}"/>
                  </a:ext>
                </a:extLst>
              </p:cNvPr>
              <p:cNvSpPr txBox="1"/>
              <p:nvPr/>
            </p:nvSpPr>
            <p:spPr>
              <a:xfrm>
                <a:off x="2427055" y="3599055"/>
                <a:ext cx="284400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sp>
        <p:nvSpPr>
          <p:cNvPr id="16" name="TextBox 15">
            <a:extLst>
              <a:ext uri="{FF2B5EF4-FFF2-40B4-BE49-F238E27FC236}">
                <a16:creationId xmlns:a16="http://schemas.microsoft.com/office/drawing/2014/main" id="{D595F6D6-4C77-07D7-6446-24ABC56CED60}"/>
              </a:ext>
            </a:extLst>
          </p:cNvPr>
          <p:cNvSpPr txBox="1"/>
          <p:nvPr/>
        </p:nvSpPr>
        <p:spPr>
          <a:xfrm>
            <a:off x="509013" y="1753703"/>
            <a:ext cx="3408825" cy="2308324"/>
          </a:xfrm>
          <a:prstGeom prst="rect">
            <a:avLst/>
          </a:prstGeom>
          <a:noFill/>
        </p:spPr>
        <p:txBody>
          <a:bodyPr wrap="square">
            <a:spAutoFit/>
          </a:bodyPr>
          <a:lstStyle/>
          <a:p>
            <a:pPr marL="171450" indent="-171450" algn="just">
              <a:buFont typeface="Arial" panose="020B0604020202020204" pitchFamily="34" charset="0"/>
              <a:buChar char="•"/>
            </a:pPr>
            <a:r>
              <a:rPr lang="en-US" sz="1200" dirty="0"/>
              <a:t>The percentage of missing values in Pool QC column is 99.56% which is very high. I think that a missing value in this column denotes that the corresponding house doesn't have a pool.</a:t>
            </a:r>
          </a:p>
          <a:p>
            <a:pPr marL="171450" indent="-171450" algn="just">
              <a:buFont typeface="Arial" panose="020B0604020202020204" pitchFamily="34" charset="0"/>
              <a:buChar char="•"/>
            </a:pPr>
            <a:r>
              <a:rPr lang="en-US" sz="1200" dirty="0"/>
              <a:t>there are 2917 entries in Pool Area column that have a value of 0. This verified our hypothesis that each house without a pool has a missing value in Pool QC column and a value of 0 in Pool Area column .Filling  the missing values in Pool QC column with "No Pool":</a:t>
            </a:r>
          </a:p>
        </p:txBody>
      </p:sp>
      <p:sp>
        <p:nvSpPr>
          <p:cNvPr id="33" name="TextBox 32">
            <a:extLst>
              <a:ext uri="{FF2B5EF4-FFF2-40B4-BE49-F238E27FC236}">
                <a16:creationId xmlns:a16="http://schemas.microsoft.com/office/drawing/2014/main" id="{D855EBB1-6C12-66DE-6F7E-879BA343527C}"/>
              </a:ext>
            </a:extLst>
          </p:cNvPr>
          <p:cNvSpPr txBox="1"/>
          <p:nvPr/>
        </p:nvSpPr>
        <p:spPr>
          <a:xfrm>
            <a:off x="459325" y="4463856"/>
            <a:ext cx="3092771" cy="369332"/>
          </a:xfrm>
          <a:prstGeom prst="rect">
            <a:avLst/>
          </a:prstGeom>
          <a:noFill/>
        </p:spPr>
        <p:txBody>
          <a:bodyPr wrap="square">
            <a:spAutoFit/>
          </a:bodyPr>
          <a:lstStyle/>
          <a:p>
            <a:pPr algn="l"/>
            <a:r>
              <a:rPr lang="en-US" b="1" i="0" dirty="0">
                <a:solidFill>
                  <a:srgbClr val="F4BD2D"/>
                </a:solidFill>
                <a:effectLst/>
                <a:latin typeface="-apple-system"/>
              </a:rPr>
              <a:t>Alley, Fence, and Fireplace Qu</a:t>
            </a:r>
          </a:p>
        </p:txBody>
      </p:sp>
      <p:sp>
        <p:nvSpPr>
          <p:cNvPr id="36" name="TextBox 35">
            <a:extLst>
              <a:ext uri="{FF2B5EF4-FFF2-40B4-BE49-F238E27FC236}">
                <a16:creationId xmlns:a16="http://schemas.microsoft.com/office/drawing/2014/main" id="{6547EA5D-B8C0-D533-7786-C47429C97178}"/>
              </a:ext>
            </a:extLst>
          </p:cNvPr>
          <p:cNvSpPr txBox="1"/>
          <p:nvPr/>
        </p:nvSpPr>
        <p:spPr>
          <a:xfrm>
            <a:off x="260505" y="4900634"/>
            <a:ext cx="3537054" cy="1200329"/>
          </a:xfrm>
          <a:prstGeom prst="rect">
            <a:avLst/>
          </a:prstGeom>
          <a:noFill/>
        </p:spPr>
        <p:txBody>
          <a:bodyPr wrap="square">
            <a:spAutoFit/>
          </a:bodyPr>
          <a:lstStyle/>
          <a:p>
            <a:pPr marL="171450" indent="-171450">
              <a:buFont typeface="Arial" panose="020B0604020202020204" pitchFamily="34" charset="0"/>
              <a:buChar char="•"/>
            </a:pPr>
            <a:r>
              <a:rPr lang="en-US" sz="1200" dirty="0"/>
              <a:t>According to the dataset documentation, NA in Alley, Fence, and Fireplace Qu columns denotes that the house doesn't have an alley, fence, or fireplace. So filling in the missing values in these columns with "No Alley", "No Fence", and "No Fireplace" accordingly.</a:t>
            </a:r>
          </a:p>
        </p:txBody>
      </p:sp>
      <p:sp>
        <p:nvSpPr>
          <p:cNvPr id="38" name="TextBox 37">
            <a:extLst>
              <a:ext uri="{FF2B5EF4-FFF2-40B4-BE49-F238E27FC236}">
                <a16:creationId xmlns:a16="http://schemas.microsoft.com/office/drawing/2014/main" id="{064EAFFE-3E8C-9E19-8F0A-E3134738A621}"/>
              </a:ext>
            </a:extLst>
          </p:cNvPr>
          <p:cNvSpPr txBox="1"/>
          <p:nvPr/>
        </p:nvSpPr>
        <p:spPr>
          <a:xfrm>
            <a:off x="7980803" y="1424386"/>
            <a:ext cx="3739567" cy="1231106"/>
          </a:xfrm>
          <a:prstGeom prst="rect">
            <a:avLst/>
          </a:prstGeom>
          <a:noFill/>
        </p:spPr>
        <p:txBody>
          <a:bodyPr wrap="square">
            <a:spAutoFit/>
          </a:bodyPr>
          <a:lstStyle/>
          <a:p>
            <a:r>
              <a:rPr lang="en-US" sz="1400" dirty="0">
                <a:solidFill>
                  <a:srgbClr val="E62949"/>
                </a:solidFill>
                <a:latin typeface="Bahnschrift" panose="020B0502040204020203" pitchFamily="34" charset="0"/>
              </a:rPr>
              <a:t>Lot Frontage</a:t>
            </a:r>
          </a:p>
          <a:p>
            <a:r>
              <a:rPr lang="en-US" sz="1200" dirty="0"/>
              <a:t>Lot Frontage represents the linear feet of street connected to the house. So we assume that the missing values in this column indicates that the house is not connected to any street, and filling in the missing values with 0.</a:t>
            </a:r>
          </a:p>
        </p:txBody>
      </p:sp>
      <p:sp>
        <p:nvSpPr>
          <p:cNvPr id="40" name="TextBox 39">
            <a:extLst>
              <a:ext uri="{FF2B5EF4-FFF2-40B4-BE49-F238E27FC236}">
                <a16:creationId xmlns:a16="http://schemas.microsoft.com/office/drawing/2014/main" id="{BEE953A2-547F-FA94-68DC-C5615635E050}"/>
              </a:ext>
            </a:extLst>
          </p:cNvPr>
          <p:cNvSpPr txBox="1"/>
          <p:nvPr/>
        </p:nvSpPr>
        <p:spPr>
          <a:xfrm>
            <a:off x="7918024" y="3239887"/>
            <a:ext cx="3978702" cy="3139321"/>
          </a:xfrm>
          <a:prstGeom prst="rect">
            <a:avLst/>
          </a:prstGeom>
          <a:noFill/>
        </p:spPr>
        <p:txBody>
          <a:bodyPr wrap="square">
            <a:spAutoFit/>
          </a:bodyPr>
          <a:lstStyle/>
          <a:p>
            <a:r>
              <a:rPr lang="en-US" sz="1400" b="1" dirty="0">
                <a:solidFill>
                  <a:srgbClr val="FFC000"/>
                </a:solidFill>
                <a:latin typeface="Bahnschrift" panose="020B0502040204020203" pitchFamily="34" charset="0"/>
              </a:rPr>
              <a:t>Garage Cond, Garage Qual, Garage Finish, Garage </a:t>
            </a:r>
            <a:r>
              <a:rPr lang="en-US" sz="1400" b="1" dirty="0" err="1">
                <a:solidFill>
                  <a:srgbClr val="FFC000"/>
                </a:solidFill>
                <a:latin typeface="Bahnschrift" panose="020B0502040204020203" pitchFamily="34" charset="0"/>
              </a:rPr>
              <a:t>Yr</a:t>
            </a:r>
            <a:r>
              <a:rPr lang="en-US" sz="1400" b="1" dirty="0">
                <a:solidFill>
                  <a:srgbClr val="FFC000"/>
                </a:solidFill>
                <a:latin typeface="Bahnschrift" panose="020B0502040204020203" pitchFamily="34" charset="0"/>
              </a:rPr>
              <a:t> </a:t>
            </a:r>
            <a:r>
              <a:rPr lang="en-US" sz="1400" b="1" dirty="0" err="1">
                <a:solidFill>
                  <a:srgbClr val="FFC000"/>
                </a:solidFill>
                <a:latin typeface="Bahnschrift" panose="020B0502040204020203" pitchFamily="34" charset="0"/>
              </a:rPr>
              <a:t>Blt</a:t>
            </a:r>
            <a:r>
              <a:rPr lang="en-US" sz="1400" b="1" dirty="0">
                <a:solidFill>
                  <a:srgbClr val="FFC000"/>
                </a:solidFill>
                <a:latin typeface="Bahnschrift" panose="020B0502040204020203" pitchFamily="34" charset="0"/>
              </a:rPr>
              <a:t>, Garage Type, Garage Cars, and Garage Area</a:t>
            </a:r>
          </a:p>
          <a:p>
            <a:pPr marL="171450" indent="-171450">
              <a:buFont typeface="Arial" panose="020B0604020202020204" pitchFamily="34" charset="0"/>
              <a:buChar char="•"/>
            </a:pPr>
            <a:r>
              <a:rPr lang="en-US" sz="1200" dirty="0"/>
              <a:t>NA in Garage Cond, Garage Qual, Garage Finish, and Garage Type indicates that there is no garage in the house. So we fill in the missing values in these columns with "No Garage". notice that Garage Cond, Garage Qual, Garage Finish, Garage </a:t>
            </a:r>
            <a:r>
              <a:rPr lang="en-US" sz="1200" dirty="0" err="1"/>
              <a:t>Yr</a:t>
            </a:r>
            <a:r>
              <a:rPr lang="en-US" sz="1200" dirty="0"/>
              <a:t> </a:t>
            </a:r>
            <a:r>
              <a:rPr lang="en-US" sz="1200" dirty="0" err="1"/>
              <a:t>Blt</a:t>
            </a:r>
            <a:r>
              <a:rPr lang="en-US" sz="1200" dirty="0"/>
              <a:t> columns have 159 missing values, but Garage Type has 157 and both Garage Cars and Garage Area have one missing value. Let's take a look at the row that contains the missing value in Garage Cars.</a:t>
            </a:r>
          </a:p>
          <a:p>
            <a:pPr marL="171450" indent="-171450">
              <a:buFont typeface="Arial" panose="020B0604020202020204" pitchFamily="34" charset="0"/>
              <a:buChar char="•"/>
            </a:pPr>
            <a:r>
              <a:rPr lang="en-US" sz="1200" dirty="0"/>
              <a:t>Replace the values of Garage Type with "No Garage" in these two rows also.</a:t>
            </a:r>
          </a:p>
          <a:p>
            <a:pPr marL="171450" indent="-171450">
              <a:buFont typeface="Arial" panose="020B0604020202020204" pitchFamily="34" charset="0"/>
              <a:buChar char="•"/>
            </a:pPr>
            <a:r>
              <a:rPr lang="en-US" sz="1200" dirty="0"/>
              <a:t>For Garage </a:t>
            </a:r>
            <a:r>
              <a:rPr lang="en-US" sz="1200" dirty="0" err="1"/>
              <a:t>Yr</a:t>
            </a:r>
            <a:r>
              <a:rPr lang="en-US" sz="1200" dirty="0"/>
              <a:t> </a:t>
            </a:r>
            <a:r>
              <a:rPr lang="en-US" sz="1200" dirty="0" err="1"/>
              <a:t>Blt</a:t>
            </a:r>
            <a:r>
              <a:rPr lang="en-US" sz="1200" dirty="0"/>
              <a:t>, filling in missing values with 0 since this is a numerical column.</a:t>
            </a:r>
          </a:p>
        </p:txBody>
      </p:sp>
    </p:spTree>
    <p:extLst>
      <p:ext uri="{BB962C8B-B14F-4D97-AF65-F5344CB8AC3E}">
        <p14:creationId xmlns:p14="http://schemas.microsoft.com/office/powerpoint/2010/main" val="169310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80">
            <a:extLst>
              <a:ext uri="{FF2B5EF4-FFF2-40B4-BE49-F238E27FC236}">
                <a16:creationId xmlns:a16="http://schemas.microsoft.com/office/drawing/2014/main" id="{AF185985-3549-4370-ACD6-D9594F3B809C}"/>
              </a:ext>
            </a:extLst>
          </p:cNvPr>
          <p:cNvGrpSpPr/>
          <p:nvPr/>
        </p:nvGrpSpPr>
        <p:grpSpPr>
          <a:xfrm rot="2700000">
            <a:off x="4209475" y="2015779"/>
            <a:ext cx="3801304" cy="3818674"/>
            <a:chOff x="4210307" y="4350053"/>
            <a:chExt cx="1883723" cy="1892332"/>
          </a:xfrm>
        </p:grpSpPr>
        <p:sp>
          <p:nvSpPr>
            <p:cNvPr id="28" name="Freeform: Shape 81">
              <a:extLst>
                <a:ext uri="{FF2B5EF4-FFF2-40B4-BE49-F238E27FC236}">
                  <a16:creationId xmlns:a16="http://schemas.microsoft.com/office/drawing/2014/main" id="{C990187A-E7C5-4000-8C57-93173BCBD4C5}"/>
                </a:ext>
              </a:extLst>
            </p:cNvPr>
            <p:cNvSpPr/>
            <p:nvPr/>
          </p:nvSpPr>
          <p:spPr>
            <a:xfrm>
              <a:off x="4787686" y="5323222"/>
              <a:ext cx="728663" cy="919163"/>
            </a:xfrm>
            <a:custGeom>
              <a:avLst/>
              <a:gdLst>
                <a:gd name="connsiteX0" fmla="*/ 1442196 w 1457325"/>
                <a:gd name="connsiteY0" fmla="*/ 1108358 h 1838325"/>
                <a:gd name="connsiteX1" fmla="*/ 1102154 w 1457325"/>
                <a:gd name="connsiteY1" fmla="*/ 1108358 h 1838325"/>
                <a:gd name="connsiteX2" fmla="*/ 1103106 w 1457325"/>
                <a:gd name="connsiteY2" fmla="*/ 531143 h 1838325"/>
                <a:gd name="connsiteX3" fmla="*/ 1101201 w 1457325"/>
                <a:gd name="connsiteY3" fmla="*/ 364455 h 1838325"/>
                <a:gd name="connsiteX4" fmla="*/ 1095486 w 1457325"/>
                <a:gd name="connsiteY4" fmla="*/ 355883 h 1838325"/>
                <a:gd name="connsiteX5" fmla="*/ 749729 w 1457325"/>
                <a:gd name="connsiteY5" fmla="*/ 9173 h 1838325"/>
                <a:gd name="connsiteX6" fmla="*/ 713534 w 1457325"/>
                <a:gd name="connsiteY6" fmla="*/ 12030 h 1838325"/>
                <a:gd name="connsiteX7" fmla="*/ 507794 w 1457325"/>
                <a:gd name="connsiteY7" fmla="*/ 218723 h 1838325"/>
                <a:gd name="connsiteX8" fmla="*/ 364919 w 1457325"/>
                <a:gd name="connsiteY8" fmla="*/ 365408 h 1838325"/>
                <a:gd name="connsiteX9" fmla="*/ 363014 w 1457325"/>
                <a:gd name="connsiteY9" fmla="*/ 382553 h 1838325"/>
                <a:gd name="connsiteX10" fmla="*/ 363014 w 1457325"/>
                <a:gd name="connsiteY10" fmla="*/ 1109310 h 1838325"/>
                <a:gd name="connsiteX11" fmla="*/ 43926 w 1457325"/>
                <a:gd name="connsiteY11" fmla="*/ 1108358 h 1838325"/>
                <a:gd name="connsiteX12" fmla="*/ 5826 w 1457325"/>
                <a:gd name="connsiteY12" fmla="*/ 1110263 h 1838325"/>
                <a:gd name="connsiteX13" fmla="*/ 8684 w 1457325"/>
                <a:gd name="connsiteY13" fmla="*/ 1123598 h 1838325"/>
                <a:gd name="connsiteX14" fmla="*/ 31544 w 1457325"/>
                <a:gd name="connsiteY14" fmla="*/ 1149316 h 1838325"/>
                <a:gd name="connsiteX15" fmla="*/ 705914 w 1457325"/>
                <a:gd name="connsiteY15" fmla="*/ 1824638 h 1838325"/>
                <a:gd name="connsiteX16" fmla="*/ 760206 w 1457325"/>
                <a:gd name="connsiteY16" fmla="*/ 1824638 h 1838325"/>
                <a:gd name="connsiteX17" fmla="*/ 1434576 w 1457325"/>
                <a:gd name="connsiteY17" fmla="*/ 1149316 h 1838325"/>
                <a:gd name="connsiteX18" fmla="*/ 1457436 w 1457325"/>
                <a:gd name="connsiteY18" fmla="*/ 1123598 h 1838325"/>
                <a:gd name="connsiteX19" fmla="*/ 1457436 w 1457325"/>
                <a:gd name="connsiteY19" fmla="*/ 1123598 h 1838325"/>
                <a:gd name="connsiteX20" fmla="*/ 1457436 w 1457325"/>
                <a:gd name="connsiteY20" fmla="*/ 1123598 h 1838325"/>
                <a:gd name="connsiteX21" fmla="*/ 1442196 w 1457325"/>
                <a:gd name="connsiteY21" fmla="*/ 1108358 h 1838325"/>
                <a:gd name="connsiteX22" fmla="*/ 365871 w 1457325"/>
                <a:gd name="connsiteY22" fmla="*/ 1102643 h 1838325"/>
                <a:gd name="connsiteX23" fmla="*/ 363014 w 1457325"/>
                <a:gd name="connsiteY23" fmla="*/ 1108358 h 1838325"/>
                <a:gd name="connsiteX24" fmla="*/ 363014 w 1457325"/>
                <a:gd name="connsiteY24" fmla="*/ 1108358 h 1838325"/>
                <a:gd name="connsiteX25" fmla="*/ 365871 w 1457325"/>
                <a:gd name="connsiteY25" fmla="*/ 1102643 h 1838325"/>
                <a:gd name="connsiteX26" fmla="*/ 363014 w 1457325"/>
                <a:gd name="connsiteY26" fmla="*/ 1108358 h 1838325"/>
                <a:gd name="connsiteX27" fmla="*/ 363014 w 1457325"/>
                <a:gd name="connsiteY27" fmla="*/ 1108358 h 1838325"/>
                <a:gd name="connsiteX28" fmla="*/ 363014 w 1457325"/>
                <a:gd name="connsiteY28" fmla="*/ 1108358 h 1838325"/>
                <a:gd name="connsiteX29" fmla="*/ 363014 w 1457325"/>
                <a:gd name="connsiteY29" fmla="*/ 1108358 h 1838325"/>
                <a:gd name="connsiteX30" fmla="*/ 363014 w 1457325"/>
                <a:gd name="connsiteY30" fmla="*/ 1108358 h 1838325"/>
                <a:gd name="connsiteX31" fmla="*/ 363014 w 1457325"/>
                <a:gd name="connsiteY31" fmla="*/ 1108358 h 1838325"/>
                <a:gd name="connsiteX32" fmla="*/ 359204 w 1457325"/>
                <a:gd name="connsiteY32" fmla="*/ 1110263 h 1838325"/>
                <a:gd name="connsiteX33" fmla="*/ 363014 w 1457325"/>
                <a:gd name="connsiteY33" fmla="*/ 1108358 h 1838325"/>
                <a:gd name="connsiteX34" fmla="*/ 363014 w 1457325"/>
                <a:gd name="connsiteY34" fmla="*/ 1108358 h 1838325"/>
                <a:gd name="connsiteX35" fmla="*/ 1101201 w 1457325"/>
                <a:gd name="connsiteY35" fmla="*/ 1108358 h 1838325"/>
                <a:gd name="connsiteX36" fmla="*/ 1101201 w 1457325"/>
                <a:gd name="connsiteY36" fmla="*/ 1108358 h 1838325"/>
                <a:gd name="connsiteX37" fmla="*/ 1098344 w 1457325"/>
                <a:gd name="connsiteY37" fmla="*/ 1102643 h 1838325"/>
                <a:gd name="connsiteX38" fmla="*/ 1101201 w 1457325"/>
                <a:gd name="connsiteY38" fmla="*/ 1108358 h 18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7325" h="1838325">
                  <a:moveTo>
                    <a:pt x="1442196" y="1108358"/>
                  </a:moveTo>
                  <a:cubicBezTo>
                    <a:pt x="1328849" y="1107405"/>
                    <a:pt x="1215501" y="1108358"/>
                    <a:pt x="1102154" y="1108358"/>
                  </a:cubicBezTo>
                  <a:cubicBezTo>
                    <a:pt x="1102154" y="915953"/>
                    <a:pt x="1103106" y="723548"/>
                    <a:pt x="1103106" y="531143"/>
                  </a:cubicBezTo>
                  <a:cubicBezTo>
                    <a:pt x="1103106" y="475898"/>
                    <a:pt x="1102154" y="419700"/>
                    <a:pt x="1101201" y="364455"/>
                  </a:cubicBezTo>
                  <a:cubicBezTo>
                    <a:pt x="1099296" y="361598"/>
                    <a:pt x="1098344" y="357788"/>
                    <a:pt x="1095486" y="355883"/>
                  </a:cubicBezTo>
                  <a:cubicBezTo>
                    <a:pt x="980234" y="240630"/>
                    <a:pt x="864029" y="125378"/>
                    <a:pt x="749729" y="9173"/>
                  </a:cubicBezTo>
                  <a:cubicBezTo>
                    <a:pt x="734489" y="-6067"/>
                    <a:pt x="725916" y="-352"/>
                    <a:pt x="713534" y="12030"/>
                  </a:cubicBezTo>
                  <a:cubicBezTo>
                    <a:pt x="644954" y="81563"/>
                    <a:pt x="575421" y="149190"/>
                    <a:pt x="507794" y="218723"/>
                  </a:cubicBezTo>
                  <a:cubicBezTo>
                    <a:pt x="460169" y="267300"/>
                    <a:pt x="408734" y="313020"/>
                    <a:pt x="364919" y="365408"/>
                  </a:cubicBezTo>
                  <a:cubicBezTo>
                    <a:pt x="363966" y="371123"/>
                    <a:pt x="363014" y="376838"/>
                    <a:pt x="363014" y="382553"/>
                  </a:cubicBezTo>
                  <a:cubicBezTo>
                    <a:pt x="363014" y="624488"/>
                    <a:pt x="363014" y="867375"/>
                    <a:pt x="363014" y="1109310"/>
                  </a:cubicBezTo>
                  <a:cubicBezTo>
                    <a:pt x="256334" y="1109310"/>
                    <a:pt x="149654" y="1109310"/>
                    <a:pt x="43926" y="1108358"/>
                  </a:cubicBezTo>
                  <a:cubicBezTo>
                    <a:pt x="31544" y="1108358"/>
                    <a:pt x="17256" y="1105500"/>
                    <a:pt x="5826" y="1110263"/>
                  </a:cubicBezTo>
                  <a:cubicBezTo>
                    <a:pt x="-7509" y="1115025"/>
                    <a:pt x="5826" y="1118835"/>
                    <a:pt x="8684" y="1123598"/>
                  </a:cubicBezTo>
                  <a:cubicBezTo>
                    <a:pt x="16304" y="1132170"/>
                    <a:pt x="22971" y="1141695"/>
                    <a:pt x="31544" y="1149316"/>
                  </a:cubicBezTo>
                  <a:cubicBezTo>
                    <a:pt x="256334" y="1374105"/>
                    <a:pt x="482076" y="1598895"/>
                    <a:pt x="705914" y="1824638"/>
                  </a:cubicBezTo>
                  <a:cubicBezTo>
                    <a:pt x="727821" y="1846545"/>
                    <a:pt x="738299" y="1846545"/>
                    <a:pt x="760206" y="1824638"/>
                  </a:cubicBezTo>
                  <a:cubicBezTo>
                    <a:pt x="984044" y="1598895"/>
                    <a:pt x="1209786" y="1374105"/>
                    <a:pt x="1434576" y="1149316"/>
                  </a:cubicBezTo>
                  <a:cubicBezTo>
                    <a:pt x="1443149" y="1140743"/>
                    <a:pt x="1449816" y="1132170"/>
                    <a:pt x="1457436" y="1123598"/>
                  </a:cubicBezTo>
                  <a:lnTo>
                    <a:pt x="1457436" y="1123598"/>
                  </a:lnTo>
                  <a:lnTo>
                    <a:pt x="1457436" y="1123598"/>
                  </a:lnTo>
                  <a:cubicBezTo>
                    <a:pt x="1475534" y="1095023"/>
                    <a:pt x="1446006" y="1108358"/>
                    <a:pt x="1442196" y="1108358"/>
                  </a:cubicBezTo>
                  <a:close/>
                  <a:moveTo>
                    <a:pt x="365871" y="1102643"/>
                  </a:moveTo>
                  <a:cubicBezTo>
                    <a:pt x="364919" y="1104548"/>
                    <a:pt x="363966" y="1106453"/>
                    <a:pt x="363014" y="1108358"/>
                  </a:cubicBezTo>
                  <a:cubicBezTo>
                    <a:pt x="363014" y="1108358"/>
                    <a:pt x="363014" y="1108358"/>
                    <a:pt x="363014" y="1108358"/>
                  </a:cubicBezTo>
                  <a:cubicBezTo>
                    <a:pt x="363966" y="1106453"/>
                    <a:pt x="364919" y="1104548"/>
                    <a:pt x="365871" y="1102643"/>
                  </a:cubicBezTo>
                  <a:close/>
                  <a:moveTo>
                    <a:pt x="363014" y="1108358"/>
                  </a:moveTo>
                  <a:cubicBezTo>
                    <a:pt x="363014" y="1108358"/>
                    <a:pt x="363014" y="1108358"/>
                    <a:pt x="363014" y="1108358"/>
                  </a:cubicBezTo>
                  <a:cubicBezTo>
                    <a:pt x="363014" y="1108358"/>
                    <a:pt x="363014" y="1108358"/>
                    <a:pt x="363014" y="1108358"/>
                  </a:cubicBezTo>
                  <a:cubicBezTo>
                    <a:pt x="363014" y="1108358"/>
                    <a:pt x="363014" y="1108358"/>
                    <a:pt x="363014" y="1108358"/>
                  </a:cubicBezTo>
                  <a:cubicBezTo>
                    <a:pt x="363014" y="1108358"/>
                    <a:pt x="363014" y="1108358"/>
                    <a:pt x="363014" y="1108358"/>
                  </a:cubicBezTo>
                  <a:close/>
                  <a:moveTo>
                    <a:pt x="363014" y="1108358"/>
                  </a:moveTo>
                  <a:cubicBezTo>
                    <a:pt x="362061" y="1109310"/>
                    <a:pt x="360156" y="1110263"/>
                    <a:pt x="359204" y="1110263"/>
                  </a:cubicBezTo>
                  <a:cubicBezTo>
                    <a:pt x="360156" y="1110263"/>
                    <a:pt x="361109" y="1109310"/>
                    <a:pt x="363014" y="1108358"/>
                  </a:cubicBezTo>
                  <a:cubicBezTo>
                    <a:pt x="363014" y="1108358"/>
                    <a:pt x="363014" y="1108358"/>
                    <a:pt x="363014" y="1108358"/>
                  </a:cubicBezTo>
                  <a:close/>
                  <a:moveTo>
                    <a:pt x="1101201" y="1108358"/>
                  </a:moveTo>
                  <a:cubicBezTo>
                    <a:pt x="1101201" y="1108358"/>
                    <a:pt x="1101201" y="1108358"/>
                    <a:pt x="1101201" y="1108358"/>
                  </a:cubicBezTo>
                  <a:cubicBezTo>
                    <a:pt x="1099296" y="1106453"/>
                    <a:pt x="1098344" y="1104548"/>
                    <a:pt x="1098344" y="1102643"/>
                  </a:cubicBezTo>
                  <a:cubicBezTo>
                    <a:pt x="1099296" y="1104548"/>
                    <a:pt x="1100249" y="1106453"/>
                    <a:pt x="1101201" y="1108358"/>
                  </a:cubicBezTo>
                  <a:close/>
                </a:path>
              </a:pathLst>
            </a:custGeom>
            <a:solidFill>
              <a:schemeClr val="accent3"/>
            </a:solidFill>
            <a:ln w="9525" cap="flat">
              <a:noFill/>
              <a:prstDash val="solid"/>
              <a:miter/>
            </a:ln>
          </p:spPr>
          <p:txBody>
            <a:bodyPr rtlCol="0" anchor="ctr"/>
            <a:lstStyle/>
            <a:p>
              <a:endParaRPr lang="en-US"/>
            </a:p>
          </p:txBody>
        </p:sp>
        <p:sp>
          <p:nvSpPr>
            <p:cNvPr id="29" name="Freeform: Shape 82">
              <a:extLst>
                <a:ext uri="{FF2B5EF4-FFF2-40B4-BE49-F238E27FC236}">
                  <a16:creationId xmlns:a16="http://schemas.microsoft.com/office/drawing/2014/main" id="{05F9491E-F0E5-4F24-B867-533393347F58}"/>
                </a:ext>
              </a:extLst>
            </p:cNvPr>
            <p:cNvSpPr/>
            <p:nvPr/>
          </p:nvSpPr>
          <p:spPr>
            <a:xfrm>
              <a:off x="4210307" y="4933473"/>
              <a:ext cx="919163" cy="733425"/>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4"/>
            </a:solidFill>
            <a:ln w="9525" cap="flat">
              <a:noFill/>
              <a:prstDash val="solid"/>
              <a:miter/>
            </a:ln>
          </p:spPr>
          <p:txBody>
            <a:bodyPr rtlCol="0" anchor="ctr"/>
            <a:lstStyle/>
            <a:p>
              <a:endParaRPr lang="en-US"/>
            </a:p>
          </p:txBody>
        </p:sp>
        <p:sp>
          <p:nvSpPr>
            <p:cNvPr id="30" name="Freeform: Shape 83">
              <a:extLst>
                <a:ext uri="{FF2B5EF4-FFF2-40B4-BE49-F238E27FC236}">
                  <a16:creationId xmlns:a16="http://schemas.microsoft.com/office/drawing/2014/main" id="{F8246544-AACE-4F70-937E-6C5CB6E31E0A}"/>
                </a:ext>
              </a:extLst>
            </p:cNvPr>
            <p:cNvSpPr/>
            <p:nvPr/>
          </p:nvSpPr>
          <p:spPr>
            <a:xfrm>
              <a:off x="5174867" y="4933949"/>
              <a:ext cx="919163" cy="733425"/>
            </a:xfrm>
            <a:custGeom>
              <a:avLst/>
              <a:gdLst>
                <a:gd name="connsiteX0" fmla="*/ 1828932 w 1838325"/>
                <a:gd name="connsiteY0" fmla="*/ 709613 h 1466850"/>
                <a:gd name="connsiteX1" fmla="*/ 1265052 w 1838325"/>
                <a:gd name="connsiteY1" fmla="*/ 146685 h 1466850"/>
                <a:gd name="connsiteX2" fmla="*/ 1121224 w 1838325"/>
                <a:gd name="connsiteY2" fmla="*/ 5715 h 1466850"/>
                <a:gd name="connsiteX3" fmla="*/ 1113604 w 1838325"/>
                <a:gd name="connsiteY3" fmla="*/ 0 h 1466850"/>
                <a:gd name="connsiteX4" fmla="*/ 1107889 w 1838325"/>
                <a:gd name="connsiteY4" fmla="*/ 31432 h 1466850"/>
                <a:gd name="connsiteX5" fmla="*/ 1107889 w 1838325"/>
                <a:gd name="connsiteY5" fmla="*/ 320040 h 1466850"/>
                <a:gd name="connsiteX6" fmla="*/ 1065027 w 1838325"/>
                <a:gd name="connsiteY6" fmla="*/ 362903 h 1466850"/>
                <a:gd name="connsiteX7" fmla="*/ 396372 w 1838325"/>
                <a:gd name="connsiteY7" fmla="*/ 361950 h 1466850"/>
                <a:gd name="connsiteX8" fmla="*/ 351604 w 1838325"/>
                <a:gd name="connsiteY8" fmla="*/ 375285 h 1466850"/>
                <a:gd name="connsiteX9" fmla="*/ 9657 w 1838325"/>
                <a:gd name="connsiteY9" fmla="*/ 717232 h 1466850"/>
                <a:gd name="connsiteX10" fmla="*/ 7752 w 1838325"/>
                <a:gd name="connsiteY10" fmla="*/ 748665 h 1466850"/>
                <a:gd name="connsiteX11" fmla="*/ 356367 w 1838325"/>
                <a:gd name="connsiteY11" fmla="*/ 1094423 h 1466850"/>
                <a:gd name="connsiteX12" fmla="*/ 364939 w 1838325"/>
                <a:gd name="connsiteY12" fmla="*/ 1102043 h 1466850"/>
                <a:gd name="connsiteX13" fmla="*/ 364939 w 1838325"/>
                <a:gd name="connsiteY13" fmla="*/ 1102043 h 1466850"/>
                <a:gd name="connsiteX14" fmla="*/ 409707 w 1838325"/>
                <a:gd name="connsiteY14" fmla="*/ 1106805 h 1466850"/>
                <a:gd name="connsiteX15" fmla="*/ 1066932 w 1838325"/>
                <a:gd name="connsiteY15" fmla="*/ 1105853 h 1466850"/>
                <a:gd name="connsiteX16" fmla="*/ 1107889 w 1838325"/>
                <a:gd name="connsiteY16" fmla="*/ 1146810 h 1466850"/>
                <a:gd name="connsiteX17" fmla="*/ 1107889 w 1838325"/>
                <a:gd name="connsiteY17" fmla="*/ 1431607 h 1466850"/>
                <a:gd name="connsiteX18" fmla="*/ 1115509 w 1838325"/>
                <a:gd name="connsiteY18" fmla="*/ 1467803 h 1466850"/>
                <a:gd name="connsiteX19" fmla="*/ 1128844 w 1838325"/>
                <a:gd name="connsiteY19" fmla="*/ 1455420 h 1466850"/>
                <a:gd name="connsiteX20" fmla="*/ 1832742 w 1838325"/>
                <a:gd name="connsiteY20" fmla="*/ 752475 h 1466850"/>
                <a:gd name="connsiteX21" fmla="*/ 1828932 w 1838325"/>
                <a:gd name="connsiteY21" fmla="*/ 709613 h 1466850"/>
                <a:gd name="connsiteX22" fmla="*/ 1082172 w 1838325"/>
                <a:gd name="connsiteY22" fmla="*/ 1093470 h 1466850"/>
                <a:gd name="connsiteX23" fmla="*/ 1082172 w 1838325"/>
                <a:gd name="connsiteY23" fmla="*/ 1093470 h 1466850"/>
                <a:gd name="connsiteX24" fmla="*/ 1082172 w 1838325"/>
                <a:gd name="connsiteY24" fmla="*/ 1093470 h 1466850"/>
                <a:gd name="connsiteX25" fmla="*/ 1122177 w 1838325"/>
                <a:gd name="connsiteY25" fmla="*/ 328613 h 1466850"/>
                <a:gd name="connsiteX26" fmla="*/ 1122177 w 1838325"/>
                <a:gd name="connsiteY26" fmla="*/ 327660 h 1466850"/>
                <a:gd name="connsiteX27" fmla="*/ 1122177 w 1838325"/>
                <a:gd name="connsiteY27" fmla="*/ 328613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38325" h="1466850">
                  <a:moveTo>
                    <a:pt x="1828932" y="709613"/>
                  </a:moveTo>
                  <a:cubicBezTo>
                    <a:pt x="1641289" y="521970"/>
                    <a:pt x="1453647" y="334328"/>
                    <a:pt x="1265052" y="146685"/>
                  </a:cubicBezTo>
                  <a:cubicBezTo>
                    <a:pt x="1217427" y="99060"/>
                    <a:pt x="1168849" y="52388"/>
                    <a:pt x="1121224" y="5715"/>
                  </a:cubicBezTo>
                  <a:cubicBezTo>
                    <a:pt x="1118367" y="3810"/>
                    <a:pt x="1116462" y="1905"/>
                    <a:pt x="1113604" y="0"/>
                  </a:cubicBezTo>
                  <a:cubicBezTo>
                    <a:pt x="1102174" y="8572"/>
                    <a:pt x="1107889" y="20955"/>
                    <a:pt x="1107889" y="31432"/>
                  </a:cubicBezTo>
                  <a:cubicBezTo>
                    <a:pt x="1106937" y="127635"/>
                    <a:pt x="1105984" y="223838"/>
                    <a:pt x="1107889" y="320040"/>
                  </a:cubicBezTo>
                  <a:cubicBezTo>
                    <a:pt x="1108842" y="354330"/>
                    <a:pt x="1098364" y="362903"/>
                    <a:pt x="1065027" y="362903"/>
                  </a:cubicBezTo>
                  <a:cubicBezTo>
                    <a:pt x="842142" y="360997"/>
                    <a:pt x="619257" y="361950"/>
                    <a:pt x="396372" y="361950"/>
                  </a:cubicBezTo>
                  <a:cubicBezTo>
                    <a:pt x="380179" y="361950"/>
                    <a:pt x="364939" y="360997"/>
                    <a:pt x="351604" y="375285"/>
                  </a:cubicBezTo>
                  <a:cubicBezTo>
                    <a:pt x="238257" y="489585"/>
                    <a:pt x="123957" y="603885"/>
                    <a:pt x="9657" y="717232"/>
                  </a:cubicBezTo>
                  <a:cubicBezTo>
                    <a:pt x="-821" y="727710"/>
                    <a:pt x="-4631" y="736282"/>
                    <a:pt x="7752" y="748665"/>
                  </a:cubicBezTo>
                  <a:cubicBezTo>
                    <a:pt x="123957" y="863918"/>
                    <a:pt x="240162" y="979170"/>
                    <a:pt x="356367" y="1094423"/>
                  </a:cubicBezTo>
                  <a:cubicBezTo>
                    <a:pt x="359224" y="1097280"/>
                    <a:pt x="362082" y="1099185"/>
                    <a:pt x="364939" y="1102043"/>
                  </a:cubicBezTo>
                  <a:cubicBezTo>
                    <a:pt x="364939" y="1102043"/>
                    <a:pt x="364939" y="1102043"/>
                    <a:pt x="364939" y="1102043"/>
                  </a:cubicBezTo>
                  <a:cubicBezTo>
                    <a:pt x="379227" y="1109663"/>
                    <a:pt x="394467" y="1106805"/>
                    <a:pt x="409707" y="1106805"/>
                  </a:cubicBezTo>
                  <a:cubicBezTo>
                    <a:pt x="628782" y="1106805"/>
                    <a:pt x="847857" y="1107757"/>
                    <a:pt x="1066932" y="1105853"/>
                  </a:cubicBezTo>
                  <a:cubicBezTo>
                    <a:pt x="1099317" y="1105853"/>
                    <a:pt x="1108842" y="1115378"/>
                    <a:pt x="1107889" y="1146810"/>
                  </a:cubicBezTo>
                  <a:cubicBezTo>
                    <a:pt x="1105984" y="1242060"/>
                    <a:pt x="1106937" y="1337310"/>
                    <a:pt x="1107889" y="1431607"/>
                  </a:cubicBezTo>
                  <a:cubicBezTo>
                    <a:pt x="1107889" y="1443038"/>
                    <a:pt x="1103127" y="1456373"/>
                    <a:pt x="1115509" y="1467803"/>
                  </a:cubicBezTo>
                  <a:cubicBezTo>
                    <a:pt x="1121224" y="1463040"/>
                    <a:pt x="1125034" y="1459230"/>
                    <a:pt x="1128844" y="1455420"/>
                  </a:cubicBezTo>
                  <a:cubicBezTo>
                    <a:pt x="1363159" y="1221105"/>
                    <a:pt x="1597474" y="985838"/>
                    <a:pt x="1832742" y="752475"/>
                  </a:cubicBezTo>
                  <a:cubicBezTo>
                    <a:pt x="1854649" y="732472"/>
                    <a:pt x="1843219" y="722947"/>
                    <a:pt x="1828932" y="709613"/>
                  </a:cubicBezTo>
                  <a:close/>
                  <a:moveTo>
                    <a:pt x="1082172" y="1093470"/>
                  </a:moveTo>
                  <a:cubicBezTo>
                    <a:pt x="1082172" y="1093470"/>
                    <a:pt x="1082172" y="1093470"/>
                    <a:pt x="1082172" y="1093470"/>
                  </a:cubicBezTo>
                  <a:cubicBezTo>
                    <a:pt x="1082172" y="1092518"/>
                    <a:pt x="1082172" y="1092518"/>
                    <a:pt x="1082172" y="1093470"/>
                  </a:cubicBezTo>
                  <a:close/>
                  <a:moveTo>
                    <a:pt x="1122177" y="328613"/>
                  </a:moveTo>
                  <a:cubicBezTo>
                    <a:pt x="1122177" y="328613"/>
                    <a:pt x="1122177" y="327660"/>
                    <a:pt x="1122177" y="327660"/>
                  </a:cubicBezTo>
                  <a:cubicBezTo>
                    <a:pt x="1124082" y="326707"/>
                    <a:pt x="1123129" y="327660"/>
                    <a:pt x="1122177" y="328613"/>
                  </a:cubicBezTo>
                  <a:close/>
                </a:path>
              </a:pathLst>
            </a:custGeom>
            <a:solidFill>
              <a:schemeClr val="accent2"/>
            </a:solidFill>
            <a:ln w="9525" cap="flat">
              <a:noFill/>
              <a:prstDash val="solid"/>
              <a:miter/>
            </a:ln>
          </p:spPr>
          <p:txBody>
            <a:bodyPr rtlCol="0" anchor="ctr"/>
            <a:lstStyle/>
            <a:p>
              <a:endParaRPr lang="en-US"/>
            </a:p>
          </p:txBody>
        </p:sp>
        <p:sp>
          <p:nvSpPr>
            <p:cNvPr id="31" name="Freeform: Shape 85">
              <a:extLst>
                <a:ext uri="{FF2B5EF4-FFF2-40B4-BE49-F238E27FC236}">
                  <a16:creationId xmlns:a16="http://schemas.microsoft.com/office/drawing/2014/main" id="{BF09C99F-77BA-4875-A54E-D30BEC0BD0E6}"/>
                </a:ext>
              </a:extLst>
            </p:cNvPr>
            <p:cNvSpPr/>
            <p:nvPr/>
          </p:nvSpPr>
          <p:spPr>
            <a:xfrm rot="5400000">
              <a:off x="4692587" y="4442922"/>
              <a:ext cx="919163" cy="733425"/>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1"/>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Missing Value Imputation</a:t>
            </a:r>
          </a:p>
        </p:txBody>
      </p:sp>
      <p:sp>
        <p:nvSpPr>
          <p:cNvPr id="3" name="Parallelogram 15">
            <a:extLst>
              <a:ext uri="{FF2B5EF4-FFF2-40B4-BE49-F238E27FC236}">
                <a16:creationId xmlns:a16="http://schemas.microsoft.com/office/drawing/2014/main" id="{98B85AED-9421-4A5A-961E-BA987BD194BB}"/>
              </a:ext>
            </a:extLst>
          </p:cNvPr>
          <p:cNvSpPr/>
          <p:nvPr/>
        </p:nvSpPr>
        <p:spPr>
          <a:xfrm flipH="1">
            <a:off x="6921012" y="2746371"/>
            <a:ext cx="400895" cy="40089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4" name="Rounded Rectangle 10">
            <a:extLst>
              <a:ext uri="{FF2B5EF4-FFF2-40B4-BE49-F238E27FC236}">
                <a16:creationId xmlns:a16="http://schemas.microsoft.com/office/drawing/2014/main" id="{CA98CCB7-BF0F-47EE-BB3A-ABD06AE1B4EC}"/>
              </a:ext>
            </a:extLst>
          </p:cNvPr>
          <p:cNvSpPr/>
          <p:nvPr/>
        </p:nvSpPr>
        <p:spPr>
          <a:xfrm>
            <a:off x="6921012" y="4707671"/>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5" name="Rectangle 16">
            <a:extLst>
              <a:ext uri="{FF2B5EF4-FFF2-40B4-BE49-F238E27FC236}">
                <a16:creationId xmlns:a16="http://schemas.microsoft.com/office/drawing/2014/main" id="{F9C19FA5-06E1-46CF-99ED-8411498A47F6}"/>
              </a:ext>
            </a:extLst>
          </p:cNvPr>
          <p:cNvSpPr/>
          <p:nvPr/>
        </p:nvSpPr>
        <p:spPr>
          <a:xfrm rot="2700000">
            <a:off x="5006487" y="27408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6" name="Rectangle 9">
            <a:extLst>
              <a:ext uri="{FF2B5EF4-FFF2-40B4-BE49-F238E27FC236}">
                <a16:creationId xmlns:a16="http://schemas.microsoft.com/office/drawing/2014/main" id="{447F677C-B159-4BB9-91A1-4BC8B1003A8F}"/>
              </a:ext>
            </a:extLst>
          </p:cNvPr>
          <p:cNvSpPr/>
          <p:nvPr/>
        </p:nvSpPr>
        <p:spPr>
          <a:xfrm>
            <a:off x="4970986" y="4707671"/>
            <a:ext cx="379532" cy="35527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4" name="그룹 33">
            <a:extLst>
              <a:ext uri="{FF2B5EF4-FFF2-40B4-BE49-F238E27FC236}">
                <a16:creationId xmlns:a16="http://schemas.microsoft.com/office/drawing/2014/main" id="{35858960-1B85-4640-AAF4-8BA8A8E02520}"/>
              </a:ext>
            </a:extLst>
          </p:cNvPr>
          <p:cNvGrpSpPr/>
          <p:nvPr/>
        </p:nvGrpSpPr>
        <p:grpSpPr>
          <a:xfrm>
            <a:off x="400466" y="1516719"/>
            <a:ext cx="10963503" cy="3665854"/>
            <a:chOff x="351098" y="1647058"/>
            <a:chExt cx="10963503" cy="3665854"/>
          </a:xfrm>
        </p:grpSpPr>
        <p:grpSp>
          <p:nvGrpSpPr>
            <p:cNvPr id="7" name="Group 6">
              <a:extLst>
                <a:ext uri="{FF2B5EF4-FFF2-40B4-BE49-F238E27FC236}">
                  <a16:creationId xmlns:a16="http://schemas.microsoft.com/office/drawing/2014/main" id="{43FFBBD2-1C1E-46A7-BBCA-8B44F7908818}"/>
                </a:ext>
              </a:extLst>
            </p:cNvPr>
            <p:cNvGrpSpPr/>
            <p:nvPr/>
          </p:nvGrpSpPr>
          <p:grpSpPr>
            <a:xfrm>
              <a:off x="778851" y="4718185"/>
              <a:ext cx="2844000" cy="594727"/>
              <a:chOff x="-941769" y="3216232"/>
              <a:chExt cx="2844000" cy="594727"/>
            </a:xfrm>
          </p:grpSpPr>
          <p:sp>
            <p:nvSpPr>
              <p:cNvPr id="8" name="TextBox 7">
                <a:extLst>
                  <a:ext uri="{FF2B5EF4-FFF2-40B4-BE49-F238E27FC236}">
                    <a16:creationId xmlns:a16="http://schemas.microsoft.com/office/drawing/2014/main" id="{B30DC1CD-07C2-44C6-994E-4B1AEEA60F95}"/>
                  </a:ext>
                </a:extLst>
              </p:cNvPr>
              <p:cNvSpPr txBox="1"/>
              <p:nvPr/>
            </p:nvSpPr>
            <p:spPr>
              <a:xfrm>
                <a:off x="-941769" y="3216232"/>
                <a:ext cx="2844000" cy="307777"/>
              </a:xfrm>
              <a:prstGeom prst="rect">
                <a:avLst/>
              </a:prstGeom>
              <a:noFill/>
            </p:spPr>
            <p:txBody>
              <a:bodyPr wrap="square" rtlCol="0" anchor="ctr">
                <a:spAutoFit/>
              </a:bodyPr>
              <a:lstStyle/>
              <a:p>
                <a:pPr algn="r"/>
                <a:endParaRPr lang="ko-KR" altLang="en-US" sz="1400" b="1" dirty="0">
                  <a:solidFill>
                    <a:schemeClr val="accent3"/>
                  </a:solidFill>
                  <a:cs typeface="Arial" pitchFamily="34" charset="0"/>
                </a:endParaRPr>
              </a:p>
            </p:txBody>
          </p:sp>
          <p:sp>
            <p:nvSpPr>
              <p:cNvPr id="9" name="TextBox 8">
                <a:extLst>
                  <a:ext uri="{FF2B5EF4-FFF2-40B4-BE49-F238E27FC236}">
                    <a16:creationId xmlns:a16="http://schemas.microsoft.com/office/drawing/2014/main" id="{3EBDBCA0-3BED-42E5-BFC2-DDA515153A0D}"/>
                  </a:ext>
                </a:extLst>
              </p:cNvPr>
              <p:cNvSpPr txBox="1"/>
              <p:nvPr/>
            </p:nvSpPr>
            <p:spPr>
              <a:xfrm>
                <a:off x="-941769" y="3533960"/>
                <a:ext cx="2844000"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grpSp>
        <p:grpSp>
          <p:nvGrpSpPr>
            <p:cNvPr id="12" name="Group 10">
              <a:extLst>
                <a:ext uri="{FF2B5EF4-FFF2-40B4-BE49-F238E27FC236}">
                  <a16:creationId xmlns:a16="http://schemas.microsoft.com/office/drawing/2014/main" id="{C9F90915-8748-4371-A9C7-607699724524}"/>
                </a:ext>
              </a:extLst>
            </p:cNvPr>
            <p:cNvGrpSpPr/>
            <p:nvPr/>
          </p:nvGrpSpPr>
          <p:grpSpPr>
            <a:xfrm>
              <a:off x="351098" y="1647058"/>
              <a:ext cx="3408825" cy="1046440"/>
              <a:chOff x="197536" y="4320267"/>
              <a:chExt cx="3408825" cy="1046440"/>
            </a:xfrm>
          </p:grpSpPr>
          <p:sp>
            <p:nvSpPr>
              <p:cNvPr id="13" name="TextBox 12">
                <a:extLst>
                  <a:ext uri="{FF2B5EF4-FFF2-40B4-BE49-F238E27FC236}">
                    <a16:creationId xmlns:a16="http://schemas.microsoft.com/office/drawing/2014/main" id="{C15EC5DF-210F-4500-AE44-80D06039B98D}"/>
                  </a:ext>
                </a:extLst>
              </p:cNvPr>
              <p:cNvSpPr txBox="1"/>
              <p:nvPr/>
            </p:nvSpPr>
            <p:spPr>
              <a:xfrm>
                <a:off x="197536" y="4320267"/>
                <a:ext cx="3408825" cy="1046440"/>
              </a:xfrm>
              <a:prstGeom prst="rect">
                <a:avLst/>
              </a:prstGeom>
              <a:noFill/>
            </p:spPr>
            <p:txBody>
              <a:bodyPr wrap="square" rtlCol="0" anchor="ctr">
                <a:spAutoFit/>
              </a:bodyPr>
              <a:lstStyle/>
              <a:p>
                <a:r>
                  <a:rPr lang="en-US" sz="1200" b="1" dirty="0">
                    <a:solidFill>
                      <a:schemeClr val="accent5"/>
                    </a:solidFill>
                  </a:rPr>
                  <a:t>Bsmt Exposure, </a:t>
                </a:r>
                <a:r>
                  <a:rPr lang="en-US" sz="1200" b="1" dirty="0" err="1">
                    <a:solidFill>
                      <a:schemeClr val="accent5"/>
                    </a:solidFill>
                  </a:rPr>
                  <a:t>BsmtFin</a:t>
                </a:r>
                <a:r>
                  <a:rPr lang="en-US" sz="1200" b="1" dirty="0">
                    <a:solidFill>
                      <a:schemeClr val="accent5"/>
                    </a:solidFill>
                  </a:rPr>
                  <a:t> Type 2, </a:t>
                </a:r>
                <a:r>
                  <a:rPr lang="en-US" sz="1200" b="1" dirty="0" err="1">
                    <a:solidFill>
                      <a:schemeClr val="accent5"/>
                    </a:solidFill>
                  </a:rPr>
                  <a:t>BsmtFin</a:t>
                </a:r>
                <a:r>
                  <a:rPr lang="en-US" sz="1200" b="1" dirty="0">
                    <a:solidFill>
                      <a:schemeClr val="accent5"/>
                    </a:solidFill>
                  </a:rPr>
                  <a:t> Type 1, Bsmt Qual, Bsmt Cond, Bsmt Half Bath, Bsmt Full Bath, Total Bsmt SF, Bsmt </a:t>
                </a:r>
                <a:r>
                  <a:rPr lang="en-US" sz="1200" b="1" dirty="0" err="1">
                    <a:solidFill>
                      <a:schemeClr val="accent5"/>
                    </a:solidFill>
                  </a:rPr>
                  <a:t>Unf</a:t>
                </a:r>
                <a:r>
                  <a:rPr lang="en-US" sz="1200" b="1" dirty="0">
                    <a:solidFill>
                      <a:schemeClr val="accent5"/>
                    </a:solidFill>
                  </a:rPr>
                  <a:t> SF, </a:t>
                </a:r>
                <a:r>
                  <a:rPr lang="en-US" sz="1200" b="1" dirty="0" err="1">
                    <a:solidFill>
                      <a:schemeClr val="accent5"/>
                    </a:solidFill>
                  </a:rPr>
                  <a:t>BsmtFin</a:t>
                </a:r>
                <a:r>
                  <a:rPr lang="en-US" sz="1200" b="1" dirty="0">
                    <a:solidFill>
                      <a:schemeClr val="accent5"/>
                    </a:solidFill>
                  </a:rPr>
                  <a:t> SF 2, and </a:t>
                </a:r>
                <a:r>
                  <a:rPr lang="en-US" sz="1200" b="1" dirty="0" err="1">
                    <a:solidFill>
                      <a:schemeClr val="accent5"/>
                    </a:solidFill>
                  </a:rPr>
                  <a:t>BsmtFin</a:t>
                </a:r>
                <a:r>
                  <a:rPr lang="en-US" sz="1200" b="1" dirty="0">
                    <a:solidFill>
                      <a:schemeClr val="accent5"/>
                    </a:solidFill>
                  </a:rPr>
                  <a:t> SF 1 .</a:t>
                </a:r>
              </a:p>
              <a:p>
                <a:endParaRPr lang="ko-KR" altLang="en-US" sz="1400" b="1" dirty="0">
                  <a:solidFill>
                    <a:schemeClr val="accent5"/>
                  </a:solidFill>
                  <a:cs typeface="Arial" pitchFamily="34" charset="0"/>
                </a:endParaRPr>
              </a:p>
            </p:txBody>
          </p:sp>
          <p:sp>
            <p:nvSpPr>
              <p:cNvPr id="14" name="TextBox 13">
                <a:extLst>
                  <a:ext uri="{FF2B5EF4-FFF2-40B4-BE49-F238E27FC236}">
                    <a16:creationId xmlns:a16="http://schemas.microsoft.com/office/drawing/2014/main" id="{DE187E15-69FF-4FC0-AB6A-1EC44739E7A7}"/>
                  </a:ext>
                </a:extLst>
              </p:cNvPr>
              <p:cNvSpPr txBox="1"/>
              <p:nvPr/>
            </p:nvSpPr>
            <p:spPr>
              <a:xfrm>
                <a:off x="625289" y="5050272"/>
                <a:ext cx="2844000"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7" name="Group 11">
              <a:extLst>
                <a:ext uri="{FF2B5EF4-FFF2-40B4-BE49-F238E27FC236}">
                  <a16:creationId xmlns:a16="http://schemas.microsoft.com/office/drawing/2014/main" id="{4314E3A9-08B5-4FCE-BAAB-301F90F3D5AF}"/>
                </a:ext>
              </a:extLst>
            </p:cNvPr>
            <p:cNvGrpSpPr/>
            <p:nvPr/>
          </p:nvGrpSpPr>
          <p:grpSpPr>
            <a:xfrm flipH="1">
              <a:off x="8470599" y="4718185"/>
              <a:ext cx="2844001" cy="594727"/>
              <a:chOff x="694915" y="1632632"/>
              <a:chExt cx="2844001" cy="594727"/>
            </a:xfrm>
          </p:grpSpPr>
          <p:sp>
            <p:nvSpPr>
              <p:cNvPr id="18" name="TextBox 17">
                <a:extLst>
                  <a:ext uri="{FF2B5EF4-FFF2-40B4-BE49-F238E27FC236}">
                    <a16:creationId xmlns:a16="http://schemas.microsoft.com/office/drawing/2014/main" id="{390FB799-4D35-42A8-8E21-B2E109BB8D11}"/>
                  </a:ext>
                </a:extLst>
              </p:cNvPr>
              <p:cNvSpPr txBox="1"/>
              <p:nvPr/>
            </p:nvSpPr>
            <p:spPr>
              <a:xfrm>
                <a:off x="694916" y="1632632"/>
                <a:ext cx="2844000" cy="307777"/>
              </a:xfrm>
              <a:prstGeom prst="rect">
                <a:avLst/>
              </a:prstGeom>
              <a:noFill/>
            </p:spPr>
            <p:txBody>
              <a:bodyPr wrap="square" rtlCol="0" anchor="ctr">
                <a:spAutoFit/>
              </a:bodyPr>
              <a:lstStyle/>
              <a:p>
                <a:endParaRPr lang="ko-KR" altLang="en-US" sz="14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id="{0E8C827C-B50F-40F8-A052-D686765B7C1C}"/>
                  </a:ext>
                </a:extLst>
              </p:cNvPr>
              <p:cNvSpPr txBox="1"/>
              <p:nvPr/>
            </p:nvSpPr>
            <p:spPr>
              <a:xfrm>
                <a:off x="694915" y="1950360"/>
                <a:ext cx="284400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22" name="Group 12">
              <a:extLst>
                <a:ext uri="{FF2B5EF4-FFF2-40B4-BE49-F238E27FC236}">
                  <a16:creationId xmlns:a16="http://schemas.microsoft.com/office/drawing/2014/main" id="{61D4578D-E51B-4CB3-A9D5-05BFF28DAC45}"/>
                </a:ext>
              </a:extLst>
            </p:cNvPr>
            <p:cNvGrpSpPr/>
            <p:nvPr/>
          </p:nvGrpSpPr>
          <p:grpSpPr>
            <a:xfrm flipH="1">
              <a:off x="8470598" y="2059335"/>
              <a:ext cx="2844003" cy="594727"/>
              <a:chOff x="2427055" y="3281327"/>
              <a:chExt cx="2844003" cy="594727"/>
            </a:xfrm>
          </p:grpSpPr>
          <p:sp>
            <p:nvSpPr>
              <p:cNvPr id="23" name="TextBox 22">
                <a:extLst>
                  <a:ext uri="{FF2B5EF4-FFF2-40B4-BE49-F238E27FC236}">
                    <a16:creationId xmlns:a16="http://schemas.microsoft.com/office/drawing/2014/main" id="{20658441-12C9-4546-B260-1907C2A6BF7D}"/>
                  </a:ext>
                </a:extLst>
              </p:cNvPr>
              <p:cNvSpPr txBox="1"/>
              <p:nvPr/>
            </p:nvSpPr>
            <p:spPr>
              <a:xfrm>
                <a:off x="2427058" y="3281327"/>
                <a:ext cx="2844000" cy="307777"/>
              </a:xfrm>
              <a:prstGeom prst="rect">
                <a:avLst/>
              </a:prstGeom>
              <a:noFill/>
            </p:spPr>
            <p:txBody>
              <a:bodyPr wrap="square" rtlCol="0" anchor="ctr">
                <a:spAutoFit/>
              </a:bodyPr>
              <a:lstStyle/>
              <a:p>
                <a:endParaRPr lang="ko-KR" altLang="en-US" sz="1400" b="1" dirty="0">
                  <a:solidFill>
                    <a:schemeClr val="accent1"/>
                  </a:solidFill>
                  <a:cs typeface="Arial" pitchFamily="34" charset="0"/>
                </a:endParaRPr>
              </a:p>
            </p:txBody>
          </p:sp>
          <p:sp>
            <p:nvSpPr>
              <p:cNvPr id="24" name="TextBox 23">
                <a:extLst>
                  <a:ext uri="{FF2B5EF4-FFF2-40B4-BE49-F238E27FC236}">
                    <a16:creationId xmlns:a16="http://schemas.microsoft.com/office/drawing/2014/main" id="{2F2149AB-09CA-4A2A-BBF4-B7C69E7F2164}"/>
                  </a:ext>
                </a:extLst>
              </p:cNvPr>
              <p:cNvSpPr txBox="1"/>
              <p:nvPr/>
            </p:nvSpPr>
            <p:spPr>
              <a:xfrm>
                <a:off x="2427055" y="3599055"/>
                <a:ext cx="284400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sp>
        <p:nvSpPr>
          <p:cNvPr id="16" name="TextBox 15">
            <a:extLst>
              <a:ext uri="{FF2B5EF4-FFF2-40B4-BE49-F238E27FC236}">
                <a16:creationId xmlns:a16="http://schemas.microsoft.com/office/drawing/2014/main" id="{D595F6D6-4C77-07D7-6446-24ABC56CED60}"/>
              </a:ext>
            </a:extLst>
          </p:cNvPr>
          <p:cNvSpPr txBox="1"/>
          <p:nvPr/>
        </p:nvSpPr>
        <p:spPr>
          <a:xfrm>
            <a:off x="387985" y="2340241"/>
            <a:ext cx="3408825" cy="2862322"/>
          </a:xfrm>
          <a:prstGeom prst="rect">
            <a:avLst/>
          </a:prstGeom>
          <a:noFill/>
        </p:spPr>
        <p:txBody>
          <a:bodyPr wrap="square">
            <a:spAutoFit/>
          </a:bodyPr>
          <a:lstStyle/>
          <a:p>
            <a:pPr marL="171450" indent="-171450" algn="just">
              <a:buFont typeface="Arial" panose="020B0604020202020204" pitchFamily="34" charset="0"/>
              <a:buChar char="•"/>
            </a:pPr>
            <a:r>
              <a:rPr lang="en-US" sz="1200" dirty="0"/>
              <a:t>According to the dataset documentation, NA in any of the first five of these columns indicates that there is no basement in the house. So filling in the missing values in these columns with "No Basement". We notice that the first five of these columns have 80 missing values, but </a:t>
            </a:r>
            <a:r>
              <a:rPr lang="en-US" sz="1200" dirty="0" err="1"/>
              <a:t>BsmtFin</a:t>
            </a:r>
            <a:r>
              <a:rPr lang="en-US" sz="1200" dirty="0"/>
              <a:t> Type 2 has 81, Bsmt Exposure has 83, Bsmt Half Bath and Bsmt Full Bath each has 2, and each of the others has 1. look at the rows where Bsmt Half Bath is null.</a:t>
            </a:r>
          </a:p>
          <a:p>
            <a:pPr marL="171450" indent="-171450" algn="just">
              <a:buFont typeface="Arial" panose="020B0604020202020204" pitchFamily="34" charset="0"/>
              <a:buChar char="•"/>
            </a:pPr>
            <a:r>
              <a:rPr lang="en-US" sz="1200" dirty="0"/>
              <a:t>filling in the missing value in </a:t>
            </a:r>
            <a:r>
              <a:rPr lang="en-US" sz="1200" dirty="0" err="1"/>
              <a:t>BsmtFin</a:t>
            </a:r>
            <a:r>
              <a:rPr lang="en-US" sz="1200" dirty="0"/>
              <a:t> Type 2 for this row with "</a:t>
            </a:r>
            <a:r>
              <a:rPr lang="en-US" sz="1200" dirty="0" err="1"/>
              <a:t>Unf</a:t>
            </a:r>
            <a:r>
              <a:rPr lang="en-US" sz="1200" dirty="0"/>
              <a:t>". According to the dataset documentation, "</a:t>
            </a:r>
            <a:r>
              <a:rPr lang="en-US" sz="1200" dirty="0" err="1"/>
              <a:t>Unf</a:t>
            </a:r>
            <a:r>
              <a:rPr lang="en-US" sz="1200" dirty="0"/>
              <a:t>" for </a:t>
            </a:r>
            <a:r>
              <a:rPr lang="en-US" sz="1200" dirty="0" err="1"/>
              <a:t>BsmtFin</a:t>
            </a:r>
            <a:r>
              <a:rPr lang="en-US" sz="1200" dirty="0"/>
              <a:t> Type 2 means "Unfinished":</a:t>
            </a:r>
          </a:p>
        </p:txBody>
      </p:sp>
      <p:sp>
        <p:nvSpPr>
          <p:cNvPr id="38" name="TextBox 37">
            <a:extLst>
              <a:ext uri="{FF2B5EF4-FFF2-40B4-BE49-F238E27FC236}">
                <a16:creationId xmlns:a16="http://schemas.microsoft.com/office/drawing/2014/main" id="{064EAFFE-3E8C-9E19-8F0A-E3134738A621}"/>
              </a:ext>
            </a:extLst>
          </p:cNvPr>
          <p:cNvSpPr txBox="1"/>
          <p:nvPr/>
        </p:nvSpPr>
        <p:spPr>
          <a:xfrm>
            <a:off x="7980803" y="1424386"/>
            <a:ext cx="3739567" cy="1415772"/>
          </a:xfrm>
          <a:prstGeom prst="rect">
            <a:avLst/>
          </a:prstGeom>
          <a:noFill/>
        </p:spPr>
        <p:txBody>
          <a:bodyPr wrap="square">
            <a:spAutoFit/>
          </a:bodyPr>
          <a:lstStyle/>
          <a:p>
            <a:r>
              <a:rPr lang="en-US" sz="1400" dirty="0">
                <a:solidFill>
                  <a:srgbClr val="E62949"/>
                </a:solidFill>
                <a:latin typeface="Bahnschrift" panose="020B0502040204020203" pitchFamily="34" charset="0"/>
              </a:rPr>
              <a:t>Mas </a:t>
            </a:r>
            <a:r>
              <a:rPr lang="en-US" sz="1400" dirty="0" err="1">
                <a:solidFill>
                  <a:srgbClr val="E62949"/>
                </a:solidFill>
                <a:latin typeface="Bahnschrift" panose="020B0502040204020203" pitchFamily="34" charset="0"/>
              </a:rPr>
              <a:t>Vnr</a:t>
            </a:r>
            <a:r>
              <a:rPr lang="en-US" sz="1400" dirty="0">
                <a:solidFill>
                  <a:srgbClr val="E62949"/>
                </a:solidFill>
                <a:latin typeface="Bahnschrift" panose="020B0502040204020203" pitchFamily="34" charset="0"/>
              </a:rPr>
              <a:t> Area and Mas </a:t>
            </a:r>
            <a:r>
              <a:rPr lang="en-US" sz="1400" dirty="0" err="1">
                <a:solidFill>
                  <a:srgbClr val="E62949"/>
                </a:solidFill>
                <a:latin typeface="Bahnschrift" panose="020B0502040204020203" pitchFamily="34" charset="0"/>
              </a:rPr>
              <a:t>Vnr</a:t>
            </a:r>
            <a:r>
              <a:rPr lang="en-US" sz="1400" dirty="0">
                <a:solidFill>
                  <a:srgbClr val="E62949"/>
                </a:solidFill>
                <a:latin typeface="Bahnschrift" panose="020B0502040204020203" pitchFamily="34" charset="0"/>
              </a:rPr>
              <a:t> Type</a:t>
            </a:r>
          </a:p>
          <a:p>
            <a:r>
              <a:rPr lang="en-US" sz="1200" dirty="0"/>
              <a:t>Each of these two columns have 23 missing values. filling in these missing values with "None" for Mas </a:t>
            </a:r>
            <a:r>
              <a:rPr lang="en-US" sz="1200" dirty="0" err="1"/>
              <a:t>Vnr</a:t>
            </a:r>
            <a:r>
              <a:rPr lang="en-US" sz="1200" dirty="0"/>
              <a:t> Type and with 0 for Mas </a:t>
            </a:r>
            <a:r>
              <a:rPr lang="en-US" sz="1200" dirty="0" err="1"/>
              <a:t>Vnr</a:t>
            </a:r>
            <a:r>
              <a:rPr lang="en-US" sz="1200" dirty="0"/>
              <a:t> Area. </a:t>
            </a:r>
            <a:r>
              <a:rPr lang="en-US" sz="1200" dirty="0" err="1"/>
              <a:t>useing</a:t>
            </a:r>
            <a:r>
              <a:rPr lang="en-US" sz="1200" dirty="0"/>
              <a:t> "None" for Mas </a:t>
            </a:r>
            <a:r>
              <a:rPr lang="en-US" sz="1200" dirty="0" err="1"/>
              <a:t>Vnr</a:t>
            </a:r>
            <a:r>
              <a:rPr lang="en-US" sz="1200" dirty="0"/>
              <a:t> Type because in the dataset documentation, "None" for Mas </a:t>
            </a:r>
            <a:r>
              <a:rPr lang="en-US" sz="1200" dirty="0" err="1"/>
              <a:t>Vnr</a:t>
            </a:r>
            <a:r>
              <a:rPr lang="en-US" sz="1200" dirty="0"/>
              <a:t> Type means "None" (i.e. no masonry veneer):</a:t>
            </a:r>
          </a:p>
        </p:txBody>
      </p:sp>
      <p:sp>
        <p:nvSpPr>
          <p:cNvPr id="40" name="TextBox 39">
            <a:extLst>
              <a:ext uri="{FF2B5EF4-FFF2-40B4-BE49-F238E27FC236}">
                <a16:creationId xmlns:a16="http://schemas.microsoft.com/office/drawing/2014/main" id="{BEE953A2-547F-FA94-68DC-C5615635E050}"/>
              </a:ext>
            </a:extLst>
          </p:cNvPr>
          <p:cNvSpPr txBox="1"/>
          <p:nvPr/>
        </p:nvSpPr>
        <p:spPr>
          <a:xfrm>
            <a:off x="7918024" y="4463899"/>
            <a:ext cx="3978702" cy="738664"/>
          </a:xfrm>
          <a:prstGeom prst="rect">
            <a:avLst/>
          </a:prstGeom>
          <a:noFill/>
        </p:spPr>
        <p:txBody>
          <a:bodyPr wrap="square">
            <a:spAutoFit/>
          </a:bodyPr>
          <a:lstStyle/>
          <a:p>
            <a:r>
              <a:rPr lang="en-US" sz="1400" b="1" dirty="0" err="1">
                <a:solidFill>
                  <a:srgbClr val="FFC000"/>
                </a:solidFill>
                <a:latin typeface="Bahnschrift" panose="020B0502040204020203" pitchFamily="34" charset="0"/>
              </a:rPr>
              <a:t>Electic</a:t>
            </a:r>
            <a:br>
              <a:rPr lang="en-US" sz="1400" dirty="0"/>
            </a:br>
            <a:r>
              <a:rPr lang="en-US" sz="1400" b="0" i="0" dirty="0">
                <a:effectLst/>
                <a:latin typeface="-apple-system"/>
              </a:rPr>
              <a:t>This column has one missing value. filling in this value with the mode of this column:</a:t>
            </a:r>
            <a:endParaRPr lang="en-US" sz="1400" b="1" dirty="0">
              <a:solidFill>
                <a:srgbClr val="FFC000"/>
              </a:solidFill>
              <a:latin typeface="Bahnschrift" panose="020B0502040204020203" pitchFamily="34" charset="0"/>
            </a:endParaRPr>
          </a:p>
        </p:txBody>
      </p:sp>
    </p:spTree>
    <p:extLst>
      <p:ext uri="{BB962C8B-B14F-4D97-AF65-F5344CB8AC3E}">
        <p14:creationId xmlns:p14="http://schemas.microsoft.com/office/powerpoint/2010/main" val="383989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3200" dirty="0">
                <a:latin typeface="Bahnschrift" panose="020B0502040204020203" pitchFamily="34" charset="0"/>
              </a:rPr>
              <a:t>Outlier Removal &amp; Deleting Columns That Are Not Useful</a:t>
            </a:r>
            <a:endParaRPr lang="en-US" sz="6000" dirty="0"/>
          </a:p>
        </p:txBody>
      </p:sp>
      <p:grpSp>
        <p:nvGrpSpPr>
          <p:cNvPr id="3" name="그룹 2">
            <a:extLst>
              <a:ext uri="{FF2B5EF4-FFF2-40B4-BE49-F238E27FC236}">
                <a16:creationId xmlns:a16="http://schemas.microsoft.com/office/drawing/2014/main" id="{2A121945-B17B-4449-B075-F20629E6658C}"/>
              </a:ext>
            </a:extLst>
          </p:cNvPr>
          <p:cNvGrpSpPr/>
          <p:nvPr/>
        </p:nvGrpSpPr>
        <p:grpSpPr>
          <a:xfrm>
            <a:off x="657225" y="1930319"/>
            <a:ext cx="10887075" cy="1866900"/>
            <a:chOff x="781050" y="1743075"/>
            <a:chExt cx="10887075" cy="1866900"/>
          </a:xfrm>
        </p:grpSpPr>
        <p:sp>
          <p:nvSpPr>
            <p:cNvPr id="4" name="사각형: 둥근 모서리 3">
              <a:extLst>
                <a:ext uri="{FF2B5EF4-FFF2-40B4-BE49-F238E27FC236}">
                  <a16:creationId xmlns:a16="http://schemas.microsoft.com/office/drawing/2014/main" id="{B7159E7B-A972-40C0-ABC4-E0353D2D86E1}"/>
                </a:ext>
              </a:extLst>
            </p:cNvPr>
            <p:cNvSpPr/>
            <p:nvPr/>
          </p:nvSpPr>
          <p:spPr>
            <a:xfrm>
              <a:off x="4219575" y="1743075"/>
              <a:ext cx="7448550" cy="1866900"/>
            </a:xfrm>
            <a:prstGeom prst="roundRect">
              <a:avLst>
                <a:gd name="adj" fmla="val 59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화살표: 오각형 4">
              <a:extLst>
                <a:ext uri="{FF2B5EF4-FFF2-40B4-BE49-F238E27FC236}">
                  <a16:creationId xmlns:a16="http://schemas.microsoft.com/office/drawing/2014/main" id="{C9F0B5BD-7930-4C41-8412-1CEED675C2CD}"/>
                </a:ext>
              </a:extLst>
            </p:cNvPr>
            <p:cNvSpPr/>
            <p:nvPr/>
          </p:nvSpPr>
          <p:spPr>
            <a:xfrm>
              <a:off x="781050" y="1911885"/>
              <a:ext cx="3190875" cy="15578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187C1C9D-2EED-40FA-A138-F92DA6EEAF99}"/>
                </a:ext>
              </a:extLst>
            </p:cNvPr>
            <p:cNvSpPr txBox="1"/>
            <p:nvPr/>
          </p:nvSpPr>
          <p:spPr>
            <a:xfrm>
              <a:off x="1034301" y="2275314"/>
              <a:ext cx="2684372" cy="830997"/>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Removing Outliers</a:t>
              </a:r>
              <a:endParaRPr lang="ko-KR" altLang="en-US" sz="2400" b="1" dirty="0">
                <a:solidFill>
                  <a:schemeClr val="bg1"/>
                </a:solidFill>
                <a:cs typeface="Arial" pitchFamily="34" charset="0"/>
              </a:endParaRPr>
            </a:p>
          </p:txBody>
        </p:sp>
      </p:grpSp>
      <p:grpSp>
        <p:nvGrpSpPr>
          <p:cNvPr id="18" name="그룹 17">
            <a:extLst>
              <a:ext uri="{FF2B5EF4-FFF2-40B4-BE49-F238E27FC236}">
                <a16:creationId xmlns:a16="http://schemas.microsoft.com/office/drawing/2014/main" id="{D6151EC4-A950-4FC7-9AFC-D0C5EF225DD7}"/>
              </a:ext>
            </a:extLst>
          </p:cNvPr>
          <p:cNvGrpSpPr/>
          <p:nvPr/>
        </p:nvGrpSpPr>
        <p:grpSpPr>
          <a:xfrm flipH="1">
            <a:off x="657225" y="4229100"/>
            <a:ext cx="10887075" cy="1866900"/>
            <a:chOff x="781050" y="1743075"/>
            <a:chExt cx="10887075" cy="1866900"/>
          </a:xfrm>
        </p:grpSpPr>
        <p:sp>
          <p:nvSpPr>
            <p:cNvPr id="19" name="사각형: 둥근 모서리 18">
              <a:extLst>
                <a:ext uri="{FF2B5EF4-FFF2-40B4-BE49-F238E27FC236}">
                  <a16:creationId xmlns:a16="http://schemas.microsoft.com/office/drawing/2014/main" id="{039D2950-8B12-4748-A61E-8E69141935A6}"/>
                </a:ext>
              </a:extLst>
            </p:cNvPr>
            <p:cNvSpPr/>
            <p:nvPr/>
          </p:nvSpPr>
          <p:spPr>
            <a:xfrm>
              <a:off x="4219575" y="1743075"/>
              <a:ext cx="7448550" cy="1866900"/>
            </a:xfrm>
            <a:prstGeom prst="roundRect">
              <a:avLst>
                <a:gd name="adj" fmla="val 59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각형 19">
              <a:extLst>
                <a:ext uri="{FF2B5EF4-FFF2-40B4-BE49-F238E27FC236}">
                  <a16:creationId xmlns:a16="http://schemas.microsoft.com/office/drawing/2014/main" id="{C6E39D26-A8E5-4ADF-9A2F-8CEC233EB690}"/>
                </a:ext>
              </a:extLst>
            </p:cNvPr>
            <p:cNvSpPr/>
            <p:nvPr/>
          </p:nvSpPr>
          <p:spPr>
            <a:xfrm>
              <a:off x="781050" y="1911885"/>
              <a:ext cx="3190875" cy="1557855"/>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88C2E0F4-AF1B-4C8D-B3EF-F91333485FC0}"/>
                </a:ext>
              </a:extLst>
            </p:cNvPr>
            <p:cNvSpPr txBox="1"/>
            <p:nvPr/>
          </p:nvSpPr>
          <p:spPr>
            <a:xfrm>
              <a:off x="867153" y="2025033"/>
              <a:ext cx="2684372" cy="1200329"/>
            </a:xfrm>
            <a:prstGeom prst="rect">
              <a:avLst/>
            </a:prstGeom>
            <a:noFill/>
          </p:spPr>
          <p:txBody>
            <a:bodyPr wrap="square" lIns="108000" rIns="108000" rtlCol="0">
              <a:spAutoFit/>
            </a:bodyPr>
            <a:lstStyle/>
            <a:p>
              <a:pPr algn="r"/>
              <a:r>
                <a:rPr lang="en-GB" altLang="ko-KR" sz="2400" b="1" dirty="0">
                  <a:solidFill>
                    <a:schemeClr val="bg1"/>
                  </a:solidFill>
                  <a:cs typeface="Arial" pitchFamily="34" charset="0"/>
                </a:rPr>
                <a:t>Deleting Columns That  Are Not Useful</a:t>
              </a:r>
              <a:endParaRPr lang="ko-KR" altLang="en-US" sz="2400" b="1" dirty="0">
                <a:solidFill>
                  <a:schemeClr val="bg1"/>
                </a:solidFill>
                <a:cs typeface="Arial" pitchFamily="34" charset="0"/>
              </a:endParaRPr>
            </a:p>
          </p:txBody>
        </p:sp>
      </p:grpSp>
      <p:sp>
        <p:nvSpPr>
          <p:cNvPr id="34" name="TextBox 33">
            <a:extLst>
              <a:ext uri="{FF2B5EF4-FFF2-40B4-BE49-F238E27FC236}">
                <a16:creationId xmlns:a16="http://schemas.microsoft.com/office/drawing/2014/main" id="{5A77ABED-DF3D-9F1B-7088-DA2BDC03F762}"/>
              </a:ext>
            </a:extLst>
          </p:cNvPr>
          <p:cNvSpPr txBox="1"/>
          <p:nvPr/>
        </p:nvSpPr>
        <p:spPr>
          <a:xfrm>
            <a:off x="4541708" y="2037516"/>
            <a:ext cx="6096000" cy="1631216"/>
          </a:xfrm>
          <a:prstGeom prst="rect">
            <a:avLst/>
          </a:prstGeom>
          <a:noFill/>
        </p:spPr>
        <p:txBody>
          <a:bodyPr wrap="square">
            <a:spAutoFit/>
          </a:bodyPr>
          <a:lstStyle/>
          <a:p>
            <a:pPr algn="ctr"/>
            <a:r>
              <a:rPr lang="en-US" sz="2000" dirty="0"/>
              <a:t>The five values meant by the </a:t>
            </a:r>
            <a:r>
              <a:rPr lang="en-US" sz="2000" dirty="0" err="1"/>
              <a:t>authour</a:t>
            </a:r>
            <a:r>
              <a:rPr lang="en-US" sz="2000" dirty="0"/>
              <a:t> in the plot </a:t>
            </a:r>
            <a:r>
              <a:rPr lang="en-US" sz="2000" dirty="0" err="1"/>
              <a:t>above.removing</a:t>
            </a:r>
            <a:r>
              <a:rPr lang="en-US" sz="2000" dirty="0"/>
              <a:t> them from our </a:t>
            </a:r>
            <a:r>
              <a:rPr lang="en-US" sz="2000" dirty="0" err="1"/>
              <a:t>dataset.keeping</a:t>
            </a:r>
            <a:r>
              <a:rPr lang="en-US" sz="2000" dirty="0"/>
              <a:t> data points that have Gr Liv Area less than 4,000. But first </a:t>
            </a:r>
            <a:r>
              <a:rPr lang="en-US" sz="2000" dirty="0" err="1"/>
              <a:t>Itake</a:t>
            </a:r>
            <a:r>
              <a:rPr lang="en-US" sz="2000" dirty="0"/>
              <a:t> a look at the dataset rows that correspond to these unusual values:</a:t>
            </a:r>
          </a:p>
        </p:txBody>
      </p:sp>
      <p:sp>
        <p:nvSpPr>
          <p:cNvPr id="37" name="TextBox 36">
            <a:extLst>
              <a:ext uri="{FF2B5EF4-FFF2-40B4-BE49-F238E27FC236}">
                <a16:creationId xmlns:a16="http://schemas.microsoft.com/office/drawing/2014/main" id="{5D62AA5D-63E0-51BB-7DDD-4577939BA279}"/>
              </a:ext>
            </a:extLst>
          </p:cNvPr>
          <p:cNvSpPr txBox="1"/>
          <p:nvPr/>
        </p:nvSpPr>
        <p:spPr>
          <a:xfrm>
            <a:off x="1209368" y="4788056"/>
            <a:ext cx="6096000" cy="707886"/>
          </a:xfrm>
          <a:prstGeom prst="rect">
            <a:avLst/>
          </a:prstGeom>
          <a:noFill/>
        </p:spPr>
        <p:txBody>
          <a:bodyPr wrap="square">
            <a:spAutoFit/>
          </a:bodyPr>
          <a:lstStyle/>
          <a:p>
            <a:r>
              <a:rPr lang="en-US" sz="2000" dirty="0"/>
              <a:t>Deleting columns that are not useful in our analysis. The columns to be deleted are Order and PID.</a:t>
            </a:r>
          </a:p>
        </p:txBody>
      </p:sp>
    </p:spTree>
    <p:extLst>
      <p:ext uri="{BB962C8B-B14F-4D97-AF65-F5344CB8AC3E}">
        <p14:creationId xmlns:p14="http://schemas.microsoft.com/office/powerpoint/2010/main" val="119340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Target Variable Distribution</a:t>
            </a:r>
          </a:p>
        </p:txBody>
      </p:sp>
      <p:pic>
        <p:nvPicPr>
          <p:cNvPr id="3" name="Picture 2">
            <a:extLst>
              <a:ext uri="{FF2B5EF4-FFF2-40B4-BE49-F238E27FC236}">
                <a16:creationId xmlns:a16="http://schemas.microsoft.com/office/drawing/2014/main" id="{919FDF9D-CFD5-5635-601E-E5D94BF2D0F1}"/>
              </a:ext>
            </a:extLst>
          </p:cNvPr>
          <p:cNvPicPr>
            <a:picLocks noChangeAspect="1"/>
          </p:cNvPicPr>
          <p:nvPr/>
        </p:nvPicPr>
        <p:blipFill>
          <a:blip r:embed="rId2"/>
          <a:stretch>
            <a:fillRect/>
          </a:stretch>
        </p:blipFill>
        <p:spPr>
          <a:xfrm>
            <a:off x="426746" y="1229033"/>
            <a:ext cx="3211189" cy="2458096"/>
          </a:xfrm>
          <a:prstGeom prst="rect">
            <a:avLst/>
          </a:prstGeom>
        </p:spPr>
      </p:pic>
      <p:sp>
        <p:nvSpPr>
          <p:cNvPr id="5" name="TextBox 4">
            <a:extLst>
              <a:ext uri="{FF2B5EF4-FFF2-40B4-BE49-F238E27FC236}">
                <a16:creationId xmlns:a16="http://schemas.microsoft.com/office/drawing/2014/main" id="{C365DBC2-AAC9-4311-8EC0-3BC10175C9BD}"/>
              </a:ext>
            </a:extLst>
          </p:cNvPr>
          <p:cNvSpPr txBox="1"/>
          <p:nvPr/>
        </p:nvSpPr>
        <p:spPr>
          <a:xfrm>
            <a:off x="5132438" y="1779242"/>
            <a:ext cx="6096000" cy="2585323"/>
          </a:xfrm>
          <a:prstGeom prst="rect">
            <a:avLst/>
          </a:prstGeom>
          <a:noFill/>
        </p:spPr>
        <p:txBody>
          <a:bodyPr wrap="square">
            <a:spAutoFit/>
          </a:bodyPr>
          <a:lstStyle/>
          <a:p>
            <a:pPr marL="285750" indent="-285750">
              <a:buFont typeface="Arial" panose="020B0604020202020204" pitchFamily="34" charset="0"/>
              <a:buChar char="•"/>
            </a:pPr>
            <a:r>
              <a:rPr lang="en-US" dirty="0"/>
              <a:t>The plot that most house prices fall between 100,000 and 250,000. The dashed lines represent the locations of the three quartiles Q1, Q2 (the median), and see the box plot of </a:t>
            </a:r>
            <a:r>
              <a:rPr lang="en-US" dirty="0" err="1"/>
              <a:t>SalePrice</a:t>
            </a:r>
            <a:r>
              <a:rPr lang="en-US" dirty="0"/>
              <a:t>.</a:t>
            </a:r>
          </a:p>
          <a:p>
            <a:pPr marL="285750" indent="-285750">
              <a:buFont typeface="Arial" panose="020B0604020202020204" pitchFamily="34" charset="0"/>
              <a:buChar char="•"/>
            </a:pPr>
            <a:r>
              <a:rPr lang="en-US" dirty="0"/>
              <a:t>This shows us the minimum and maximum values of </a:t>
            </a:r>
            <a:r>
              <a:rPr lang="en-US" dirty="0" err="1"/>
              <a:t>SalePrice</a:t>
            </a:r>
            <a:r>
              <a:rPr lang="en-US" dirty="0"/>
              <a:t>. It shows us also the three quartiles represented by the box and the vertical line inside of it. Lastly, plot the histogram of the variable to see a more detailed view of the distribution.</a:t>
            </a:r>
          </a:p>
        </p:txBody>
      </p:sp>
      <p:pic>
        <p:nvPicPr>
          <p:cNvPr id="5122" name="Picture 2">
            <a:extLst>
              <a:ext uri="{FF2B5EF4-FFF2-40B4-BE49-F238E27FC236}">
                <a16:creationId xmlns:a16="http://schemas.microsoft.com/office/drawing/2014/main" id="{BFC80B1E-5CD7-F3CE-1DD5-4E5FFAC33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46" y="3659963"/>
            <a:ext cx="3211189" cy="19690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0AFC9854-6AAD-8F28-0A00-61742196617A}"/>
              </a:ext>
            </a:extLst>
          </p:cNvPr>
          <p:cNvPicPr>
            <a:picLocks noChangeAspect="1"/>
          </p:cNvPicPr>
          <p:nvPr/>
        </p:nvPicPr>
        <p:blipFill>
          <a:blip r:embed="rId4"/>
          <a:stretch>
            <a:fillRect/>
          </a:stretch>
        </p:blipFill>
        <p:spPr>
          <a:xfrm>
            <a:off x="5920264" y="4364565"/>
            <a:ext cx="3471263" cy="2335161"/>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400" dirty="0"/>
              <a:t>Correlation Between The Variables</a:t>
            </a:r>
          </a:p>
        </p:txBody>
      </p:sp>
      <p:pic>
        <p:nvPicPr>
          <p:cNvPr id="6146" name="Picture 2">
            <a:extLst>
              <a:ext uri="{FF2B5EF4-FFF2-40B4-BE49-F238E27FC236}">
                <a16:creationId xmlns:a16="http://schemas.microsoft.com/office/drawing/2014/main" id="{587028E9-FEFA-DA24-9E83-03E6AFF11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8" y="1203461"/>
            <a:ext cx="5535560" cy="53841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B1A143-CC85-6317-D53A-7FB7BE20FDD8}"/>
              </a:ext>
            </a:extLst>
          </p:cNvPr>
          <p:cNvSpPr txBox="1"/>
          <p:nvPr/>
        </p:nvSpPr>
        <p:spPr>
          <a:xfrm>
            <a:off x="5742038" y="1038185"/>
            <a:ext cx="5891968" cy="5293757"/>
          </a:xfrm>
          <a:prstGeom prst="rect">
            <a:avLst/>
          </a:prstGeom>
          <a:noFill/>
        </p:spPr>
        <p:txBody>
          <a:bodyPr wrap="square">
            <a:spAutoFit/>
          </a:bodyPr>
          <a:lstStyle/>
          <a:p>
            <a:pPr marL="285750" indent="-285750">
              <a:buFont typeface="Arial" panose="020B0604020202020204" pitchFamily="34" charset="0"/>
              <a:buChar char="•"/>
            </a:pPr>
            <a:r>
              <a:rPr lang="en-US" dirty="0"/>
              <a:t> </a:t>
            </a:r>
            <a:r>
              <a:rPr lang="en-US" sz="1600" dirty="0"/>
              <a:t>That Garage Cars and Garage Area have high positive correlation which is reasonable because when the garage area increases, its car capacity increases too. We see also that Gr Liv Area and </a:t>
            </a:r>
            <a:r>
              <a:rPr lang="en-US" sz="1600" dirty="0" err="1"/>
              <a:t>TotRms</a:t>
            </a:r>
            <a:r>
              <a:rPr lang="en-US" sz="1600" dirty="0"/>
              <a:t> </a:t>
            </a:r>
            <a:r>
              <a:rPr lang="en-US" sz="1600" dirty="0" err="1"/>
              <a:t>AbvGrd</a:t>
            </a:r>
            <a:r>
              <a:rPr lang="en-US" sz="1600" dirty="0"/>
              <a:t> are highly positively correlated which also makes sense because when living area above ground increases, it is expected for the rooms above ground to increase too.</a:t>
            </a:r>
          </a:p>
          <a:p>
            <a:pPr marL="285750" indent="-285750">
              <a:buFont typeface="Arial" panose="020B0604020202020204" pitchFamily="34" charset="0"/>
              <a:buChar char="•"/>
            </a:pPr>
            <a:r>
              <a:rPr lang="en-US" sz="1600" dirty="0"/>
              <a:t>Regarding negative correlation, we can see that Bsmt </a:t>
            </a:r>
            <a:r>
              <a:rPr lang="en-US" sz="1600" dirty="0" err="1"/>
              <a:t>Unf</a:t>
            </a:r>
            <a:r>
              <a:rPr lang="en-US" sz="1600" dirty="0"/>
              <a:t> SF is negatively correlated with </a:t>
            </a:r>
            <a:r>
              <a:rPr lang="en-US" sz="1600" dirty="0" err="1"/>
              <a:t>BsmtFin</a:t>
            </a:r>
            <a:r>
              <a:rPr lang="en-US" sz="1600" dirty="0"/>
              <a:t> SF 1, and that makes sense because when we have more unfinished area, this means that we have less finished area. We note also that Bsmt </a:t>
            </a:r>
            <a:r>
              <a:rPr lang="en-US" sz="1600" dirty="0" err="1"/>
              <a:t>Unf</a:t>
            </a:r>
            <a:r>
              <a:rPr lang="en-US" sz="1600" dirty="0"/>
              <a:t> SF is negatively correlated with Bsmt Full Bath which is reasonable too.</a:t>
            </a:r>
          </a:p>
          <a:p>
            <a:pPr marL="285750" indent="-285750">
              <a:buFont typeface="Arial" panose="020B0604020202020204" pitchFamily="34" charset="0"/>
              <a:buChar char="•"/>
            </a:pPr>
            <a:r>
              <a:rPr lang="en-US" sz="1600" dirty="0"/>
              <a:t>Most </a:t>
            </a:r>
            <a:r>
              <a:rPr lang="en-US" sz="1600" dirty="0" err="1"/>
              <a:t>importantly,I</a:t>
            </a:r>
            <a:r>
              <a:rPr lang="en-US" sz="1600" dirty="0"/>
              <a:t> want to look at the predictor variables that are correlated with the target variable (</a:t>
            </a:r>
            <a:r>
              <a:rPr lang="en-US" sz="1600" dirty="0" err="1"/>
              <a:t>SalePrice</a:t>
            </a:r>
            <a:r>
              <a:rPr lang="en-US" sz="1600" dirty="0"/>
              <a:t>). By looking at the last row of the heatmap, we see that the target variable is highly positively correlated with Overall Qual and Gr Liv Area. We see also that the target variable is positively correlated with Year Built, Year </a:t>
            </a:r>
            <a:r>
              <a:rPr lang="en-US" sz="1600" dirty="0" err="1"/>
              <a:t>Remod</a:t>
            </a:r>
            <a:r>
              <a:rPr lang="en-US" sz="1600" dirty="0"/>
              <a:t>/Add, Mas </a:t>
            </a:r>
            <a:r>
              <a:rPr lang="en-US" sz="1600" dirty="0" err="1"/>
              <a:t>Vnr</a:t>
            </a:r>
            <a:r>
              <a:rPr lang="en-US" sz="1600" dirty="0"/>
              <a:t> Area, Total Bsmt SF, 1st </a:t>
            </a:r>
            <a:r>
              <a:rPr lang="en-US" sz="1600" dirty="0" err="1"/>
              <a:t>Flr</a:t>
            </a:r>
            <a:r>
              <a:rPr lang="en-US" sz="1600" dirty="0"/>
              <a:t> SF, Full Bath, Garage Cars, and Garage Area.</a:t>
            </a:r>
          </a:p>
        </p:txBody>
      </p:sp>
    </p:spTree>
    <p:extLst>
      <p:ext uri="{BB962C8B-B14F-4D97-AF65-F5344CB8AC3E}">
        <p14:creationId xmlns:p14="http://schemas.microsoft.com/office/powerpoint/2010/main" val="111402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39510"/>
            <a:ext cx="11573197" cy="525730"/>
          </a:xfrm>
        </p:spPr>
        <p:txBody>
          <a:bodyPr/>
          <a:lstStyle/>
          <a:p>
            <a:r>
              <a:rPr lang="en-US" sz="3200" dirty="0"/>
              <a:t>Relationship Between Target Variable &amp; Other Variables</a:t>
            </a:r>
          </a:p>
        </p:txBody>
      </p:sp>
      <p:sp>
        <p:nvSpPr>
          <p:cNvPr id="9" name="TextBox 8">
            <a:extLst>
              <a:ext uri="{FF2B5EF4-FFF2-40B4-BE49-F238E27FC236}">
                <a16:creationId xmlns:a16="http://schemas.microsoft.com/office/drawing/2014/main" id="{BCC0E251-57A4-7FA3-C01B-6EB34184429A}"/>
              </a:ext>
            </a:extLst>
          </p:cNvPr>
          <p:cNvSpPr txBox="1"/>
          <p:nvPr/>
        </p:nvSpPr>
        <p:spPr>
          <a:xfrm>
            <a:off x="914400" y="1244061"/>
            <a:ext cx="10579510" cy="1754326"/>
          </a:xfrm>
          <a:prstGeom prst="rect">
            <a:avLst/>
          </a:prstGeom>
          <a:noFill/>
        </p:spPr>
        <p:txBody>
          <a:bodyPr wrap="square">
            <a:spAutoFit/>
          </a:bodyPr>
          <a:lstStyle/>
          <a:p>
            <a:r>
              <a:rPr lang="en-US" b="1" dirty="0"/>
              <a:t>High Positive Correlation</a:t>
            </a:r>
          </a:p>
          <a:p>
            <a:r>
              <a:rPr lang="en-US" dirty="0" err="1"/>
              <a:t>Firstly,visualize</a:t>
            </a:r>
            <a:r>
              <a:rPr lang="en-US" dirty="0"/>
              <a:t> the relationships between the target variable and the variables that are highly and positively correlated with it, according to what we saw in the heatmap. Namely, these variables are Overall Qual and Gr Liv Area. We start with the </a:t>
            </a:r>
            <a:r>
              <a:rPr lang="en-US" dirty="0" err="1"/>
              <a:t>relatioship</a:t>
            </a:r>
            <a:r>
              <a:rPr lang="en-US" dirty="0"/>
              <a:t> between the target variable and Overall Qual, but before that, let's see the distribution of each of them. Let's start with the target variable </a:t>
            </a:r>
            <a:r>
              <a:rPr lang="en-US" dirty="0" err="1"/>
              <a:t>SalePrice</a:t>
            </a:r>
            <a:endParaRPr lang="en-US" dirty="0"/>
          </a:p>
        </p:txBody>
      </p:sp>
      <p:pic>
        <p:nvPicPr>
          <p:cNvPr id="7172" name="Picture 4">
            <a:extLst>
              <a:ext uri="{FF2B5EF4-FFF2-40B4-BE49-F238E27FC236}">
                <a16:creationId xmlns:a16="http://schemas.microsoft.com/office/drawing/2014/main" id="{799C4C7A-1BFF-7905-386E-B93106051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64311"/>
            <a:ext cx="4969643" cy="33430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F005332-D62D-28E2-6534-2F7207CEA69C}"/>
              </a:ext>
            </a:extLst>
          </p:cNvPr>
          <p:cNvSpPr txBox="1"/>
          <p:nvPr/>
        </p:nvSpPr>
        <p:spPr>
          <a:xfrm>
            <a:off x="6538452" y="4001332"/>
            <a:ext cx="4739148" cy="1477328"/>
          </a:xfrm>
          <a:prstGeom prst="rect">
            <a:avLst/>
          </a:prstGeom>
          <a:noFill/>
        </p:spPr>
        <p:txBody>
          <a:bodyPr wrap="square">
            <a:spAutoFit/>
          </a:bodyPr>
          <a:lstStyle/>
          <a:p>
            <a:r>
              <a:rPr lang="en-US" dirty="0"/>
              <a:t>Most house prices fall between 100,000 and 200,000. We see also that there is a number of expensive houses to the right of the plot. Now, see the distribution of Overall Qual variable .</a:t>
            </a:r>
          </a:p>
        </p:txBody>
      </p:sp>
    </p:spTree>
    <p:extLst>
      <p:ext uri="{BB962C8B-B14F-4D97-AF65-F5344CB8AC3E}">
        <p14:creationId xmlns:p14="http://schemas.microsoft.com/office/powerpoint/2010/main" val="1612385854"/>
      </p:ext>
    </p:extLst>
  </p:cSld>
  <p:clrMapOvr>
    <a:masterClrMapping/>
  </p:clrMapOvr>
</p:sld>
</file>

<file path=ppt/theme/theme1.xml><?xml version="1.0" encoding="utf-8"?>
<a:theme xmlns:a="http://schemas.openxmlformats.org/drawingml/2006/main" name="Cover and End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17514</TotalTime>
  <Words>2599</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-apple-system</vt:lpstr>
      <vt:lpstr>Arial</vt:lpstr>
      <vt:lpstr>Avenir Next LT Pro</vt:lpstr>
      <vt:lpstr>Bahnschrift</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as251570@gmail.com</cp:lastModifiedBy>
  <cp:revision>96</cp:revision>
  <dcterms:created xsi:type="dcterms:W3CDTF">2020-01-20T05:08:25Z</dcterms:created>
  <dcterms:modified xsi:type="dcterms:W3CDTF">2023-02-18T06:46:52Z</dcterms:modified>
</cp:coreProperties>
</file>