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01-Dec-22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01-Dec-22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01-Dec-22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01-Dec-22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01-Dec-22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01-Dec-22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01-Dec-22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01-Dec-22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01-Dec-22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01-Dec-22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datasets/energy+efficiency"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Energy Efficiency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Akash Singh</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36E9-AC9D-9D1C-3E0E-407E4108A9E6}"/>
              </a:ext>
            </a:extLst>
          </p:cNvPr>
          <p:cNvSpPr>
            <a:spLocks noGrp="1"/>
          </p:cNvSpPr>
          <p:nvPr>
            <p:ph type="title"/>
          </p:nvPr>
        </p:nvSpPr>
        <p:spPr>
          <a:xfrm>
            <a:off x="583660" y="286603"/>
            <a:ext cx="11235446" cy="1450757"/>
          </a:xfrm>
        </p:spPr>
        <p:txBody>
          <a:bodyPr/>
          <a:lstStyle/>
          <a:p>
            <a:r>
              <a:rPr lang="en-US" dirty="0"/>
              <a:t>Feature Engineering</a:t>
            </a:r>
          </a:p>
        </p:txBody>
      </p:sp>
      <p:sp>
        <p:nvSpPr>
          <p:cNvPr id="3" name="Content Placeholder 2">
            <a:extLst>
              <a:ext uri="{FF2B5EF4-FFF2-40B4-BE49-F238E27FC236}">
                <a16:creationId xmlns:a16="http://schemas.microsoft.com/office/drawing/2014/main" id="{0CA0A80B-0116-413E-BB34-B76AAB09480E}"/>
              </a:ext>
            </a:extLst>
          </p:cNvPr>
          <p:cNvSpPr>
            <a:spLocks noGrp="1"/>
          </p:cNvSpPr>
          <p:nvPr>
            <p:ph idx="1"/>
          </p:nvPr>
        </p:nvSpPr>
        <p:spPr>
          <a:xfrm>
            <a:off x="1172183" y="2124706"/>
            <a:ext cx="10058400" cy="3760891"/>
          </a:xfrm>
        </p:spPr>
        <p:txBody>
          <a:bodyPr/>
          <a:lstStyle/>
          <a:p>
            <a:pPr marL="457200" indent="-457200">
              <a:buFont typeface="+mj-lt"/>
              <a:buAutoNum type="arabicPeriod"/>
            </a:pPr>
            <a:r>
              <a:rPr lang="en-US" b="0" i="0" dirty="0">
                <a:solidFill>
                  <a:srgbClr val="212121"/>
                </a:solidFill>
                <a:effectLst/>
                <a:latin typeface="Roboto" panose="02000000000000000000" pitchFamily="2" charset="0"/>
              </a:rPr>
              <a:t>Adding column for classes for efficiency</a:t>
            </a:r>
          </a:p>
          <a:p>
            <a:r>
              <a:rPr lang="en-US" dirty="0"/>
              <a:t>If the Overall load is below 29 it is considered as low .</a:t>
            </a:r>
          </a:p>
          <a:p>
            <a:r>
              <a:rPr lang="en-US" dirty="0"/>
              <a:t>If the Overall Load Is above 29 and below 64 it will be considered as average .</a:t>
            </a:r>
          </a:p>
          <a:p>
            <a:r>
              <a:rPr lang="en-US" dirty="0"/>
              <a:t>Otherwise It will be considered as high .</a:t>
            </a:r>
          </a:p>
          <a:p>
            <a:r>
              <a:rPr lang="en-US" sz="1600" b="1" dirty="0"/>
              <a:t>Average    368</a:t>
            </a:r>
          </a:p>
          <a:p>
            <a:r>
              <a:rPr lang="en-US" sz="1600" b="1" dirty="0"/>
              <a:t>Low        207</a:t>
            </a:r>
          </a:p>
          <a:p>
            <a:r>
              <a:rPr lang="en-US" sz="1600" b="1" dirty="0"/>
              <a:t>High       193</a:t>
            </a:r>
            <a:endParaRPr lang="en-US" b="1" dirty="0"/>
          </a:p>
        </p:txBody>
      </p:sp>
    </p:spTree>
    <p:extLst>
      <p:ext uri="{BB962C8B-B14F-4D97-AF65-F5344CB8AC3E}">
        <p14:creationId xmlns:p14="http://schemas.microsoft.com/office/powerpoint/2010/main" val="912437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36E9-AC9D-9D1C-3E0E-407E4108A9E6}"/>
              </a:ext>
            </a:extLst>
          </p:cNvPr>
          <p:cNvSpPr>
            <a:spLocks noGrp="1"/>
          </p:cNvSpPr>
          <p:nvPr>
            <p:ph type="title"/>
          </p:nvPr>
        </p:nvSpPr>
        <p:spPr>
          <a:xfrm>
            <a:off x="583660" y="286603"/>
            <a:ext cx="11235446" cy="1450757"/>
          </a:xfrm>
        </p:spPr>
        <p:txBody>
          <a:bodyPr/>
          <a:lstStyle/>
          <a:p>
            <a:r>
              <a:rPr lang="en-US" dirty="0"/>
              <a:t>Feature Selection </a:t>
            </a:r>
          </a:p>
        </p:txBody>
      </p:sp>
      <p:sp>
        <p:nvSpPr>
          <p:cNvPr id="3" name="Content Placeholder 2">
            <a:extLst>
              <a:ext uri="{FF2B5EF4-FFF2-40B4-BE49-F238E27FC236}">
                <a16:creationId xmlns:a16="http://schemas.microsoft.com/office/drawing/2014/main" id="{8139BB59-3194-0AF4-EF04-2B13BB85C7A8}"/>
              </a:ext>
            </a:extLst>
          </p:cNvPr>
          <p:cNvSpPr>
            <a:spLocks noGrp="1"/>
          </p:cNvSpPr>
          <p:nvPr>
            <p:ph idx="1"/>
          </p:nvPr>
        </p:nvSpPr>
        <p:spPr>
          <a:xfrm>
            <a:off x="1066800" y="2070133"/>
            <a:ext cx="10058400" cy="3760891"/>
          </a:xfrm>
        </p:spPr>
        <p:txBody>
          <a:bodyPr/>
          <a:lstStyle/>
          <a:p>
            <a:r>
              <a:rPr lang="en-US" b="1" dirty="0"/>
              <a:t>Creating Column For Predicting Heating Load –</a:t>
            </a:r>
          </a:p>
          <a:p>
            <a:r>
              <a:rPr lang="en-US" dirty="0"/>
              <a:t>We Are Considering All The Dataset Except  Cooling Load , Overall Load &amp; Efficiency Column .</a:t>
            </a:r>
          </a:p>
          <a:p>
            <a:r>
              <a:rPr lang="en-US" b="1" dirty="0"/>
              <a:t>Creating Column For Predicting Cooling Load –</a:t>
            </a:r>
          </a:p>
          <a:p>
            <a:r>
              <a:rPr lang="en-US" dirty="0"/>
              <a:t>We Are Considering All The Dataset Except  Heating Load , Overall Load &amp; Efficiency Column .</a:t>
            </a:r>
          </a:p>
          <a:p>
            <a:r>
              <a:rPr lang="en-US" b="1" dirty="0"/>
              <a:t>Creating Column For Predicting Efficiency Classification –</a:t>
            </a:r>
          </a:p>
          <a:p>
            <a:r>
              <a:rPr lang="en-US" dirty="0"/>
              <a:t>We Are Considering All The Dataset Except  Heating Load , Overall Load &amp; Cooling Load .</a:t>
            </a:r>
          </a:p>
          <a:p>
            <a:endParaRPr lang="en-US" b="1" dirty="0"/>
          </a:p>
          <a:p>
            <a:endParaRPr lang="en-US" dirty="0"/>
          </a:p>
        </p:txBody>
      </p:sp>
    </p:spTree>
    <p:extLst>
      <p:ext uri="{BB962C8B-B14F-4D97-AF65-F5344CB8AC3E}">
        <p14:creationId xmlns:p14="http://schemas.microsoft.com/office/powerpoint/2010/main" val="116220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36E9-AC9D-9D1C-3E0E-407E4108A9E6}"/>
              </a:ext>
            </a:extLst>
          </p:cNvPr>
          <p:cNvSpPr>
            <a:spLocks noGrp="1"/>
          </p:cNvSpPr>
          <p:nvPr>
            <p:ph type="title"/>
          </p:nvPr>
        </p:nvSpPr>
        <p:spPr>
          <a:xfrm>
            <a:off x="583660" y="286603"/>
            <a:ext cx="11235446" cy="1450757"/>
          </a:xfrm>
        </p:spPr>
        <p:txBody>
          <a:bodyPr/>
          <a:lstStyle/>
          <a:p>
            <a:r>
              <a:rPr lang="en-US" dirty="0"/>
              <a:t>Models For Predicting Heating Load</a:t>
            </a:r>
          </a:p>
        </p:txBody>
      </p:sp>
      <p:sp>
        <p:nvSpPr>
          <p:cNvPr id="3" name="Content Placeholder 2">
            <a:extLst>
              <a:ext uri="{FF2B5EF4-FFF2-40B4-BE49-F238E27FC236}">
                <a16:creationId xmlns:a16="http://schemas.microsoft.com/office/drawing/2014/main" id="{8139BB59-3194-0AF4-EF04-2B13BB85C7A8}"/>
              </a:ext>
            </a:extLst>
          </p:cNvPr>
          <p:cNvSpPr>
            <a:spLocks noGrp="1"/>
          </p:cNvSpPr>
          <p:nvPr>
            <p:ph idx="1"/>
          </p:nvPr>
        </p:nvSpPr>
        <p:spPr>
          <a:xfrm>
            <a:off x="781235" y="2070133"/>
            <a:ext cx="10343965" cy="3760891"/>
          </a:xfrm>
        </p:spPr>
        <p:txBody>
          <a:bodyPr>
            <a:normAutofit fontScale="40000" lnSpcReduction="20000"/>
          </a:bodyPr>
          <a:lstStyle/>
          <a:p>
            <a:pPr>
              <a:buFont typeface="Courier New" panose="02070309020205020404" pitchFamily="49" charset="0"/>
              <a:buChar char="o"/>
            </a:pPr>
            <a:r>
              <a:rPr lang="en-US" sz="3400" b="1" dirty="0">
                <a:latin typeface="Bahnschrift" panose="020B0502040204020203" pitchFamily="34" charset="0"/>
              </a:rPr>
              <a:t>Linear Regression </a:t>
            </a:r>
            <a:r>
              <a:rPr lang="en-US" sz="3400" dirty="0">
                <a:latin typeface="Bahnschrift" panose="020B0502040204020203" pitchFamily="34" charset="0"/>
              </a:rPr>
              <a:t>: - 0.91</a:t>
            </a:r>
          </a:p>
          <a:p>
            <a:pPr>
              <a:buFont typeface="Courier New" panose="02070309020205020404" pitchFamily="49" charset="0"/>
              <a:buChar char="o"/>
            </a:pPr>
            <a:r>
              <a:rPr lang="en-US" sz="3400" b="1" dirty="0">
                <a:latin typeface="Bahnschrift" panose="020B0502040204020203" pitchFamily="34" charset="0"/>
              </a:rPr>
              <a:t>KNN Regressor </a:t>
            </a:r>
            <a:r>
              <a:rPr lang="en-US" sz="3400" dirty="0">
                <a:latin typeface="Bahnschrift" panose="020B0502040204020203" pitchFamily="34" charset="0"/>
              </a:rPr>
              <a:t>: - 0.92 </a:t>
            </a:r>
          </a:p>
          <a:p>
            <a:pPr>
              <a:buFont typeface="Courier New" panose="02070309020205020404" pitchFamily="49" charset="0"/>
              <a:buChar char="o"/>
            </a:pPr>
            <a:r>
              <a:rPr lang="en-US" sz="3400" b="1" dirty="0">
                <a:latin typeface="Bahnschrift" panose="020B0502040204020203" pitchFamily="34" charset="0"/>
              </a:rPr>
              <a:t>Ridge</a:t>
            </a:r>
            <a:r>
              <a:rPr lang="en-US" sz="3400" dirty="0">
                <a:latin typeface="Bahnschrift" panose="020B0502040204020203" pitchFamily="34" charset="0"/>
              </a:rPr>
              <a:t>: - 0.91</a:t>
            </a:r>
          </a:p>
          <a:p>
            <a:pPr>
              <a:buFont typeface="Courier New" panose="02070309020205020404" pitchFamily="49" charset="0"/>
              <a:buChar char="o"/>
            </a:pPr>
            <a:r>
              <a:rPr lang="en-US" sz="3400" b="1" dirty="0">
                <a:latin typeface="Bahnschrift" panose="020B0502040204020203" pitchFamily="34" charset="0"/>
              </a:rPr>
              <a:t>Lasso</a:t>
            </a:r>
            <a:r>
              <a:rPr lang="en-US" sz="3400" dirty="0">
                <a:latin typeface="Bahnschrift" panose="020B0502040204020203" pitchFamily="34" charset="0"/>
              </a:rPr>
              <a:t> : - 0.91</a:t>
            </a:r>
          </a:p>
          <a:p>
            <a:pPr>
              <a:buFont typeface="Courier New" panose="02070309020205020404" pitchFamily="49" charset="0"/>
              <a:buChar char="o"/>
            </a:pPr>
            <a:r>
              <a:rPr lang="en-US" sz="3400" b="1" dirty="0">
                <a:latin typeface="Bahnschrift" panose="020B0502040204020203" pitchFamily="34" charset="0"/>
              </a:rPr>
              <a:t>Polynomial </a:t>
            </a:r>
            <a:r>
              <a:rPr lang="en-US" sz="3400" dirty="0">
                <a:latin typeface="Bahnschrift" panose="020B0502040204020203" pitchFamily="34" charset="0"/>
              </a:rPr>
              <a:t>: - 0.994</a:t>
            </a:r>
          </a:p>
          <a:p>
            <a:pPr>
              <a:buFont typeface="Courier New" panose="02070309020205020404" pitchFamily="49" charset="0"/>
              <a:buChar char="o"/>
            </a:pPr>
            <a:r>
              <a:rPr lang="en-US" sz="3400" b="1" dirty="0">
                <a:latin typeface="Bahnschrift" panose="020B0502040204020203" pitchFamily="34" charset="0"/>
              </a:rPr>
              <a:t>Polynomial</a:t>
            </a:r>
            <a:r>
              <a:rPr lang="en-US" sz="3400" dirty="0">
                <a:latin typeface="Bahnschrift" panose="020B0502040204020203" pitchFamily="34" charset="0"/>
              </a:rPr>
              <a:t> </a:t>
            </a:r>
            <a:r>
              <a:rPr lang="en-US" sz="3400" b="1" dirty="0">
                <a:latin typeface="Bahnschrift" panose="020B0502040204020203" pitchFamily="34" charset="0"/>
              </a:rPr>
              <a:t>with Ridge</a:t>
            </a:r>
            <a:r>
              <a:rPr lang="en-US" sz="3400" dirty="0">
                <a:latin typeface="Bahnschrift" panose="020B0502040204020203" pitchFamily="34" charset="0"/>
              </a:rPr>
              <a:t>: - 0.9362</a:t>
            </a:r>
          </a:p>
          <a:p>
            <a:pPr>
              <a:buFont typeface="Courier New" panose="02070309020205020404" pitchFamily="49" charset="0"/>
              <a:buChar char="o"/>
            </a:pPr>
            <a:r>
              <a:rPr lang="en-US" sz="3400" b="1" dirty="0">
                <a:latin typeface="Bahnschrift" panose="020B0502040204020203" pitchFamily="34" charset="0"/>
              </a:rPr>
              <a:t>Linear SVR </a:t>
            </a:r>
            <a:r>
              <a:rPr lang="en-US" sz="3400" dirty="0">
                <a:latin typeface="Bahnschrift" panose="020B0502040204020203" pitchFamily="34" charset="0"/>
              </a:rPr>
              <a:t>: - 0.91</a:t>
            </a:r>
          </a:p>
          <a:p>
            <a:pPr>
              <a:buFont typeface="Courier New" panose="02070309020205020404" pitchFamily="49" charset="0"/>
              <a:buChar char="o"/>
            </a:pPr>
            <a:r>
              <a:rPr lang="en-US" sz="3400" b="1" dirty="0">
                <a:latin typeface="Bahnschrift" panose="020B0502040204020203" pitchFamily="34" charset="0"/>
              </a:rPr>
              <a:t>SVM </a:t>
            </a:r>
            <a:r>
              <a:rPr lang="en-US" sz="3400" dirty="0">
                <a:latin typeface="Bahnschrift" panose="020B0502040204020203" pitchFamily="34" charset="0"/>
              </a:rPr>
              <a:t>: - 0.97</a:t>
            </a:r>
          </a:p>
          <a:p>
            <a:pPr>
              <a:buFont typeface="Courier New" panose="02070309020205020404" pitchFamily="49" charset="0"/>
              <a:buChar char="o"/>
            </a:pPr>
            <a:r>
              <a:rPr lang="en-US" sz="3400" b="1" dirty="0">
                <a:latin typeface="Bahnschrift" panose="020B0502040204020203" pitchFamily="34" charset="0"/>
              </a:rPr>
              <a:t>Decision Tree </a:t>
            </a:r>
            <a:r>
              <a:rPr lang="en-US" sz="3400" dirty="0">
                <a:latin typeface="Bahnschrift" panose="020B0502040204020203" pitchFamily="34" charset="0"/>
              </a:rPr>
              <a:t>: - 0.9966</a:t>
            </a:r>
          </a:p>
          <a:p>
            <a:pPr>
              <a:buFont typeface="Wingdings" panose="05000000000000000000" pitchFamily="2" charset="2"/>
              <a:buChar char="Ø"/>
            </a:pPr>
            <a:r>
              <a:rPr lang="en-US" sz="3400" b="1" dirty="0">
                <a:latin typeface="Bahnschrift" panose="020B0502040204020203" pitchFamily="34" charset="0"/>
              </a:rPr>
              <a:t>Best Base Regression Model :- Decision Tree with R Square= 0.9966</a:t>
            </a:r>
          </a:p>
          <a:p>
            <a:endParaRPr lang="en-US" b="1" dirty="0"/>
          </a:p>
          <a:p>
            <a:endParaRPr lang="en-US" dirty="0"/>
          </a:p>
        </p:txBody>
      </p:sp>
    </p:spTree>
    <p:extLst>
      <p:ext uri="{BB962C8B-B14F-4D97-AF65-F5344CB8AC3E}">
        <p14:creationId xmlns:p14="http://schemas.microsoft.com/office/powerpoint/2010/main" val="463043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36E9-AC9D-9D1C-3E0E-407E4108A9E6}"/>
              </a:ext>
            </a:extLst>
          </p:cNvPr>
          <p:cNvSpPr>
            <a:spLocks noGrp="1"/>
          </p:cNvSpPr>
          <p:nvPr>
            <p:ph type="title"/>
          </p:nvPr>
        </p:nvSpPr>
        <p:spPr>
          <a:xfrm>
            <a:off x="583660" y="286603"/>
            <a:ext cx="11235446" cy="1450757"/>
          </a:xfrm>
        </p:spPr>
        <p:txBody>
          <a:bodyPr/>
          <a:lstStyle/>
          <a:p>
            <a:r>
              <a:rPr lang="en-US" dirty="0"/>
              <a:t>Ensemble Models For Predicting Heating Load</a:t>
            </a:r>
          </a:p>
        </p:txBody>
      </p:sp>
      <p:sp>
        <p:nvSpPr>
          <p:cNvPr id="3" name="Content Placeholder 2">
            <a:extLst>
              <a:ext uri="{FF2B5EF4-FFF2-40B4-BE49-F238E27FC236}">
                <a16:creationId xmlns:a16="http://schemas.microsoft.com/office/drawing/2014/main" id="{8139BB59-3194-0AF4-EF04-2B13BB85C7A8}"/>
              </a:ext>
            </a:extLst>
          </p:cNvPr>
          <p:cNvSpPr>
            <a:spLocks noGrp="1"/>
          </p:cNvSpPr>
          <p:nvPr>
            <p:ph idx="1"/>
          </p:nvPr>
        </p:nvSpPr>
        <p:spPr>
          <a:xfrm>
            <a:off x="781236" y="2070133"/>
            <a:ext cx="5442012" cy="3760891"/>
          </a:xfrm>
        </p:spPr>
        <p:txBody>
          <a:bodyPr>
            <a:normAutofit/>
          </a:bodyPr>
          <a:lstStyle/>
          <a:p>
            <a:pPr>
              <a:buFont typeface="Wingdings" panose="05000000000000000000" pitchFamily="2" charset="2"/>
              <a:buChar char="§"/>
            </a:pPr>
            <a:r>
              <a:rPr lang="en-US" sz="2000" dirty="0">
                <a:latin typeface="Bahnschrift" panose="020B0502040204020203" pitchFamily="34" charset="0"/>
              </a:rPr>
              <a:t>Random Forest: - 0.95</a:t>
            </a:r>
          </a:p>
          <a:p>
            <a:pPr>
              <a:buFont typeface="Wingdings" panose="05000000000000000000" pitchFamily="2" charset="2"/>
              <a:buChar char="§"/>
            </a:pPr>
            <a:r>
              <a:rPr lang="en-US" sz="2000" dirty="0">
                <a:latin typeface="Bahnschrift" panose="020B0502040204020203" pitchFamily="34" charset="0"/>
              </a:rPr>
              <a:t>Bagging(KNN) : - 0.86</a:t>
            </a:r>
          </a:p>
          <a:p>
            <a:pPr>
              <a:buFont typeface="Wingdings" panose="05000000000000000000" pitchFamily="2" charset="2"/>
              <a:buChar char="§"/>
            </a:pPr>
            <a:r>
              <a:rPr lang="en-US" sz="2000" dirty="0">
                <a:latin typeface="Bahnschrift" panose="020B0502040204020203" pitchFamily="34" charset="0"/>
              </a:rPr>
              <a:t>Pasting(KNN) : - 0.89</a:t>
            </a:r>
          </a:p>
          <a:p>
            <a:pPr>
              <a:buFont typeface="Wingdings" panose="05000000000000000000" pitchFamily="2" charset="2"/>
              <a:buChar char="§"/>
            </a:pPr>
            <a:r>
              <a:rPr lang="en-US" sz="2000" dirty="0">
                <a:latin typeface="Bahnschrift" panose="020B0502040204020203" pitchFamily="34" charset="0"/>
              </a:rPr>
              <a:t>Bagging(Linear SVR) : - 0.88</a:t>
            </a:r>
          </a:p>
          <a:p>
            <a:pPr>
              <a:buFont typeface="Wingdings" panose="05000000000000000000" pitchFamily="2" charset="2"/>
              <a:buChar char="§"/>
            </a:pPr>
            <a:r>
              <a:rPr lang="en-US" sz="2000" dirty="0">
                <a:latin typeface="Bahnschrift" panose="020B0502040204020203" pitchFamily="34" charset="0"/>
              </a:rPr>
              <a:t>Pasting(Linear SVR) : - 0.91</a:t>
            </a:r>
          </a:p>
          <a:p>
            <a:pPr>
              <a:buFont typeface="Wingdings" panose="05000000000000000000" pitchFamily="2" charset="2"/>
              <a:buChar char="§"/>
            </a:pPr>
            <a:r>
              <a:rPr lang="en-US" sz="2000" dirty="0">
                <a:latin typeface="Bahnschrift" panose="020B0502040204020203" pitchFamily="34" charset="0"/>
              </a:rPr>
              <a:t>Bagging(SVR) : - 0.91</a:t>
            </a:r>
          </a:p>
          <a:p>
            <a:endParaRPr lang="en-US" dirty="0"/>
          </a:p>
        </p:txBody>
      </p:sp>
      <p:sp>
        <p:nvSpPr>
          <p:cNvPr id="8" name="TextBox 7">
            <a:extLst>
              <a:ext uri="{FF2B5EF4-FFF2-40B4-BE49-F238E27FC236}">
                <a16:creationId xmlns:a16="http://schemas.microsoft.com/office/drawing/2014/main" id="{A083E6BF-6739-8F1A-3F97-817B8B5B1E7A}"/>
              </a:ext>
            </a:extLst>
          </p:cNvPr>
          <p:cNvSpPr txBox="1"/>
          <p:nvPr/>
        </p:nvSpPr>
        <p:spPr>
          <a:xfrm>
            <a:off x="5479742" y="1989429"/>
            <a:ext cx="5442012" cy="2554545"/>
          </a:xfrm>
          <a:prstGeom prst="rect">
            <a:avLst/>
          </a:prstGeom>
          <a:noFill/>
        </p:spPr>
        <p:txBody>
          <a:bodyPr wrap="square">
            <a:spAutoFit/>
          </a:bodyPr>
          <a:lstStyle/>
          <a:p>
            <a:pPr marL="342900" indent="-342900">
              <a:buFont typeface="Wingdings" panose="05000000000000000000" pitchFamily="2" charset="2"/>
              <a:buChar char="§"/>
            </a:pPr>
            <a:r>
              <a:rPr lang="en-US" sz="2000" dirty="0">
                <a:latin typeface="Bahnschrift" panose="020B0502040204020203" pitchFamily="34" charset="0"/>
              </a:rPr>
              <a:t>Pasting(SVR) : - 0.92</a:t>
            </a:r>
          </a:p>
          <a:p>
            <a:pPr marL="342900" indent="-342900">
              <a:buFont typeface="Wingdings" panose="05000000000000000000" pitchFamily="2" charset="2"/>
              <a:buChar char="§"/>
            </a:pPr>
            <a:r>
              <a:rPr lang="en-US" sz="2000" dirty="0">
                <a:latin typeface="Bahnschrift" panose="020B0502040204020203" pitchFamily="34" charset="0"/>
              </a:rPr>
              <a:t>Bagging(Decision Tree): - 0.96</a:t>
            </a:r>
          </a:p>
          <a:p>
            <a:pPr marL="342900" indent="-342900">
              <a:buFont typeface="Wingdings" panose="05000000000000000000" pitchFamily="2" charset="2"/>
              <a:buChar char="§"/>
            </a:pPr>
            <a:r>
              <a:rPr lang="en-US" sz="2000" dirty="0">
                <a:latin typeface="Bahnschrift" panose="020B0502040204020203" pitchFamily="34" charset="0"/>
              </a:rPr>
              <a:t>Pasting(Decision Tree): - 0.92</a:t>
            </a:r>
          </a:p>
          <a:p>
            <a:pPr marL="342900" indent="-342900">
              <a:buFont typeface="Wingdings" panose="05000000000000000000" pitchFamily="2" charset="2"/>
              <a:buChar char="§"/>
            </a:pPr>
            <a:r>
              <a:rPr lang="en-US" sz="2000" dirty="0">
                <a:latin typeface="Bahnschrift" panose="020B0502040204020203" pitchFamily="34" charset="0"/>
              </a:rPr>
              <a:t>Adaptive Boosting (Decision Tree) : - 0.9969</a:t>
            </a:r>
          </a:p>
          <a:p>
            <a:pPr marL="342900" indent="-342900">
              <a:buFont typeface="Wingdings" panose="05000000000000000000" pitchFamily="2" charset="2"/>
              <a:buChar char="§"/>
            </a:pPr>
            <a:r>
              <a:rPr lang="en-US" sz="2000" dirty="0">
                <a:latin typeface="Bahnschrift" panose="020B0502040204020203" pitchFamily="34" charset="0"/>
              </a:rPr>
              <a:t>Adaptive Boosting (Random Forest) : - 0.97</a:t>
            </a:r>
          </a:p>
          <a:p>
            <a:pPr marL="342900" indent="-342900">
              <a:buFont typeface="Wingdings" panose="05000000000000000000" pitchFamily="2" charset="2"/>
              <a:buChar char="§"/>
            </a:pPr>
            <a:r>
              <a:rPr lang="en-US" sz="2000" dirty="0">
                <a:latin typeface="Bahnschrift" panose="020B0502040204020203" pitchFamily="34" charset="0"/>
              </a:rPr>
              <a:t>Adaptive Boosting (SVM Regressor) : - 0.94</a:t>
            </a:r>
          </a:p>
          <a:p>
            <a:pPr marL="342900" indent="-342900">
              <a:buFont typeface="Wingdings" panose="05000000000000000000" pitchFamily="2" charset="2"/>
              <a:buChar char="§"/>
            </a:pPr>
            <a:r>
              <a:rPr lang="en-US" sz="2000" dirty="0">
                <a:latin typeface="Bahnschrift" panose="020B0502040204020203" pitchFamily="34" charset="0"/>
              </a:rPr>
              <a:t>Gradient Boosting : - 0.9982</a:t>
            </a:r>
          </a:p>
        </p:txBody>
      </p:sp>
      <p:sp>
        <p:nvSpPr>
          <p:cNvPr id="10" name="TextBox 9">
            <a:extLst>
              <a:ext uri="{FF2B5EF4-FFF2-40B4-BE49-F238E27FC236}">
                <a16:creationId xmlns:a16="http://schemas.microsoft.com/office/drawing/2014/main" id="{713C9A0A-4AEF-4044-72DE-B9AD0A76CBC6}"/>
              </a:ext>
            </a:extLst>
          </p:cNvPr>
          <p:cNvSpPr txBox="1"/>
          <p:nvPr/>
        </p:nvSpPr>
        <p:spPr>
          <a:xfrm>
            <a:off x="824513" y="5371124"/>
            <a:ext cx="9961856" cy="369332"/>
          </a:xfrm>
          <a:prstGeom prst="rect">
            <a:avLst/>
          </a:prstGeom>
          <a:noFill/>
        </p:spPr>
        <p:txBody>
          <a:bodyPr wrap="square">
            <a:spAutoFit/>
          </a:bodyPr>
          <a:lstStyle/>
          <a:p>
            <a:pPr marL="285750" indent="-285750">
              <a:buFont typeface="Wingdings" panose="05000000000000000000" pitchFamily="2" charset="2"/>
              <a:buChar char="Ø"/>
            </a:pPr>
            <a:r>
              <a:rPr lang="en-US" b="1" dirty="0"/>
              <a:t>Best Ensemble Regression Model for Heating Load :- Gradient Boosting with R Square= 0.998</a:t>
            </a:r>
          </a:p>
        </p:txBody>
      </p:sp>
    </p:spTree>
    <p:extLst>
      <p:ext uri="{BB962C8B-B14F-4D97-AF65-F5344CB8AC3E}">
        <p14:creationId xmlns:p14="http://schemas.microsoft.com/office/powerpoint/2010/main" val="2928218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36E9-AC9D-9D1C-3E0E-407E4108A9E6}"/>
              </a:ext>
            </a:extLst>
          </p:cNvPr>
          <p:cNvSpPr>
            <a:spLocks noGrp="1"/>
          </p:cNvSpPr>
          <p:nvPr>
            <p:ph type="title"/>
          </p:nvPr>
        </p:nvSpPr>
        <p:spPr>
          <a:xfrm>
            <a:off x="583660" y="286603"/>
            <a:ext cx="11235446" cy="1450757"/>
          </a:xfrm>
        </p:spPr>
        <p:txBody>
          <a:bodyPr/>
          <a:lstStyle/>
          <a:p>
            <a:r>
              <a:rPr lang="en-US" dirty="0"/>
              <a:t>Models For Predicting Cooling Load</a:t>
            </a:r>
          </a:p>
        </p:txBody>
      </p:sp>
      <p:sp>
        <p:nvSpPr>
          <p:cNvPr id="3" name="Content Placeholder 2">
            <a:extLst>
              <a:ext uri="{FF2B5EF4-FFF2-40B4-BE49-F238E27FC236}">
                <a16:creationId xmlns:a16="http://schemas.microsoft.com/office/drawing/2014/main" id="{8139BB59-3194-0AF4-EF04-2B13BB85C7A8}"/>
              </a:ext>
            </a:extLst>
          </p:cNvPr>
          <p:cNvSpPr>
            <a:spLocks noGrp="1"/>
          </p:cNvSpPr>
          <p:nvPr>
            <p:ph idx="1"/>
          </p:nvPr>
        </p:nvSpPr>
        <p:spPr>
          <a:xfrm>
            <a:off x="798990" y="2034622"/>
            <a:ext cx="10005134" cy="4392811"/>
          </a:xfrm>
        </p:spPr>
        <p:txBody>
          <a:bodyPr>
            <a:normAutofit fontScale="92500" lnSpcReduction="20000"/>
          </a:bodyPr>
          <a:lstStyle/>
          <a:p>
            <a:pPr>
              <a:buFont typeface="Wingdings" panose="05000000000000000000" pitchFamily="2" charset="2"/>
              <a:buChar char="q"/>
            </a:pPr>
            <a:r>
              <a:rPr lang="en-US" dirty="0"/>
              <a:t>Linear Regression : - 0.89</a:t>
            </a:r>
          </a:p>
          <a:p>
            <a:pPr>
              <a:buFont typeface="Wingdings" panose="05000000000000000000" pitchFamily="2" charset="2"/>
              <a:buChar char="q"/>
            </a:pPr>
            <a:r>
              <a:rPr lang="en-US" dirty="0"/>
              <a:t>KNN Regressor : - 0.91</a:t>
            </a:r>
          </a:p>
          <a:p>
            <a:pPr>
              <a:buFont typeface="Wingdings" panose="05000000000000000000" pitchFamily="2" charset="2"/>
              <a:buChar char="q"/>
            </a:pPr>
            <a:r>
              <a:rPr lang="en-US" dirty="0"/>
              <a:t>Ridge: - 0.89</a:t>
            </a:r>
          </a:p>
          <a:p>
            <a:pPr>
              <a:buFont typeface="Wingdings" panose="05000000000000000000" pitchFamily="2" charset="2"/>
              <a:buChar char="q"/>
            </a:pPr>
            <a:r>
              <a:rPr lang="en-US" dirty="0"/>
              <a:t>Lasso : - 0.89</a:t>
            </a:r>
          </a:p>
          <a:p>
            <a:pPr>
              <a:buFont typeface="Wingdings" panose="05000000000000000000" pitchFamily="2" charset="2"/>
              <a:buChar char="q"/>
            </a:pPr>
            <a:r>
              <a:rPr lang="en-US" dirty="0"/>
              <a:t>Polynomial : - 0.9639</a:t>
            </a:r>
          </a:p>
          <a:p>
            <a:pPr>
              <a:buFont typeface="Wingdings" panose="05000000000000000000" pitchFamily="2" charset="2"/>
              <a:buChar char="q"/>
            </a:pPr>
            <a:r>
              <a:rPr lang="en-US" dirty="0"/>
              <a:t>Polynomial with Ridge: - 0.90</a:t>
            </a:r>
          </a:p>
          <a:p>
            <a:pPr>
              <a:buFont typeface="Wingdings" panose="05000000000000000000" pitchFamily="2" charset="2"/>
              <a:buChar char="q"/>
            </a:pPr>
            <a:r>
              <a:rPr lang="en-US" dirty="0"/>
              <a:t>Linear SVR : - 0.88</a:t>
            </a:r>
          </a:p>
          <a:p>
            <a:pPr>
              <a:buFont typeface="Wingdings" panose="05000000000000000000" pitchFamily="2" charset="2"/>
              <a:buChar char="q"/>
            </a:pPr>
            <a:r>
              <a:rPr lang="en-US" dirty="0"/>
              <a:t>SVM : - 0.91</a:t>
            </a:r>
          </a:p>
          <a:p>
            <a:pPr>
              <a:buFont typeface="Wingdings" panose="05000000000000000000" pitchFamily="2" charset="2"/>
              <a:buChar char="q"/>
            </a:pPr>
            <a:r>
              <a:rPr lang="en-US" dirty="0"/>
              <a:t>Decision Tree : - 0.9650</a:t>
            </a:r>
          </a:p>
          <a:p>
            <a:pPr>
              <a:buFont typeface="Wingdings" panose="05000000000000000000" pitchFamily="2" charset="2"/>
              <a:buChar char="Ø"/>
            </a:pPr>
            <a:r>
              <a:rPr lang="en-US" b="1" dirty="0">
                <a:latin typeface="Bahnschrift" panose="020B0502040204020203" pitchFamily="34" charset="0"/>
              </a:rPr>
              <a:t>Best Base Regression Model for Cooling Load :- Decision Tree with R Square= 0.9650</a:t>
            </a:r>
          </a:p>
        </p:txBody>
      </p:sp>
    </p:spTree>
    <p:extLst>
      <p:ext uri="{BB962C8B-B14F-4D97-AF65-F5344CB8AC3E}">
        <p14:creationId xmlns:p14="http://schemas.microsoft.com/office/powerpoint/2010/main" val="931770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36E9-AC9D-9D1C-3E0E-407E4108A9E6}"/>
              </a:ext>
            </a:extLst>
          </p:cNvPr>
          <p:cNvSpPr>
            <a:spLocks noGrp="1"/>
          </p:cNvSpPr>
          <p:nvPr>
            <p:ph type="title"/>
          </p:nvPr>
        </p:nvSpPr>
        <p:spPr>
          <a:xfrm>
            <a:off x="583660" y="286603"/>
            <a:ext cx="11235446" cy="1450757"/>
          </a:xfrm>
        </p:spPr>
        <p:txBody>
          <a:bodyPr>
            <a:noAutofit/>
          </a:bodyPr>
          <a:lstStyle/>
          <a:p>
            <a:r>
              <a:rPr lang="en-US" sz="2400" b="0" i="0" dirty="0">
                <a:solidFill>
                  <a:srgbClr val="212121"/>
                </a:solidFill>
                <a:effectLst/>
                <a:latin typeface="Roboto" panose="02000000000000000000" pitchFamily="2" charset="0"/>
              </a:rPr>
              <a:t>Summary of R- Square Scores for Ensemble Regression Models for Cooling Load</a:t>
            </a:r>
            <a:br>
              <a:rPr lang="en-US" sz="2400" b="0" i="0" dirty="0">
                <a:solidFill>
                  <a:srgbClr val="212121"/>
                </a:solidFill>
                <a:effectLst/>
                <a:latin typeface="Roboto" panose="02000000000000000000" pitchFamily="2" charset="0"/>
              </a:rPr>
            </a:br>
            <a:endParaRPr lang="en-US" sz="2400" dirty="0"/>
          </a:p>
        </p:txBody>
      </p:sp>
      <p:sp>
        <p:nvSpPr>
          <p:cNvPr id="5" name="Content Placeholder 4">
            <a:extLst>
              <a:ext uri="{FF2B5EF4-FFF2-40B4-BE49-F238E27FC236}">
                <a16:creationId xmlns:a16="http://schemas.microsoft.com/office/drawing/2014/main" id="{5731F35E-C390-AC5C-BEE1-B041FBAEE431}"/>
              </a:ext>
            </a:extLst>
          </p:cNvPr>
          <p:cNvSpPr>
            <a:spLocks noGrp="1"/>
          </p:cNvSpPr>
          <p:nvPr>
            <p:ph idx="1"/>
          </p:nvPr>
        </p:nvSpPr>
        <p:spPr>
          <a:xfrm>
            <a:off x="1035137" y="2167260"/>
            <a:ext cx="5392296" cy="2783395"/>
          </a:xfrm>
        </p:spPr>
        <p:txBody>
          <a:bodyPr>
            <a:normAutofit fontScale="85000" lnSpcReduction="20000"/>
          </a:bodyPr>
          <a:lstStyle/>
          <a:p>
            <a:pPr algn="l">
              <a:buFont typeface="+mj-lt"/>
              <a:buAutoNum type="arabicPeriod"/>
            </a:pPr>
            <a:r>
              <a:rPr lang="en-US" b="0" i="0" dirty="0">
                <a:solidFill>
                  <a:srgbClr val="212121"/>
                </a:solidFill>
                <a:effectLst/>
                <a:latin typeface="Roboto" panose="02000000000000000000" pitchFamily="2" charset="0"/>
              </a:rPr>
              <a:t>Random Forest: - 0.93</a:t>
            </a:r>
          </a:p>
          <a:p>
            <a:pPr algn="l">
              <a:buFont typeface="+mj-lt"/>
              <a:buAutoNum type="arabicPeriod"/>
            </a:pPr>
            <a:r>
              <a:rPr lang="en-US" b="0" i="0" dirty="0">
                <a:solidFill>
                  <a:srgbClr val="212121"/>
                </a:solidFill>
                <a:effectLst/>
                <a:latin typeface="Roboto" panose="02000000000000000000" pitchFamily="2" charset="0"/>
              </a:rPr>
              <a:t>Bagging(KNN) : - 0.84</a:t>
            </a:r>
          </a:p>
          <a:p>
            <a:pPr algn="l">
              <a:buFont typeface="+mj-lt"/>
              <a:buAutoNum type="arabicPeriod"/>
            </a:pPr>
            <a:r>
              <a:rPr lang="en-US" b="0" i="0" dirty="0">
                <a:solidFill>
                  <a:srgbClr val="212121"/>
                </a:solidFill>
                <a:effectLst/>
                <a:latin typeface="Roboto" panose="02000000000000000000" pitchFamily="2" charset="0"/>
              </a:rPr>
              <a:t>Pasting(KNN) : - 0.86</a:t>
            </a:r>
          </a:p>
          <a:p>
            <a:pPr algn="l">
              <a:buFont typeface="+mj-lt"/>
              <a:buAutoNum type="arabicPeriod"/>
            </a:pPr>
            <a:r>
              <a:rPr lang="en-US" b="0" i="0" dirty="0">
                <a:solidFill>
                  <a:srgbClr val="212121"/>
                </a:solidFill>
                <a:effectLst/>
                <a:latin typeface="Roboto" panose="02000000000000000000" pitchFamily="2" charset="0"/>
              </a:rPr>
              <a:t>Bagging(Linear SVR) : - 0.87</a:t>
            </a:r>
          </a:p>
          <a:p>
            <a:pPr algn="l">
              <a:buFont typeface="+mj-lt"/>
              <a:buAutoNum type="arabicPeriod"/>
            </a:pPr>
            <a:r>
              <a:rPr lang="en-US" b="0" i="0" dirty="0">
                <a:solidFill>
                  <a:srgbClr val="212121"/>
                </a:solidFill>
                <a:effectLst/>
                <a:latin typeface="Roboto" panose="02000000000000000000" pitchFamily="2" charset="0"/>
              </a:rPr>
              <a:t>Pasting(Linear SVR) : - 0.88</a:t>
            </a:r>
          </a:p>
          <a:p>
            <a:pPr algn="l">
              <a:buFont typeface="+mj-lt"/>
              <a:buAutoNum type="arabicPeriod"/>
            </a:pPr>
            <a:r>
              <a:rPr lang="en-US" b="0" i="0" dirty="0">
                <a:solidFill>
                  <a:srgbClr val="212121"/>
                </a:solidFill>
                <a:effectLst/>
                <a:latin typeface="Roboto" panose="02000000000000000000" pitchFamily="2" charset="0"/>
              </a:rPr>
              <a:t>Bagging(SVR) : - 0.88</a:t>
            </a:r>
          </a:p>
          <a:p>
            <a:pPr algn="l">
              <a:buFont typeface="+mj-lt"/>
              <a:buAutoNum type="arabicPeriod"/>
            </a:pPr>
            <a:r>
              <a:rPr lang="en-US" b="0" i="0" dirty="0">
                <a:solidFill>
                  <a:srgbClr val="212121"/>
                </a:solidFill>
                <a:effectLst/>
                <a:latin typeface="Roboto" panose="02000000000000000000" pitchFamily="2" charset="0"/>
              </a:rPr>
              <a:t>Pasting(SVR) : - 0.89</a:t>
            </a:r>
          </a:p>
          <a:p>
            <a:endParaRPr lang="en-US" dirty="0"/>
          </a:p>
        </p:txBody>
      </p:sp>
      <p:sp>
        <p:nvSpPr>
          <p:cNvPr id="7" name="TextBox 6">
            <a:extLst>
              <a:ext uri="{FF2B5EF4-FFF2-40B4-BE49-F238E27FC236}">
                <a16:creationId xmlns:a16="http://schemas.microsoft.com/office/drawing/2014/main" id="{CF04DE4B-9190-8E85-9AA2-82CC02AF5898}"/>
              </a:ext>
            </a:extLst>
          </p:cNvPr>
          <p:cNvSpPr txBox="1"/>
          <p:nvPr/>
        </p:nvSpPr>
        <p:spPr>
          <a:xfrm>
            <a:off x="5248922" y="2003640"/>
            <a:ext cx="6094520" cy="1754326"/>
          </a:xfrm>
          <a:prstGeom prst="rect">
            <a:avLst/>
          </a:prstGeom>
          <a:noFill/>
        </p:spPr>
        <p:txBody>
          <a:bodyPr wrap="square">
            <a:spAutoFit/>
          </a:bodyPr>
          <a:lstStyle/>
          <a:p>
            <a:pPr algn="l">
              <a:buFont typeface="+mj-lt"/>
              <a:buAutoNum type="arabicPeriod"/>
            </a:pPr>
            <a:r>
              <a:rPr lang="en-US" b="0" i="0" dirty="0">
                <a:solidFill>
                  <a:srgbClr val="212121"/>
                </a:solidFill>
                <a:effectLst/>
                <a:latin typeface="Roboto" panose="02000000000000000000" pitchFamily="2" charset="0"/>
              </a:rPr>
              <a:t>Bagging(Decision Tree): - 0.95</a:t>
            </a:r>
          </a:p>
          <a:p>
            <a:pPr algn="l">
              <a:buFont typeface="+mj-lt"/>
              <a:buAutoNum type="arabicPeriod"/>
            </a:pPr>
            <a:r>
              <a:rPr lang="en-US" b="0" i="0" dirty="0">
                <a:solidFill>
                  <a:srgbClr val="212121"/>
                </a:solidFill>
                <a:effectLst/>
                <a:latin typeface="Roboto" panose="02000000000000000000" pitchFamily="2" charset="0"/>
              </a:rPr>
              <a:t>Pasting(Decision Tree): - 0.89</a:t>
            </a:r>
          </a:p>
          <a:p>
            <a:pPr algn="l">
              <a:buFont typeface="+mj-lt"/>
              <a:buAutoNum type="arabicPeriod"/>
            </a:pPr>
            <a:r>
              <a:rPr lang="en-US" b="0" i="0" dirty="0">
                <a:solidFill>
                  <a:srgbClr val="212121"/>
                </a:solidFill>
                <a:effectLst/>
                <a:latin typeface="Roboto" panose="02000000000000000000" pitchFamily="2" charset="0"/>
              </a:rPr>
              <a:t>Adaptive Boosting (Decision Tree) : - 0.9661</a:t>
            </a:r>
          </a:p>
          <a:p>
            <a:pPr algn="l">
              <a:buFont typeface="+mj-lt"/>
              <a:buAutoNum type="arabicPeriod"/>
            </a:pPr>
            <a:r>
              <a:rPr lang="en-US" b="0" i="0" dirty="0">
                <a:solidFill>
                  <a:srgbClr val="212121"/>
                </a:solidFill>
                <a:effectLst/>
                <a:latin typeface="Roboto" panose="02000000000000000000" pitchFamily="2" charset="0"/>
              </a:rPr>
              <a:t>Adaptive Boosting (Random Forest) : - 0.9438</a:t>
            </a:r>
          </a:p>
          <a:p>
            <a:pPr algn="l">
              <a:buFont typeface="+mj-lt"/>
              <a:buAutoNum type="arabicPeriod"/>
            </a:pPr>
            <a:r>
              <a:rPr lang="en-US" b="0" i="0" dirty="0">
                <a:solidFill>
                  <a:srgbClr val="212121"/>
                </a:solidFill>
                <a:effectLst/>
                <a:latin typeface="Roboto" panose="02000000000000000000" pitchFamily="2" charset="0"/>
              </a:rPr>
              <a:t>Adaptive Boosting (SVM Regressor) : - 0.92</a:t>
            </a:r>
          </a:p>
          <a:p>
            <a:pPr algn="l">
              <a:buFont typeface="+mj-lt"/>
              <a:buAutoNum type="arabicPeriod"/>
            </a:pPr>
            <a:r>
              <a:rPr lang="en-US" b="0" i="0" dirty="0">
                <a:solidFill>
                  <a:srgbClr val="212121"/>
                </a:solidFill>
                <a:effectLst/>
                <a:latin typeface="Roboto" panose="02000000000000000000" pitchFamily="2" charset="0"/>
              </a:rPr>
              <a:t>Gradient Boosting : - 0.9863</a:t>
            </a:r>
          </a:p>
        </p:txBody>
      </p:sp>
      <p:sp>
        <p:nvSpPr>
          <p:cNvPr id="9" name="TextBox 8">
            <a:extLst>
              <a:ext uri="{FF2B5EF4-FFF2-40B4-BE49-F238E27FC236}">
                <a16:creationId xmlns:a16="http://schemas.microsoft.com/office/drawing/2014/main" id="{4CCA2106-A413-56A7-0EC9-F49B7A6F4F4C}"/>
              </a:ext>
            </a:extLst>
          </p:cNvPr>
          <p:cNvSpPr txBox="1"/>
          <p:nvPr/>
        </p:nvSpPr>
        <p:spPr>
          <a:xfrm>
            <a:off x="1260629" y="5380555"/>
            <a:ext cx="9898601" cy="369332"/>
          </a:xfrm>
          <a:prstGeom prst="rect">
            <a:avLst/>
          </a:prstGeom>
          <a:noFill/>
        </p:spPr>
        <p:txBody>
          <a:bodyPr wrap="square">
            <a:spAutoFit/>
          </a:bodyPr>
          <a:lstStyle/>
          <a:p>
            <a:pPr marL="285750" indent="-285750">
              <a:buFont typeface="Wingdings" panose="05000000000000000000" pitchFamily="2" charset="2"/>
              <a:buChar char="Ø"/>
            </a:pPr>
            <a:r>
              <a:rPr lang="en-US" b="1" dirty="0"/>
              <a:t>Best Ensemble Regression Model for Cooling Load :- Gradient Boosting with R Square= 0.9863</a:t>
            </a:r>
          </a:p>
        </p:txBody>
      </p:sp>
    </p:spTree>
    <p:extLst>
      <p:ext uri="{BB962C8B-B14F-4D97-AF65-F5344CB8AC3E}">
        <p14:creationId xmlns:p14="http://schemas.microsoft.com/office/powerpoint/2010/main" val="175848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ABOUT THE DATASET </a:t>
            </a:r>
          </a:p>
        </p:txBody>
      </p:sp>
      <p:sp>
        <p:nvSpPr>
          <p:cNvPr id="5" name="Content Placeholder 4">
            <a:extLst>
              <a:ext uri="{FF2B5EF4-FFF2-40B4-BE49-F238E27FC236}">
                <a16:creationId xmlns:a16="http://schemas.microsoft.com/office/drawing/2014/main" id="{B9BF2953-C946-B022-55F4-2DEA5816F4FE}"/>
              </a:ext>
            </a:extLst>
          </p:cNvPr>
          <p:cNvSpPr>
            <a:spLocks noGrp="1"/>
          </p:cNvSpPr>
          <p:nvPr>
            <p:ph idx="1"/>
          </p:nvPr>
        </p:nvSpPr>
        <p:spPr/>
        <p:txBody>
          <a:bodyPr>
            <a:normAutofit fontScale="92500" lnSpcReduction="20000"/>
          </a:bodyPr>
          <a:lstStyle/>
          <a:p>
            <a:pPr marL="0" indent="0" algn="l">
              <a:buNone/>
            </a:pPr>
            <a:r>
              <a:rPr lang="en-US" b="0" i="0" dirty="0">
                <a:solidFill>
                  <a:srgbClr val="212121"/>
                </a:solidFill>
                <a:effectLst/>
                <a:latin typeface="Roboto" panose="02000000000000000000" pitchFamily="2" charset="0"/>
              </a:rPr>
              <a:t>The dataset was created by </a:t>
            </a:r>
            <a:r>
              <a:rPr lang="en-US" b="0" i="0" dirty="0" err="1">
                <a:solidFill>
                  <a:srgbClr val="212121"/>
                </a:solidFill>
                <a:effectLst/>
                <a:latin typeface="Roboto" panose="02000000000000000000" pitchFamily="2" charset="0"/>
              </a:rPr>
              <a:t>Angeliki</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Xifara</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angxifara</a:t>
            </a:r>
            <a:r>
              <a:rPr lang="en-US" b="0" i="0" dirty="0">
                <a:solidFill>
                  <a:srgbClr val="212121"/>
                </a:solidFill>
                <a:effectLst/>
                <a:latin typeface="Roboto" panose="02000000000000000000" pitchFamily="2" charset="0"/>
              </a:rPr>
              <a:t> '@' gmail.com, Civil/Structural Engineer) and was processed by Athanasios </a:t>
            </a:r>
            <a:r>
              <a:rPr lang="en-US" b="0" i="0" dirty="0" err="1">
                <a:solidFill>
                  <a:srgbClr val="212121"/>
                </a:solidFill>
                <a:effectLst/>
                <a:latin typeface="Roboto" panose="02000000000000000000" pitchFamily="2" charset="0"/>
              </a:rPr>
              <a:t>Tsanas</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tsanasthanasis</a:t>
            </a:r>
            <a:r>
              <a:rPr lang="en-US" b="0" i="0" dirty="0">
                <a:solidFill>
                  <a:srgbClr val="212121"/>
                </a:solidFill>
                <a:effectLst/>
                <a:latin typeface="Roboto" panose="02000000000000000000" pitchFamily="2" charset="0"/>
              </a:rPr>
              <a:t> '@' gmail.com, Oxford Centre for Industrial and Applied Mathematics, University of Oxford, UK). Dataset available at </a:t>
            </a:r>
            <a:r>
              <a:rPr lang="en-US" b="0" i="0" dirty="0">
                <a:solidFill>
                  <a:srgbClr val="212121"/>
                </a:solidFill>
                <a:effectLst/>
                <a:latin typeface="Roboto" panose="02000000000000000000" pitchFamily="2" charset="0"/>
                <a:hlinkClick r:id="rId3"/>
              </a:rPr>
              <a:t>https://archive.ics.uci.edu/ml/datasets/energy+efficiency</a:t>
            </a:r>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Attribute Information:</a:t>
            </a:r>
          </a:p>
          <a:p>
            <a:pPr algn="l"/>
            <a:r>
              <a:rPr lang="en-US" b="0" i="0" dirty="0">
                <a:solidFill>
                  <a:srgbClr val="212121"/>
                </a:solidFill>
                <a:effectLst/>
                <a:latin typeface="Roboto" panose="02000000000000000000" pitchFamily="2" charset="0"/>
              </a:rPr>
              <a:t>The dataset contains eight attributes (or features, denoted by X1...X8) and two responses (or outcomes, denoted by y1 and y2). The aim is to use the eight features to predict each of the two responses. for_ Specifically:</a:t>
            </a:r>
          </a:p>
          <a:p>
            <a:pPr algn="l"/>
            <a:r>
              <a:rPr lang="en-US" b="0" i="0" dirty="0">
                <a:solidFill>
                  <a:srgbClr val="212121"/>
                </a:solidFill>
                <a:effectLst/>
                <a:latin typeface="Roboto" panose="02000000000000000000" pitchFamily="2" charset="0"/>
              </a:rPr>
              <a:t>X1 Relative Compactness, X2 Surface Area, X3 Wall Area, X4 Roof Area, X5 Overall Height, X6 Orientation, X7 Glazing Area, X8 Glazing Area Distribution,</a:t>
            </a:r>
          </a:p>
          <a:p>
            <a:pPr algn="l"/>
            <a:r>
              <a:rPr lang="en-US" b="0" i="0" dirty="0">
                <a:solidFill>
                  <a:srgbClr val="212121"/>
                </a:solidFill>
                <a:effectLst/>
                <a:latin typeface="Roboto" panose="02000000000000000000" pitchFamily="2" charset="0"/>
              </a:rPr>
              <a:t>y1 Heating Load, y2 Cooling Load</a:t>
            </a: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Feature Engineering</a:t>
            </a:r>
          </a:p>
        </p:txBody>
      </p:sp>
      <p:sp>
        <p:nvSpPr>
          <p:cNvPr id="5" name="Content Placeholder 4">
            <a:extLst>
              <a:ext uri="{FF2B5EF4-FFF2-40B4-BE49-F238E27FC236}">
                <a16:creationId xmlns:a16="http://schemas.microsoft.com/office/drawing/2014/main" id="{B9BF2953-C946-B022-55F4-2DEA5816F4FE}"/>
              </a:ext>
            </a:extLst>
          </p:cNvPr>
          <p:cNvSpPr>
            <a:spLocks noGrp="1"/>
          </p:cNvSpPr>
          <p:nvPr>
            <p:ph idx="1"/>
          </p:nvPr>
        </p:nvSpPr>
        <p:spPr/>
        <p:txBody>
          <a:bodyPr>
            <a:normAutofit/>
          </a:bodyPr>
          <a:lstStyle/>
          <a:p>
            <a:r>
              <a:rPr lang="en-US" dirty="0"/>
              <a:t>Converting The Column Names Into - </a:t>
            </a:r>
            <a:r>
              <a:rPr lang="en-US" sz="1600" b="1" dirty="0">
                <a:solidFill>
                  <a:srgbClr val="A31515"/>
                </a:solidFill>
                <a:effectLst/>
                <a:latin typeface="Courier New" panose="02070309020205020404" pitchFamily="49" charset="0"/>
              </a:rPr>
              <a:t>Relative Compactness</a:t>
            </a:r>
            <a:r>
              <a:rPr lang="en-US" sz="1600" b="1" dirty="0">
                <a:solidFill>
                  <a:srgbClr val="000000"/>
                </a:solidFill>
                <a:effectLst/>
                <a:latin typeface="Courier New" panose="02070309020205020404" pitchFamily="49" charset="0"/>
              </a:rPr>
              <a:t>, </a:t>
            </a:r>
            <a:r>
              <a:rPr lang="en-US" sz="1600" b="1" dirty="0">
                <a:solidFill>
                  <a:srgbClr val="A31515"/>
                </a:solidFill>
                <a:effectLst/>
                <a:latin typeface="Courier New" panose="02070309020205020404" pitchFamily="49" charset="0"/>
              </a:rPr>
              <a:t>Surface Area</a:t>
            </a:r>
            <a:r>
              <a:rPr lang="en-US" sz="1600" b="1" dirty="0">
                <a:solidFill>
                  <a:srgbClr val="000000"/>
                </a:solidFill>
                <a:effectLst/>
                <a:latin typeface="Courier New" panose="02070309020205020404" pitchFamily="49" charset="0"/>
              </a:rPr>
              <a:t>, </a:t>
            </a:r>
            <a:r>
              <a:rPr lang="en-US" sz="1600" b="1" dirty="0">
                <a:solidFill>
                  <a:srgbClr val="A31515"/>
                </a:solidFill>
                <a:effectLst/>
                <a:latin typeface="Courier New" panose="02070309020205020404" pitchFamily="49" charset="0"/>
              </a:rPr>
              <a:t>Wall Area</a:t>
            </a:r>
            <a:r>
              <a:rPr lang="en-US" sz="1600" b="1" dirty="0">
                <a:solidFill>
                  <a:srgbClr val="000000"/>
                </a:solidFill>
                <a:effectLst/>
                <a:latin typeface="Courier New" panose="02070309020205020404" pitchFamily="49" charset="0"/>
              </a:rPr>
              <a:t>, </a:t>
            </a:r>
            <a:r>
              <a:rPr lang="en-US" sz="1600" b="1" dirty="0">
                <a:solidFill>
                  <a:srgbClr val="A31515"/>
                </a:solidFill>
                <a:effectLst/>
                <a:latin typeface="Courier New" panose="02070309020205020404" pitchFamily="49" charset="0"/>
              </a:rPr>
              <a:t>Roof Area</a:t>
            </a:r>
            <a:r>
              <a:rPr lang="en-US" sz="1600" b="1" dirty="0">
                <a:solidFill>
                  <a:srgbClr val="000000"/>
                </a:solidFill>
                <a:effectLst/>
                <a:latin typeface="Courier New" panose="02070309020205020404" pitchFamily="49" charset="0"/>
              </a:rPr>
              <a:t>, </a:t>
            </a:r>
            <a:r>
              <a:rPr lang="en-US" sz="1600" b="1" dirty="0">
                <a:solidFill>
                  <a:srgbClr val="A31515"/>
                </a:solidFill>
                <a:effectLst/>
                <a:latin typeface="Courier New" panose="02070309020205020404" pitchFamily="49" charset="0"/>
              </a:rPr>
              <a:t>Overall Height</a:t>
            </a:r>
            <a:r>
              <a:rPr lang="en-US" sz="1600" b="1" dirty="0">
                <a:solidFill>
                  <a:srgbClr val="000000"/>
                </a:solidFill>
                <a:effectLst/>
                <a:latin typeface="Courier New" panose="02070309020205020404" pitchFamily="49" charset="0"/>
              </a:rPr>
              <a:t>, </a:t>
            </a:r>
            <a:r>
              <a:rPr lang="en-US" sz="1600" b="1" dirty="0">
                <a:solidFill>
                  <a:srgbClr val="A31515"/>
                </a:solidFill>
                <a:effectLst/>
                <a:latin typeface="Courier New" panose="02070309020205020404" pitchFamily="49" charset="0"/>
              </a:rPr>
              <a:t>Orientation</a:t>
            </a:r>
            <a:r>
              <a:rPr lang="en-US" sz="1600" b="1" dirty="0">
                <a:solidFill>
                  <a:srgbClr val="000000"/>
                </a:solidFill>
                <a:effectLst/>
                <a:latin typeface="Courier New" panose="02070309020205020404" pitchFamily="49" charset="0"/>
              </a:rPr>
              <a:t>, </a:t>
            </a:r>
            <a:r>
              <a:rPr lang="en-US" sz="1600" b="1" dirty="0">
                <a:solidFill>
                  <a:srgbClr val="A31515"/>
                </a:solidFill>
                <a:effectLst/>
                <a:latin typeface="Courier New" panose="02070309020205020404" pitchFamily="49" charset="0"/>
              </a:rPr>
              <a:t>Glazing Area</a:t>
            </a:r>
            <a:r>
              <a:rPr lang="en-US" sz="1600" b="1" dirty="0">
                <a:solidFill>
                  <a:srgbClr val="000000"/>
                </a:solidFill>
                <a:effectLst/>
                <a:latin typeface="Courier New" panose="02070309020205020404" pitchFamily="49" charset="0"/>
              </a:rPr>
              <a:t>, </a:t>
            </a:r>
            <a:r>
              <a:rPr lang="en-US" sz="1600" b="1" dirty="0">
                <a:solidFill>
                  <a:srgbClr val="A31515"/>
                </a:solidFill>
                <a:effectLst/>
                <a:latin typeface="Courier New" panose="02070309020205020404" pitchFamily="49" charset="0"/>
              </a:rPr>
              <a:t>Glazing Area Distribution </a:t>
            </a:r>
            <a:r>
              <a:rPr lang="en-US" sz="1600" b="1" dirty="0">
                <a:solidFill>
                  <a:srgbClr val="000000"/>
                </a:solidFill>
                <a:effectLst/>
                <a:latin typeface="Courier New" panose="02070309020205020404" pitchFamily="49" charset="0"/>
              </a:rPr>
              <a:t>, </a:t>
            </a:r>
            <a:r>
              <a:rPr lang="en-US" sz="1600" b="1" dirty="0">
                <a:solidFill>
                  <a:srgbClr val="A31515"/>
                </a:solidFill>
                <a:effectLst/>
                <a:latin typeface="Courier New" panose="02070309020205020404" pitchFamily="49" charset="0"/>
              </a:rPr>
              <a:t>Heating Load</a:t>
            </a:r>
            <a:r>
              <a:rPr lang="en-US" sz="1600" b="1" dirty="0">
                <a:solidFill>
                  <a:srgbClr val="000000"/>
                </a:solidFill>
                <a:effectLst/>
                <a:latin typeface="Courier New" panose="02070309020205020404" pitchFamily="49" charset="0"/>
              </a:rPr>
              <a:t>, </a:t>
            </a:r>
            <a:r>
              <a:rPr lang="en-US" sz="1600" b="1" dirty="0">
                <a:solidFill>
                  <a:srgbClr val="A31515"/>
                </a:solidFill>
                <a:effectLst/>
                <a:latin typeface="Courier New" panose="02070309020205020404" pitchFamily="49" charset="0"/>
              </a:rPr>
              <a:t>Cooling Load</a:t>
            </a:r>
            <a:endParaRPr lang="en-US" sz="1600" b="1" dirty="0">
              <a:solidFill>
                <a:srgbClr val="000000"/>
              </a:solidFill>
              <a:effectLst/>
              <a:latin typeface="Courier New" panose="02070309020205020404" pitchFamily="49" charset="0"/>
            </a:endParaRPr>
          </a:p>
          <a:p>
            <a:endParaRPr lang="en-US" dirty="0"/>
          </a:p>
        </p:txBody>
      </p:sp>
      <p:graphicFrame>
        <p:nvGraphicFramePr>
          <p:cNvPr id="3" name="Table 2">
            <a:extLst>
              <a:ext uri="{FF2B5EF4-FFF2-40B4-BE49-F238E27FC236}">
                <a16:creationId xmlns:a16="http://schemas.microsoft.com/office/drawing/2014/main" id="{98F85EE8-5A7A-99D8-FC4E-BDF48C123781}"/>
              </a:ext>
            </a:extLst>
          </p:cNvPr>
          <p:cNvGraphicFramePr>
            <a:graphicFrameLocks noGrp="1"/>
          </p:cNvGraphicFramePr>
          <p:nvPr>
            <p:extLst>
              <p:ext uri="{D42A27DB-BD31-4B8C-83A1-F6EECF244321}">
                <p14:modId xmlns:p14="http://schemas.microsoft.com/office/powerpoint/2010/main" val="3821104780"/>
              </p:ext>
            </p:extLst>
          </p:nvPr>
        </p:nvGraphicFramePr>
        <p:xfrm>
          <a:off x="642026" y="3036980"/>
          <a:ext cx="11352176" cy="3052460"/>
        </p:xfrm>
        <a:graphic>
          <a:graphicData uri="http://schemas.openxmlformats.org/drawingml/2006/table">
            <a:tbl>
              <a:tblPr/>
              <a:tblGrid>
                <a:gridCol w="1032016">
                  <a:extLst>
                    <a:ext uri="{9D8B030D-6E8A-4147-A177-3AD203B41FA5}">
                      <a16:colId xmlns:a16="http://schemas.microsoft.com/office/drawing/2014/main" val="694218975"/>
                    </a:ext>
                  </a:extLst>
                </a:gridCol>
                <a:gridCol w="1032016">
                  <a:extLst>
                    <a:ext uri="{9D8B030D-6E8A-4147-A177-3AD203B41FA5}">
                      <a16:colId xmlns:a16="http://schemas.microsoft.com/office/drawing/2014/main" val="1646668834"/>
                    </a:ext>
                  </a:extLst>
                </a:gridCol>
                <a:gridCol w="1032016">
                  <a:extLst>
                    <a:ext uri="{9D8B030D-6E8A-4147-A177-3AD203B41FA5}">
                      <a16:colId xmlns:a16="http://schemas.microsoft.com/office/drawing/2014/main" val="37683932"/>
                    </a:ext>
                  </a:extLst>
                </a:gridCol>
                <a:gridCol w="1032016">
                  <a:extLst>
                    <a:ext uri="{9D8B030D-6E8A-4147-A177-3AD203B41FA5}">
                      <a16:colId xmlns:a16="http://schemas.microsoft.com/office/drawing/2014/main" val="3970346310"/>
                    </a:ext>
                  </a:extLst>
                </a:gridCol>
                <a:gridCol w="1032016">
                  <a:extLst>
                    <a:ext uri="{9D8B030D-6E8A-4147-A177-3AD203B41FA5}">
                      <a16:colId xmlns:a16="http://schemas.microsoft.com/office/drawing/2014/main" val="2566376040"/>
                    </a:ext>
                  </a:extLst>
                </a:gridCol>
                <a:gridCol w="1032016">
                  <a:extLst>
                    <a:ext uri="{9D8B030D-6E8A-4147-A177-3AD203B41FA5}">
                      <a16:colId xmlns:a16="http://schemas.microsoft.com/office/drawing/2014/main" val="1865325145"/>
                    </a:ext>
                  </a:extLst>
                </a:gridCol>
                <a:gridCol w="1032016">
                  <a:extLst>
                    <a:ext uri="{9D8B030D-6E8A-4147-A177-3AD203B41FA5}">
                      <a16:colId xmlns:a16="http://schemas.microsoft.com/office/drawing/2014/main" val="799174357"/>
                    </a:ext>
                  </a:extLst>
                </a:gridCol>
                <a:gridCol w="1032016">
                  <a:extLst>
                    <a:ext uri="{9D8B030D-6E8A-4147-A177-3AD203B41FA5}">
                      <a16:colId xmlns:a16="http://schemas.microsoft.com/office/drawing/2014/main" val="2352481599"/>
                    </a:ext>
                  </a:extLst>
                </a:gridCol>
                <a:gridCol w="1032016">
                  <a:extLst>
                    <a:ext uri="{9D8B030D-6E8A-4147-A177-3AD203B41FA5}">
                      <a16:colId xmlns:a16="http://schemas.microsoft.com/office/drawing/2014/main" val="4157212912"/>
                    </a:ext>
                  </a:extLst>
                </a:gridCol>
                <a:gridCol w="1032016">
                  <a:extLst>
                    <a:ext uri="{9D8B030D-6E8A-4147-A177-3AD203B41FA5}">
                      <a16:colId xmlns:a16="http://schemas.microsoft.com/office/drawing/2014/main" val="1014243155"/>
                    </a:ext>
                  </a:extLst>
                </a:gridCol>
                <a:gridCol w="1032016">
                  <a:extLst>
                    <a:ext uri="{9D8B030D-6E8A-4147-A177-3AD203B41FA5}">
                      <a16:colId xmlns:a16="http://schemas.microsoft.com/office/drawing/2014/main" val="440154208"/>
                    </a:ext>
                  </a:extLst>
                </a:gridCol>
              </a:tblGrid>
              <a:tr h="878546">
                <a:tc>
                  <a:txBody>
                    <a:bodyPr/>
                    <a:lstStyle/>
                    <a:p>
                      <a:pPr algn="r"/>
                      <a:r>
                        <a:rPr lang="en-US" b="1">
                          <a:effectLst/>
                        </a:rPr>
                        <a:t>Relative Compactness</a:t>
                      </a:r>
                    </a:p>
                  </a:txBody>
                  <a:tcPr anchor="ctr">
                    <a:lnL>
                      <a:noFill/>
                    </a:lnL>
                    <a:lnR>
                      <a:noFill/>
                    </a:lnR>
                    <a:lnT>
                      <a:noFill/>
                    </a:lnT>
                    <a:lnB>
                      <a:noFill/>
                    </a:lnB>
                  </a:tcPr>
                </a:tc>
                <a:tc>
                  <a:txBody>
                    <a:bodyPr/>
                    <a:lstStyle/>
                    <a:p>
                      <a:pPr algn="r"/>
                      <a:r>
                        <a:rPr lang="en-US" b="1">
                          <a:effectLst/>
                        </a:rPr>
                        <a:t>Surface Area</a:t>
                      </a:r>
                    </a:p>
                  </a:txBody>
                  <a:tcPr anchor="ctr">
                    <a:lnL>
                      <a:noFill/>
                    </a:lnL>
                    <a:lnR>
                      <a:noFill/>
                    </a:lnR>
                    <a:lnT>
                      <a:noFill/>
                    </a:lnT>
                    <a:lnB>
                      <a:noFill/>
                    </a:lnB>
                  </a:tcPr>
                </a:tc>
                <a:tc>
                  <a:txBody>
                    <a:bodyPr/>
                    <a:lstStyle/>
                    <a:p>
                      <a:pPr algn="r"/>
                      <a:r>
                        <a:rPr lang="en-US" b="1">
                          <a:effectLst/>
                        </a:rPr>
                        <a:t>Wall Area</a:t>
                      </a:r>
                    </a:p>
                  </a:txBody>
                  <a:tcPr anchor="ctr">
                    <a:lnL>
                      <a:noFill/>
                    </a:lnL>
                    <a:lnR>
                      <a:noFill/>
                    </a:lnR>
                    <a:lnT>
                      <a:noFill/>
                    </a:lnT>
                    <a:lnB>
                      <a:noFill/>
                    </a:lnB>
                  </a:tcPr>
                </a:tc>
                <a:tc>
                  <a:txBody>
                    <a:bodyPr/>
                    <a:lstStyle/>
                    <a:p>
                      <a:pPr algn="r"/>
                      <a:r>
                        <a:rPr lang="en-US" b="1">
                          <a:effectLst/>
                        </a:rPr>
                        <a:t>Roof Area</a:t>
                      </a:r>
                    </a:p>
                  </a:txBody>
                  <a:tcPr anchor="ctr">
                    <a:lnL>
                      <a:noFill/>
                    </a:lnL>
                    <a:lnR>
                      <a:noFill/>
                    </a:lnR>
                    <a:lnT>
                      <a:noFill/>
                    </a:lnT>
                    <a:lnB>
                      <a:noFill/>
                    </a:lnB>
                  </a:tcPr>
                </a:tc>
                <a:tc>
                  <a:txBody>
                    <a:bodyPr/>
                    <a:lstStyle/>
                    <a:p>
                      <a:pPr algn="r"/>
                      <a:r>
                        <a:rPr lang="en-US" b="1">
                          <a:effectLst/>
                        </a:rPr>
                        <a:t>Overall Height</a:t>
                      </a:r>
                    </a:p>
                  </a:txBody>
                  <a:tcPr anchor="ctr">
                    <a:lnL>
                      <a:noFill/>
                    </a:lnL>
                    <a:lnR>
                      <a:noFill/>
                    </a:lnR>
                    <a:lnT>
                      <a:noFill/>
                    </a:lnT>
                    <a:lnB>
                      <a:noFill/>
                    </a:lnB>
                  </a:tcPr>
                </a:tc>
                <a:tc>
                  <a:txBody>
                    <a:bodyPr/>
                    <a:lstStyle/>
                    <a:p>
                      <a:pPr algn="r"/>
                      <a:r>
                        <a:rPr lang="en-US" b="1">
                          <a:effectLst/>
                        </a:rPr>
                        <a:t>Orientation</a:t>
                      </a:r>
                    </a:p>
                  </a:txBody>
                  <a:tcPr anchor="ctr">
                    <a:lnL>
                      <a:noFill/>
                    </a:lnL>
                    <a:lnR>
                      <a:noFill/>
                    </a:lnR>
                    <a:lnT>
                      <a:noFill/>
                    </a:lnT>
                    <a:lnB>
                      <a:noFill/>
                    </a:lnB>
                  </a:tcPr>
                </a:tc>
                <a:tc>
                  <a:txBody>
                    <a:bodyPr/>
                    <a:lstStyle/>
                    <a:p>
                      <a:pPr algn="r"/>
                      <a:r>
                        <a:rPr lang="en-US" b="1">
                          <a:effectLst/>
                        </a:rPr>
                        <a:t>Glazing Area</a:t>
                      </a:r>
                    </a:p>
                  </a:txBody>
                  <a:tcPr anchor="ctr">
                    <a:lnL>
                      <a:noFill/>
                    </a:lnL>
                    <a:lnR>
                      <a:noFill/>
                    </a:lnR>
                    <a:lnT>
                      <a:noFill/>
                    </a:lnT>
                    <a:lnB>
                      <a:noFill/>
                    </a:lnB>
                  </a:tcPr>
                </a:tc>
                <a:tc>
                  <a:txBody>
                    <a:bodyPr/>
                    <a:lstStyle/>
                    <a:p>
                      <a:pPr algn="r"/>
                      <a:r>
                        <a:rPr lang="en-US" b="1">
                          <a:effectLst/>
                        </a:rPr>
                        <a:t>Glazing Area Distribution</a:t>
                      </a:r>
                    </a:p>
                  </a:txBody>
                  <a:tcPr anchor="ctr">
                    <a:lnL>
                      <a:noFill/>
                    </a:lnL>
                    <a:lnR>
                      <a:noFill/>
                    </a:lnR>
                    <a:lnT>
                      <a:noFill/>
                    </a:lnT>
                    <a:lnB>
                      <a:noFill/>
                    </a:lnB>
                  </a:tcPr>
                </a:tc>
                <a:tc>
                  <a:txBody>
                    <a:bodyPr/>
                    <a:lstStyle/>
                    <a:p>
                      <a:pPr algn="r"/>
                      <a:r>
                        <a:rPr lang="en-US" b="1">
                          <a:effectLst/>
                        </a:rPr>
                        <a:t>Heating Load</a:t>
                      </a:r>
                    </a:p>
                  </a:txBody>
                  <a:tcPr anchor="ctr">
                    <a:lnL>
                      <a:noFill/>
                    </a:lnL>
                    <a:lnR>
                      <a:noFill/>
                    </a:lnR>
                    <a:lnT>
                      <a:noFill/>
                    </a:lnT>
                    <a:lnB>
                      <a:noFill/>
                    </a:lnB>
                  </a:tcPr>
                </a:tc>
                <a:tc>
                  <a:txBody>
                    <a:bodyPr/>
                    <a:lstStyle/>
                    <a:p>
                      <a:pPr algn="r"/>
                      <a:r>
                        <a:rPr lang="en-US" b="1" dirty="0">
                          <a:effectLst/>
                        </a:rPr>
                        <a:t>Cooling Load</a:t>
                      </a:r>
                    </a:p>
                  </a:txBody>
                  <a:tcPr anchor="ctr">
                    <a:lnL>
                      <a:noFill/>
                    </a:lnL>
                    <a:lnR>
                      <a:noFill/>
                    </a:lnR>
                    <a:lnT>
                      <a:noFill/>
                    </a:lnT>
                    <a:lnB>
                      <a:noFill/>
                    </a:lnB>
                  </a:tcPr>
                </a:tc>
                <a:tc>
                  <a:txBody>
                    <a:bodyPr/>
                    <a:lstStyle/>
                    <a:p>
                      <a:endParaRPr lang="en-US" dirty="0"/>
                    </a:p>
                  </a:txBody>
                  <a:tcPr>
                    <a:lnL>
                      <a:noFill/>
                    </a:lnL>
                  </a:tcPr>
                </a:tc>
                <a:extLst>
                  <a:ext uri="{0D108BD9-81ED-4DB2-BD59-A6C34878D82A}">
                    <a16:rowId xmlns:a16="http://schemas.microsoft.com/office/drawing/2014/main" val="3301423696"/>
                  </a:ext>
                </a:extLst>
              </a:tr>
              <a:tr h="323675">
                <a:tc>
                  <a:txBody>
                    <a:bodyPr/>
                    <a:lstStyle/>
                    <a:p>
                      <a:pPr fontAlgn="ctr"/>
                      <a:r>
                        <a:rPr lang="en-US" b="1">
                          <a:effectLst/>
                        </a:rPr>
                        <a:t>0</a:t>
                      </a:r>
                    </a:p>
                  </a:txBody>
                  <a:tcPr anchor="ctr">
                    <a:lnL>
                      <a:noFill/>
                    </a:lnL>
                    <a:lnR>
                      <a:noFill/>
                    </a:lnR>
                    <a:lnT>
                      <a:noFill/>
                    </a:lnT>
                    <a:lnB>
                      <a:noFill/>
                    </a:lnB>
                  </a:tcPr>
                </a:tc>
                <a:tc>
                  <a:txBody>
                    <a:bodyPr/>
                    <a:lstStyle/>
                    <a:p>
                      <a:pPr algn="r"/>
                      <a:r>
                        <a:rPr lang="en-US">
                          <a:effectLst/>
                        </a:rPr>
                        <a:t>0.98</a:t>
                      </a:r>
                    </a:p>
                  </a:txBody>
                  <a:tcPr anchor="ctr">
                    <a:lnL>
                      <a:noFill/>
                    </a:lnL>
                    <a:lnR>
                      <a:noFill/>
                    </a:lnR>
                    <a:lnT>
                      <a:noFill/>
                    </a:lnT>
                    <a:lnB>
                      <a:noFill/>
                    </a:lnB>
                  </a:tcPr>
                </a:tc>
                <a:tc>
                  <a:txBody>
                    <a:bodyPr/>
                    <a:lstStyle/>
                    <a:p>
                      <a:pPr algn="r"/>
                      <a:r>
                        <a:rPr lang="en-US">
                          <a:effectLst/>
                        </a:rPr>
                        <a:t>514.5</a:t>
                      </a:r>
                    </a:p>
                  </a:txBody>
                  <a:tcPr anchor="ctr">
                    <a:lnL>
                      <a:noFill/>
                    </a:lnL>
                    <a:lnR>
                      <a:noFill/>
                    </a:lnR>
                    <a:lnT>
                      <a:noFill/>
                    </a:lnT>
                    <a:lnB>
                      <a:noFill/>
                    </a:lnB>
                  </a:tcPr>
                </a:tc>
                <a:tc>
                  <a:txBody>
                    <a:bodyPr/>
                    <a:lstStyle/>
                    <a:p>
                      <a:pPr algn="r"/>
                      <a:r>
                        <a:rPr lang="en-US">
                          <a:effectLst/>
                        </a:rPr>
                        <a:t>294.0</a:t>
                      </a:r>
                    </a:p>
                  </a:txBody>
                  <a:tcPr anchor="ctr">
                    <a:lnL>
                      <a:noFill/>
                    </a:lnL>
                    <a:lnR>
                      <a:noFill/>
                    </a:lnR>
                    <a:lnT>
                      <a:noFill/>
                    </a:lnT>
                    <a:lnB>
                      <a:noFill/>
                    </a:lnB>
                  </a:tcPr>
                </a:tc>
                <a:tc>
                  <a:txBody>
                    <a:bodyPr/>
                    <a:lstStyle/>
                    <a:p>
                      <a:pPr algn="r"/>
                      <a:r>
                        <a:rPr lang="en-US">
                          <a:effectLst/>
                        </a:rPr>
                        <a:t>110.25</a:t>
                      </a:r>
                    </a:p>
                  </a:txBody>
                  <a:tcPr anchor="ctr">
                    <a:lnL>
                      <a:noFill/>
                    </a:lnL>
                    <a:lnR>
                      <a:noFill/>
                    </a:lnR>
                    <a:lnT>
                      <a:noFill/>
                    </a:lnT>
                    <a:lnB>
                      <a:noFill/>
                    </a:lnB>
                  </a:tcPr>
                </a:tc>
                <a:tc>
                  <a:txBody>
                    <a:bodyPr/>
                    <a:lstStyle/>
                    <a:p>
                      <a:pPr algn="r"/>
                      <a:r>
                        <a:rPr lang="en-US">
                          <a:effectLst/>
                        </a:rPr>
                        <a:t>7.0</a:t>
                      </a:r>
                    </a:p>
                  </a:txBody>
                  <a:tcPr anchor="ctr">
                    <a:lnL>
                      <a:noFill/>
                    </a:lnL>
                    <a:lnR>
                      <a:noFill/>
                    </a:lnR>
                    <a:lnT>
                      <a:noFill/>
                    </a:lnT>
                    <a:lnB>
                      <a:noFill/>
                    </a:lnB>
                  </a:tcPr>
                </a:tc>
                <a:tc>
                  <a:txBody>
                    <a:bodyPr/>
                    <a:lstStyle/>
                    <a:p>
                      <a:pPr algn="r"/>
                      <a:r>
                        <a:rPr lang="en-US">
                          <a:effectLst/>
                        </a:rPr>
                        <a:t>2.0</a:t>
                      </a:r>
                    </a:p>
                  </a:txBody>
                  <a:tcPr anchor="ctr">
                    <a:lnL>
                      <a:noFill/>
                    </a:lnL>
                    <a:lnR>
                      <a:noFill/>
                    </a:lnR>
                    <a:lnT>
                      <a:noFill/>
                    </a:lnT>
                    <a:lnB>
                      <a:noFill/>
                    </a:lnB>
                  </a:tcPr>
                </a:tc>
                <a:tc>
                  <a:txBody>
                    <a:bodyPr/>
                    <a:lstStyle/>
                    <a:p>
                      <a:pPr algn="r"/>
                      <a:r>
                        <a:rPr lang="en-US">
                          <a:effectLst/>
                        </a:rPr>
                        <a:t>0.0</a:t>
                      </a:r>
                    </a:p>
                  </a:txBody>
                  <a:tcPr anchor="ctr">
                    <a:lnL>
                      <a:noFill/>
                    </a:lnL>
                    <a:lnR>
                      <a:noFill/>
                    </a:lnR>
                    <a:lnT>
                      <a:noFill/>
                    </a:lnT>
                    <a:lnB>
                      <a:noFill/>
                    </a:lnB>
                  </a:tcPr>
                </a:tc>
                <a:tc>
                  <a:txBody>
                    <a:bodyPr/>
                    <a:lstStyle/>
                    <a:p>
                      <a:pPr algn="r"/>
                      <a:r>
                        <a:rPr lang="en-US" dirty="0">
                          <a:effectLst/>
                        </a:rPr>
                        <a:t>0.0</a:t>
                      </a:r>
                    </a:p>
                  </a:txBody>
                  <a:tcPr anchor="ctr">
                    <a:lnL>
                      <a:noFill/>
                    </a:lnL>
                    <a:lnR>
                      <a:noFill/>
                    </a:lnR>
                    <a:lnT>
                      <a:noFill/>
                    </a:lnT>
                    <a:lnB>
                      <a:noFill/>
                    </a:lnB>
                  </a:tcPr>
                </a:tc>
                <a:tc>
                  <a:txBody>
                    <a:bodyPr/>
                    <a:lstStyle/>
                    <a:p>
                      <a:pPr algn="r"/>
                      <a:r>
                        <a:rPr lang="en-US">
                          <a:effectLst/>
                        </a:rPr>
                        <a:t>15.55</a:t>
                      </a:r>
                    </a:p>
                  </a:txBody>
                  <a:tcPr anchor="ctr">
                    <a:lnL>
                      <a:noFill/>
                    </a:lnL>
                    <a:lnR>
                      <a:noFill/>
                    </a:lnR>
                    <a:lnT>
                      <a:noFill/>
                    </a:lnT>
                    <a:lnB>
                      <a:noFill/>
                    </a:lnB>
                  </a:tcPr>
                </a:tc>
                <a:tc>
                  <a:txBody>
                    <a:bodyPr/>
                    <a:lstStyle/>
                    <a:p>
                      <a:pPr algn="r"/>
                      <a:r>
                        <a:rPr lang="en-US">
                          <a:effectLst/>
                        </a:rPr>
                        <a:t>21.33</a:t>
                      </a:r>
                    </a:p>
                  </a:txBody>
                  <a:tcPr anchor="ctr">
                    <a:lnL>
                      <a:noFill/>
                    </a:lnL>
                    <a:lnR>
                      <a:noFill/>
                    </a:lnR>
                    <a:lnB>
                      <a:noFill/>
                    </a:lnB>
                  </a:tcPr>
                </a:tc>
                <a:extLst>
                  <a:ext uri="{0D108BD9-81ED-4DB2-BD59-A6C34878D82A}">
                    <a16:rowId xmlns:a16="http://schemas.microsoft.com/office/drawing/2014/main" val="656913211"/>
                  </a:ext>
                </a:extLst>
              </a:tr>
              <a:tr h="323675">
                <a:tc>
                  <a:txBody>
                    <a:bodyPr/>
                    <a:lstStyle/>
                    <a:p>
                      <a:pPr fontAlgn="ctr"/>
                      <a:r>
                        <a:rPr lang="en-US" b="1">
                          <a:effectLst/>
                        </a:rPr>
                        <a:t>1</a:t>
                      </a:r>
                    </a:p>
                  </a:txBody>
                  <a:tcPr anchor="ctr">
                    <a:lnL>
                      <a:noFill/>
                    </a:lnL>
                    <a:lnR>
                      <a:noFill/>
                    </a:lnR>
                    <a:lnT>
                      <a:noFill/>
                    </a:lnT>
                    <a:lnB>
                      <a:noFill/>
                    </a:lnB>
                  </a:tcPr>
                </a:tc>
                <a:tc>
                  <a:txBody>
                    <a:bodyPr/>
                    <a:lstStyle/>
                    <a:p>
                      <a:pPr algn="r"/>
                      <a:r>
                        <a:rPr lang="en-US">
                          <a:effectLst/>
                        </a:rPr>
                        <a:t>0.98</a:t>
                      </a:r>
                    </a:p>
                  </a:txBody>
                  <a:tcPr anchor="ctr">
                    <a:lnL>
                      <a:noFill/>
                    </a:lnL>
                    <a:lnR>
                      <a:noFill/>
                    </a:lnR>
                    <a:lnT>
                      <a:noFill/>
                    </a:lnT>
                    <a:lnB>
                      <a:noFill/>
                    </a:lnB>
                  </a:tcPr>
                </a:tc>
                <a:tc>
                  <a:txBody>
                    <a:bodyPr/>
                    <a:lstStyle/>
                    <a:p>
                      <a:pPr algn="r"/>
                      <a:r>
                        <a:rPr lang="en-US">
                          <a:effectLst/>
                        </a:rPr>
                        <a:t>514.5</a:t>
                      </a:r>
                    </a:p>
                  </a:txBody>
                  <a:tcPr anchor="ctr">
                    <a:lnL>
                      <a:noFill/>
                    </a:lnL>
                    <a:lnR>
                      <a:noFill/>
                    </a:lnR>
                    <a:lnT>
                      <a:noFill/>
                    </a:lnT>
                    <a:lnB>
                      <a:noFill/>
                    </a:lnB>
                  </a:tcPr>
                </a:tc>
                <a:tc>
                  <a:txBody>
                    <a:bodyPr/>
                    <a:lstStyle/>
                    <a:p>
                      <a:pPr algn="r"/>
                      <a:r>
                        <a:rPr lang="en-US">
                          <a:effectLst/>
                        </a:rPr>
                        <a:t>294.0</a:t>
                      </a:r>
                    </a:p>
                  </a:txBody>
                  <a:tcPr anchor="ctr">
                    <a:lnL>
                      <a:noFill/>
                    </a:lnL>
                    <a:lnR>
                      <a:noFill/>
                    </a:lnR>
                    <a:lnT>
                      <a:noFill/>
                    </a:lnT>
                    <a:lnB>
                      <a:noFill/>
                    </a:lnB>
                  </a:tcPr>
                </a:tc>
                <a:tc>
                  <a:txBody>
                    <a:bodyPr/>
                    <a:lstStyle/>
                    <a:p>
                      <a:pPr algn="r"/>
                      <a:r>
                        <a:rPr lang="en-US">
                          <a:effectLst/>
                        </a:rPr>
                        <a:t>110.25</a:t>
                      </a:r>
                    </a:p>
                  </a:txBody>
                  <a:tcPr anchor="ctr">
                    <a:lnL>
                      <a:noFill/>
                    </a:lnL>
                    <a:lnR>
                      <a:noFill/>
                    </a:lnR>
                    <a:lnT>
                      <a:noFill/>
                    </a:lnT>
                    <a:lnB>
                      <a:noFill/>
                    </a:lnB>
                  </a:tcPr>
                </a:tc>
                <a:tc>
                  <a:txBody>
                    <a:bodyPr/>
                    <a:lstStyle/>
                    <a:p>
                      <a:pPr algn="r"/>
                      <a:r>
                        <a:rPr lang="en-US">
                          <a:effectLst/>
                        </a:rPr>
                        <a:t>7.0</a:t>
                      </a:r>
                    </a:p>
                  </a:txBody>
                  <a:tcPr anchor="ctr">
                    <a:lnL>
                      <a:noFill/>
                    </a:lnL>
                    <a:lnR>
                      <a:noFill/>
                    </a:lnR>
                    <a:lnT>
                      <a:noFill/>
                    </a:lnT>
                    <a:lnB>
                      <a:noFill/>
                    </a:lnB>
                  </a:tcPr>
                </a:tc>
                <a:tc>
                  <a:txBody>
                    <a:bodyPr/>
                    <a:lstStyle/>
                    <a:p>
                      <a:pPr algn="r"/>
                      <a:r>
                        <a:rPr lang="en-US">
                          <a:effectLst/>
                        </a:rPr>
                        <a:t>3.0</a:t>
                      </a:r>
                    </a:p>
                  </a:txBody>
                  <a:tcPr anchor="ctr">
                    <a:lnL>
                      <a:noFill/>
                    </a:lnL>
                    <a:lnR>
                      <a:noFill/>
                    </a:lnR>
                    <a:lnT>
                      <a:noFill/>
                    </a:lnT>
                    <a:lnB>
                      <a:noFill/>
                    </a:lnB>
                  </a:tcPr>
                </a:tc>
                <a:tc>
                  <a:txBody>
                    <a:bodyPr/>
                    <a:lstStyle/>
                    <a:p>
                      <a:pPr algn="r"/>
                      <a:r>
                        <a:rPr lang="en-US">
                          <a:effectLst/>
                        </a:rPr>
                        <a:t>0.0</a:t>
                      </a:r>
                    </a:p>
                  </a:txBody>
                  <a:tcPr anchor="ctr">
                    <a:lnL>
                      <a:noFill/>
                    </a:lnL>
                    <a:lnR>
                      <a:noFill/>
                    </a:lnR>
                    <a:lnT>
                      <a:noFill/>
                    </a:lnT>
                    <a:lnB>
                      <a:noFill/>
                    </a:lnB>
                  </a:tcPr>
                </a:tc>
                <a:tc>
                  <a:txBody>
                    <a:bodyPr/>
                    <a:lstStyle/>
                    <a:p>
                      <a:pPr algn="r"/>
                      <a:r>
                        <a:rPr lang="en-US">
                          <a:effectLst/>
                        </a:rPr>
                        <a:t>0.0</a:t>
                      </a:r>
                    </a:p>
                  </a:txBody>
                  <a:tcPr anchor="ctr">
                    <a:lnL>
                      <a:noFill/>
                    </a:lnL>
                    <a:lnR>
                      <a:noFill/>
                    </a:lnR>
                    <a:lnT>
                      <a:noFill/>
                    </a:lnT>
                    <a:lnB>
                      <a:noFill/>
                    </a:lnB>
                  </a:tcPr>
                </a:tc>
                <a:tc>
                  <a:txBody>
                    <a:bodyPr/>
                    <a:lstStyle/>
                    <a:p>
                      <a:pPr algn="r"/>
                      <a:r>
                        <a:rPr lang="en-US">
                          <a:effectLst/>
                        </a:rPr>
                        <a:t>15.55</a:t>
                      </a:r>
                    </a:p>
                  </a:txBody>
                  <a:tcPr anchor="ctr">
                    <a:lnL>
                      <a:noFill/>
                    </a:lnL>
                    <a:lnR>
                      <a:noFill/>
                    </a:lnR>
                    <a:lnT>
                      <a:noFill/>
                    </a:lnT>
                    <a:lnB>
                      <a:noFill/>
                    </a:lnB>
                  </a:tcPr>
                </a:tc>
                <a:tc>
                  <a:txBody>
                    <a:bodyPr/>
                    <a:lstStyle/>
                    <a:p>
                      <a:pPr algn="r"/>
                      <a:r>
                        <a:rPr lang="en-US">
                          <a:effectLst/>
                        </a:rPr>
                        <a:t>21.33</a:t>
                      </a:r>
                    </a:p>
                  </a:txBody>
                  <a:tcPr anchor="ctr">
                    <a:lnL>
                      <a:noFill/>
                    </a:lnL>
                    <a:lnR>
                      <a:noFill/>
                    </a:lnR>
                    <a:lnT>
                      <a:noFill/>
                    </a:lnT>
                    <a:lnB>
                      <a:noFill/>
                    </a:lnB>
                  </a:tcPr>
                </a:tc>
                <a:extLst>
                  <a:ext uri="{0D108BD9-81ED-4DB2-BD59-A6C34878D82A}">
                    <a16:rowId xmlns:a16="http://schemas.microsoft.com/office/drawing/2014/main" val="2256586496"/>
                  </a:ext>
                </a:extLst>
              </a:tr>
              <a:tr h="323675">
                <a:tc>
                  <a:txBody>
                    <a:bodyPr/>
                    <a:lstStyle/>
                    <a:p>
                      <a:pPr fontAlgn="ctr"/>
                      <a:r>
                        <a:rPr lang="en-US" b="1">
                          <a:effectLst/>
                        </a:rPr>
                        <a:t>2</a:t>
                      </a:r>
                    </a:p>
                  </a:txBody>
                  <a:tcPr anchor="ctr">
                    <a:lnL>
                      <a:noFill/>
                    </a:lnL>
                    <a:lnR>
                      <a:noFill/>
                    </a:lnR>
                    <a:lnT>
                      <a:noFill/>
                    </a:lnT>
                    <a:lnB>
                      <a:noFill/>
                    </a:lnB>
                  </a:tcPr>
                </a:tc>
                <a:tc>
                  <a:txBody>
                    <a:bodyPr/>
                    <a:lstStyle/>
                    <a:p>
                      <a:pPr algn="r"/>
                      <a:r>
                        <a:rPr lang="en-US">
                          <a:effectLst/>
                        </a:rPr>
                        <a:t>0.98</a:t>
                      </a:r>
                    </a:p>
                  </a:txBody>
                  <a:tcPr anchor="ctr">
                    <a:lnL>
                      <a:noFill/>
                    </a:lnL>
                    <a:lnR>
                      <a:noFill/>
                    </a:lnR>
                    <a:lnT>
                      <a:noFill/>
                    </a:lnT>
                    <a:lnB>
                      <a:noFill/>
                    </a:lnB>
                  </a:tcPr>
                </a:tc>
                <a:tc>
                  <a:txBody>
                    <a:bodyPr/>
                    <a:lstStyle/>
                    <a:p>
                      <a:pPr algn="r"/>
                      <a:r>
                        <a:rPr lang="en-US">
                          <a:effectLst/>
                        </a:rPr>
                        <a:t>514.5</a:t>
                      </a:r>
                    </a:p>
                  </a:txBody>
                  <a:tcPr anchor="ctr">
                    <a:lnL>
                      <a:noFill/>
                    </a:lnL>
                    <a:lnR>
                      <a:noFill/>
                    </a:lnR>
                    <a:lnT>
                      <a:noFill/>
                    </a:lnT>
                    <a:lnB>
                      <a:noFill/>
                    </a:lnB>
                  </a:tcPr>
                </a:tc>
                <a:tc>
                  <a:txBody>
                    <a:bodyPr/>
                    <a:lstStyle/>
                    <a:p>
                      <a:pPr algn="r"/>
                      <a:r>
                        <a:rPr lang="en-US">
                          <a:effectLst/>
                        </a:rPr>
                        <a:t>294.0</a:t>
                      </a:r>
                    </a:p>
                  </a:txBody>
                  <a:tcPr anchor="ctr">
                    <a:lnL>
                      <a:noFill/>
                    </a:lnL>
                    <a:lnR>
                      <a:noFill/>
                    </a:lnR>
                    <a:lnT>
                      <a:noFill/>
                    </a:lnT>
                    <a:lnB>
                      <a:noFill/>
                    </a:lnB>
                  </a:tcPr>
                </a:tc>
                <a:tc>
                  <a:txBody>
                    <a:bodyPr/>
                    <a:lstStyle/>
                    <a:p>
                      <a:pPr algn="r"/>
                      <a:r>
                        <a:rPr lang="en-US">
                          <a:effectLst/>
                        </a:rPr>
                        <a:t>110.25</a:t>
                      </a:r>
                    </a:p>
                  </a:txBody>
                  <a:tcPr anchor="ctr">
                    <a:lnL>
                      <a:noFill/>
                    </a:lnL>
                    <a:lnR>
                      <a:noFill/>
                    </a:lnR>
                    <a:lnT>
                      <a:noFill/>
                    </a:lnT>
                    <a:lnB>
                      <a:noFill/>
                    </a:lnB>
                  </a:tcPr>
                </a:tc>
                <a:tc>
                  <a:txBody>
                    <a:bodyPr/>
                    <a:lstStyle/>
                    <a:p>
                      <a:pPr algn="r"/>
                      <a:r>
                        <a:rPr lang="en-US">
                          <a:effectLst/>
                        </a:rPr>
                        <a:t>7.0</a:t>
                      </a:r>
                    </a:p>
                  </a:txBody>
                  <a:tcPr anchor="ctr">
                    <a:lnL>
                      <a:noFill/>
                    </a:lnL>
                    <a:lnR>
                      <a:noFill/>
                    </a:lnR>
                    <a:lnT>
                      <a:noFill/>
                    </a:lnT>
                    <a:lnB>
                      <a:noFill/>
                    </a:lnB>
                  </a:tcPr>
                </a:tc>
                <a:tc>
                  <a:txBody>
                    <a:bodyPr/>
                    <a:lstStyle/>
                    <a:p>
                      <a:pPr algn="r"/>
                      <a:r>
                        <a:rPr lang="en-US">
                          <a:effectLst/>
                        </a:rPr>
                        <a:t>4.0</a:t>
                      </a:r>
                    </a:p>
                  </a:txBody>
                  <a:tcPr anchor="ctr">
                    <a:lnL>
                      <a:noFill/>
                    </a:lnL>
                    <a:lnR>
                      <a:noFill/>
                    </a:lnR>
                    <a:lnT>
                      <a:noFill/>
                    </a:lnT>
                    <a:lnB>
                      <a:noFill/>
                    </a:lnB>
                  </a:tcPr>
                </a:tc>
                <a:tc>
                  <a:txBody>
                    <a:bodyPr/>
                    <a:lstStyle/>
                    <a:p>
                      <a:pPr algn="r"/>
                      <a:r>
                        <a:rPr lang="en-US">
                          <a:effectLst/>
                        </a:rPr>
                        <a:t>0.0</a:t>
                      </a:r>
                    </a:p>
                  </a:txBody>
                  <a:tcPr anchor="ctr">
                    <a:lnL>
                      <a:noFill/>
                    </a:lnL>
                    <a:lnR>
                      <a:noFill/>
                    </a:lnR>
                    <a:lnT>
                      <a:noFill/>
                    </a:lnT>
                    <a:lnB>
                      <a:noFill/>
                    </a:lnB>
                  </a:tcPr>
                </a:tc>
                <a:tc>
                  <a:txBody>
                    <a:bodyPr/>
                    <a:lstStyle/>
                    <a:p>
                      <a:pPr algn="r"/>
                      <a:r>
                        <a:rPr lang="en-US">
                          <a:effectLst/>
                        </a:rPr>
                        <a:t>0.0</a:t>
                      </a:r>
                    </a:p>
                  </a:txBody>
                  <a:tcPr anchor="ctr">
                    <a:lnL>
                      <a:noFill/>
                    </a:lnL>
                    <a:lnR>
                      <a:noFill/>
                    </a:lnR>
                    <a:lnT>
                      <a:noFill/>
                    </a:lnT>
                    <a:lnB>
                      <a:noFill/>
                    </a:lnB>
                  </a:tcPr>
                </a:tc>
                <a:tc>
                  <a:txBody>
                    <a:bodyPr/>
                    <a:lstStyle/>
                    <a:p>
                      <a:pPr algn="r"/>
                      <a:r>
                        <a:rPr lang="en-US">
                          <a:effectLst/>
                        </a:rPr>
                        <a:t>15.55</a:t>
                      </a:r>
                    </a:p>
                  </a:txBody>
                  <a:tcPr anchor="ctr">
                    <a:lnL>
                      <a:noFill/>
                    </a:lnL>
                    <a:lnR>
                      <a:noFill/>
                    </a:lnR>
                    <a:lnT>
                      <a:noFill/>
                    </a:lnT>
                    <a:lnB>
                      <a:noFill/>
                    </a:lnB>
                  </a:tcPr>
                </a:tc>
                <a:tc>
                  <a:txBody>
                    <a:bodyPr/>
                    <a:lstStyle/>
                    <a:p>
                      <a:pPr algn="r"/>
                      <a:r>
                        <a:rPr lang="en-US">
                          <a:effectLst/>
                        </a:rPr>
                        <a:t>21.33</a:t>
                      </a:r>
                    </a:p>
                  </a:txBody>
                  <a:tcPr anchor="ctr">
                    <a:lnL>
                      <a:noFill/>
                    </a:lnL>
                    <a:lnR>
                      <a:noFill/>
                    </a:lnR>
                    <a:lnT>
                      <a:noFill/>
                    </a:lnT>
                    <a:lnB>
                      <a:noFill/>
                    </a:lnB>
                  </a:tcPr>
                </a:tc>
                <a:extLst>
                  <a:ext uri="{0D108BD9-81ED-4DB2-BD59-A6C34878D82A}">
                    <a16:rowId xmlns:a16="http://schemas.microsoft.com/office/drawing/2014/main" val="3534510497"/>
                  </a:ext>
                </a:extLst>
              </a:tr>
              <a:tr h="323675">
                <a:tc>
                  <a:txBody>
                    <a:bodyPr/>
                    <a:lstStyle/>
                    <a:p>
                      <a:pPr fontAlgn="ctr"/>
                      <a:r>
                        <a:rPr lang="en-US" b="1">
                          <a:effectLst/>
                        </a:rPr>
                        <a:t>3</a:t>
                      </a:r>
                    </a:p>
                  </a:txBody>
                  <a:tcPr anchor="ctr">
                    <a:lnL>
                      <a:noFill/>
                    </a:lnL>
                    <a:lnR>
                      <a:noFill/>
                    </a:lnR>
                    <a:lnT>
                      <a:noFill/>
                    </a:lnT>
                    <a:lnB>
                      <a:noFill/>
                    </a:lnB>
                  </a:tcPr>
                </a:tc>
                <a:tc>
                  <a:txBody>
                    <a:bodyPr/>
                    <a:lstStyle/>
                    <a:p>
                      <a:pPr algn="r"/>
                      <a:r>
                        <a:rPr lang="en-US">
                          <a:effectLst/>
                        </a:rPr>
                        <a:t>0.98</a:t>
                      </a:r>
                    </a:p>
                  </a:txBody>
                  <a:tcPr anchor="ctr">
                    <a:lnL>
                      <a:noFill/>
                    </a:lnL>
                    <a:lnR>
                      <a:noFill/>
                    </a:lnR>
                    <a:lnT>
                      <a:noFill/>
                    </a:lnT>
                    <a:lnB>
                      <a:noFill/>
                    </a:lnB>
                  </a:tcPr>
                </a:tc>
                <a:tc>
                  <a:txBody>
                    <a:bodyPr/>
                    <a:lstStyle/>
                    <a:p>
                      <a:pPr algn="r"/>
                      <a:r>
                        <a:rPr lang="en-US">
                          <a:effectLst/>
                        </a:rPr>
                        <a:t>514.5</a:t>
                      </a:r>
                    </a:p>
                  </a:txBody>
                  <a:tcPr anchor="ctr">
                    <a:lnL>
                      <a:noFill/>
                    </a:lnL>
                    <a:lnR>
                      <a:noFill/>
                    </a:lnR>
                    <a:lnT>
                      <a:noFill/>
                    </a:lnT>
                    <a:lnB>
                      <a:noFill/>
                    </a:lnB>
                  </a:tcPr>
                </a:tc>
                <a:tc>
                  <a:txBody>
                    <a:bodyPr/>
                    <a:lstStyle/>
                    <a:p>
                      <a:pPr algn="r"/>
                      <a:r>
                        <a:rPr lang="en-US">
                          <a:effectLst/>
                        </a:rPr>
                        <a:t>294.0</a:t>
                      </a:r>
                    </a:p>
                  </a:txBody>
                  <a:tcPr anchor="ctr">
                    <a:lnL>
                      <a:noFill/>
                    </a:lnL>
                    <a:lnR>
                      <a:noFill/>
                    </a:lnR>
                    <a:lnT>
                      <a:noFill/>
                    </a:lnT>
                    <a:lnB>
                      <a:noFill/>
                    </a:lnB>
                  </a:tcPr>
                </a:tc>
                <a:tc>
                  <a:txBody>
                    <a:bodyPr/>
                    <a:lstStyle/>
                    <a:p>
                      <a:pPr algn="r"/>
                      <a:r>
                        <a:rPr lang="en-US">
                          <a:effectLst/>
                        </a:rPr>
                        <a:t>110.25</a:t>
                      </a:r>
                    </a:p>
                  </a:txBody>
                  <a:tcPr anchor="ctr">
                    <a:lnL>
                      <a:noFill/>
                    </a:lnL>
                    <a:lnR>
                      <a:noFill/>
                    </a:lnR>
                    <a:lnT>
                      <a:noFill/>
                    </a:lnT>
                    <a:lnB>
                      <a:noFill/>
                    </a:lnB>
                  </a:tcPr>
                </a:tc>
                <a:tc>
                  <a:txBody>
                    <a:bodyPr/>
                    <a:lstStyle/>
                    <a:p>
                      <a:pPr algn="r"/>
                      <a:r>
                        <a:rPr lang="en-US">
                          <a:effectLst/>
                        </a:rPr>
                        <a:t>7.0</a:t>
                      </a:r>
                    </a:p>
                  </a:txBody>
                  <a:tcPr anchor="ctr">
                    <a:lnL>
                      <a:noFill/>
                    </a:lnL>
                    <a:lnR>
                      <a:noFill/>
                    </a:lnR>
                    <a:lnT>
                      <a:noFill/>
                    </a:lnT>
                    <a:lnB>
                      <a:noFill/>
                    </a:lnB>
                  </a:tcPr>
                </a:tc>
                <a:tc>
                  <a:txBody>
                    <a:bodyPr/>
                    <a:lstStyle/>
                    <a:p>
                      <a:pPr algn="r"/>
                      <a:r>
                        <a:rPr lang="en-US">
                          <a:effectLst/>
                        </a:rPr>
                        <a:t>5.0</a:t>
                      </a:r>
                    </a:p>
                  </a:txBody>
                  <a:tcPr anchor="ctr">
                    <a:lnL>
                      <a:noFill/>
                    </a:lnL>
                    <a:lnR>
                      <a:noFill/>
                    </a:lnR>
                    <a:lnT>
                      <a:noFill/>
                    </a:lnT>
                    <a:lnB>
                      <a:noFill/>
                    </a:lnB>
                  </a:tcPr>
                </a:tc>
                <a:tc>
                  <a:txBody>
                    <a:bodyPr/>
                    <a:lstStyle/>
                    <a:p>
                      <a:pPr algn="r"/>
                      <a:r>
                        <a:rPr lang="en-US">
                          <a:effectLst/>
                        </a:rPr>
                        <a:t>0.0</a:t>
                      </a:r>
                    </a:p>
                  </a:txBody>
                  <a:tcPr anchor="ctr">
                    <a:lnL>
                      <a:noFill/>
                    </a:lnL>
                    <a:lnR>
                      <a:noFill/>
                    </a:lnR>
                    <a:lnT>
                      <a:noFill/>
                    </a:lnT>
                    <a:lnB>
                      <a:noFill/>
                    </a:lnB>
                  </a:tcPr>
                </a:tc>
                <a:tc>
                  <a:txBody>
                    <a:bodyPr/>
                    <a:lstStyle/>
                    <a:p>
                      <a:pPr algn="r"/>
                      <a:r>
                        <a:rPr lang="en-US">
                          <a:effectLst/>
                        </a:rPr>
                        <a:t>0.0</a:t>
                      </a:r>
                    </a:p>
                  </a:txBody>
                  <a:tcPr anchor="ctr">
                    <a:lnL>
                      <a:noFill/>
                    </a:lnL>
                    <a:lnR>
                      <a:noFill/>
                    </a:lnR>
                    <a:lnT>
                      <a:noFill/>
                    </a:lnT>
                    <a:lnB>
                      <a:noFill/>
                    </a:lnB>
                  </a:tcPr>
                </a:tc>
                <a:tc>
                  <a:txBody>
                    <a:bodyPr/>
                    <a:lstStyle/>
                    <a:p>
                      <a:pPr algn="r"/>
                      <a:r>
                        <a:rPr lang="en-US">
                          <a:effectLst/>
                        </a:rPr>
                        <a:t>15.55</a:t>
                      </a:r>
                    </a:p>
                  </a:txBody>
                  <a:tcPr anchor="ctr">
                    <a:lnL>
                      <a:noFill/>
                    </a:lnL>
                    <a:lnR>
                      <a:noFill/>
                    </a:lnR>
                    <a:lnT>
                      <a:noFill/>
                    </a:lnT>
                    <a:lnB>
                      <a:noFill/>
                    </a:lnB>
                  </a:tcPr>
                </a:tc>
                <a:tc>
                  <a:txBody>
                    <a:bodyPr/>
                    <a:lstStyle/>
                    <a:p>
                      <a:pPr algn="r"/>
                      <a:r>
                        <a:rPr lang="en-US">
                          <a:effectLst/>
                        </a:rPr>
                        <a:t>21.33</a:t>
                      </a:r>
                    </a:p>
                  </a:txBody>
                  <a:tcPr anchor="ctr">
                    <a:lnL>
                      <a:noFill/>
                    </a:lnL>
                    <a:lnR>
                      <a:noFill/>
                    </a:lnR>
                    <a:lnT>
                      <a:noFill/>
                    </a:lnT>
                    <a:lnB>
                      <a:noFill/>
                    </a:lnB>
                  </a:tcPr>
                </a:tc>
                <a:extLst>
                  <a:ext uri="{0D108BD9-81ED-4DB2-BD59-A6C34878D82A}">
                    <a16:rowId xmlns:a16="http://schemas.microsoft.com/office/drawing/2014/main" val="1030990864"/>
                  </a:ext>
                </a:extLst>
              </a:tr>
              <a:tr h="400700">
                <a:tc>
                  <a:txBody>
                    <a:bodyPr/>
                    <a:lstStyle/>
                    <a:p>
                      <a:pPr fontAlgn="ctr"/>
                      <a:r>
                        <a:rPr lang="en-US" b="1">
                          <a:effectLst/>
                        </a:rPr>
                        <a:t>4</a:t>
                      </a:r>
                    </a:p>
                  </a:txBody>
                  <a:tcPr anchor="ctr">
                    <a:lnL>
                      <a:noFill/>
                    </a:lnL>
                    <a:lnR>
                      <a:noFill/>
                    </a:lnR>
                    <a:lnT>
                      <a:noFill/>
                    </a:lnT>
                    <a:lnB>
                      <a:noFill/>
                    </a:lnB>
                  </a:tcPr>
                </a:tc>
                <a:tc>
                  <a:txBody>
                    <a:bodyPr/>
                    <a:lstStyle/>
                    <a:p>
                      <a:pPr algn="r"/>
                      <a:r>
                        <a:rPr lang="en-US">
                          <a:effectLst/>
                        </a:rPr>
                        <a:t>0.90</a:t>
                      </a:r>
                    </a:p>
                  </a:txBody>
                  <a:tcPr anchor="ctr">
                    <a:lnL>
                      <a:noFill/>
                    </a:lnL>
                    <a:lnR>
                      <a:noFill/>
                    </a:lnR>
                    <a:lnT>
                      <a:noFill/>
                    </a:lnT>
                    <a:lnB>
                      <a:noFill/>
                    </a:lnB>
                  </a:tcPr>
                </a:tc>
                <a:tc>
                  <a:txBody>
                    <a:bodyPr/>
                    <a:lstStyle/>
                    <a:p>
                      <a:pPr algn="r"/>
                      <a:r>
                        <a:rPr lang="en-US">
                          <a:effectLst/>
                        </a:rPr>
                        <a:t>563.5</a:t>
                      </a:r>
                    </a:p>
                  </a:txBody>
                  <a:tcPr anchor="ctr">
                    <a:lnL>
                      <a:noFill/>
                    </a:lnL>
                    <a:lnR>
                      <a:noFill/>
                    </a:lnR>
                    <a:lnT>
                      <a:noFill/>
                    </a:lnT>
                    <a:lnB>
                      <a:noFill/>
                    </a:lnB>
                  </a:tcPr>
                </a:tc>
                <a:tc>
                  <a:txBody>
                    <a:bodyPr/>
                    <a:lstStyle/>
                    <a:p>
                      <a:pPr algn="r"/>
                      <a:r>
                        <a:rPr lang="en-US">
                          <a:effectLst/>
                        </a:rPr>
                        <a:t>318.5</a:t>
                      </a:r>
                    </a:p>
                  </a:txBody>
                  <a:tcPr anchor="ctr">
                    <a:lnL>
                      <a:noFill/>
                    </a:lnL>
                    <a:lnR>
                      <a:noFill/>
                    </a:lnR>
                    <a:lnT>
                      <a:noFill/>
                    </a:lnT>
                    <a:lnB>
                      <a:noFill/>
                    </a:lnB>
                  </a:tcPr>
                </a:tc>
                <a:tc>
                  <a:txBody>
                    <a:bodyPr/>
                    <a:lstStyle/>
                    <a:p>
                      <a:pPr algn="r"/>
                      <a:r>
                        <a:rPr lang="en-US">
                          <a:effectLst/>
                        </a:rPr>
                        <a:t>122.50</a:t>
                      </a:r>
                    </a:p>
                  </a:txBody>
                  <a:tcPr anchor="ctr">
                    <a:lnL>
                      <a:noFill/>
                    </a:lnL>
                    <a:lnR>
                      <a:noFill/>
                    </a:lnR>
                    <a:lnT>
                      <a:noFill/>
                    </a:lnT>
                    <a:lnB>
                      <a:noFill/>
                    </a:lnB>
                  </a:tcPr>
                </a:tc>
                <a:tc>
                  <a:txBody>
                    <a:bodyPr/>
                    <a:lstStyle/>
                    <a:p>
                      <a:pPr algn="r"/>
                      <a:r>
                        <a:rPr lang="en-US">
                          <a:effectLst/>
                        </a:rPr>
                        <a:t>7.0</a:t>
                      </a:r>
                    </a:p>
                  </a:txBody>
                  <a:tcPr anchor="ctr">
                    <a:lnL>
                      <a:noFill/>
                    </a:lnL>
                    <a:lnR>
                      <a:noFill/>
                    </a:lnR>
                    <a:lnT>
                      <a:noFill/>
                    </a:lnT>
                    <a:lnB>
                      <a:noFill/>
                    </a:lnB>
                  </a:tcPr>
                </a:tc>
                <a:tc>
                  <a:txBody>
                    <a:bodyPr/>
                    <a:lstStyle/>
                    <a:p>
                      <a:pPr algn="r"/>
                      <a:r>
                        <a:rPr lang="en-US">
                          <a:effectLst/>
                        </a:rPr>
                        <a:t>2.0</a:t>
                      </a:r>
                    </a:p>
                  </a:txBody>
                  <a:tcPr anchor="ctr">
                    <a:lnL>
                      <a:noFill/>
                    </a:lnL>
                    <a:lnR>
                      <a:noFill/>
                    </a:lnR>
                    <a:lnT>
                      <a:noFill/>
                    </a:lnT>
                    <a:lnB>
                      <a:noFill/>
                    </a:lnB>
                  </a:tcPr>
                </a:tc>
                <a:tc>
                  <a:txBody>
                    <a:bodyPr/>
                    <a:lstStyle/>
                    <a:p>
                      <a:pPr algn="r"/>
                      <a:r>
                        <a:rPr lang="en-US">
                          <a:effectLst/>
                        </a:rPr>
                        <a:t>0.0</a:t>
                      </a:r>
                    </a:p>
                  </a:txBody>
                  <a:tcPr anchor="ctr">
                    <a:lnL>
                      <a:noFill/>
                    </a:lnL>
                    <a:lnR>
                      <a:noFill/>
                    </a:lnR>
                    <a:lnT>
                      <a:noFill/>
                    </a:lnT>
                    <a:lnB>
                      <a:noFill/>
                    </a:lnB>
                  </a:tcPr>
                </a:tc>
                <a:tc>
                  <a:txBody>
                    <a:bodyPr/>
                    <a:lstStyle/>
                    <a:p>
                      <a:pPr algn="r"/>
                      <a:r>
                        <a:rPr lang="en-US">
                          <a:effectLst/>
                        </a:rPr>
                        <a:t>0.0</a:t>
                      </a:r>
                    </a:p>
                  </a:txBody>
                  <a:tcPr anchor="ctr">
                    <a:lnL>
                      <a:noFill/>
                    </a:lnL>
                    <a:lnR>
                      <a:noFill/>
                    </a:lnR>
                    <a:lnT>
                      <a:noFill/>
                    </a:lnT>
                    <a:lnB>
                      <a:noFill/>
                    </a:lnB>
                  </a:tcPr>
                </a:tc>
                <a:tc>
                  <a:txBody>
                    <a:bodyPr/>
                    <a:lstStyle/>
                    <a:p>
                      <a:pPr algn="r"/>
                      <a:r>
                        <a:rPr lang="en-US">
                          <a:effectLst/>
                        </a:rPr>
                        <a:t>20.84</a:t>
                      </a:r>
                    </a:p>
                  </a:txBody>
                  <a:tcPr anchor="ctr">
                    <a:lnL>
                      <a:noFill/>
                    </a:lnL>
                    <a:lnR>
                      <a:noFill/>
                    </a:lnR>
                    <a:lnT>
                      <a:noFill/>
                    </a:lnT>
                    <a:lnB>
                      <a:noFill/>
                    </a:lnB>
                  </a:tcPr>
                </a:tc>
                <a:tc>
                  <a:txBody>
                    <a:bodyPr/>
                    <a:lstStyle/>
                    <a:p>
                      <a:pPr algn="r"/>
                      <a:r>
                        <a:rPr lang="en-US" dirty="0">
                          <a:effectLst/>
                        </a:rPr>
                        <a:t>28.28</a:t>
                      </a:r>
                    </a:p>
                  </a:txBody>
                  <a:tcPr anchor="ctr">
                    <a:lnL>
                      <a:noFill/>
                    </a:lnL>
                    <a:lnR>
                      <a:noFill/>
                    </a:lnR>
                    <a:lnT>
                      <a:noFill/>
                    </a:lnT>
                    <a:lnB>
                      <a:noFill/>
                    </a:lnB>
                  </a:tcPr>
                </a:tc>
                <a:extLst>
                  <a:ext uri="{0D108BD9-81ED-4DB2-BD59-A6C34878D82A}">
                    <a16:rowId xmlns:a16="http://schemas.microsoft.com/office/drawing/2014/main" val="423323436"/>
                  </a:ext>
                </a:extLst>
              </a:tr>
            </a:tbl>
          </a:graphicData>
        </a:graphic>
      </p:graphicFrame>
    </p:spTree>
    <p:extLst>
      <p:ext uri="{BB962C8B-B14F-4D97-AF65-F5344CB8AC3E}">
        <p14:creationId xmlns:p14="http://schemas.microsoft.com/office/powerpoint/2010/main" val="179556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36E9-AC9D-9D1C-3E0E-407E4108A9E6}"/>
              </a:ext>
            </a:extLst>
          </p:cNvPr>
          <p:cNvSpPr>
            <a:spLocks noGrp="1"/>
          </p:cNvSpPr>
          <p:nvPr>
            <p:ph type="title"/>
          </p:nvPr>
        </p:nvSpPr>
        <p:spPr/>
        <p:txBody>
          <a:bodyPr/>
          <a:lstStyle/>
          <a:p>
            <a:r>
              <a:rPr lang="en-US" dirty="0"/>
              <a:t>Feature Engineering </a:t>
            </a:r>
          </a:p>
        </p:txBody>
      </p:sp>
      <p:sp>
        <p:nvSpPr>
          <p:cNvPr id="3" name="Content Placeholder 2">
            <a:extLst>
              <a:ext uri="{FF2B5EF4-FFF2-40B4-BE49-F238E27FC236}">
                <a16:creationId xmlns:a16="http://schemas.microsoft.com/office/drawing/2014/main" id="{2A808C52-CFFA-55C6-F457-A55004129212}"/>
              </a:ext>
            </a:extLst>
          </p:cNvPr>
          <p:cNvSpPr>
            <a:spLocks noGrp="1"/>
          </p:cNvSpPr>
          <p:nvPr>
            <p:ph idx="1"/>
          </p:nvPr>
        </p:nvSpPr>
        <p:spPr/>
        <p:txBody>
          <a:bodyPr/>
          <a:lstStyle/>
          <a:p>
            <a:pPr marL="457200" indent="-457200">
              <a:buFont typeface="+mj-lt"/>
              <a:buAutoNum type="alphaLcPeriod"/>
            </a:pPr>
            <a:r>
              <a:rPr lang="en-US" dirty="0"/>
              <a:t>Data Shape – </a:t>
            </a:r>
            <a:r>
              <a:rPr lang="en-US" dirty="0">
                <a:solidFill>
                  <a:schemeClr val="accent4">
                    <a:lumMod val="75000"/>
                  </a:schemeClr>
                </a:solidFill>
              </a:rPr>
              <a:t>(1296X1O)</a:t>
            </a:r>
          </a:p>
          <a:p>
            <a:pPr marL="457200" indent="-457200">
              <a:buFont typeface="+mj-lt"/>
              <a:buAutoNum type="alphaLcPeriod"/>
            </a:pPr>
            <a:r>
              <a:rPr lang="en-US" dirty="0">
                <a:solidFill>
                  <a:schemeClr val="tx1"/>
                </a:solidFill>
              </a:rPr>
              <a:t>There are </a:t>
            </a:r>
            <a:r>
              <a:rPr lang="en-US" dirty="0">
                <a:solidFill>
                  <a:schemeClr val="accent4">
                    <a:lumMod val="75000"/>
                  </a:schemeClr>
                </a:solidFill>
              </a:rPr>
              <a:t>528 missing </a:t>
            </a:r>
            <a:r>
              <a:rPr lang="en-US" dirty="0">
                <a:solidFill>
                  <a:schemeClr val="tx1"/>
                </a:solidFill>
              </a:rPr>
              <a:t>values in the dataset . </a:t>
            </a:r>
            <a:r>
              <a:rPr lang="en-US" dirty="0">
                <a:solidFill>
                  <a:schemeClr val="accent4">
                    <a:lumMod val="75000"/>
                  </a:schemeClr>
                </a:solidFill>
              </a:rPr>
              <a:t>I’m dropping them al</a:t>
            </a:r>
            <a:r>
              <a:rPr lang="en-US" dirty="0">
                <a:solidFill>
                  <a:schemeClr val="tx1"/>
                </a:solidFill>
              </a:rPr>
              <a:t>l .</a:t>
            </a:r>
          </a:p>
          <a:p>
            <a:pPr marL="457200" indent="-457200">
              <a:buFont typeface="+mj-lt"/>
              <a:buAutoNum type="alphaLcPeriod"/>
            </a:pPr>
            <a:r>
              <a:rPr lang="en-US" dirty="0">
                <a:solidFill>
                  <a:schemeClr val="tx1"/>
                </a:solidFill>
              </a:rPr>
              <a:t>Adding up a new column as </a:t>
            </a:r>
            <a:r>
              <a:rPr lang="en-US" dirty="0">
                <a:solidFill>
                  <a:schemeClr val="accent4">
                    <a:lumMod val="75000"/>
                  </a:schemeClr>
                </a:solidFill>
              </a:rPr>
              <a:t>‘Overall Load’ . </a:t>
            </a:r>
            <a:r>
              <a:rPr lang="en-US" dirty="0">
                <a:solidFill>
                  <a:schemeClr val="tx1"/>
                </a:solidFill>
              </a:rPr>
              <a:t>It’s a joint of the column of  </a:t>
            </a:r>
            <a:r>
              <a:rPr lang="en-US" dirty="0">
                <a:solidFill>
                  <a:schemeClr val="accent4">
                    <a:lumMod val="75000"/>
                  </a:schemeClr>
                </a:solidFill>
              </a:rPr>
              <a:t>Heating Load &amp; Cooling Load .</a:t>
            </a:r>
          </a:p>
          <a:p>
            <a:pPr marL="457200" indent="-457200">
              <a:buFont typeface="+mj-lt"/>
              <a:buAutoNum type="alphaLcPeriod"/>
            </a:pPr>
            <a:endParaRPr lang="en-US" dirty="0">
              <a:solidFill>
                <a:schemeClr val="tx1"/>
              </a:solidFill>
            </a:endParaRPr>
          </a:p>
        </p:txBody>
      </p:sp>
      <p:graphicFrame>
        <p:nvGraphicFramePr>
          <p:cNvPr id="4" name="Table 3">
            <a:extLst>
              <a:ext uri="{FF2B5EF4-FFF2-40B4-BE49-F238E27FC236}">
                <a16:creationId xmlns:a16="http://schemas.microsoft.com/office/drawing/2014/main" id="{25A27F5F-CB58-6438-6E51-D43EB78E8DC4}"/>
              </a:ext>
            </a:extLst>
          </p:cNvPr>
          <p:cNvGraphicFramePr>
            <a:graphicFrameLocks noGrp="1"/>
          </p:cNvGraphicFramePr>
          <p:nvPr>
            <p:extLst>
              <p:ext uri="{D42A27DB-BD31-4B8C-83A1-F6EECF244321}">
                <p14:modId xmlns:p14="http://schemas.microsoft.com/office/powerpoint/2010/main" val="1916049839"/>
              </p:ext>
            </p:extLst>
          </p:nvPr>
        </p:nvGraphicFramePr>
        <p:xfrm>
          <a:off x="1036320" y="3496733"/>
          <a:ext cx="10058400" cy="1554480"/>
        </p:xfrm>
        <a:graphic>
          <a:graphicData uri="http://schemas.openxmlformats.org/drawingml/2006/table">
            <a:tbl>
              <a:tblPr/>
              <a:tblGrid>
                <a:gridCol w="838200">
                  <a:extLst>
                    <a:ext uri="{9D8B030D-6E8A-4147-A177-3AD203B41FA5}">
                      <a16:colId xmlns:a16="http://schemas.microsoft.com/office/drawing/2014/main" val="416388656"/>
                    </a:ext>
                  </a:extLst>
                </a:gridCol>
                <a:gridCol w="838200">
                  <a:extLst>
                    <a:ext uri="{9D8B030D-6E8A-4147-A177-3AD203B41FA5}">
                      <a16:colId xmlns:a16="http://schemas.microsoft.com/office/drawing/2014/main" val="3861746830"/>
                    </a:ext>
                  </a:extLst>
                </a:gridCol>
                <a:gridCol w="838200">
                  <a:extLst>
                    <a:ext uri="{9D8B030D-6E8A-4147-A177-3AD203B41FA5}">
                      <a16:colId xmlns:a16="http://schemas.microsoft.com/office/drawing/2014/main" val="4028615991"/>
                    </a:ext>
                  </a:extLst>
                </a:gridCol>
                <a:gridCol w="838200">
                  <a:extLst>
                    <a:ext uri="{9D8B030D-6E8A-4147-A177-3AD203B41FA5}">
                      <a16:colId xmlns:a16="http://schemas.microsoft.com/office/drawing/2014/main" val="2781461315"/>
                    </a:ext>
                  </a:extLst>
                </a:gridCol>
                <a:gridCol w="838200">
                  <a:extLst>
                    <a:ext uri="{9D8B030D-6E8A-4147-A177-3AD203B41FA5}">
                      <a16:colId xmlns:a16="http://schemas.microsoft.com/office/drawing/2014/main" val="1730662642"/>
                    </a:ext>
                  </a:extLst>
                </a:gridCol>
                <a:gridCol w="838200">
                  <a:extLst>
                    <a:ext uri="{9D8B030D-6E8A-4147-A177-3AD203B41FA5}">
                      <a16:colId xmlns:a16="http://schemas.microsoft.com/office/drawing/2014/main" val="2841045425"/>
                    </a:ext>
                  </a:extLst>
                </a:gridCol>
                <a:gridCol w="838200">
                  <a:extLst>
                    <a:ext uri="{9D8B030D-6E8A-4147-A177-3AD203B41FA5}">
                      <a16:colId xmlns:a16="http://schemas.microsoft.com/office/drawing/2014/main" val="1044792343"/>
                    </a:ext>
                  </a:extLst>
                </a:gridCol>
                <a:gridCol w="838200">
                  <a:extLst>
                    <a:ext uri="{9D8B030D-6E8A-4147-A177-3AD203B41FA5}">
                      <a16:colId xmlns:a16="http://schemas.microsoft.com/office/drawing/2014/main" val="495010654"/>
                    </a:ext>
                  </a:extLst>
                </a:gridCol>
                <a:gridCol w="838200">
                  <a:extLst>
                    <a:ext uri="{9D8B030D-6E8A-4147-A177-3AD203B41FA5}">
                      <a16:colId xmlns:a16="http://schemas.microsoft.com/office/drawing/2014/main" val="3387669496"/>
                    </a:ext>
                  </a:extLst>
                </a:gridCol>
                <a:gridCol w="838200">
                  <a:extLst>
                    <a:ext uri="{9D8B030D-6E8A-4147-A177-3AD203B41FA5}">
                      <a16:colId xmlns:a16="http://schemas.microsoft.com/office/drawing/2014/main" val="4218117820"/>
                    </a:ext>
                  </a:extLst>
                </a:gridCol>
                <a:gridCol w="838200">
                  <a:extLst>
                    <a:ext uri="{9D8B030D-6E8A-4147-A177-3AD203B41FA5}">
                      <a16:colId xmlns:a16="http://schemas.microsoft.com/office/drawing/2014/main" val="1746001448"/>
                    </a:ext>
                  </a:extLst>
                </a:gridCol>
                <a:gridCol w="838200">
                  <a:extLst>
                    <a:ext uri="{9D8B030D-6E8A-4147-A177-3AD203B41FA5}">
                      <a16:colId xmlns:a16="http://schemas.microsoft.com/office/drawing/2014/main" val="1500295228"/>
                    </a:ext>
                  </a:extLst>
                </a:gridCol>
              </a:tblGrid>
              <a:tr h="0">
                <a:tc>
                  <a:txBody>
                    <a:bodyPr/>
                    <a:lstStyle/>
                    <a:p>
                      <a:pPr algn="r"/>
                      <a:r>
                        <a:rPr lang="en-US" sz="1400" b="1" dirty="0">
                          <a:effectLst/>
                        </a:rPr>
                        <a:t>Relative Compactness</a:t>
                      </a:r>
                    </a:p>
                  </a:txBody>
                  <a:tcPr anchor="ctr">
                    <a:lnL>
                      <a:noFill/>
                    </a:lnL>
                    <a:lnR>
                      <a:noFill/>
                    </a:lnR>
                    <a:lnT>
                      <a:noFill/>
                    </a:lnT>
                    <a:lnB>
                      <a:noFill/>
                    </a:lnB>
                    <a:solidFill>
                      <a:srgbClr val="FFFFFF"/>
                    </a:solidFill>
                  </a:tcPr>
                </a:tc>
                <a:tc>
                  <a:txBody>
                    <a:bodyPr/>
                    <a:lstStyle/>
                    <a:p>
                      <a:pPr algn="r"/>
                      <a:r>
                        <a:rPr lang="en-US" sz="1400" b="1" dirty="0">
                          <a:effectLst/>
                        </a:rPr>
                        <a:t>Surface Area</a:t>
                      </a:r>
                    </a:p>
                  </a:txBody>
                  <a:tcPr anchor="ctr">
                    <a:lnL>
                      <a:noFill/>
                    </a:lnL>
                    <a:lnR>
                      <a:noFill/>
                    </a:lnR>
                    <a:lnT>
                      <a:noFill/>
                    </a:lnT>
                    <a:lnB>
                      <a:noFill/>
                    </a:lnB>
                    <a:solidFill>
                      <a:srgbClr val="FFFFFF"/>
                    </a:solidFill>
                  </a:tcPr>
                </a:tc>
                <a:tc>
                  <a:txBody>
                    <a:bodyPr/>
                    <a:lstStyle/>
                    <a:p>
                      <a:pPr algn="r"/>
                      <a:r>
                        <a:rPr lang="en-US" sz="1400" b="1">
                          <a:effectLst/>
                        </a:rPr>
                        <a:t>Wall Area</a:t>
                      </a:r>
                    </a:p>
                  </a:txBody>
                  <a:tcPr anchor="ctr">
                    <a:lnL>
                      <a:noFill/>
                    </a:lnL>
                    <a:lnR>
                      <a:noFill/>
                    </a:lnR>
                    <a:lnT>
                      <a:noFill/>
                    </a:lnT>
                    <a:lnB>
                      <a:noFill/>
                    </a:lnB>
                    <a:solidFill>
                      <a:srgbClr val="FFFFFF"/>
                    </a:solidFill>
                  </a:tcPr>
                </a:tc>
                <a:tc>
                  <a:txBody>
                    <a:bodyPr/>
                    <a:lstStyle/>
                    <a:p>
                      <a:pPr algn="r"/>
                      <a:r>
                        <a:rPr lang="en-US" sz="1400" b="1">
                          <a:effectLst/>
                        </a:rPr>
                        <a:t>Roof Area</a:t>
                      </a:r>
                    </a:p>
                  </a:txBody>
                  <a:tcPr anchor="ctr">
                    <a:lnL>
                      <a:noFill/>
                    </a:lnL>
                    <a:lnR>
                      <a:noFill/>
                    </a:lnR>
                    <a:lnT>
                      <a:noFill/>
                    </a:lnT>
                    <a:lnB>
                      <a:noFill/>
                    </a:lnB>
                    <a:solidFill>
                      <a:srgbClr val="FFFFFF"/>
                    </a:solidFill>
                  </a:tcPr>
                </a:tc>
                <a:tc>
                  <a:txBody>
                    <a:bodyPr/>
                    <a:lstStyle/>
                    <a:p>
                      <a:pPr algn="r"/>
                      <a:r>
                        <a:rPr lang="en-US" sz="1400" b="1">
                          <a:effectLst/>
                        </a:rPr>
                        <a:t>Overall Height</a:t>
                      </a:r>
                    </a:p>
                  </a:txBody>
                  <a:tcPr anchor="ctr">
                    <a:lnL>
                      <a:noFill/>
                    </a:lnL>
                    <a:lnR>
                      <a:noFill/>
                    </a:lnR>
                    <a:lnT>
                      <a:noFill/>
                    </a:lnT>
                    <a:lnB>
                      <a:noFill/>
                    </a:lnB>
                    <a:solidFill>
                      <a:srgbClr val="FFFFFF"/>
                    </a:solidFill>
                  </a:tcPr>
                </a:tc>
                <a:tc>
                  <a:txBody>
                    <a:bodyPr/>
                    <a:lstStyle/>
                    <a:p>
                      <a:pPr algn="r"/>
                      <a:r>
                        <a:rPr lang="en-US" sz="1400" b="1">
                          <a:effectLst/>
                        </a:rPr>
                        <a:t>Orientation</a:t>
                      </a:r>
                    </a:p>
                  </a:txBody>
                  <a:tcPr anchor="ctr">
                    <a:lnL>
                      <a:noFill/>
                    </a:lnL>
                    <a:lnR>
                      <a:noFill/>
                    </a:lnR>
                    <a:lnT>
                      <a:noFill/>
                    </a:lnT>
                    <a:lnB>
                      <a:noFill/>
                    </a:lnB>
                    <a:solidFill>
                      <a:srgbClr val="FFFFFF"/>
                    </a:solidFill>
                  </a:tcPr>
                </a:tc>
                <a:tc>
                  <a:txBody>
                    <a:bodyPr/>
                    <a:lstStyle/>
                    <a:p>
                      <a:pPr algn="r"/>
                      <a:r>
                        <a:rPr lang="en-US" sz="1400" b="1">
                          <a:effectLst/>
                        </a:rPr>
                        <a:t>Glazing Area</a:t>
                      </a:r>
                    </a:p>
                  </a:txBody>
                  <a:tcPr anchor="ctr">
                    <a:lnL>
                      <a:noFill/>
                    </a:lnL>
                    <a:lnR>
                      <a:noFill/>
                    </a:lnR>
                    <a:lnT>
                      <a:noFill/>
                    </a:lnT>
                    <a:lnB>
                      <a:noFill/>
                    </a:lnB>
                    <a:solidFill>
                      <a:srgbClr val="FFFFFF"/>
                    </a:solidFill>
                  </a:tcPr>
                </a:tc>
                <a:tc>
                  <a:txBody>
                    <a:bodyPr/>
                    <a:lstStyle/>
                    <a:p>
                      <a:pPr algn="r"/>
                      <a:r>
                        <a:rPr lang="en-US" sz="1400" b="1">
                          <a:effectLst/>
                        </a:rPr>
                        <a:t>Glazing Area Distribution</a:t>
                      </a:r>
                    </a:p>
                  </a:txBody>
                  <a:tcPr anchor="ctr">
                    <a:lnL>
                      <a:noFill/>
                    </a:lnL>
                    <a:lnR>
                      <a:noFill/>
                    </a:lnR>
                    <a:lnT>
                      <a:noFill/>
                    </a:lnT>
                    <a:lnB>
                      <a:noFill/>
                    </a:lnB>
                    <a:solidFill>
                      <a:srgbClr val="FFFFFF"/>
                    </a:solidFill>
                  </a:tcPr>
                </a:tc>
                <a:tc>
                  <a:txBody>
                    <a:bodyPr/>
                    <a:lstStyle/>
                    <a:p>
                      <a:pPr algn="r"/>
                      <a:r>
                        <a:rPr lang="en-US" sz="1400" b="1">
                          <a:effectLst/>
                        </a:rPr>
                        <a:t>Heating Load</a:t>
                      </a:r>
                    </a:p>
                  </a:txBody>
                  <a:tcPr anchor="ctr">
                    <a:lnL>
                      <a:noFill/>
                    </a:lnL>
                    <a:lnR>
                      <a:noFill/>
                    </a:lnR>
                    <a:lnT>
                      <a:noFill/>
                    </a:lnT>
                    <a:lnB>
                      <a:noFill/>
                    </a:lnB>
                    <a:solidFill>
                      <a:srgbClr val="FFFFFF"/>
                    </a:solidFill>
                  </a:tcPr>
                </a:tc>
                <a:tc>
                  <a:txBody>
                    <a:bodyPr/>
                    <a:lstStyle/>
                    <a:p>
                      <a:pPr algn="r"/>
                      <a:r>
                        <a:rPr lang="en-US" sz="1400" b="1">
                          <a:effectLst/>
                        </a:rPr>
                        <a:t>Cooling Load</a:t>
                      </a:r>
                    </a:p>
                  </a:txBody>
                  <a:tcPr anchor="ctr">
                    <a:lnL>
                      <a:noFill/>
                    </a:lnL>
                    <a:lnR>
                      <a:noFill/>
                    </a:lnR>
                    <a:lnT>
                      <a:noFill/>
                    </a:lnT>
                    <a:lnB>
                      <a:noFill/>
                    </a:lnB>
                    <a:solidFill>
                      <a:srgbClr val="FFFFFF"/>
                    </a:solidFill>
                  </a:tcPr>
                </a:tc>
                <a:tc>
                  <a:txBody>
                    <a:bodyPr/>
                    <a:lstStyle/>
                    <a:p>
                      <a:pPr algn="r"/>
                      <a:r>
                        <a:rPr lang="en-US" sz="1400" b="1">
                          <a:effectLst/>
                        </a:rPr>
                        <a:t>Overall Load</a:t>
                      </a:r>
                    </a:p>
                  </a:txBody>
                  <a:tcPr anchor="ctr">
                    <a:lnL>
                      <a:noFill/>
                    </a:lnL>
                    <a:lnR>
                      <a:noFill/>
                    </a:lnR>
                    <a:lnT>
                      <a:noFill/>
                    </a:lnT>
                    <a:lnB>
                      <a:noFill/>
                    </a:lnB>
                    <a:solidFill>
                      <a:srgbClr val="FFFFFF"/>
                    </a:solidFill>
                  </a:tcPr>
                </a:tc>
                <a:tc>
                  <a:txBody>
                    <a:bodyPr/>
                    <a:lstStyle/>
                    <a:p>
                      <a:endParaRPr lang="en-US" sz="1400"/>
                    </a:p>
                  </a:txBody>
                  <a:tcPr>
                    <a:lnL>
                      <a:noFill/>
                    </a:lnL>
                  </a:tcPr>
                </a:tc>
                <a:extLst>
                  <a:ext uri="{0D108BD9-81ED-4DB2-BD59-A6C34878D82A}">
                    <a16:rowId xmlns:a16="http://schemas.microsoft.com/office/drawing/2014/main" val="4038639194"/>
                  </a:ext>
                </a:extLst>
              </a:tr>
              <a:tr h="0">
                <a:tc>
                  <a:txBody>
                    <a:bodyPr/>
                    <a:lstStyle/>
                    <a:p>
                      <a:pPr fontAlgn="ctr"/>
                      <a:r>
                        <a:rPr lang="en-US" sz="1400" b="1">
                          <a:effectLst/>
                        </a:rPr>
                        <a:t>0</a:t>
                      </a:r>
                    </a:p>
                  </a:txBody>
                  <a:tcPr anchor="ctr">
                    <a:lnL>
                      <a:noFill/>
                    </a:lnL>
                    <a:lnR>
                      <a:noFill/>
                    </a:lnR>
                    <a:lnT>
                      <a:noFill/>
                    </a:lnT>
                    <a:lnB>
                      <a:noFill/>
                    </a:lnB>
                    <a:solidFill>
                      <a:srgbClr val="FFFFFF"/>
                    </a:solidFill>
                  </a:tcPr>
                </a:tc>
                <a:tc>
                  <a:txBody>
                    <a:bodyPr/>
                    <a:lstStyle/>
                    <a:p>
                      <a:pPr algn="r"/>
                      <a:r>
                        <a:rPr lang="en-US" sz="1400">
                          <a:effectLst/>
                        </a:rPr>
                        <a:t>0.98</a:t>
                      </a:r>
                    </a:p>
                  </a:txBody>
                  <a:tcPr anchor="ctr">
                    <a:lnL>
                      <a:noFill/>
                    </a:lnL>
                    <a:lnR>
                      <a:noFill/>
                    </a:lnR>
                    <a:lnT>
                      <a:noFill/>
                    </a:lnT>
                    <a:lnB>
                      <a:noFill/>
                    </a:lnB>
                    <a:solidFill>
                      <a:srgbClr val="FFFFFF"/>
                    </a:solidFill>
                  </a:tcPr>
                </a:tc>
                <a:tc>
                  <a:txBody>
                    <a:bodyPr/>
                    <a:lstStyle/>
                    <a:p>
                      <a:pPr algn="r"/>
                      <a:r>
                        <a:rPr lang="en-US" sz="1400">
                          <a:effectLst/>
                        </a:rPr>
                        <a:t>514.5</a:t>
                      </a:r>
                    </a:p>
                  </a:txBody>
                  <a:tcPr anchor="ctr">
                    <a:lnL>
                      <a:noFill/>
                    </a:lnL>
                    <a:lnR>
                      <a:noFill/>
                    </a:lnR>
                    <a:lnT>
                      <a:noFill/>
                    </a:lnT>
                    <a:lnB>
                      <a:noFill/>
                    </a:lnB>
                    <a:solidFill>
                      <a:srgbClr val="FFFFFF"/>
                    </a:solidFill>
                  </a:tcPr>
                </a:tc>
                <a:tc>
                  <a:txBody>
                    <a:bodyPr/>
                    <a:lstStyle/>
                    <a:p>
                      <a:pPr algn="r"/>
                      <a:r>
                        <a:rPr lang="en-US" sz="1400">
                          <a:effectLst/>
                        </a:rPr>
                        <a:t>294.0</a:t>
                      </a:r>
                    </a:p>
                  </a:txBody>
                  <a:tcPr anchor="ctr">
                    <a:lnL>
                      <a:noFill/>
                    </a:lnL>
                    <a:lnR>
                      <a:noFill/>
                    </a:lnR>
                    <a:lnT>
                      <a:noFill/>
                    </a:lnT>
                    <a:lnB>
                      <a:noFill/>
                    </a:lnB>
                    <a:solidFill>
                      <a:srgbClr val="FFFFFF"/>
                    </a:solidFill>
                  </a:tcPr>
                </a:tc>
                <a:tc>
                  <a:txBody>
                    <a:bodyPr/>
                    <a:lstStyle/>
                    <a:p>
                      <a:pPr algn="r"/>
                      <a:r>
                        <a:rPr lang="en-US" sz="1400">
                          <a:effectLst/>
                        </a:rPr>
                        <a:t>110.25</a:t>
                      </a:r>
                    </a:p>
                  </a:txBody>
                  <a:tcPr anchor="ctr">
                    <a:lnL>
                      <a:noFill/>
                    </a:lnL>
                    <a:lnR>
                      <a:noFill/>
                    </a:lnR>
                    <a:lnT>
                      <a:noFill/>
                    </a:lnT>
                    <a:lnB>
                      <a:noFill/>
                    </a:lnB>
                    <a:solidFill>
                      <a:srgbClr val="FFFFFF"/>
                    </a:solidFill>
                  </a:tcPr>
                </a:tc>
                <a:tc>
                  <a:txBody>
                    <a:bodyPr/>
                    <a:lstStyle/>
                    <a:p>
                      <a:pPr algn="r"/>
                      <a:r>
                        <a:rPr lang="en-US" sz="1400">
                          <a:effectLst/>
                        </a:rPr>
                        <a:t>7.0</a:t>
                      </a:r>
                    </a:p>
                  </a:txBody>
                  <a:tcPr anchor="ctr">
                    <a:lnL>
                      <a:noFill/>
                    </a:lnL>
                    <a:lnR>
                      <a:noFill/>
                    </a:lnR>
                    <a:lnT>
                      <a:noFill/>
                    </a:lnT>
                    <a:lnB>
                      <a:noFill/>
                    </a:lnB>
                    <a:solidFill>
                      <a:srgbClr val="FFFFFF"/>
                    </a:solidFill>
                  </a:tcPr>
                </a:tc>
                <a:tc>
                  <a:txBody>
                    <a:bodyPr/>
                    <a:lstStyle/>
                    <a:p>
                      <a:pPr algn="r"/>
                      <a:r>
                        <a:rPr lang="en-US" sz="1400">
                          <a:effectLst/>
                        </a:rPr>
                        <a:t>2.0</a:t>
                      </a:r>
                    </a:p>
                  </a:txBody>
                  <a:tcPr anchor="ctr">
                    <a:lnL>
                      <a:noFill/>
                    </a:lnL>
                    <a:lnR>
                      <a:noFill/>
                    </a:lnR>
                    <a:lnT>
                      <a:noFill/>
                    </a:lnT>
                    <a:lnB>
                      <a:noFill/>
                    </a:lnB>
                    <a:solidFill>
                      <a:srgbClr val="FFFFFF"/>
                    </a:solidFill>
                  </a:tcPr>
                </a:tc>
                <a:tc>
                  <a:txBody>
                    <a:bodyPr/>
                    <a:lstStyle/>
                    <a:p>
                      <a:pPr algn="r"/>
                      <a:r>
                        <a:rPr lang="en-US" sz="1400">
                          <a:effectLst/>
                        </a:rPr>
                        <a:t>0.0</a:t>
                      </a:r>
                    </a:p>
                  </a:txBody>
                  <a:tcPr anchor="ctr">
                    <a:lnL>
                      <a:noFill/>
                    </a:lnL>
                    <a:lnR>
                      <a:noFill/>
                    </a:lnR>
                    <a:lnT>
                      <a:noFill/>
                    </a:lnT>
                    <a:lnB>
                      <a:noFill/>
                    </a:lnB>
                    <a:solidFill>
                      <a:srgbClr val="FFFFFF"/>
                    </a:solidFill>
                  </a:tcPr>
                </a:tc>
                <a:tc>
                  <a:txBody>
                    <a:bodyPr/>
                    <a:lstStyle/>
                    <a:p>
                      <a:pPr algn="r"/>
                      <a:r>
                        <a:rPr lang="en-US" sz="1400">
                          <a:effectLst/>
                        </a:rPr>
                        <a:t>0.0</a:t>
                      </a:r>
                    </a:p>
                  </a:txBody>
                  <a:tcPr anchor="ctr">
                    <a:lnL>
                      <a:noFill/>
                    </a:lnL>
                    <a:lnR>
                      <a:noFill/>
                    </a:lnR>
                    <a:lnT>
                      <a:noFill/>
                    </a:lnT>
                    <a:lnB>
                      <a:noFill/>
                    </a:lnB>
                    <a:solidFill>
                      <a:srgbClr val="FFFFFF"/>
                    </a:solidFill>
                  </a:tcPr>
                </a:tc>
                <a:tc>
                  <a:txBody>
                    <a:bodyPr/>
                    <a:lstStyle/>
                    <a:p>
                      <a:pPr algn="r"/>
                      <a:r>
                        <a:rPr lang="en-US" sz="1400">
                          <a:effectLst/>
                        </a:rPr>
                        <a:t>15.55</a:t>
                      </a:r>
                    </a:p>
                  </a:txBody>
                  <a:tcPr anchor="ctr">
                    <a:lnL>
                      <a:noFill/>
                    </a:lnL>
                    <a:lnR>
                      <a:noFill/>
                    </a:lnR>
                    <a:lnT>
                      <a:noFill/>
                    </a:lnT>
                    <a:lnB>
                      <a:noFill/>
                    </a:lnB>
                    <a:solidFill>
                      <a:srgbClr val="FFFFFF"/>
                    </a:solidFill>
                  </a:tcPr>
                </a:tc>
                <a:tc>
                  <a:txBody>
                    <a:bodyPr/>
                    <a:lstStyle/>
                    <a:p>
                      <a:pPr algn="r"/>
                      <a:r>
                        <a:rPr lang="en-US" sz="1400">
                          <a:effectLst/>
                        </a:rPr>
                        <a:t>21.33</a:t>
                      </a:r>
                    </a:p>
                  </a:txBody>
                  <a:tcPr anchor="ctr">
                    <a:lnL>
                      <a:noFill/>
                    </a:lnL>
                    <a:lnR>
                      <a:noFill/>
                    </a:lnR>
                    <a:lnT>
                      <a:noFill/>
                    </a:lnT>
                    <a:lnB>
                      <a:noFill/>
                    </a:lnB>
                    <a:solidFill>
                      <a:srgbClr val="FFFFFF"/>
                    </a:solidFill>
                  </a:tcPr>
                </a:tc>
                <a:tc>
                  <a:txBody>
                    <a:bodyPr/>
                    <a:lstStyle/>
                    <a:p>
                      <a:pPr algn="r"/>
                      <a:r>
                        <a:rPr lang="en-US" sz="1400">
                          <a:effectLst/>
                        </a:rPr>
                        <a:t>36.88</a:t>
                      </a:r>
                    </a:p>
                  </a:txBody>
                  <a:tcPr anchor="ctr">
                    <a:lnL>
                      <a:noFill/>
                    </a:lnL>
                    <a:lnR>
                      <a:noFill/>
                    </a:lnR>
                    <a:lnB>
                      <a:noFill/>
                    </a:lnB>
                    <a:solidFill>
                      <a:srgbClr val="FFFFFF"/>
                    </a:solidFill>
                  </a:tcPr>
                </a:tc>
                <a:extLst>
                  <a:ext uri="{0D108BD9-81ED-4DB2-BD59-A6C34878D82A}">
                    <a16:rowId xmlns:a16="http://schemas.microsoft.com/office/drawing/2014/main" val="3837321113"/>
                  </a:ext>
                </a:extLst>
              </a:tr>
              <a:tr h="0">
                <a:tc>
                  <a:txBody>
                    <a:bodyPr/>
                    <a:lstStyle/>
                    <a:p>
                      <a:pPr fontAlgn="ctr"/>
                      <a:r>
                        <a:rPr lang="en-US" sz="1400" b="1">
                          <a:effectLst/>
                        </a:rPr>
                        <a:t>1</a:t>
                      </a:r>
                    </a:p>
                  </a:txBody>
                  <a:tcPr anchor="ctr">
                    <a:lnL>
                      <a:noFill/>
                    </a:lnL>
                    <a:lnR>
                      <a:noFill/>
                    </a:lnR>
                    <a:lnT>
                      <a:noFill/>
                    </a:lnT>
                    <a:lnB>
                      <a:noFill/>
                    </a:lnB>
                    <a:solidFill>
                      <a:srgbClr val="FFFFFF"/>
                    </a:solidFill>
                  </a:tcPr>
                </a:tc>
                <a:tc>
                  <a:txBody>
                    <a:bodyPr/>
                    <a:lstStyle/>
                    <a:p>
                      <a:pPr algn="r"/>
                      <a:r>
                        <a:rPr lang="en-US" sz="1400">
                          <a:effectLst/>
                        </a:rPr>
                        <a:t>0.98</a:t>
                      </a:r>
                    </a:p>
                  </a:txBody>
                  <a:tcPr anchor="ctr">
                    <a:lnL>
                      <a:noFill/>
                    </a:lnL>
                    <a:lnR>
                      <a:noFill/>
                    </a:lnR>
                    <a:lnT>
                      <a:noFill/>
                    </a:lnT>
                    <a:lnB>
                      <a:noFill/>
                    </a:lnB>
                    <a:solidFill>
                      <a:srgbClr val="FFFFFF"/>
                    </a:solidFill>
                  </a:tcPr>
                </a:tc>
                <a:tc>
                  <a:txBody>
                    <a:bodyPr/>
                    <a:lstStyle/>
                    <a:p>
                      <a:pPr algn="r"/>
                      <a:r>
                        <a:rPr lang="en-US" sz="1400">
                          <a:effectLst/>
                        </a:rPr>
                        <a:t>514.5</a:t>
                      </a:r>
                    </a:p>
                  </a:txBody>
                  <a:tcPr anchor="ctr">
                    <a:lnL>
                      <a:noFill/>
                    </a:lnL>
                    <a:lnR>
                      <a:noFill/>
                    </a:lnR>
                    <a:lnT>
                      <a:noFill/>
                    </a:lnT>
                    <a:lnB>
                      <a:noFill/>
                    </a:lnB>
                    <a:solidFill>
                      <a:srgbClr val="FFFFFF"/>
                    </a:solidFill>
                  </a:tcPr>
                </a:tc>
                <a:tc>
                  <a:txBody>
                    <a:bodyPr/>
                    <a:lstStyle/>
                    <a:p>
                      <a:pPr algn="r"/>
                      <a:r>
                        <a:rPr lang="en-US" sz="1400">
                          <a:effectLst/>
                        </a:rPr>
                        <a:t>294.0</a:t>
                      </a:r>
                    </a:p>
                  </a:txBody>
                  <a:tcPr anchor="ctr">
                    <a:lnL>
                      <a:noFill/>
                    </a:lnL>
                    <a:lnR>
                      <a:noFill/>
                    </a:lnR>
                    <a:lnT>
                      <a:noFill/>
                    </a:lnT>
                    <a:lnB>
                      <a:noFill/>
                    </a:lnB>
                    <a:solidFill>
                      <a:srgbClr val="FFFFFF"/>
                    </a:solidFill>
                  </a:tcPr>
                </a:tc>
                <a:tc>
                  <a:txBody>
                    <a:bodyPr/>
                    <a:lstStyle/>
                    <a:p>
                      <a:pPr algn="r"/>
                      <a:r>
                        <a:rPr lang="en-US" sz="1400">
                          <a:effectLst/>
                        </a:rPr>
                        <a:t>110.25</a:t>
                      </a:r>
                    </a:p>
                  </a:txBody>
                  <a:tcPr anchor="ctr">
                    <a:lnL>
                      <a:noFill/>
                    </a:lnL>
                    <a:lnR>
                      <a:noFill/>
                    </a:lnR>
                    <a:lnT>
                      <a:noFill/>
                    </a:lnT>
                    <a:lnB>
                      <a:noFill/>
                    </a:lnB>
                    <a:solidFill>
                      <a:srgbClr val="FFFFFF"/>
                    </a:solidFill>
                  </a:tcPr>
                </a:tc>
                <a:tc>
                  <a:txBody>
                    <a:bodyPr/>
                    <a:lstStyle/>
                    <a:p>
                      <a:pPr algn="r"/>
                      <a:r>
                        <a:rPr lang="en-US" sz="1400">
                          <a:effectLst/>
                        </a:rPr>
                        <a:t>7.0</a:t>
                      </a:r>
                    </a:p>
                  </a:txBody>
                  <a:tcPr anchor="ctr">
                    <a:lnL>
                      <a:noFill/>
                    </a:lnL>
                    <a:lnR>
                      <a:noFill/>
                    </a:lnR>
                    <a:lnT>
                      <a:noFill/>
                    </a:lnT>
                    <a:lnB>
                      <a:noFill/>
                    </a:lnB>
                    <a:solidFill>
                      <a:srgbClr val="FFFFFF"/>
                    </a:solidFill>
                  </a:tcPr>
                </a:tc>
                <a:tc>
                  <a:txBody>
                    <a:bodyPr/>
                    <a:lstStyle/>
                    <a:p>
                      <a:pPr algn="r"/>
                      <a:r>
                        <a:rPr lang="en-US" sz="1400">
                          <a:effectLst/>
                        </a:rPr>
                        <a:t>3.0</a:t>
                      </a:r>
                    </a:p>
                  </a:txBody>
                  <a:tcPr anchor="ctr">
                    <a:lnL>
                      <a:noFill/>
                    </a:lnL>
                    <a:lnR>
                      <a:noFill/>
                    </a:lnR>
                    <a:lnT>
                      <a:noFill/>
                    </a:lnT>
                    <a:lnB>
                      <a:noFill/>
                    </a:lnB>
                    <a:solidFill>
                      <a:srgbClr val="FFFFFF"/>
                    </a:solidFill>
                  </a:tcPr>
                </a:tc>
                <a:tc>
                  <a:txBody>
                    <a:bodyPr/>
                    <a:lstStyle/>
                    <a:p>
                      <a:pPr algn="r"/>
                      <a:r>
                        <a:rPr lang="en-US" sz="1400">
                          <a:effectLst/>
                        </a:rPr>
                        <a:t>0.0</a:t>
                      </a:r>
                    </a:p>
                  </a:txBody>
                  <a:tcPr anchor="ctr">
                    <a:lnL>
                      <a:noFill/>
                    </a:lnL>
                    <a:lnR>
                      <a:noFill/>
                    </a:lnR>
                    <a:lnT>
                      <a:noFill/>
                    </a:lnT>
                    <a:lnB>
                      <a:noFill/>
                    </a:lnB>
                    <a:solidFill>
                      <a:srgbClr val="FFFFFF"/>
                    </a:solidFill>
                  </a:tcPr>
                </a:tc>
                <a:tc>
                  <a:txBody>
                    <a:bodyPr/>
                    <a:lstStyle/>
                    <a:p>
                      <a:pPr algn="r"/>
                      <a:r>
                        <a:rPr lang="en-US" sz="1400">
                          <a:effectLst/>
                        </a:rPr>
                        <a:t>0.0</a:t>
                      </a:r>
                    </a:p>
                  </a:txBody>
                  <a:tcPr anchor="ctr">
                    <a:lnL>
                      <a:noFill/>
                    </a:lnL>
                    <a:lnR>
                      <a:noFill/>
                    </a:lnR>
                    <a:lnT>
                      <a:noFill/>
                    </a:lnT>
                    <a:lnB>
                      <a:noFill/>
                    </a:lnB>
                    <a:solidFill>
                      <a:srgbClr val="FFFFFF"/>
                    </a:solidFill>
                  </a:tcPr>
                </a:tc>
                <a:tc>
                  <a:txBody>
                    <a:bodyPr/>
                    <a:lstStyle/>
                    <a:p>
                      <a:pPr algn="r"/>
                      <a:r>
                        <a:rPr lang="en-US" sz="1400">
                          <a:effectLst/>
                        </a:rPr>
                        <a:t>15.55</a:t>
                      </a:r>
                    </a:p>
                  </a:txBody>
                  <a:tcPr anchor="ctr">
                    <a:lnL>
                      <a:noFill/>
                    </a:lnL>
                    <a:lnR>
                      <a:noFill/>
                    </a:lnR>
                    <a:lnT>
                      <a:noFill/>
                    </a:lnT>
                    <a:lnB>
                      <a:noFill/>
                    </a:lnB>
                    <a:solidFill>
                      <a:srgbClr val="FFFFFF"/>
                    </a:solidFill>
                  </a:tcPr>
                </a:tc>
                <a:tc>
                  <a:txBody>
                    <a:bodyPr/>
                    <a:lstStyle/>
                    <a:p>
                      <a:pPr algn="r"/>
                      <a:r>
                        <a:rPr lang="en-US" sz="1400">
                          <a:effectLst/>
                        </a:rPr>
                        <a:t>21.33</a:t>
                      </a:r>
                    </a:p>
                  </a:txBody>
                  <a:tcPr anchor="ctr">
                    <a:lnL>
                      <a:noFill/>
                    </a:lnL>
                    <a:lnR>
                      <a:noFill/>
                    </a:lnR>
                    <a:lnT>
                      <a:noFill/>
                    </a:lnT>
                    <a:lnB>
                      <a:noFill/>
                    </a:lnB>
                    <a:solidFill>
                      <a:srgbClr val="FFFFFF"/>
                    </a:solidFill>
                  </a:tcPr>
                </a:tc>
                <a:tc>
                  <a:txBody>
                    <a:bodyPr/>
                    <a:lstStyle/>
                    <a:p>
                      <a:pPr algn="r"/>
                      <a:r>
                        <a:rPr lang="en-US" sz="1400" dirty="0">
                          <a:effectLst/>
                        </a:rPr>
                        <a:t>36.88</a:t>
                      </a:r>
                    </a:p>
                  </a:txBody>
                  <a:tcPr anchor="ctr">
                    <a:lnL>
                      <a:noFill/>
                    </a:lnL>
                    <a:lnR>
                      <a:noFill/>
                    </a:lnR>
                    <a:lnT>
                      <a:noFill/>
                    </a:lnT>
                    <a:lnB>
                      <a:noFill/>
                    </a:lnB>
                    <a:solidFill>
                      <a:srgbClr val="FFFFFF"/>
                    </a:solidFill>
                  </a:tcPr>
                </a:tc>
                <a:extLst>
                  <a:ext uri="{0D108BD9-81ED-4DB2-BD59-A6C34878D82A}">
                    <a16:rowId xmlns:a16="http://schemas.microsoft.com/office/drawing/2014/main" val="1967903429"/>
                  </a:ext>
                </a:extLst>
              </a:tr>
            </a:tbl>
          </a:graphicData>
        </a:graphic>
      </p:graphicFrame>
    </p:spTree>
    <p:extLst>
      <p:ext uri="{BB962C8B-B14F-4D97-AF65-F5344CB8AC3E}">
        <p14:creationId xmlns:p14="http://schemas.microsoft.com/office/powerpoint/2010/main" val="2198482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36E9-AC9D-9D1C-3E0E-407E4108A9E6}"/>
              </a:ext>
            </a:extLst>
          </p:cNvPr>
          <p:cNvSpPr>
            <a:spLocks noGrp="1"/>
          </p:cNvSpPr>
          <p:nvPr>
            <p:ph type="title"/>
          </p:nvPr>
        </p:nvSpPr>
        <p:spPr/>
        <p:txBody>
          <a:bodyPr/>
          <a:lstStyle/>
          <a:p>
            <a:r>
              <a:rPr lang="en-US" dirty="0"/>
              <a:t>Exploratory Data Analysis </a:t>
            </a:r>
          </a:p>
        </p:txBody>
      </p:sp>
      <p:pic>
        <p:nvPicPr>
          <p:cNvPr id="3074" name="Picture 2">
            <a:extLst>
              <a:ext uri="{FF2B5EF4-FFF2-40B4-BE49-F238E27FC236}">
                <a16:creationId xmlns:a16="http://schemas.microsoft.com/office/drawing/2014/main" id="{6BBF5F46-2938-5311-C38A-0230F19FE7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3774" y="2127655"/>
            <a:ext cx="6745979" cy="37607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1B01ECA-CB0F-7BF9-3C29-657DD99C4E52}"/>
              </a:ext>
            </a:extLst>
          </p:cNvPr>
          <p:cNvSpPr txBox="1"/>
          <p:nvPr/>
        </p:nvSpPr>
        <p:spPr>
          <a:xfrm>
            <a:off x="8054502" y="3346315"/>
            <a:ext cx="3879588" cy="369332"/>
          </a:xfrm>
          <a:prstGeom prst="rect">
            <a:avLst/>
          </a:prstGeom>
          <a:noFill/>
        </p:spPr>
        <p:txBody>
          <a:bodyPr wrap="none" rtlCol="0">
            <a:spAutoFit/>
          </a:bodyPr>
          <a:lstStyle/>
          <a:p>
            <a:r>
              <a:rPr lang="en-US" dirty="0"/>
              <a:t>Histogram Plotting Of All The Dataset </a:t>
            </a:r>
          </a:p>
        </p:txBody>
      </p:sp>
    </p:spTree>
    <p:extLst>
      <p:ext uri="{BB962C8B-B14F-4D97-AF65-F5344CB8AC3E}">
        <p14:creationId xmlns:p14="http://schemas.microsoft.com/office/powerpoint/2010/main" val="2622464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36E9-AC9D-9D1C-3E0E-407E4108A9E6}"/>
              </a:ext>
            </a:extLst>
          </p:cNvPr>
          <p:cNvSpPr>
            <a:spLocks noGrp="1"/>
          </p:cNvSpPr>
          <p:nvPr>
            <p:ph type="title"/>
          </p:nvPr>
        </p:nvSpPr>
        <p:spPr/>
        <p:txBody>
          <a:bodyPr/>
          <a:lstStyle/>
          <a:p>
            <a:r>
              <a:rPr lang="en-US" dirty="0"/>
              <a:t>CORRELATION</a:t>
            </a:r>
          </a:p>
        </p:txBody>
      </p:sp>
      <p:graphicFrame>
        <p:nvGraphicFramePr>
          <p:cNvPr id="4" name="Content Placeholder 3">
            <a:extLst>
              <a:ext uri="{FF2B5EF4-FFF2-40B4-BE49-F238E27FC236}">
                <a16:creationId xmlns:a16="http://schemas.microsoft.com/office/drawing/2014/main" id="{9F9C8CA8-1E2A-794C-D8F1-8CE1FE1E9DE9}"/>
              </a:ext>
            </a:extLst>
          </p:cNvPr>
          <p:cNvGraphicFramePr>
            <a:graphicFrameLocks noGrp="1"/>
          </p:cNvGraphicFramePr>
          <p:nvPr>
            <p:ph idx="1"/>
            <p:extLst>
              <p:ext uri="{D42A27DB-BD31-4B8C-83A1-F6EECF244321}">
                <p14:modId xmlns:p14="http://schemas.microsoft.com/office/powerpoint/2010/main" val="669916207"/>
              </p:ext>
            </p:extLst>
          </p:nvPr>
        </p:nvGraphicFramePr>
        <p:xfrm>
          <a:off x="1096963" y="2061813"/>
          <a:ext cx="10058400" cy="3760784"/>
        </p:xfrm>
        <a:graphic>
          <a:graphicData uri="http://schemas.openxmlformats.org/drawingml/2006/table">
            <a:tbl>
              <a:tblPr/>
              <a:tblGrid>
                <a:gridCol w="838200">
                  <a:extLst>
                    <a:ext uri="{9D8B030D-6E8A-4147-A177-3AD203B41FA5}">
                      <a16:colId xmlns:a16="http://schemas.microsoft.com/office/drawing/2014/main" val="1280322187"/>
                    </a:ext>
                  </a:extLst>
                </a:gridCol>
                <a:gridCol w="838200">
                  <a:extLst>
                    <a:ext uri="{9D8B030D-6E8A-4147-A177-3AD203B41FA5}">
                      <a16:colId xmlns:a16="http://schemas.microsoft.com/office/drawing/2014/main" val="4245079982"/>
                    </a:ext>
                  </a:extLst>
                </a:gridCol>
                <a:gridCol w="838200">
                  <a:extLst>
                    <a:ext uri="{9D8B030D-6E8A-4147-A177-3AD203B41FA5}">
                      <a16:colId xmlns:a16="http://schemas.microsoft.com/office/drawing/2014/main" val="1359225748"/>
                    </a:ext>
                  </a:extLst>
                </a:gridCol>
                <a:gridCol w="838200">
                  <a:extLst>
                    <a:ext uri="{9D8B030D-6E8A-4147-A177-3AD203B41FA5}">
                      <a16:colId xmlns:a16="http://schemas.microsoft.com/office/drawing/2014/main" val="619049168"/>
                    </a:ext>
                  </a:extLst>
                </a:gridCol>
                <a:gridCol w="838200">
                  <a:extLst>
                    <a:ext uri="{9D8B030D-6E8A-4147-A177-3AD203B41FA5}">
                      <a16:colId xmlns:a16="http://schemas.microsoft.com/office/drawing/2014/main" val="3637541113"/>
                    </a:ext>
                  </a:extLst>
                </a:gridCol>
                <a:gridCol w="838200">
                  <a:extLst>
                    <a:ext uri="{9D8B030D-6E8A-4147-A177-3AD203B41FA5}">
                      <a16:colId xmlns:a16="http://schemas.microsoft.com/office/drawing/2014/main" val="969694668"/>
                    </a:ext>
                  </a:extLst>
                </a:gridCol>
                <a:gridCol w="838200">
                  <a:extLst>
                    <a:ext uri="{9D8B030D-6E8A-4147-A177-3AD203B41FA5}">
                      <a16:colId xmlns:a16="http://schemas.microsoft.com/office/drawing/2014/main" val="2957803990"/>
                    </a:ext>
                  </a:extLst>
                </a:gridCol>
                <a:gridCol w="838200">
                  <a:extLst>
                    <a:ext uri="{9D8B030D-6E8A-4147-A177-3AD203B41FA5}">
                      <a16:colId xmlns:a16="http://schemas.microsoft.com/office/drawing/2014/main" val="4073900436"/>
                    </a:ext>
                  </a:extLst>
                </a:gridCol>
                <a:gridCol w="838200">
                  <a:extLst>
                    <a:ext uri="{9D8B030D-6E8A-4147-A177-3AD203B41FA5}">
                      <a16:colId xmlns:a16="http://schemas.microsoft.com/office/drawing/2014/main" val="409653978"/>
                    </a:ext>
                  </a:extLst>
                </a:gridCol>
                <a:gridCol w="838200">
                  <a:extLst>
                    <a:ext uri="{9D8B030D-6E8A-4147-A177-3AD203B41FA5}">
                      <a16:colId xmlns:a16="http://schemas.microsoft.com/office/drawing/2014/main" val="2108035929"/>
                    </a:ext>
                  </a:extLst>
                </a:gridCol>
                <a:gridCol w="838200">
                  <a:extLst>
                    <a:ext uri="{9D8B030D-6E8A-4147-A177-3AD203B41FA5}">
                      <a16:colId xmlns:a16="http://schemas.microsoft.com/office/drawing/2014/main" val="730919842"/>
                    </a:ext>
                  </a:extLst>
                </a:gridCol>
                <a:gridCol w="838200">
                  <a:extLst>
                    <a:ext uri="{9D8B030D-6E8A-4147-A177-3AD203B41FA5}">
                      <a16:colId xmlns:a16="http://schemas.microsoft.com/office/drawing/2014/main" val="126548327"/>
                    </a:ext>
                  </a:extLst>
                </a:gridCol>
              </a:tblGrid>
              <a:tr h="470098">
                <a:tc>
                  <a:txBody>
                    <a:bodyPr/>
                    <a:lstStyle/>
                    <a:p>
                      <a:pPr algn="r"/>
                      <a:br>
                        <a:rPr lang="en-US" sz="900" b="1" dirty="0">
                          <a:effectLst/>
                        </a:rPr>
                      </a:br>
                      <a:r>
                        <a:rPr lang="en-US" sz="900" b="1" dirty="0">
                          <a:effectLst/>
                        </a:rPr>
                        <a:t>Relative Compactness</a:t>
                      </a:r>
                    </a:p>
                  </a:txBody>
                  <a:tcPr marL="24742" marR="24742" marT="12371" marB="12371" anchor="ctr">
                    <a:lnL>
                      <a:noFill/>
                    </a:lnL>
                    <a:lnR>
                      <a:noFill/>
                    </a:lnR>
                    <a:lnT>
                      <a:noFill/>
                    </a:lnT>
                    <a:lnB>
                      <a:noFill/>
                    </a:lnB>
                    <a:solidFill>
                      <a:srgbClr val="FFFFFF"/>
                    </a:solidFill>
                  </a:tcPr>
                </a:tc>
                <a:tc>
                  <a:txBody>
                    <a:bodyPr/>
                    <a:lstStyle/>
                    <a:p>
                      <a:pPr algn="r"/>
                      <a:r>
                        <a:rPr lang="en-US" sz="900" b="1">
                          <a:effectLst/>
                        </a:rPr>
                        <a:t>Surface Area</a:t>
                      </a:r>
                    </a:p>
                  </a:txBody>
                  <a:tcPr marL="24742" marR="24742" marT="12371" marB="12371" anchor="ctr">
                    <a:lnL>
                      <a:noFill/>
                    </a:lnL>
                    <a:lnR>
                      <a:noFill/>
                    </a:lnR>
                    <a:lnT>
                      <a:noFill/>
                    </a:lnT>
                    <a:lnB>
                      <a:noFill/>
                    </a:lnB>
                    <a:solidFill>
                      <a:srgbClr val="FFFFFF"/>
                    </a:solidFill>
                  </a:tcPr>
                </a:tc>
                <a:tc>
                  <a:txBody>
                    <a:bodyPr/>
                    <a:lstStyle/>
                    <a:p>
                      <a:pPr algn="r"/>
                      <a:r>
                        <a:rPr lang="en-US" sz="900" b="1">
                          <a:effectLst/>
                        </a:rPr>
                        <a:t>Wall Area</a:t>
                      </a:r>
                    </a:p>
                  </a:txBody>
                  <a:tcPr marL="24742" marR="24742" marT="12371" marB="12371" anchor="ctr">
                    <a:lnL>
                      <a:noFill/>
                    </a:lnL>
                    <a:lnR>
                      <a:noFill/>
                    </a:lnR>
                    <a:lnT>
                      <a:noFill/>
                    </a:lnT>
                    <a:lnB>
                      <a:noFill/>
                    </a:lnB>
                    <a:solidFill>
                      <a:srgbClr val="FFFFFF"/>
                    </a:solidFill>
                  </a:tcPr>
                </a:tc>
                <a:tc>
                  <a:txBody>
                    <a:bodyPr/>
                    <a:lstStyle/>
                    <a:p>
                      <a:pPr algn="r"/>
                      <a:r>
                        <a:rPr lang="en-US" sz="900" b="1">
                          <a:effectLst/>
                        </a:rPr>
                        <a:t>Roof Area</a:t>
                      </a:r>
                    </a:p>
                  </a:txBody>
                  <a:tcPr marL="24742" marR="24742" marT="12371" marB="12371" anchor="ctr">
                    <a:lnL>
                      <a:noFill/>
                    </a:lnL>
                    <a:lnR>
                      <a:noFill/>
                    </a:lnR>
                    <a:lnT>
                      <a:noFill/>
                    </a:lnT>
                    <a:lnB>
                      <a:noFill/>
                    </a:lnB>
                    <a:solidFill>
                      <a:srgbClr val="FFFFFF"/>
                    </a:solidFill>
                  </a:tcPr>
                </a:tc>
                <a:tc>
                  <a:txBody>
                    <a:bodyPr/>
                    <a:lstStyle/>
                    <a:p>
                      <a:pPr algn="r"/>
                      <a:r>
                        <a:rPr lang="en-US" sz="900" b="1">
                          <a:effectLst/>
                        </a:rPr>
                        <a:t>Overall Height</a:t>
                      </a:r>
                    </a:p>
                  </a:txBody>
                  <a:tcPr marL="24742" marR="24742" marT="12371" marB="12371" anchor="ctr">
                    <a:lnL>
                      <a:noFill/>
                    </a:lnL>
                    <a:lnR>
                      <a:noFill/>
                    </a:lnR>
                    <a:lnT>
                      <a:noFill/>
                    </a:lnT>
                    <a:lnB>
                      <a:noFill/>
                    </a:lnB>
                    <a:solidFill>
                      <a:srgbClr val="FFFFFF"/>
                    </a:solidFill>
                  </a:tcPr>
                </a:tc>
                <a:tc>
                  <a:txBody>
                    <a:bodyPr/>
                    <a:lstStyle/>
                    <a:p>
                      <a:pPr algn="r"/>
                      <a:r>
                        <a:rPr lang="en-US" sz="900" b="1">
                          <a:effectLst/>
                        </a:rPr>
                        <a:t>Orientation</a:t>
                      </a:r>
                    </a:p>
                  </a:txBody>
                  <a:tcPr marL="24742" marR="24742" marT="12371" marB="12371" anchor="ctr">
                    <a:lnL>
                      <a:noFill/>
                    </a:lnL>
                    <a:lnR>
                      <a:noFill/>
                    </a:lnR>
                    <a:lnT>
                      <a:noFill/>
                    </a:lnT>
                    <a:lnB>
                      <a:noFill/>
                    </a:lnB>
                    <a:solidFill>
                      <a:srgbClr val="FFFFFF"/>
                    </a:solidFill>
                  </a:tcPr>
                </a:tc>
                <a:tc>
                  <a:txBody>
                    <a:bodyPr/>
                    <a:lstStyle/>
                    <a:p>
                      <a:pPr algn="r"/>
                      <a:r>
                        <a:rPr lang="en-US" sz="900" b="1">
                          <a:effectLst/>
                        </a:rPr>
                        <a:t>Glazing Area</a:t>
                      </a:r>
                    </a:p>
                  </a:txBody>
                  <a:tcPr marL="24742" marR="24742" marT="12371" marB="12371" anchor="ctr">
                    <a:lnL>
                      <a:noFill/>
                    </a:lnL>
                    <a:lnR>
                      <a:noFill/>
                    </a:lnR>
                    <a:lnT>
                      <a:noFill/>
                    </a:lnT>
                    <a:lnB>
                      <a:noFill/>
                    </a:lnB>
                    <a:solidFill>
                      <a:srgbClr val="FFFFFF"/>
                    </a:solidFill>
                  </a:tcPr>
                </a:tc>
                <a:tc>
                  <a:txBody>
                    <a:bodyPr/>
                    <a:lstStyle/>
                    <a:p>
                      <a:pPr algn="r"/>
                      <a:r>
                        <a:rPr lang="en-US" sz="900" b="1">
                          <a:effectLst/>
                        </a:rPr>
                        <a:t>Glazing Area Distribution</a:t>
                      </a:r>
                    </a:p>
                  </a:txBody>
                  <a:tcPr marL="24742" marR="24742" marT="12371" marB="12371" anchor="ctr">
                    <a:lnL>
                      <a:noFill/>
                    </a:lnL>
                    <a:lnR>
                      <a:noFill/>
                    </a:lnR>
                    <a:lnT>
                      <a:noFill/>
                    </a:lnT>
                    <a:lnB>
                      <a:noFill/>
                    </a:lnB>
                    <a:solidFill>
                      <a:srgbClr val="FFFFFF"/>
                    </a:solidFill>
                  </a:tcPr>
                </a:tc>
                <a:tc>
                  <a:txBody>
                    <a:bodyPr/>
                    <a:lstStyle/>
                    <a:p>
                      <a:pPr algn="r"/>
                      <a:r>
                        <a:rPr lang="en-US" sz="900" b="1">
                          <a:effectLst/>
                        </a:rPr>
                        <a:t>Heating Load</a:t>
                      </a:r>
                    </a:p>
                  </a:txBody>
                  <a:tcPr marL="24742" marR="24742" marT="12371" marB="12371" anchor="ctr">
                    <a:lnL>
                      <a:noFill/>
                    </a:lnL>
                    <a:lnR>
                      <a:noFill/>
                    </a:lnR>
                    <a:lnT>
                      <a:noFill/>
                    </a:lnT>
                    <a:lnB>
                      <a:noFill/>
                    </a:lnB>
                    <a:solidFill>
                      <a:srgbClr val="FFFFFF"/>
                    </a:solidFill>
                  </a:tcPr>
                </a:tc>
                <a:tc>
                  <a:txBody>
                    <a:bodyPr/>
                    <a:lstStyle/>
                    <a:p>
                      <a:pPr algn="r"/>
                      <a:r>
                        <a:rPr lang="en-US" sz="900" b="1">
                          <a:effectLst/>
                        </a:rPr>
                        <a:t>Cooling Load</a:t>
                      </a:r>
                    </a:p>
                  </a:txBody>
                  <a:tcPr marL="24742" marR="24742" marT="12371" marB="12371" anchor="ctr">
                    <a:lnL>
                      <a:noFill/>
                    </a:lnL>
                    <a:lnR>
                      <a:noFill/>
                    </a:lnR>
                    <a:lnT>
                      <a:noFill/>
                    </a:lnT>
                    <a:lnB>
                      <a:noFill/>
                    </a:lnB>
                    <a:solidFill>
                      <a:srgbClr val="FFFFFF"/>
                    </a:solidFill>
                  </a:tcPr>
                </a:tc>
                <a:tc>
                  <a:txBody>
                    <a:bodyPr/>
                    <a:lstStyle/>
                    <a:p>
                      <a:pPr algn="r"/>
                      <a:r>
                        <a:rPr lang="en-US" sz="900" b="1">
                          <a:effectLst/>
                        </a:rPr>
                        <a:t>Overall Load</a:t>
                      </a:r>
                    </a:p>
                  </a:txBody>
                  <a:tcPr marL="24742" marR="24742" marT="12371" marB="12371" anchor="ctr">
                    <a:lnL>
                      <a:noFill/>
                    </a:lnL>
                    <a:lnR>
                      <a:noFill/>
                    </a:lnR>
                    <a:lnT>
                      <a:noFill/>
                    </a:lnT>
                    <a:lnB>
                      <a:noFill/>
                    </a:lnB>
                    <a:solidFill>
                      <a:srgbClr val="FFFFFF"/>
                    </a:solidFill>
                  </a:tcPr>
                </a:tc>
                <a:tc>
                  <a:txBody>
                    <a:bodyPr/>
                    <a:lstStyle/>
                    <a:p>
                      <a:endParaRPr lang="en-US" sz="900"/>
                    </a:p>
                  </a:txBody>
                  <a:tcPr marL="24742" marR="24742" marT="12371" marB="12371">
                    <a:lnL>
                      <a:noFill/>
                    </a:lnL>
                  </a:tcPr>
                </a:tc>
                <a:extLst>
                  <a:ext uri="{0D108BD9-81ED-4DB2-BD59-A6C34878D82A}">
                    <a16:rowId xmlns:a16="http://schemas.microsoft.com/office/drawing/2014/main" val="4112752620"/>
                  </a:ext>
                </a:extLst>
              </a:tr>
              <a:tr h="395872">
                <a:tc>
                  <a:txBody>
                    <a:bodyPr/>
                    <a:lstStyle/>
                    <a:p>
                      <a:pPr fontAlgn="ctr"/>
                      <a:r>
                        <a:rPr lang="en-US" sz="900" b="1">
                          <a:effectLst/>
                        </a:rPr>
                        <a:t>Relative Compactness</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1.000000e+00</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-9.919015e-01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-2.037817e-01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-8.688234e-01</a:t>
                      </a:r>
                    </a:p>
                  </a:txBody>
                  <a:tcPr marL="24742" marR="24742" marT="12371" marB="12371" anchor="ctr">
                    <a:lnL>
                      <a:noFill/>
                    </a:lnL>
                    <a:lnR>
                      <a:noFill/>
                    </a:lnR>
                    <a:lnT>
                      <a:noFill/>
                    </a:lnT>
                    <a:lnB>
                      <a:noFill/>
                    </a:lnB>
                    <a:solidFill>
                      <a:srgbClr val="FFFFFF"/>
                    </a:solidFill>
                  </a:tcPr>
                </a:tc>
                <a:tc>
                  <a:txBody>
                    <a:bodyPr/>
                    <a:lstStyle/>
                    <a:p>
                      <a:pPr algn="r"/>
                      <a:r>
                        <a:rPr lang="en-US" sz="900" dirty="0">
                          <a:effectLst/>
                        </a:rPr>
                        <a:t>8.277473e-01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4.678592e-17</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-2.960552e-15</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-7.107006e-16</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0.622272</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0.634339</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0.631950</a:t>
                      </a:r>
                    </a:p>
                  </a:txBody>
                  <a:tcPr marL="24742" marR="24742" marT="12371" marB="12371" anchor="ctr">
                    <a:lnL>
                      <a:noFill/>
                    </a:lnL>
                    <a:lnR>
                      <a:noFill/>
                    </a:lnR>
                    <a:lnB>
                      <a:noFill/>
                    </a:lnB>
                    <a:solidFill>
                      <a:srgbClr val="FFFFFF"/>
                    </a:solidFill>
                  </a:tcPr>
                </a:tc>
                <a:extLst>
                  <a:ext uri="{0D108BD9-81ED-4DB2-BD59-A6C34878D82A}">
                    <a16:rowId xmlns:a16="http://schemas.microsoft.com/office/drawing/2014/main" val="437557751"/>
                  </a:ext>
                </a:extLst>
              </a:tr>
              <a:tr h="321646">
                <a:tc>
                  <a:txBody>
                    <a:bodyPr/>
                    <a:lstStyle/>
                    <a:p>
                      <a:pPr fontAlgn="ctr"/>
                      <a:r>
                        <a:rPr lang="en-US" sz="900" b="1">
                          <a:effectLst/>
                        </a:rPr>
                        <a:t>Surface Area</a:t>
                      </a:r>
                    </a:p>
                  </a:txBody>
                  <a:tcPr marL="24742" marR="24742" marT="12371" marB="12371" anchor="ctr">
                    <a:lnL>
                      <a:noFill/>
                    </a:lnL>
                    <a:lnR>
                      <a:noFill/>
                    </a:lnR>
                    <a:lnT>
                      <a:noFill/>
                    </a:lnT>
                    <a:lnB>
                      <a:noFill/>
                    </a:lnB>
                    <a:solidFill>
                      <a:srgbClr val="FFFFFF"/>
                    </a:solidFill>
                  </a:tcPr>
                </a:tc>
                <a:tc>
                  <a:txBody>
                    <a:bodyPr/>
                    <a:lstStyle/>
                    <a:p>
                      <a:pPr algn="r"/>
                      <a:r>
                        <a:rPr lang="en-US" sz="900" dirty="0">
                          <a:effectLst/>
                        </a:rPr>
                        <a:t>-9.919015e-01</a:t>
                      </a:r>
                    </a:p>
                  </a:txBody>
                  <a:tcPr marL="24742" marR="24742" marT="12371" marB="12371" anchor="ctr">
                    <a:lnL>
                      <a:noFill/>
                    </a:lnL>
                    <a:lnR>
                      <a:noFill/>
                    </a:lnR>
                    <a:lnT>
                      <a:noFill/>
                    </a:lnT>
                    <a:lnB>
                      <a:noFill/>
                    </a:lnB>
                    <a:solidFill>
                      <a:srgbClr val="FFFFFF"/>
                    </a:solidFill>
                  </a:tcPr>
                </a:tc>
                <a:tc>
                  <a:txBody>
                    <a:bodyPr/>
                    <a:lstStyle/>
                    <a:p>
                      <a:pPr algn="r"/>
                      <a:r>
                        <a:rPr lang="en-US" sz="900" dirty="0">
                          <a:effectLst/>
                        </a:rPr>
                        <a:t>1.000000e+00</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1.955016e-01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8.807195e-01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-8.581477e-01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-3.459372e-17</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3.636925e-15</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2.438409e-15</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-0.658120</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-0.672999</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-0.669389</a:t>
                      </a:r>
                    </a:p>
                  </a:txBody>
                  <a:tcPr marL="24742" marR="24742" marT="12371" marB="12371" anchor="ctr">
                    <a:lnL>
                      <a:noFill/>
                    </a:lnL>
                    <a:lnR>
                      <a:noFill/>
                    </a:lnR>
                    <a:lnT>
                      <a:noFill/>
                    </a:lnT>
                    <a:lnB>
                      <a:noFill/>
                    </a:lnB>
                    <a:solidFill>
                      <a:srgbClr val="FFFFFF"/>
                    </a:solidFill>
                  </a:tcPr>
                </a:tc>
                <a:extLst>
                  <a:ext uri="{0D108BD9-81ED-4DB2-BD59-A6C34878D82A}">
                    <a16:rowId xmlns:a16="http://schemas.microsoft.com/office/drawing/2014/main" val="1347802552"/>
                  </a:ext>
                </a:extLst>
              </a:tr>
              <a:tr h="321646">
                <a:tc>
                  <a:txBody>
                    <a:bodyPr/>
                    <a:lstStyle/>
                    <a:p>
                      <a:pPr fontAlgn="ctr"/>
                      <a:r>
                        <a:rPr lang="en-US" sz="900" b="1">
                          <a:effectLst/>
                        </a:rPr>
                        <a:t>Wall Area</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-2.037817e-01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1.955016e-01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1.000000e+00</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-2.923165e-01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2.809757e-01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-2.429499e-17</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-8.567455e-17</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2.067384e-16</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0.455671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0.427117</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0.444502</a:t>
                      </a:r>
                    </a:p>
                  </a:txBody>
                  <a:tcPr marL="24742" marR="24742" marT="12371" marB="12371" anchor="ctr">
                    <a:lnL>
                      <a:noFill/>
                    </a:lnL>
                    <a:lnR>
                      <a:noFill/>
                    </a:lnR>
                    <a:lnT>
                      <a:noFill/>
                    </a:lnT>
                    <a:lnB>
                      <a:noFill/>
                    </a:lnB>
                    <a:solidFill>
                      <a:srgbClr val="FFFFFF"/>
                    </a:solidFill>
                  </a:tcPr>
                </a:tc>
                <a:extLst>
                  <a:ext uri="{0D108BD9-81ED-4DB2-BD59-A6C34878D82A}">
                    <a16:rowId xmlns:a16="http://schemas.microsoft.com/office/drawing/2014/main" val="1105645387"/>
                  </a:ext>
                </a:extLst>
              </a:tr>
              <a:tr h="321646">
                <a:tc>
                  <a:txBody>
                    <a:bodyPr/>
                    <a:lstStyle/>
                    <a:p>
                      <a:pPr fontAlgn="ctr"/>
                      <a:r>
                        <a:rPr lang="en-US" sz="900" b="1">
                          <a:effectLst/>
                        </a:rPr>
                        <a:t>Roof Area</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-8.688234e-01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8.807195e-01</a:t>
                      </a:r>
                    </a:p>
                  </a:txBody>
                  <a:tcPr marL="24742" marR="24742" marT="12371" marB="12371" anchor="ctr">
                    <a:lnL>
                      <a:noFill/>
                    </a:lnL>
                    <a:lnR>
                      <a:noFill/>
                    </a:lnR>
                    <a:lnT>
                      <a:noFill/>
                    </a:lnT>
                    <a:lnB>
                      <a:noFill/>
                    </a:lnB>
                    <a:solidFill>
                      <a:srgbClr val="FFFFFF"/>
                    </a:solidFill>
                  </a:tcPr>
                </a:tc>
                <a:tc>
                  <a:txBody>
                    <a:bodyPr/>
                    <a:lstStyle/>
                    <a:p>
                      <a:pPr algn="r"/>
                      <a:r>
                        <a:rPr lang="en-US" sz="900" dirty="0">
                          <a:effectLst/>
                        </a:rPr>
                        <a:t>-2.923165e-01</a:t>
                      </a:r>
                    </a:p>
                  </a:txBody>
                  <a:tcPr marL="24742" marR="24742" marT="12371" marB="12371" anchor="ctr">
                    <a:lnL>
                      <a:noFill/>
                    </a:lnL>
                    <a:lnR>
                      <a:noFill/>
                    </a:lnR>
                    <a:lnT>
                      <a:noFill/>
                    </a:lnT>
                    <a:lnB>
                      <a:noFill/>
                    </a:lnB>
                    <a:solidFill>
                      <a:srgbClr val="FFFFFF"/>
                    </a:solidFill>
                  </a:tcPr>
                </a:tc>
                <a:tc>
                  <a:txBody>
                    <a:bodyPr/>
                    <a:lstStyle/>
                    <a:p>
                      <a:pPr algn="r"/>
                      <a:r>
                        <a:rPr lang="en-US" sz="900" dirty="0">
                          <a:effectLst/>
                        </a:rPr>
                        <a:t>1.000000e+00</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-9.725122e-01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-5.830058e-17</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-1.759011e-15</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-1.078071e-15</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-0.861828</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-0.862547</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-0.867423</a:t>
                      </a:r>
                    </a:p>
                  </a:txBody>
                  <a:tcPr marL="24742" marR="24742" marT="12371" marB="12371" anchor="ctr">
                    <a:lnL>
                      <a:noFill/>
                    </a:lnL>
                    <a:lnR>
                      <a:noFill/>
                    </a:lnR>
                    <a:lnT>
                      <a:noFill/>
                    </a:lnT>
                    <a:lnB>
                      <a:noFill/>
                    </a:lnB>
                    <a:solidFill>
                      <a:srgbClr val="FFFFFF"/>
                    </a:solidFill>
                  </a:tcPr>
                </a:tc>
                <a:extLst>
                  <a:ext uri="{0D108BD9-81ED-4DB2-BD59-A6C34878D82A}">
                    <a16:rowId xmlns:a16="http://schemas.microsoft.com/office/drawing/2014/main" val="962922668"/>
                  </a:ext>
                </a:extLst>
              </a:tr>
              <a:tr h="321646">
                <a:tc>
                  <a:txBody>
                    <a:bodyPr/>
                    <a:lstStyle/>
                    <a:p>
                      <a:pPr fontAlgn="ctr"/>
                      <a:r>
                        <a:rPr lang="en-US" sz="900" b="1">
                          <a:effectLst/>
                        </a:rPr>
                        <a:t>Overall Height</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8.277473e-01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-8.581477e-01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2.809757e-01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-9.725122e-01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1.000000e+00</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4.492205e-17</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1.489134e-17</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-2.920613e-17</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0.889431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0.895785</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0.897945</a:t>
                      </a:r>
                    </a:p>
                  </a:txBody>
                  <a:tcPr marL="24742" marR="24742" marT="12371" marB="12371" anchor="ctr">
                    <a:lnL>
                      <a:noFill/>
                    </a:lnL>
                    <a:lnR>
                      <a:noFill/>
                    </a:lnR>
                    <a:lnT>
                      <a:noFill/>
                    </a:lnT>
                    <a:lnB>
                      <a:noFill/>
                    </a:lnB>
                    <a:solidFill>
                      <a:srgbClr val="FFFFFF"/>
                    </a:solidFill>
                  </a:tcPr>
                </a:tc>
                <a:extLst>
                  <a:ext uri="{0D108BD9-81ED-4DB2-BD59-A6C34878D82A}">
                    <a16:rowId xmlns:a16="http://schemas.microsoft.com/office/drawing/2014/main" val="3809044899"/>
                  </a:ext>
                </a:extLst>
              </a:tr>
              <a:tr h="321646">
                <a:tc>
                  <a:txBody>
                    <a:bodyPr/>
                    <a:lstStyle/>
                    <a:p>
                      <a:pPr fontAlgn="ctr"/>
                      <a:r>
                        <a:rPr lang="en-US" sz="900" b="1">
                          <a:effectLst/>
                        </a:rPr>
                        <a:t>Orientation</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4.678592e-17</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-3.459372e-17</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-2.429499e-17</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-5.830058e-17</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4.492205e-17</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1.000000e+00</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-9.406007e-16</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-2.549352e-16</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-0.002587</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0.014290</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0.005637</a:t>
                      </a:r>
                    </a:p>
                  </a:txBody>
                  <a:tcPr marL="24742" marR="24742" marT="12371" marB="12371" anchor="ctr">
                    <a:lnL>
                      <a:noFill/>
                    </a:lnL>
                    <a:lnR>
                      <a:noFill/>
                    </a:lnR>
                    <a:lnT>
                      <a:noFill/>
                    </a:lnT>
                    <a:lnB>
                      <a:noFill/>
                    </a:lnB>
                    <a:solidFill>
                      <a:srgbClr val="FFFFFF"/>
                    </a:solidFill>
                  </a:tcPr>
                </a:tc>
                <a:extLst>
                  <a:ext uri="{0D108BD9-81ED-4DB2-BD59-A6C34878D82A}">
                    <a16:rowId xmlns:a16="http://schemas.microsoft.com/office/drawing/2014/main" val="3611027943"/>
                  </a:ext>
                </a:extLst>
              </a:tr>
              <a:tr h="321646">
                <a:tc>
                  <a:txBody>
                    <a:bodyPr/>
                    <a:lstStyle/>
                    <a:p>
                      <a:pPr fontAlgn="ctr"/>
                      <a:r>
                        <a:rPr lang="en-US" sz="900" b="1">
                          <a:effectLst/>
                        </a:rPr>
                        <a:t>Glazing Area</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-2.960552e-15</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3.636925e-15</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-8.567455e-17</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-1.759011e-15</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1.489134e-17</a:t>
                      </a:r>
                    </a:p>
                  </a:txBody>
                  <a:tcPr marL="24742" marR="24742" marT="12371" marB="12371" anchor="ctr">
                    <a:lnL>
                      <a:noFill/>
                    </a:lnL>
                    <a:lnR>
                      <a:noFill/>
                    </a:lnR>
                    <a:lnT>
                      <a:noFill/>
                    </a:lnT>
                    <a:lnB>
                      <a:noFill/>
                    </a:lnB>
                    <a:solidFill>
                      <a:srgbClr val="FFFFFF"/>
                    </a:solidFill>
                  </a:tcPr>
                </a:tc>
                <a:tc>
                  <a:txBody>
                    <a:bodyPr/>
                    <a:lstStyle/>
                    <a:p>
                      <a:pPr algn="r"/>
                      <a:r>
                        <a:rPr lang="en-US" sz="900" dirty="0">
                          <a:effectLst/>
                        </a:rPr>
                        <a:t>-9.406007e-16</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1.000000e+00</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2.129642e-01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0.269841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0.207505</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0.241048</a:t>
                      </a:r>
                    </a:p>
                  </a:txBody>
                  <a:tcPr marL="24742" marR="24742" marT="12371" marB="12371" anchor="ctr">
                    <a:lnL>
                      <a:noFill/>
                    </a:lnL>
                    <a:lnR>
                      <a:noFill/>
                    </a:lnR>
                    <a:lnT>
                      <a:noFill/>
                    </a:lnT>
                    <a:lnB>
                      <a:noFill/>
                    </a:lnB>
                    <a:solidFill>
                      <a:srgbClr val="FFFFFF"/>
                    </a:solidFill>
                  </a:tcPr>
                </a:tc>
                <a:extLst>
                  <a:ext uri="{0D108BD9-81ED-4DB2-BD59-A6C34878D82A}">
                    <a16:rowId xmlns:a16="http://schemas.microsoft.com/office/drawing/2014/main" val="828466072"/>
                  </a:ext>
                </a:extLst>
              </a:tr>
              <a:tr h="321646">
                <a:tc>
                  <a:txBody>
                    <a:bodyPr/>
                    <a:lstStyle/>
                    <a:p>
                      <a:pPr fontAlgn="ctr"/>
                      <a:r>
                        <a:rPr lang="en-US" sz="900" b="1">
                          <a:effectLst/>
                        </a:rPr>
                        <a:t>Glazing Area Distribution</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-7.107006e-16</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2.438409e-15</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2.067384e-16</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-1.078071e-15</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-2.920613e-17</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-2.549352e-16</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2.129642e-01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1.000000e+00</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0.087368</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0.050525</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0.069911</a:t>
                      </a:r>
                    </a:p>
                  </a:txBody>
                  <a:tcPr marL="24742" marR="24742" marT="12371" marB="12371" anchor="ctr">
                    <a:lnL>
                      <a:noFill/>
                    </a:lnL>
                    <a:lnR>
                      <a:noFill/>
                    </a:lnR>
                    <a:lnT>
                      <a:noFill/>
                    </a:lnT>
                    <a:lnB>
                      <a:noFill/>
                    </a:lnB>
                    <a:solidFill>
                      <a:srgbClr val="FFFFFF"/>
                    </a:solidFill>
                  </a:tcPr>
                </a:tc>
                <a:extLst>
                  <a:ext uri="{0D108BD9-81ED-4DB2-BD59-A6C34878D82A}">
                    <a16:rowId xmlns:a16="http://schemas.microsoft.com/office/drawing/2014/main" val="1660165233"/>
                  </a:ext>
                </a:extLst>
              </a:tr>
              <a:tr h="321646">
                <a:tc>
                  <a:txBody>
                    <a:bodyPr/>
                    <a:lstStyle/>
                    <a:p>
                      <a:pPr fontAlgn="ctr"/>
                      <a:r>
                        <a:rPr lang="en-US" sz="900" b="1">
                          <a:effectLst/>
                        </a:rPr>
                        <a:t>Heating Load</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6.222722e-01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-6.581202e-01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4.556712e-01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-8.618283e-01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8.894307e-01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-2.586534e-03</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2.698410e-01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8.736759e-02</a:t>
                      </a:r>
                    </a:p>
                  </a:txBody>
                  <a:tcPr marL="24742" marR="24742" marT="12371" marB="12371" anchor="ctr">
                    <a:lnL>
                      <a:noFill/>
                    </a:lnL>
                    <a:lnR>
                      <a:noFill/>
                    </a:lnR>
                    <a:lnT>
                      <a:noFill/>
                    </a:lnT>
                    <a:lnB>
                      <a:noFill/>
                    </a:lnB>
                    <a:solidFill>
                      <a:srgbClr val="FFFFFF"/>
                    </a:solidFill>
                  </a:tcPr>
                </a:tc>
                <a:tc>
                  <a:txBody>
                    <a:bodyPr/>
                    <a:lstStyle/>
                    <a:p>
                      <a:pPr algn="r"/>
                      <a:r>
                        <a:rPr lang="en-US" sz="900" dirty="0">
                          <a:effectLst/>
                        </a:rPr>
                        <a:t>1.000000</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0.975862</a:t>
                      </a:r>
                    </a:p>
                  </a:txBody>
                  <a:tcPr marL="24742" marR="24742" marT="12371" marB="12371" anchor="ctr">
                    <a:lnL>
                      <a:noFill/>
                    </a:lnL>
                    <a:lnR>
                      <a:noFill/>
                    </a:lnR>
                    <a:lnT>
                      <a:noFill/>
                    </a:lnT>
                    <a:lnB>
                      <a:noFill/>
                    </a:lnB>
                    <a:solidFill>
                      <a:srgbClr val="FFFFFF"/>
                    </a:solidFill>
                  </a:tcPr>
                </a:tc>
                <a:tc>
                  <a:txBody>
                    <a:bodyPr/>
                    <a:lstStyle/>
                    <a:p>
                      <a:pPr algn="r"/>
                      <a:r>
                        <a:rPr lang="en-US" sz="900" dirty="0">
                          <a:effectLst/>
                        </a:rPr>
                        <a:t>0.994299</a:t>
                      </a:r>
                    </a:p>
                  </a:txBody>
                  <a:tcPr marL="24742" marR="24742" marT="12371" marB="12371" anchor="ctr">
                    <a:lnL>
                      <a:noFill/>
                    </a:lnL>
                    <a:lnR>
                      <a:noFill/>
                    </a:lnR>
                    <a:lnT>
                      <a:noFill/>
                    </a:lnT>
                    <a:lnB>
                      <a:noFill/>
                    </a:lnB>
                    <a:solidFill>
                      <a:srgbClr val="FFFFFF"/>
                    </a:solidFill>
                  </a:tcPr>
                </a:tc>
                <a:extLst>
                  <a:ext uri="{0D108BD9-81ED-4DB2-BD59-A6C34878D82A}">
                    <a16:rowId xmlns:a16="http://schemas.microsoft.com/office/drawing/2014/main" val="441729202"/>
                  </a:ext>
                </a:extLst>
              </a:tr>
              <a:tr h="321646">
                <a:tc>
                  <a:txBody>
                    <a:bodyPr/>
                    <a:lstStyle/>
                    <a:p>
                      <a:pPr fontAlgn="ctr"/>
                      <a:r>
                        <a:rPr lang="en-US" sz="900" b="1">
                          <a:effectLst/>
                        </a:rPr>
                        <a:t>Cooling Load</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6.343391e-01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-6.729989e-01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4.271170e-01</a:t>
                      </a:r>
                    </a:p>
                  </a:txBody>
                  <a:tcPr marL="24742" marR="24742" marT="12371" marB="12371" anchor="ctr">
                    <a:lnL>
                      <a:noFill/>
                    </a:lnL>
                    <a:lnR>
                      <a:noFill/>
                    </a:lnR>
                    <a:lnT>
                      <a:noFill/>
                    </a:lnT>
                    <a:lnB>
                      <a:noFill/>
                    </a:lnB>
                    <a:solidFill>
                      <a:srgbClr val="FFFFFF"/>
                    </a:solidFill>
                  </a:tcPr>
                </a:tc>
                <a:tc>
                  <a:txBody>
                    <a:bodyPr/>
                    <a:lstStyle/>
                    <a:p>
                      <a:pPr algn="r"/>
                      <a:r>
                        <a:rPr lang="en-US" sz="900" dirty="0">
                          <a:effectLst/>
                        </a:rPr>
                        <a:t>-8.625466e-01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8.957852e-01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1.428960e-02</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2.075050e-01</a:t>
                      </a:r>
                    </a:p>
                  </a:txBody>
                  <a:tcPr marL="24742" marR="24742" marT="12371" marB="12371" anchor="ctr">
                    <a:lnL>
                      <a:noFill/>
                    </a:lnL>
                    <a:lnR>
                      <a:noFill/>
                    </a:lnR>
                    <a:lnT>
                      <a:noFill/>
                    </a:lnT>
                    <a:lnB>
                      <a:noFill/>
                    </a:lnB>
                    <a:solidFill>
                      <a:srgbClr val="FFFFFF"/>
                    </a:solidFill>
                  </a:tcPr>
                </a:tc>
                <a:tc>
                  <a:txBody>
                    <a:bodyPr/>
                    <a:lstStyle/>
                    <a:p>
                      <a:pPr algn="r"/>
                      <a:r>
                        <a:rPr lang="en-US" sz="900">
                          <a:effectLst/>
                        </a:rPr>
                        <a:t>5.052512e-02</a:t>
                      </a:r>
                    </a:p>
                  </a:txBody>
                  <a:tcPr marL="24742" marR="24742" marT="12371" marB="12371" anchor="ctr">
                    <a:lnL>
                      <a:noFill/>
                    </a:lnL>
                    <a:lnR>
                      <a:noFill/>
                    </a:lnR>
                    <a:lnT>
                      <a:noFill/>
                    </a:lnT>
                    <a:lnB>
                      <a:noFill/>
                    </a:lnB>
                    <a:solidFill>
                      <a:srgbClr val="FFFFFF"/>
                    </a:solidFill>
                  </a:tcPr>
                </a:tc>
                <a:tc>
                  <a:txBody>
                    <a:bodyPr/>
                    <a:lstStyle/>
                    <a:p>
                      <a:pPr algn="r"/>
                      <a:r>
                        <a:rPr lang="en-US" sz="900" dirty="0">
                          <a:effectLst/>
                        </a:rPr>
                        <a:t>0.975862</a:t>
                      </a:r>
                    </a:p>
                  </a:txBody>
                  <a:tcPr marL="24742" marR="24742" marT="12371" marB="12371" anchor="ctr">
                    <a:lnL>
                      <a:noFill/>
                    </a:lnL>
                    <a:lnR>
                      <a:noFill/>
                    </a:lnR>
                    <a:lnT>
                      <a:noFill/>
                    </a:lnT>
                    <a:lnB>
                      <a:noFill/>
                    </a:lnB>
                    <a:solidFill>
                      <a:srgbClr val="FFFFFF"/>
                    </a:solidFill>
                  </a:tcPr>
                </a:tc>
                <a:tc>
                  <a:txBody>
                    <a:bodyPr/>
                    <a:lstStyle/>
                    <a:p>
                      <a:pPr algn="r"/>
                      <a:r>
                        <a:rPr lang="en-US" sz="900" dirty="0">
                          <a:effectLst/>
                        </a:rPr>
                        <a:t>1.000000</a:t>
                      </a:r>
                    </a:p>
                  </a:txBody>
                  <a:tcPr marL="24742" marR="24742" marT="12371" marB="12371" anchor="ctr">
                    <a:lnL>
                      <a:noFill/>
                    </a:lnL>
                    <a:lnR>
                      <a:noFill/>
                    </a:lnR>
                    <a:lnT>
                      <a:noFill/>
                    </a:lnT>
                    <a:lnB>
                      <a:noFill/>
                    </a:lnB>
                    <a:solidFill>
                      <a:srgbClr val="FFFFFF"/>
                    </a:solidFill>
                  </a:tcPr>
                </a:tc>
                <a:tc>
                  <a:txBody>
                    <a:bodyPr/>
                    <a:lstStyle/>
                    <a:p>
                      <a:pPr algn="r"/>
                      <a:r>
                        <a:rPr lang="en-US" sz="900" dirty="0">
                          <a:effectLst/>
                        </a:rPr>
                        <a:t>0.993585</a:t>
                      </a:r>
                    </a:p>
                  </a:txBody>
                  <a:tcPr marL="24742" marR="24742" marT="12371" marB="12371" anchor="ctr">
                    <a:lnL>
                      <a:noFill/>
                    </a:lnL>
                    <a:lnR>
                      <a:noFill/>
                    </a:lnR>
                    <a:lnT>
                      <a:noFill/>
                    </a:lnT>
                    <a:lnB>
                      <a:noFill/>
                    </a:lnB>
                    <a:solidFill>
                      <a:srgbClr val="FFFFFF"/>
                    </a:solidFill>
                  </a:tcPr>
                </a:tc>
                <a:extLst>
                  <a:ext uri="{0D108BD9-81ED-4DB2-BD59-A6C34878D82A}">
                    <a16:rowId xmlns:a16="http://schemas.microsoft.com/office/drawing/2014/main" val="1271185844"/>
                  </a:ext>
                </a:extLst>
              </a:tr>
            </a:tbl>
          </a:graphicData>
        </a:graphic>
      </p:graphicFrame>
      <p:graphicFrame>
        <p:nvGraphicFramePr>
          <p:cNvPr id="6" name="Table 5">
            <a:extLst>
              <a:ext uri="{FF2B5EF4-FFF2-40B4-BE49-F238E27FC236}">
                <a16:creationId xmlns:a16="http://schemas.microsoft.com/office/drawing/2014/main" id="{93D03230-166C-FEE8-FBE8-FBA0E2510FD4}"/>
              </a:ext>
            </a:extLst>
          </p:cNvPr>
          <p:cNvGraphicFramePr>
            <a:graphicFrameLocks noGrp="1"/>
          </p:cNvGraphicFramePr>
          <p:nvPr>
            <p:extLst>
              <p:ext uri="{D42A27DB-BD31-4B8C-83A1-F6EECF244321}">
                <p14:modId xmlns:p14="http://schemas.microsoft.com/office/powerpoint/2010/main" val="2626219277"/>
              </p:ext>
            </p:extLst>
          </p:nvPr>
        </p:nvGraphicFramePr>
        <p:xfrm>
          <a:off x="1096963" y="5811770"/>
          <a:ext cx="10058400" cy="335280"/>
        </p:xfrm>
        <a:graphic>
          <a:graphicData uri="http://schemas.openxmlformats.org/drawingml/2006/table">
            <a:tbl>
              <a:tblPr/>
              <a:tblGrid>
                <a:gridCol w="838200">
                  <a:extLst>
                    <a:ext uri="{9D8B030D-6E8A-4147-A177-3AD203B41FA5}">
                      <a16:colId xmlns:a16="http://schemas.microsoft.com/office/drawing/2014/main" val="2350895250"/>
                    </a:ext>
                  </a:extLst>
                </a:gridCol>
                <a:gridCol w="838200">
                  <a:extLst>
                    <a:ext uri="{9D8B030D-6E8A-4147-A177-3AD203B41FA5}">
                      <a16:colId xmlns:a16="http://schemas.microsoft.com/office/drawing/2014/main" val="1389918809"/>
                    </a:ext>
                  </a:extLst>
                </a:gridCol>
                <a:gridCol w="838200">
                  <a:extLst>
                    <a:ext uri="{9D8B030D-6E8A-4147-A177-3AD203B41FA5}">
                      <a16:colId xmlns:a16="http://schemas.microsoft.com/office/drawing/2014/main" val="1280658144"/>
                    </a:ext>
                  </a:extLst>
                </a:gridCol>
                <a:gridCol w="838200">
                  <a:extLst>
                    <a:ext uri="{9D8B030D-6E8A-4147-A177-3AD203B41FA5}">
                      <a16:colId xmlns:a16="http://schemas.microsoft.com/office/drawing/2014/main" val="407499232"/>
                    </a:ext>
                  </a:extLst>
                </a:gridCol>
                <a:gridCol w="838200">
                  <a:extLst>
                    <a:ext uri="{9D8B030D-6E8A-4147-A177-3AD203B41FA5}">
                      <a16:colId xmlns:a16="http://schemas.microsoft.com/office/drawing/2014/main" val="1594896100"/>
                    </a:ext>
                  </a:extLst>
                </a:gridCol>
                <a:gridCol w="838200">
                  <a:extLst>
                    <a:ext uri="{9D8B030D-6E8A-4147-A177-3AD203B41FA5}">
                      <a16:colId xmlns:a16="http://schemas.microsoft.com/office/drawing/2014/main" val="2136020657"/>
                    </a:ext>
                  </a:extLst>
                </a:gridCol>
                <a:gridCol w="838200">
                  <a:extLst>
                    <a:ext uri="{9D8B030D-6E8A-4147-A177-3AD203B41FA5}">
                      <a16:colId xmlns:a16="http://schemas.microsoft.com/office/drawing/2014/main" val="3603146107"/>
                    </a:ext>
                  </a:extLst>
                </a:gridCol>
                <a:gridCol w="838200">
                  <a:extLst>
                    <a:ext uri="{9D8B030D-6E8A-4147-A177-3AD203B41FA5}">
                      <a16:colId xmlns:a16="http://schemas.microsoft.com/office/drawing/2014/main" val="1476009244"/>
                    </a:ext>
                  </a:extLst>
                </a:gridCol>
                <a:gridCol w="838200">
                  <a:extLst>
                    <a:ext uri="{9D8B030D-6E8A-4147-A177-3AD203B41FA5}">
                      <a16:colId xmlns:a16="http://schemas.microsoft.com/office/drawing/2014/main" val="2356848640"/>
                    </a:ext>
                  </a:extLst>
                </a:gridCol>
                <a:gridCol w="838200">
                  <a:extLst>
                    <a:ext uri="{9D8B030D-6E8A-4147-A177-3AD203B41FA5}">
                      <a16:colId xmlns:a16="http://schemas.microsoft.com/office/drawing/2014/main" val="2402056968"/>
                    </a:ext>
                  </a:extLst>
                </a:gridCol>
                <a:gridCol w="838200">
                  <a:extLst>
                    <a:ext uri="{9D8B030D-6E8A-4147-A177-3AD203B41FA5}">
                      <a16:colId xmlns:a16="http://schemas.microsoft.com/office/drawing/2014/main" val="377358610"/>
                    </a:ext>
                  </a:extLst>
                </a:gridCol>
                <a:gridCol w="838200">
                  <a:extLst>
                    <a:ext uri="{9D8B030D-6E8A-4147-A177-3AD203B41FA5}">
                      <a16:colId xmlns:a16="http://schemas.microsoft.com/office/drawing/2014/main" val="3637920425"/>
                    </a:ext>
                  </a:extLst>
                </a:gridCol>
              </a:tblGrid>
              <a:tr h="0">
                <a:tc>
                  <a:txBody>
                    <a:bodyPr/>
                    <a:lstStyle/>
                    <a:p>
                      <a:pPr fontAlgn="ctr"/>
                      <a:r>
                        <a:rPr lang="en-US" sz="800" b="1">
                          <a:effectLst/>
                        </a:rPr>
                        <a:t>Overall Load</a:t>
                      </a:r>
                    </a:p>
                  </a:txBody>
                  <a:tcPr anchor="ctr">
                    <a:lnL>
                      <a:noFill/>
                    </a:lnL>
                    <a:lnR>
                      <a:noFill/>
                    </a:lnR>
                    <a:lnT>
                      <a:noFill/>
                    </a:lnT>
                    <a:lnB>
                      <a:noFill/>
                    </a:lnB>
                  </a:tcPr>
                </a:tc>
                <a:tc>
                  <a:txBody>
                    <a:bodyPr/>
                    <a:lstStyle/>
                    <a:p>
                      <a:pPr algn="r"/>
                      <a:r>
                        <a:rPr lang="en-US" sz="800">
                          <a:effectLst/>
                        </a:rPr>
                        <a:t>6.319499e-01</a:t>
                      </a:r>
                    </a:p>
                  </a:txBody>
                  <a:tcPr anchor="ctr">
                    <a:lnL>
                      <a:noFill/>
                    </a:lnL>
                    <a:lnR>
                      <a:noFill/>
                    </a:lnR>
                    <a:lnT>
                      <a:noFill/>
                    </a:lnT>
                    <a:lnB>
                      <a:noFill/>
                    </a:lnB>
                  </a:tcPr>
                </a:tc>
                <a:tc>
                  <a:txBody>
                    <a:bodyPr/>
                    <a:lstStyle/>
                    <a:p>
                      <a:pPr algn="r"/>
                      <a:r>
                        <a:rPr lang="en-US" sz="800">
                          <a:effectLst/>
                        </a:rPr>
                        <a:t>-6.693889e-01</a:t>
                      </a:r>
                    </a:p>
                  </a:txBody>
                  <a:tcPr anchor="ctr">
                    <a:lnL>
                      <a:noFill/>
                    </a:lnL>
                    <a:lnR>
                      <a:noFill/>
                    </a:lnR>
                    <a:lnT>
                      <a:noFill/>
                    </a:lnT>
                    <a:lnB>
                      <a:noFill/>
                    </a:lnB>
                  </a:tcPr>
                </a:tc>
                <a:tc>
                  <a:txBody>
                    <a:bodyPr/>
                    <a:lstStyle/>
                    <a:p>
                      <a:pPr algn="r"/>
                      <a:r>
                        <a:rPr lang="en-US" sz="800">
                          <a:effectLst/>
                        </a:rPr>
                        <a:t>4.445024e-01</a:t>
                      </a:r>
                    </a:p>
                  </a:txBody>
                  <a:tcPr anchor="ctr">
                    <a:lnL>
                      <a:noFill/>
                    </a:lnL>
                    <a:lnR>
                      <a:noFill/>
                    </a:lnR>
                    <a:lnT>
                      <a:noFill/>
                    </a:lnT>
                    <a:lnB>
                      <a:noFill/>
                    </a:lnB>
                  </a:tcPr>
                </a:tc>
                <a:tc>
                  <a:txBody>
                    <a:bodyPr/>
                    <a:lstStyle/>
                    <a:p>
                      <a:pPr algn="r"/>
                      <a:r>
                        <a:rPr lang="en-US" sz="800">
                          <a:effectLst/>
                        </a:rPr>
                        <a:t>-8.674227e-01</a:t>
                      </a:r>
                    </a:p>
                  </a:txBody>
                  <a:tcPr anchor="ctr">
                    <a:lnL>
                      <a:noFill/>
                    </a:lnL>
                    <a:lnR>
                      <a:noFill/>
                    </a:lnR>
                    <a:lnT>
                      <a:noFill/>
                    </a:lnT>
                    <a:lnB>
                      <a:noFill/>
                    </a:lnB>
                  </a:tcPr>
                </a:tc>
                <a:tc>
                  <a:txBody>
                    <a:bodyPr/>
                    <a:lstStyle/>
                    <a:p>
                      <a:pPr algn="r"/>
                      <a:r>
                        <a:rPr lang="en-US" sz="800" dirty="0">
                          <a:effectLst/>
                        </a:rPr>
                        <a:t>8.979448e-01</a:t>
                      </a:r>
                    </a:p>
                  </a:txBody>
                  <a:tcPr anchor="ctr">
                    <a:lnL>
                      <a:noFill/>
                    </a:lnL>
                    <a:lnR>
                      <a:noFill/>
                    </a:lnR>
                    <a:lnT>
                      <a:noFill/>
                    </a:lnT>
                    <a:lnB>
                      <a:noFill/>
                    </a:lnB>
                  </a:tcPr>
                </a:tc>
                <a:tc>
                  <a:txBody>
                    <a:bodyPr/>
                    <a:lstStyle/>
                    <a:p>
                      <a:pPr algn="r"/>
                      <a:r>
                        <a:rPr lang="en-US" sz="800">
                          <a:effectLst/>
                        </a:rPr>
                        <a:t>5.637309e-03</a:t>
                      </a:r>
                    </a:p>
                  </a:txBody>
                  <a:tcPr anchor="ctr">
                    <a:lnL>
                      <a:noFill/>
                    </a:lnL>
                    <a:lnR>
                      <a:noFill/>
                    </a:lnR>
                    <a:lnT>
                      <a:noFill/>
                    </a:lnT>
                    <a:lnB>
                      <a:noFill/>
                    </a:lnB>
                  </a:tcPr>
                </a:tc>
                <a:tc>
                  <a:txBody>
                    <a:bodyPr/>
                    <a:lstStyle/>
                    <a:p>
                      <a:pPr algn="r"/>
                      <a:r>
                        <a:rPr lang="en-US" sz="800">
                          <a:effectLst/>
                        </a:rPr>
                        <a:t>2.410480e-01</a:t>
                      </a:r>
                    </a:p>
                  </a:txBody>
                  <a:tcPr anchor="ctr">
                    <a:lnL>
                      <a:noFill/>
                    </a:lnL>
                    <a:lnR>
                      <a:noFill/>
                    </a:lnR>
                    <a:lnT>
                      <a:noFill/>
                    </a:lnT>
                    <a:lnB>
                      <a:noFill/>
                    </a:lnB>
                  </a:tcPr>
                </a:tc>
                <a:tc>
                  <a:txBody>
                    <a:bodyPr/>
                    <a:lstStyle/>
                    <a:p>
                      <a:pPr algn="r"/>
                      <a:r>
                        <a:rPr lang="en-US" sz="800">
                          <a:effectLst/>
                        </a:rPr>
                        <a:t>6.991125e-02</a:t>
                      </a:r>
                    </a:p>
                  </a:txBody>
                  <a:tcPr anchor="ctr">
                    <a:lnL>
                      <a:noFill/>
                    </a:lnL>
                    <a:lnR>
                      <a:noFill/>
                    </a:lnR>
                    <a:lnT>
                      <a:noFill/>
                    </a:lnT>
                    <a:lnB>
                      <a:noFill/>
                    </a:lnB>
                  </a:tcPr>
                </a:tc>
                <a:tc>
                  <a:txBody>
                    <a:bodyPr/>
                    <a:lstStyle/>
                    <a:p>
                      <a:pPr algn="r"/>
                      <a:r>
                        <a:rPr lang="en-US" sz="800">
                          <a:effectLst/>
                        </a:rPr>
                        <a:t>0.994299</a:t>
                      </a:r>
                    </a:p>
                  </a:txBody>
                  <a:tcPr anchor="ctr">
                    <a:lnL>
                      <a:noFill/>
                    </a:lnL>
                    <a:lnR>
                      <a:noFill/>
                    </a:lnR>
                    <a:lnT>
                      <a:noFill/>
                    </a:lnT>
                    <a:lnB>
                      <a:noFill/>
                    </a:lnB>
                  </a:tcPr>
                </a:tc>
                <a:tc>
                  <a:txBody>
                    <a:bodyPr/>
                    <a:lstStyle/>
                    <a:p>
                      <a:pPr algn="r"/>
                      <a:r>
                        <a:rPr lang="en-US" sz="800">
                          <a:effectLst/>
                        </a:rPr>
                        <a:t>0.993585</a:t>
                      </a:r>
                    </a:p>
                  </a:txBody>
                  <a:tcPr anchor="ctr">
                    <a:lnL>
                      <a:noFill/>
                    </a:lnL>
                    <a:lnR>
                      <a:noFill/>
                    </a:lnR>
                    <a:lnT>
                      <a:noFill/>
                    </a:lnT>
                    <a:lnB>
                      <a:noFill/>
                    </a:lnB>
                  </a:tcPr>
                </a:tc>
                <a:tc>
                  <a:txBody>
                    <a:bodyPr/>
                    <a:lstStyle/>
                    <a:p>
                      <a:pPr algn="r"/>
                      <a:r>
                        <a:rPr lang="en-US" sz="800" dirty="0">
                          <a:effectLst/>
                        </a:rPr>
                        <a:t>1.000000</a:t>
                      </a:r>
                    </a:p>
                  </a:txBody>
                  <a:tcPr anchor="ctr">
                    <a:lnL>
                      <a:noFill/>
                    </a:lnL>
                    <a:lnR>
                      <a:noFill/>
                    </a:lnR>
                    <a:lnT>
                      <a:noFill/>
                    </a:lnT>
                    <a:lnB>
                      <a:noFill/>
                    </a:lnB>
                  </a:tcPr>
                </a:tc>
                <a:extLst>
                  <a:ext uri="{0D108BD9-81ED-4DB2-BD59-A6C34878D82A}">
                    <a16:rowId xmlns:a16="http://schemas.microsoft.com/office/drawing/2014/main" val="3088383777"/>
                  </a:ext>
                </a:extLst>
              </a:tr>
            </a:tbl>
          </a:graphicData>
        </a:graphic>
      </p:graphicFrame>
    </p:spTree>
    <p:extLst>
      <p:ext uri="{BB962C8B-B14F-4D97-AF65-F5344CB8AC3E}">
        <p14:creationId xmlns:p14="http://schemas.microsoft.com/office/powerpoint/2010/main" val="319799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36E9-AC9D-9D1C-3E0E-407E4108A9E6}"/>
              </a:ext>
            </a:extLst>
          </p:cNvPr>
          <p:cNvSpPr>
            <a:spLocks noGrp="1"/>
          </p:cNvSpPr>
          <p:nvPr>
            <p:ph type="title"/>
          </p:nvPr>
        </p:nvSpPr>
        <p:spPr>
          <a:xfrm>
            <a:off x="583660" y="286603"/>
            <a:ext cx="11235446" cy="1450757"/>
          </a:xfrm>
        </p:spPr>
        <p:txBody>
          <a:bodyPr/>
          <a:lstStyle/>
          <a:p>
            <a:r>
              <a:rPr lang="en-US" dirty="0"/>
              <a:t>Scatter Plot Distribution Of The Data </a:t>
            </a:r>
          </a:p>
        </p:txBody>
      </p:sp>
      <p:pic>
        <p:nvPicPr>
          <p:cNvPr id="5122" name="Picture 2">
            <a:extLst>
              <a:ext uri="{FF2B5EF4-FFF2-40B4-BE49-F238E27FC236}">
                <a16:creationId xmlns:a16="http://schemas.microsoft.com/office/drawing/2014/main" id="{15FBAF33-9E16-BAA6-24FF-74ABF9D5AE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7687" y="2003898"/>
            <a:ext cx="10232858" cy="4377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83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36E9-AC9D-9D1C-3E0E-407E4108A9E6}"/>
              </a:ext>
            </a:extLst>
          </p:cNvPr>
          <p:cNvSpPr>
            <a:spLocks noGrp="1"/>
          </p:cNvSpPr>
          <p:nvPr>
            <p:ph type="title"/>
          </p:nvPr>
        </p:nvSpPr>
        <p:spPr>
          <a:xfrm>
            <a:off x="583660" y="286603"/>
            <a:ext cx="11235446" cy="1450757"/>
          </a:xfrm>
        </p:spPr>
        <p:txBody>
          <a:bodyPr/>
          <a:lstStyle/>
          <a:p>
            <a:r>
              <a:rPr lang="en-US" dirty="0"/>
              <a:t>Heatmap Of The Data </a:t>
            </a:r>
          </a:p>
        </p:txBody>
      </p:sp>
      <p:pic>
        <p:nvPicPr>
          <p:cNvPr id="4" name="Content Placeholder 3">
            <a:extLst>
              <a:ext uri="{FF2B5EF4-FFF2-40B4-BE49-F238E27FC236}">
                <a16:creationId xmlns:a16="http://schemas.microsoft.com/office/drawing/2014/main" id="{9DDA77BE-3A68-E439-FF0D-F1D62D980D7F}"/>
              </a:ext>
            </a:extLst>
          </p:cNvPr>
          <p:cNvPicPr>
            <a:picLocks noGrp="1" noChangeAspect="1"/>
          </p:cNvPicPr>
          <p:nvPr>
            <p:ph idx="1"/>
          </p:nvPr>
        </p:nvPicPr>
        <p:blipFill>
          <a:blip r:embed="rId2"/>
          <a:stretch>
            <a:fillRect/>
          </a:stretch>
        </p:blipFill>
        <p:spPr>
          <a:xfrm>
            <a:off x="943583" y="2108200"/>
            <a:ext cx="10145949" cy="4302328"/>
          </a:xfrm>
          <a:prstGeom prst="rect">
            <a:avLst/>
          </a:prstGeom>
        </p:spPr>
      </p:pic>
    </p:spTree>
    <p:extLst>
      <p:ext uri="{BB962C8B-B14F-4D97-AF65-F5344CB8AC3E}">
        <p14:creationId xmlns:p14="http://schemas.microsoft.com/office/powerpoint/2010/main" val="326508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36E9-AC9D-9D1C-3E0E-407E4108A9E6}"/>
              </a:ext>
            </a:extLst>
          </p:cNvPr>
          <p:cNvSpPr>
            <a:spLocks noGrp="1"/>
          </p:cNvSpPr>
          <p:nvPr>
            <p:ph type="title"/>
          </p:nvPr>
        </p:nvSpPr>
        <p:spPr>
          <a:xfrm>
            <a:off x="583660" y="286603"/>
            <a:ext cx="11235446" cy="1450757"/>
          </a:xfrm>
        </p:spPr>
        <p:txBody>
          <a:bodyPr/>
          <a:lstStyle/>
          <a:p>
            <a:r>
              <a:rPr lang="en-US" dirty="0"/>
              <a:t>Trend Of ‘Overall load’</a:t>
            </a:r>
          </a:p>
        </p:txBody>
      </p:sp>
      <p:pic>
        <p:nvPicPr>
          <p:cNvPr id="6146" name="Picture 2">
            <a:extLst>
              <a:ext uri="{FF2B5EF4-FFF2-40B4-BE49-F238E27FC236}">
                <a16:creationId xmlns:a16="http://schemas.microsoft.com/office/drawing/2014/main" id="{019EA6DC-0604-44F3-2548-C646698044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831" y="2094776"/>
            <a:ext cx="4292374" cy="418929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D3BF64A-472E-5DC8-1E4F-715C955AB3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205" y="2094775"/>
            <a:ext cx="3505200" cy="41892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AF7A50-2CD9-BE36-7B13-22A3DCA9D3D7}"/>
              </a:ext>
            </a:extLst>
          </p:cNvPr>
          <p:cNvSpPr txBox="1"/>
          <p:nvPr/>
        </p:nvSpPr>
        <p:spPr>
          <a:xfrm>
            <a:off x="8601682" y="2967335"/>
            <a:ext cx="6094378" cy="1200329"/>
          </a:xfrm>
          <a:prstGeom prst="rect">
            <a:avLst/>
          </a:prstGeom>
          <a:noFill/>
        </p:spPr>
        <p:txBody>
          <a:bodyPr wrap="square">
            <a:spAutoFit/>
          </a:bodyPr>
          <a:lstStyle/>
          <a:p>
            <a:r>
              <a:rPr lang="en-US" b="1" dirty="0"/>
              <a:t>QUANTILES</a:t>
            </a:r>
          </a:p>
          <a:p>
            <a:r>
              <a:rPr lang="en-US" dirty="0"/>
              <a:t>0.25    28.750</a:t>
            </a:r>
          </a:p>
          <a:p>
            <a:r>
              <a:rPr lang="en-US" dirty="0"/>
              <a:t>0.50    40.970</a:t>
            </a:r>
          </a:p>
          <a:p>
            <a:r>
              <a:rPr lang="en-US" dirty="0"/>
              <a:t>0.75    64.335</a:t>
            </a:r>
          </a:p>
        </p:txBody>
      </p:sp>
    </p:spTree>
    <p:extLst>
      <p:ext uri="{BB962C8B-B14F-4D97-AF65-F5344CB8AC3E}">
        <p14:creationId xmlns:p14="http://schemas.microsoft.com/office/powerpoint/2010/main" val="370100033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Statistics focus</Template>
  <TotalTime>108</TotalTime>
  <Words>1113</Words>
  <Application>Microsoft Office PowerPoint</Application>
  <PresentationFormat>Widescreen</PresentationFormat>
  <Paragraphs>334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Bahnschrift</vt:lpstr>
      <vt:lpstr>Bookman Old Style</vt:lpstr>
      <vt:lpstr>Calibri</vt:lpstr>
      <vt:lpstr>Courier New</vt:lpstr>
      <vt:lpstr>Franklin Gothic Book</vt:lpstr>
      <vt:lpstr>Roboto</vt:lpstr>
      <vt:lpstr>Wingdings</vt:lpstr>
      <vt:lpstr>1_RetrospectVTI</vt:lpstr>
      <vt:lpstr>Energy Efficiency</vt:lpstr>
      <vt:lpstr>ABOUT THE DATASET </vt:lpstr>
      <vt:lpstr>Feature Engineering</vt:lpstr>
      <vt:lpstr>Feature Engineering </vt:lpstr>
      <vt:lpstr>Exploratory Data Analysis </vt:lpstr>
      <vt:lpstr>CORRELATION</vt:lpstr>
      <vt:lpstr>Scatter Plot Distribution Of The Data </vt:lpstr>
      <vt:lpstr>Heatmap Of The Data </vt:lpstr>
      <vt:lpstr>Trend Of ‘Overall load’</vt:lpstr>
      <vt:lpstr>Feature Engineering</vt:lpstr>
      <vt:lpstr>Feature Selection </vt:lpstr>
      <vt:lpstr>Models For Predicting Heating Load</vt:lpstr>
      <vt:lpstr>Ensemble Models For Predicting Heating Load</vt:lpstr>
      <vt:lpstr>Models For Predicting Cooling Load</vt:lpstr>
      <vt:lpstr>Summary of R- Square Scores for Ensemble Regression Models for Cooling Load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Efficiency</dc:title>
  <dc:creator>as251570@gmail.com</dc:creator>
  <cp:lastModifiedBy>as251570@gmail.com</cp:lastModifiedBy>
  <cp:revision>2</cp:revision>
  <dcterms:created xsi:type="dcterms:W3CDTF">2022-12-01T07:31:06Z</dcterms:created>
  <dcterms:modified xsi:type="dcterms:W3CDTF">2022-12-01T09:20:03Z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