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7" r:id="rId3"/>
    <p:sldId id="298" r:id="rId4"/>
    <p:sldId id="273" r:id="rId5"/>
    <p:sldId id="275" r:id="rId6"/>
    <p:sldId id="272" r:id="rId7"/>
    <p:sldId id="257" r:id="rId8"/>
    <p:sldId id="274" r:id="rId9"/>
    <p:sldId id="276" r:id="rId10"/>
    <p:sldId id="277" r:id="rId11"/>
    <p:sldId id="292" r:id="rId12"/>
    <p:sldId id="278" r:id="rId13"/>
    <p:sldId id="279" r:id="rId14"/>
    <p:sldId id="280" r:id="rId15"/>
    <p:sldId id="293" r:id="rId16"/>
    <p:sldId id="281" r:id="rId17"/>
    <p:sldId id="282" r:id="rId18"/>
    <p:sldId id="290" r:id="rId19"/>
    <p:sldId id="294" r:id="rId20"/>
    <p:sldId id="285" r:id="rId21"/>
    <p:sldId id="283" r:id="rId22"/>
    <p:sldId id="289" r:id="rId23"/>
    <p:sldId id="295" r:id="rId24"/>
    <p:sldId id="286" r:id="rId25"/>
    <p:sldId id="288" r:id="rId26"/>
    <p:sldId id="287" r:id="rId27"/>
    <p:sldId id="291" r:id="rId28"/>
    <p:sldId id="296" r:id="rId29"/>
    <p:sldId id="300" r:id="rId30"/>
    <p:sldId id="299"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66FFCC"/>
    <a:srgbClr val="FF99FF"/>
    <a:srgbClr val="66CCFF"/>
    <a:srgbClr val="FF9933"/>
    <a:srgbClr val="FF6600"/>
    <a:srgbClr val="EC7B0A"/>
    <a:srgbClr val="FF5050"/>
    <a:srgbClr val="66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91" d="100"/>
          <a:sy n="91" d="100"/>
        </p:scale>
        <p:origin x="-79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DBDB4-A87B-4EF5-8BAC-4F18D8FFA884}" type="doc">
      <dgm:prSet loTypeId="urn:microsoft.com/office/officeart/2005/8/layout/equation1" loCatId="process" qsTypeId="urn:microsoft.com/office/officeart/2005/8/quickstyle/3d1" qsCatId="3D" csTypeId="urn:microsoft.com/office/officeart/2005/8/colors/colorful1" csCatId="colorful" phldr="1"/>
      <dgm:spPr/>
    </dgm:pt>
    <dgm:pt modelId="{25766753-37F0-409F-8A54-C63F633F5B58}">
      <dgm:prSet phldrT="[Text]"/>
      <dgm:spPr>
        <a:solidFill>
          <a:srgbClr val="FF5050"/>
        </a:solidFill>
      </dgm:spPr>
      <dgm:t>
        <a:bodyPr/>
        <a:lstStyle/>
        <a:p>
          <a:r>
            <a:rPr lang="en-US" dirty="0" smtClean="0">
              <a:latin typeface="Comic Sans MS" pitchFamily="66" charset="0"/>
            </a:rPr>
            <a:t>Seasonality using STL</a:t>
          </a:r>
          <a:endParaRPr lang="en-US" dirty="0">
            <a:latin typeface="Comic Sans MS" pitchFamily="66" charset="0"/>
          </a:endParaRPr>
        </a:p>
      </dgm:t>
    </dgm:pt>
    <dgm:pt modelId="{66128E3C-F99C-4D86-B29A-997119B40F20}" type="parTrans" cxnId="{C31CF0BE-D2F7-4645-977B-7ED785D8A4DE}">
      <dgm:prSet/>
      <dgm:spPr/>
      <dgm:t>
        <a:bodyPr/>
        <a:lstStyle/>
        <a:p>
          <a:endParaRPr lang="en-US"/>
        </a:p>
      </dgm:t>
    </dgm:pt>
    <dgm:pt modelId="{1694DABA-9472-47A5-945C-F63B47E49A77}" type="sibTrans" cxnId="{C31CF0BE-D2F7-4645-977B-7ED785D8A4DE}">
      <dgm:prSet/>
      <dgm:spPr>
        <a:solidFill>
          <a:schemeClr val="accent5">
            <a:lumMod val="60000"/>
            <a:lumOff val="40000"/>
          </a:schemeClr>
        </a:solidFill>
      </dgm:spPr>
      <dgm:t>
        <a:bodyPr/>
        <a:lstStyle/>
        <a:p>
          <a:endParaRPr lang="en-US"/>
        </a:p>
      </dgm:t>
    </dgm:pt>
    <dgm:pt modelId="{43D366A2-815D-4C27-B03D-476ADBFA409B}">
      <dgm:prSet phldrT="[Text]"/>
      <dgm:spPr>
        <a:solidFill>
          <a:srgbClr val="00B050"/>
        </a:solidFill>
      </dgm:spPr>
      <dgm:t>
        <a:bodyPr/>
        <a:lstStyle/>
        <a:p>
          <a:r>
            <a:rPr lang="en-US" dirty="0" smtClean="0">
              <a:latin typeface="Comic Sans MS" pitchFamily="66" charset="0"/>
            </a:rPr>
            <a:t>Trend &amp; Residual using ARIMA</a:t>
          </a:r>
          <a:endParaRPr lang="en-US" dirty="0">
            <a:latin typeface="Comic Sans MS" pitchFamily="66" charset="0"/>
          </a:endParaRPr>
        </a:p>
      </dgm:t>
    </dgm:pt>
    <dgm:pt modelId="{A7F22E3C-C5C8-497E-94C4-123485CD6447}" type="parTrans" cxnId="{3DFA0FC3-F67E-4A22-BEF9-7DBC38D02065}">
      <dgm:prSet/>
      <dgm:spPr/>
      <dgm:t>
        <a:bodyPr/>
        <a:lstStyle/>
        <a:p>
          <a:endParaRPr lang="en-US"/>
        </a:p>
      </dgm:t>
    </dgm:pt>
    <dgm:pt modelId="{AEAC3B6C-7009-484E-BF5C-61A1CFFABA10}" type="sibTrans" cxnId="{3DFA0FC3-F67E-4A22-BEF9-7DBC38D02065}">
      <dgm:prSet/>
      <dgm:spPr>
        <a:solidFill>
          <a:schemeClr val="accent5">
            <a:lumMod val="60000"/>
            <a:lumOff val="40000"/>
          </a:schemeClr>
        </a:solidFill>
      </dgm:spPr>
      <dgm:t>
        <a:bodyPr/>
        <a:lstStyle/>
        <a:p>
          <a:endParaRPr lang="en-US"/>
        </a:p>
      </dgm:t>
    </dgm:pt>
    <dgm:pt modelId="{8A11D118-0AA0-4DC2-9299-5C766BBCC24D}">
      <dgm:prSet phldrT="[Text]"/>
      <dgm:spPr>
        <a:solidFill>
          <a:srgbClr val="0070C0"/>
        </a:solidFill>
      </dgm:spPr>
      <dgm:t>
        <a:bodyPr/>
        <a:lstStyle/>
        <a:p>
          <a:r>
            <a:rPr lang="en-US" dirty="0" smtClean="0">
              <a:latin typeface="Comic Sans MS" pitchFamily="66" charset="0"/>
            </a:rPr>
            <a:t>STL-ARIMA</a:t>
          </a:r>
          <a:endParaRPr lang="en-US" dirty="0">
            <a:latin typeface="Comic Sans MS" pitchFamily="66" charset="0"/>
          </a:endParaRPr>
        </a:p>
      </dgm:t>
    </dgm:pt>
    <dgm:pt modelId="{7EE0208E-AD5E-4D04-8B94-D91D0DC8B789}" type="parTrans" cxnId="{67945668-BD4A-4E73-B54F-87F92545468B}">
      <dgm:prSet/>
      <dgm:spPr/>
      <dgm:t>
        <a:bodyPr/>
        <a:lstStyle/>
        <a:p>
          <a:endParaRPr lang="en-US"/>
        </a:p>
      </dgm:t>
    </dgm:pt>
    <dgm:pt modelId="{CC2AE75C-9A7F-4D3A-B3AE-9CF249C83F4B}" type="sibTrans" cxnId="{67945668-BD4A-4E73-B54F-87F92545468B}">
      <dgm:prSet/>
      <dgm:spPr/>
      <dgm:t>
        <a:bodyPr/>
        <a:lstStyle/>
        <a:p>
          <a:endParaRPr lang="en-US"/>
        </a:p>
      </dgm:t>
    </dgm:pt>
    <dgm:pt modelId="{E209E667-72AC-4738-85A1-0975A2217945}" type="pres">
      <dgm:prSet presAssocID="{BD7DBDB4-A87B-4EF5-8BAC-4F18D8FFA884}" presName="linearFlow" presStyleCnt="0">
        <dgm:presLayoutVars>
          <dgm:dir/>
          <dgm:resizeHandles val="exact"/>
        </dgm:presLayoutVars>
      </dgm:prSet>
      <dgm:spPr/>
    </dgm:pt>
    <dgm:pt modelId="{9FD9B740-0E41-4140-A944-A2ECB214CFC8}" type="pres">
      <dgm:prSet presAssocID="{25766753-37F0-409F-8A54-C63F633F5B58}" presName="node" presStyleLbl="node1" presStyleIdx="0" presStyleCnt="3" custScaleX="136140" custScaleY="68713">
        <dgm:presLayoutVars>
          <dgm:bulletEnabled val="1"/>
        </dgm:presLayoutVars>
      </dgm:prSet>
      <dgm:spPr/>
      <dgm:t>
        <a:bodyPr/>
        <a:lstStyle/>
        <a:p>
          <a:endParaRPr lang="en-US"/>
        </a:p>
      </dgm:t>
    </dgm:pt>
    <dgm:pt modelId="{6269F8EF-A96A-490D-A2AD-940264AC687E}" type="pres">
      <dgm:prSet presAssocID="{1694DABA-9472-47A5-945C-F63B47E49A77}" presName="spacerL" presStyleCnt="0"/>
      <dgm:spPr/>
    </dgm:pt>
    <dgm:pt modelId="{96F6AE34-2E25-4C65-B705-90BA125D6319}" type="pres">
      <dgm:prSet presAssocID="{1694DABA-9472-47A5-945C-F63B47E49A77}" presName="sibTrans" presStyleLbl="sibTrans2D1" presStyleIdx="0" presStyleCnt="2"/>
      <dgm:spPr/>
      <dgm:t>
        <a:bodyPr/>
        <a:lstStyle/>
        <a:p>
          <a:endParaRPr lang="en-US"/>
        </a:p>
      </dgm:t>
    </dgm:pt>
    <dgm:pt modelId="{BAE7588E-A1C7-4B3B-A598-F6E33F17CB76}" type="pres">
      <dgm:prSet presAssocID="{1694DABA-9472-47A5-945C-F63B47E49A77}" presName="spacerR" presStyleCnt="0"/>
      <dgm:spPr/>
    </dgm:pt>
    <dgm:pt modelId="{590C62E8-ECD6-4E53-94DE-028B780C2E98}" type="pres">
      <dgm:prSet presAssocID="{43D366A2-815D-4C27-B03D-476ADBFA409B}" presName="node" presStyleLbl="node1" presStyleIdx="1" presStyleCnt="3" custScaleX="134647" custScaleY="80275">
        <dgm:presLayoutVars>
          <dgm:bulletEnabled val="1"/>
        </dgm:presLayoutVars>
      </dgm:prSet>
      <dgm:spPr/>
      <dgm:t>
        <a:bodyPr/>
        <a:lstStyle/>
        <a:p>
          <a:endParaRPr lang="en-US"/>
        </a:p>
      </dgm:t>
    </dgm:pt>
    <dgm:pt modelId="{53611681-16F1-46A3-89D8-8EFA35A5B3CB}" type="pres">
      <dgm:prSet presAssocID="{AEAC3B6C-7009-484E-BF5C-61A1CFFABA10}" presName="spacerL" presStyleCnt="0"/>
      <dgm:spPr/>
    </dgm:pt>
    <dgm:pt modelId="{D2CCDEA2-1BF1-4252-9E1F-E5FAA49DB45F}" type="pres">
      <dgm:prSet presAssocID="{AEAC3B6C-7009-484E-BF5C-61A1CFFABA10}" presName="sibTrans" presStyleLbl="sibTrans2D1" presStyleIdx="1" presStyleCnt="2"/>
      <dgm:spPr/>
      <dgm:t>
        <a:bodyPr/>
        <a:lstStyle/>
        <a:p>
          <a:endParaRPr lang="en-US"/>
        </a:p>
      </dgm:t>
    </dgm:pt>
    <dgm:pt modelId="{EC9E76EE-D3EF-46FE-81A1-9586C5185620}" type="pres">
      <dgm:prSet presAssocID="{AEAC3B6C-7009-484E-BF5C-61A1CFFABA10}" presName="spacerR" presStyleCnt="0"/>
      <dgm:spPr/>
    </dgm:pt>
    <dgm:pt modelId="{523B1DEB-03FC-4477-B4F3-0BC2228AA93E}" type="pres">
      <dgm:prSet presAssocID="{8A11D118-0AA0-4DC2-9299-5C766BBCC24D}" presName="node" presStyleLbl="node1" presStyleIdx="2" presStyleCnt="3" custScaleX="141317" custScaleY="63702">
        <dgm:presLayoutVars>
          <dgm:bulletEnabled val="1"/>
        </dgm:presLayoutVars>
      </dgm:prSet>
      <dgm:spPr/>
      <dgm:t>
        <a:bodyPr/>
        <a:lstStyle/>
        <a:p>
          <a:endParaRPr lang="en-US"/>
        </a:p>
      </dgm:t>
    </dgm:pt>
  </dgm:ptLst>
  <dgm:cxnLst>
    <dgm:cxn modelId="{31BDFCB2-61E3-4C17-A12E-1007F9AEEFC8}" type="presOf" srcId="{43D366A2-815D-4C27-B03D-476ADBFA409B}" destId="{590C62E8-ECD6-4E53-94DE-028B780C2E98}" srcOrd="0" destOrd="0" presId="urn:microsoft.com/office/officeart/2005/8/layout/equation1"/>
    <dgm:cxn modelId="{C7F9DD4B-08CA-4B12-A7D5-4BC62AA42EC7}" type="presOf" srcId="{AEAC3B6C-7009-484E-BF5C-61A1CFFABA10}" destId="{D2CCDEA2-1BF1-4252-9E1F-E5FAA49DB45F}" srcOrd="0" destOrd="0" presId="urn:microsoft.com/office/officeart/2005/8/layout/equation1"/>
    <dgm:cxn modelId="{FC839B16-FAE8-439A-A08C-21AADBA7DCD7}" type="presOf" srcId="{8A11D118-0AA0-4DC2-9299-5C766BBCC24D}" destId="{523B1DEB-03FC-4477-B4F3-0BC2228AA93E}" srcOrd="0" destOrd="0" presId="urn:microsoft.com/office/officeart/2005/8/layout/equation1"/>
    <dgm:cxn modelId="{C31CF0BE-D2F7-4645-977B-7ED785D8A4DE}" srcId="{BD7DBDB4-A87B-4EF5-8BAC-4F18D8FFA884}" destId="{25766753-37F0-409F-8A54-C63F633F5B58}" srcOrd="0" destOrd="0" parTransId="{66128E3C-F99C-4D86-B29A-997119B40F20}" sibTransId="{1694DABA-9472-47A5-945C-F63B47E49A77}"/>
    <dgm:cxn modelId="{3B495598-F1B5-4F70-B24B-F45079FDE05D}" type="presOf" srcId="{BD7DBDB4-A87B-4EF5-8BAC-4F18D8FFA884}" destId="{E209E667-72AC-4738-85A1-0975A2217945}" srcOrd="0" destOrd="0" presId="urn:microsoft.com/office/officeart/2005/8/layout/equation1"/>
    <dgm:cxn modelId="{67945668-BD4A-4E73-B54F-87F92545468B}" srcId="{BD7DBDB4-A87B-4EF5-8BAC-4F18D8FFA884}" destId="{8A11D118-0AA0-4DC2-9299-5C766BBCC24D}" srcOrd="2" destOrd="0" parTransId="{7EE0208E-AD5E-4D04-8B94-D91D0DC8B789}" sibTransId="{CC2AE75C-9A7F-4D3A-B3AE-9CF249C83F4B}"/>
    <dgm:cxn modelId="{DA97FE6A-E06F-43B7-8CFA-15D514459D61}" type="presOf" srcId="{1694DABA-9472-47A5-945C-F63B47E49A77}" destId="{96F6AE34-2E25-4C65-B705-90BA125D6319}" srcOrd="0" destOrd="0" presId="urn:microsoft.com/office/officeart/2005/8/layout/equation1"/>
    <dgm:cxn modelId="{C69E62E0-2FBD-4E36-B7C1-DD6B3C2F10BA}" type="presOf" srcId="{25766753-37F0-409F-8A54-C63F633F5B58}" destId="{9FD9B740-0E41-4140-A944-A2ECB214CFC8}" srcOrd="0" destOrd="0" presId="urn:microsoft.com/office/officeart/2005/8/layout/equation1"/>
    <dgm:cxn modelId="{3DFA0FC3-F67E-4A22-BEF9-7DBC38D02065}" srcId="{BD7DBDB4-A87B-4EF5-8BAC-4F18D8FFA884}" destId="{43D366A2-815D-4C27-B03D-476ADBFA409B}" srcOrd="1" destOrd="0" parTransId="{A7F22E3C-C5C8-497E-94C4-123485CD6447}" sibTransId="{AEAC3B6C-7009-484E-BF5C-61A1CFFABA10}"/>
    <dgm:cxn modelId="{83E6D667-AE2D-42F0-A16F-A16C23562043}" type="presParOf" srcId="{E209E667-72AC-4738-85A1-0975A2217945}" destId="{9FD9B740-0E41-4140-A944-A2ECB214CFC8}" srcOrd="0" destOrd="0" presId="urn:microsoft.com/office/officeart/2005/8/layout/equation1"/>
    <dgm:cxn modelId="{28D5506A-4C58-46FD-999B-D53EE5329A47}" type="presParOf" srcId="{E209E667-72AC-4738-85A1-0975A2217945}" destId="{6269F8EF-A96A-490D-A2AD-940264AC687E}" srcOrd="1" destOrd="0" presId="urn:microsoft.com/office/officeart/2005/8/layout/equation1"/>
    <dgm:cxn modelId="{F8E88EF0-62D4-482E-838B-20654FAA2D9B}" type="presParOf" srcId="{E209E667-72AC-4738-85A1-0975A2217945}" destId="{96F6AE34-2E25-4C65-B705-90BA125D6319}" srcOrd="2" destOrd="0" presId="urn:microsoft.com/office/officeart/2005/8/layout/equation1"/>
    <dgm:cxn modelId="{DE474178-46EC-4142-A954-DB7E05C9AA87}" type="presParOf" srcId="{E209E667-72AC-4738-85A1-0975A2217945}" destId="{BAE7588E-A1C7-4B3B-A598-F6E33F17CB76}" srcOrd="3" destOrd="0" presId="urn:microsoft.com/office/officeart/2005/8/layout/equation1"/>
    <dgm:cxn modelId="{DE3B500B-44CD-4A41-8E3A-BA85531F471A}" type="presParOf" srcId="{E209E667-72AC-4738-85A1-0975A2217945}" destId="{590C62E8-ECD6-4E53-94DE-028B780C2E98}" srcOrd="4" destOrd="0" presId="urn:microsoft.com/office/officeart/2005/8/layout/equation1"/>
    <dgm:cxn modelId="{62F4A32E-0015-452B-9A0F-3ECA5B234559}" type="presParOf" srcId="{E209E667-72AC-4738-85A1-0975A2217945}" destId="{53611681-16F1-46A3-89D8-8EFA35A5B3CB}" srcOrd="5" destOrd="0" presId="urn:microsoft.com/office/officeart/2005/8/layout/equation1"/>
    <dgm:cxn modelId="{9F00A7CD-632F-4022-AAD7-842E9BA1ADFA}" type="presParOf" srcId="{E209E667-72AC-4738-85A1-0975A2217945}" destId="{D2CCDEA2-1BF1-4252-9E1F-E5FAA49DB45F}" srcOrd="6" destOrd="0" presId="urn:microsoft.com/office/officeart/2005/8/layout/equation1"/>
    <dgm:cxn modelId="{3B25245F-AE76-405E-A1F3-407D0DF02738}" type="presParOf" srcId="{E209E667-72AC-4738-85A1-0975A2217945}" destId="{EC9E76EE-D3EF-46FE-81A1-9586C5185620}" srcOrd="7" destOrd="0" presId="urn:microsoft.com/office/officeart/2005/8/layout/equation1"/>
    <dgm:cxn modelId="{1B64778D-9B05-4302-90C6-151DC8D2588A}" type="presParOf" srcId="{E209E667-72AC-4738-85A1-0975A2217945}" destId="{523B1DEB-03FC-4477-B4F3-0BC2228AA93E}" srcOrd="8" destOrd="0" presId="urn:microsoft.com/office/officeart/2005/8/layout/equation1"/>
  </dgm:cxnLst>
  <dgm:bg/>
  <dgm:whole/>
</dgm:dataModel>
</file>

<file path=ppt/diagrams/data2.xml><?xml version="1.0" encoding="utf-8"?>
<dgm:dataModel xmlns:dgm="http://schemas.openxmlformats.org/drawingml/2006/diagram" xmlns:a="http://schemas.openxmlformats.org/drawingml/2006/main">
  <dgm:ptLst>
    <dgm:pt modelId="{6F396A90-D3A9-4D5E-AE80-28A158AD05D7}"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US"/>
        </a:p>
      </dgm:t>
    </dgm:pt>
    <dgm:pt modelId="{6A78CAAC-A0AD-4527-B363-560D83660C30}">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Detrend</a:t>
          </a:r>
          <a:endParaRPr lang="en-US" dirty="0">
            <a:latin typeface="Times New Roman" pitchFamily="18" charset="0"/>
            <a:cs typeface="Times New Roman" pitchFamily="18" charset="0"/>
          </a:endParaRPr>
        </a:p>
      </dgm:t>
    </dgm:pt>
    <dgm:pt modelId="{7A741CC7-BC01-4686-9FEC-B01A266D3426}" type="parTrans" cxnId="{6AA5AE1B-0ED9-4B2E-985B-BA5532F1AE12}">
      <dgm:prSet/>
      <dgm:spPr/>
      <dgm:t>
        <a:bodyPr/>
        <a:lstStyle/>
        <a:p>
          <a:endParaRPr lang="en-US"/>
        </a:p>
      </dgm:t>
    </dgm:pt>
    <dgm:pt modelId="{F7924E79-A46C-402F-858D-3914D938B54D}" type="sibTrans" cxnId="{6AA5AE1B-0ED9-4B2E-985B-BA5532F1AE12}">
      <dgm:prSet/>
      <dgm:spPr/>
      <dgm:t>
        <a:bodyPr/>
        <a:lstStyle/>
        <a:p>
          <a:endParaRPr lang="en-US"/>
        </a:p>
      </dgm:t>
    </dgm:pt>
    <dgm:pt modelId="{AD3BC6AC-CD16-4B7C-A34F-E81714F1E09C}">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LOESS on Cycle Subseries</a:t>
          </a:r>
          <a:endParaRPr lang="en-US" dirty="0">
            <a:latin typeface="Times New Roman" pitchFamily="18" charset="0"/>
            <a:cs typeface="Times New Roman" pitchFamily="18" charset="0"/>
          </a:endParaRPr>
        </a:p>
      </dgm:t>
    </dgm:pt>
    <dgm:pt modelId="{FD3A410A-677A-433E-910D-6763CC1EE6EA}" type="parTrans" cxnId="{FD74C455-6F69-4419-84B0-09DD4CCE956C}">
      <dgm:prSet/>
      <dgm:spPr/>
      <dgm:t>
        <a:bodyPr/>
        <a:lstStyle/>
        <a:p>
          <a:endParaRPr lang="en-US"/>
        </a:p>
      </dgm:t>
    </dgm:pt>
    <dgm:pt modelId="{2ECBEE24-6D54-46DC-8A07-88FD14754C94}" type="sibTrans" cxnId="{FD74C455-6F69-4419-84B0-09DD4CCE956C}">
      <dgm:prSet/>
      <dgm:spPr/>
      <dgm:t>
        <a:bodyPr/>
        <a:lstStyle/>
        <a:p>
          <a:endParaRPr lang="en-US"/>
        </a:p>
      </dgm:t>
    </dgm:pt>
    <dgm:pt modelId="{36B18587-56B4-45A9-AA4A-7DC7C4CF6F50}">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Low-Pass Filter</a:t>
          </a:r>
          <a:endParaRPr lang="en-US" dirty="0">
            <a:latin typeface="Times New Roman" pitchFamily="18" charset="0"/>
            <a:cs typeface="Times New Roman" pitchFamily="18" charset="0"/>
          </a:endParaRPr>
        </a:p>
      </dgm:t>
    </dgm:pt>
    <dgm:pt modelId="{DBA32824-EAAA-4BF6-9CF1-6B22C6316EB8}" type="parTrans" cxnId="{B74046A9-0AD3-4A18-893B-18EC375C7045}">
      <dgm:prSet/>
      <dgm:spPr/>
      <dgm:t>
        <a:bodyPr/>
        <a:lstStyle/>
        <a:p>
          <a:endParaRPr lang="en-US"/>
        </a:p>
      </dgm:t>
    </dgm:pt>
    <dgm:pt modelId="{D9F9CFB1-76E1-4381-8609-137BCB0FAF84}" type="sibTrans" cxnId="{B74046A9-0AD3-4A18-893B-18EC375C7045}">
      <dgm:prSet/>
      <dgm:spPr/>
      <dgm:t>
        <a:bodyPr/>
        <a:lstStyle/>
        <a:p>
          <a:endParaRPr lang="en-US"/>
        </a:p>
      </dgm:t>
    </dgm:pt>
    <dgm:pt modelId="{05581038-7725-48A4-B14C-18D69D55DA35}">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LOESS estimate of Trend</a:t>
          </a:r>
          <a:endParaRPr lang="en-US" dirty="0">
            <a:latin typeface="Times New Roman" pitchFamily="18" charset="0"/>
            <a:cs typeface="Times New Roman" pitchFamily="18" charset="0"/>
          </a:endParaRPr>
        </a:p>
      </dgm:t>
    </dgm:pt>
    <dgm:pt modelId="{2753ECA6-7FF9-44B7-B491-9ED60F98D93A}" type="parTrans" cxnId="{E5968460-5174-485D-B6E1-9A661FBBADE6}">
      <dgm:prSet/>
      <dgm:spPr/>
      <dgm:t>
        <a:bodyPr/>
        <a:lstStyle/>
        <a:p>
          <a:endParaRPr lang="en-US"/>
        </a:p>
      </dgm:t>
    </dgm:pt>
    <dgm:pt modelId="{43E32BFA-F5EE-4E37-81A5-E400FBACBBE6}" type="sibTrans" cxnId="{E5968460-5174-485D-B6E1-9A661FBBADE6}">
      <dgm:prSet/>
      <dgm:spPr/>
      <dgm:t>
        <a:bodyPr/>
        <a:lstStyle/>
        <a:p>
          <a:endParaRPr lang="en-US"/>
        </a:p>
      </dgm:t>
    </dgm:pt>
    <dgm:pt modelId="{304A04B2-0E65-49A7-B56F-6C2E7D104E3B}">
      <dgm:prSe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Deseasonalize</a:t>
          </a:r>
          <a:endParaRPr lang="en-US" dirty="0">
            <a:latin typeface="Times New Roman" pitchFamily="18" charset="0"/>
            <a:cs typeface="Times New Roman" pitchFamily="18" charset="0"/>
          </a:endParaRPr>
        </a:p>
      </dgm:t>
    </dgm:pt>
    <dgm:pt modelId="{17B40255-0726-4736-96C4-D3B32A95C5AC}" type="parTrans" cxnId="{DD61F107-5402-4DA0-AC1D-45F99C022D48}">
      <dgm:prSet/>
      <dgm:spPr/>
      <dgm:t>
        <a:bodyPr/>
        <a:lstStyle/>
        <a:p>
          <a:endParaRPr lang="en-US"/>
        </a:p>
      </dgm:t>
    </dgm:pt>
    <dgm:pt modelId="{EDA79B4A-544C-45B2-BF0A-CF2D5E061AC8}" type="sibTrans" cxnId="{DD61F107-5402-4DA0-AC1D-45F99C022D48}">
      <dgm:prSet/>
      <dgm:spPr/>
      <dgm:t>
        <a:bodyPr/>
        <a:lstStyle/>
        <a:p>
          <a:endParaRPr lang="en-US"/>
        </a:p>
      </dgm:t>
    </dgm:pt>
    <dgm:pt modelId="{02AF8F19-D4F1-4CBE-A363-4E6472F0E26E}">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latin typeface="Times New Roman" pitchFamily="18" charset="0"/>
              <a:cs typeface="Times New Roman" pitchFamily="18" charset="0"/>
            </a:rPr>
            <a:t>Detrend Cycle Subseries</a:t>
          </a:r>
          <a:endParaRPr lang="en-US" dirty="0">
            <a:latin typeface="Times New Roman" pitchFamily="18" charset="0"/>
            <a:cs typeface="Times New Roman" pitchFamily="18" charset="0"/>
          </a:endParaRPr>
        </a:p>
      </dgm:t>
    </dgm:pt>
    <dgm:pt modelId="{424BF1A7-6363-4CA6-B38B-83EEC69783D9}" type="sibTrans" cxnId="{9BD8F78A-A6E5-441B-8F51-EFA44DE694CD}">
      <dgm:prSet/>
      <dgm:spPr/>
      <dgm:t>
        <a:bodyPr/>
        <a:lstStyle/>
        <a:p>
          <a:endParaRPr lang="en-US"/>
        </a:p>
      </dgm:t>
    </dgm:pt>
    <dgm:pt modelId="{288BF8B3-81EF-49A1-B728-98F2E1F78BB0}" type="parTrans" cxnId="{9BD8F78A-A6E5-441B-8F51-EFA44DE694CD}">
      <dgm:prSet/>
      <dgm:spPr/>
      <dgm:t>
        <a:bodyPr/>
        <a:lstStyle/>
        <a:p>
          <a:endParaRPr lang="en-US"/>
        </a:p>
      </dgm:t>
    </dgm:pt>
    <dgm:pt modelId="{F126304B-5460-48AC-B9EF-37E69EAB8862}" type="pres">
      <dgm:prSet presAssocID="{6F396A90-D3A9-4D5E-AE80-28A158AD05D7}" presName="diagram" presStyleCnt="0">
        <dgm:presLayoutVars>
          <dgm:dir/>
          <dgm:resizeHandles val="exact"/>
        </dgm:presLayoutVars>
      </dgm:prSet>
      <dgm:spPr/>
      <dgm:t>
        <a:bodyPr/>
        <a:lstStyle/>
        <a:p>
          <a:endParaRPr lang="en-US"/>
        </a:p>
      </dgm:t>
    </dgm:pt>
    <dgm:pt modelId="{6950A41D-E62A-49F2-95DB-F8C3CBD231ED}" type="pres">
      <dgm:prSet presAssocID="{6A78CAAC-A0AD-4527-B363-560D83660C30}" presName="node" presStyleLbl="node1" presStyleIdx="0" presStyleCnt="6" custLinFactNeighborX="-3635" custLinFactNeighborY="-40488">
        <dgm:presLayoutVars>
          <dgm:bulletEnabled val="1"/>
        </dgm:presLayoutVars>
      </dgm:prSet>
      <dgm:spPr/>
      <dgm:t>
        <a:bodyPr/>
        <a:lstStyle/>
        <a:p>
          <a:endParaRPr lang="en-US"/>
        </a:p>
      </dgm:t>
    </dgm:pt>
    <dgm:pt modelId="{857F6F23-129F-45BD-A496-B433E76A6D9A}" type="pres">
      <dgm:prSet presAssocID="{F7924E79-A46C-402F-858D-3914D938B54D}" presName="sibTrans" presStyleCnt="0"/>
      <dgm:spPr/>
    </dgm:pt>
    <dgm:pt modelId="{EC6AF20E-350F-407B-88AE-4214BCEF1706}" type="pres">
      <dgm:prSet presAssocID="{AD3BC6AC-CD16-4B7C-A34F-E81714F1E09C}" presName="node" presStyleLbl="node1" presStyleIdx="1" presStyleCnt="6" custLinFactNeighborX="-732" custLinFactNeighborY="-47765">
        <dgm:presLayoutVars>
          <dgm:bulletEnabled val="1"/>
        </dgm:presLayoutVars>
      </dgm:prSet>
      <dgm:spPr/>
      <dgm:t>
        <a:bodyPr/>
        <a:lstStyle/>
        <a:p>
          <a:endParaRPr lang="en-US"/>
        </a:p>
      </dgm:t>
    </dgm:pt>
    <dgm:pt modelId="{D0CA2658-98C0-43B3-81A9-BDB8A1A52406}" type="pres">
      <dgm:prSet presAssocID="{2ECBEE24-6D54-46DC-8A07-88FD14754C94}" presName="sibTrans" presStyleCnt="0"/>
      <dgm:spPr/>
    </dgm:pt>
    <dgm:pt modelId="{552E83BF-8A76-4322-B31C-6F1B7513D87B}" type="pres">
      <dgm:prSet presAssocID="{02AF8F19-D4F1-4CBE-A363-4E6472F0E26E}" presName="node" presStyleLbl="node1" presStyleIdx="2" presStyleCnt="6" custLinFactX="68344" custLinFactY="-14224" custLinFactNeighborX="100000" custLinFactNeighborY="-100000">
        <dgm:presLayoutVars>
          <dgm:bulletEnabled val="1"/>
        </dgm:presLayoutVars>
      </dgm:prSet>
      <dgm:spPr/>
      <dgm:t>
        <a:bodyPr/>
        <a:lstStyle/>
        <a:p>
          <a:endParaRPr lang="en-US"/>
        </a:p>
      </dgm:t>
    </dgm:pt>
    <dgm:pt modelId="{7A699466-B539-4074-A142-C78ABEC3DC05}" type="pres">
      <dgm:prSet presAssocID="{424BF1A7-6363-4CA6-B38B-83EEC69783D9}" presName="sibTrans" presStyleCnt="0"/>
      <dgm:spPr/>
    </dgm:pt>
    <dgm:pt modelId="{593527A0-BC5B-4272-B3A0-CB6AA40B57A9}" type="pres">
      <dgm:prSet presAssocID="{36B18587-56B4-45A9-AA4A-7DC7C4CF6F50}" presName="node" presStyleLbl="node1" presStyleIdx="3" presStyleCnt="6" custLinFactX="100000" custLinFactNeighborX="119651" custLinFactNeighborY="-47358">
        <dgm:presLayoutVars>
          <dgm:bulletEnabled val="1"/>
        </dgm:presLayoutVars>
      </dgm:prSet>
      <dgm:spPr/>
      <dgm:t>
        <a:bodyPr/>
        <a:lstStyle/>
        <a:p>
          <a:endParaRPr lang="en-US"/>
        </a:p>
      </dgm:t>
    </dgm:pt>
    <dgm:pt modelId="{88028BBB-A6CB-40FC-84D0-BE7BFFE3847A}" type="pres">
      <dgm:prSet presAssocID="{D9F9CFB1-76E1-4381-8609-137BCB0FAF84}" presName="sibTrans" presStyleCnt="0"/>
      <dgm:spPr/>
    </dgm:pt>
    <dgm:pt modelId="{169E58F8-DC93-4D39-A287-F712D7637261}" type="pres">
      <dgm:prSet presAssocID="{05581038-7725-48A4-B14C-18D69D55DA35}" presName="node" presStyleLbl="node1" presStyleIdx="4" presStyleCnt="6" custLinFactX="-28180" custLinFactNeighborX="-100000" custLinFactNeighborY="-48064">
        <dgm:presLayoutVars>
          <dgm:bulletEnabled val="1"/>
        </dgm:presLayoutVars>
      </dgm:prSet>
      <dgm:spPr/>
      <dgm:t>
        <a:bodyPr/>
        <a:lstStyle/>
        <a:p>
          <a:endParaRPr lang="en-US"/>
        </a:p>
      </dgm:t>
    </dgm:pt>
    <dgm:pt modelId="{73097BE5-8E50-485A-8830-5A226ABF7CDF}" type="pres">
      <dgm:prSet presAssocID="{43E32BFA-F5EE-4E37-81A5-E400FBACBBE6}" presName="sibTrans" presStyleCnt="0"/>
      <dgm:spPr/>
    </dgm:pt>
    <dgm:pt modelId="{2CA3C6CB-4A24-4906-BB59-88A10C7E789C}" type="pres">
      <dgm:prSet presAssocID="{304A04B2-0E65-49A7-B56F-6C2E7D104E3B}" presName="node" presStyleLbl="node1" presStyleIdx="5" presStyleCnt="6" custLinFactX="-10732" custLinFactNeighborX="-100000" custLinFactNeighborY="-47358">
        <dgm:presLayoutVars>
          <dgm:bulletEnabled val="1"/>
        </dgm:presLayoutVars>
      </dgm:prSet>
      <dgm:spPr/>
      <dgm:t>
        <a:bodyPr/>
        <a:lstStyle/>
        <a:p>
          <a:endParaRPr lang="en-US"/>
        </a:p>
      </dgm:t>
    </dgm:pt>
  </dgm:ptLst>
  <dgm:cxnLst>
    <dgm:cxn modelId="{B915B9DB-A15F-4E4D-8EC4-DFFDE32F9FD5}" type="presOf" srcId="{05581038-7725-48A4-B14C-18D69D55DA35}" destId="{169E58F8-DC93-4D39-A287-F712D7637261}" srcOrd="0" destOrd="0" presId="urn:microsoft.com/office/officeart/2005/8/layout/default"/>
    <dgm:cxn modelId="{E1F3639F-912D-4560-899B-700F05B0666F}" type="presOf" srcId="{AD3BC6AC-CD16-4B7C-A34F-E81714F1E09C}" destId="{EC6AF20E-350F-407B-88AE-4214BCEF1706}" srcOrd="0" destOrd="0" presId="urn:microsoft.com/office/officeart/2005/8/layout/default"/>
    <dgm:cxn modelId="{DD61F107-5402-4DA0-AC1D-45F99C022D48}" srcId="{6F396A90-D3A9-4D5E-AE80-28A158AD05D7}" destId="{304A04B2-0E65-49A7-B56F-6C2E7D104E3B}" srcOrd="5" destOrd="0" parTransId="{17B40255-0726-4736-96C4-D3B32A95C5AC}" sibTransId="{EDA79B4A-544C-45B2-BF0A-CF2D5E061AC8}"/>
    <dgm:cxn modelId="{B74046A9-0AD3-4A18-893B-18EC375C7045}" srcId="{6F396A90-D3A9-4D5E-AE80-28A158AD05D7}" destId="{36B18587-56B4-45A9-AA4A-7DC7C4CF6F50}" srcOrd="3" destOrd="0" parTransId="{DBA32824-EAAA-4BF6-9CF1-6B22C6316EB8}" sibTransId="{D9F9CFB1-76E1-4381-8609-137BCB0FAF84}"/>
    <dgm:cxn modelId="{A5385134-965E-473F-8C39-96416DDCC054}" type="presOf" srcId="{36B18587-56B4-45A9-AA4A-7DC7C4CF6F50}" destId="{593527A0-BC5B-4272-B3A0-CB6AA40B57A9}" srcOrd="0" destOrd="0" presId="urn:microsoft.com/office/officeart/2005/8/layout/default"/>
    <dgm:cxn modelId="{3D4DDFB1-4C19-4118-8493-33BDBB56646C}" type="presOf" srcId="{6F396A90-D3A9-4D5E-AE80-28A158AD05D7}" destId="{F126304B-5460-48AC-B9EF-37E69EAB8862}" srcOrd="0" destOrd="0" presId="urn:microsoft.com/office/officeart/2005/8/layout/default"/>
    <dgm:cxn modelId="{A82A704B-8D94-47B3-AF1D-F7EC63F2F14B}" type="presOf" srcId="{6A78CAAC-A0AD-4527-B363-560D83660C30}" destId="{6950A41D-E62A-49F2-95DB-F8C3CBD231ED}" srcOrd="0" destOrd="0" presId="urn:microsoft.com/office/officeart/2005/8/layout/default"/>
    <dgm:cxn modelId="{6F51B83B-9415-4509-8D32-8CBD3F9E482A}" type="presOf" srcId="{02AF8F19-D4F1-4CBE-A363-4E6472F0E26E}" destId="{552E83BF-8A76-4322-B31C-6F1B7513D87B}" srcOrd="0" destOrd="0" presId="urn:microsoft.com/office/officeart/2005/8/layout/default"/>
    <dgm:cxn modelId="{FD74C455-6F69-4419-84B0-09DD4CCE956C}" srcId="{6F396A90-D3A9-4D5E-AE80-28A158AD05D7}" destId="{AD3BC6AC-CD16-4B7C-A34F-E81714F1E09C}" srcOrd="1" destOrd="0" parTransId="{FD3A410A-677A-433E-910D-6763CC1EE6EA}" sibTransId="{2ECBEE24-6D54-46DC-8A07-88FD14754C94}"/>
    <dgm:cxn modelId="{90017728-10E3-4EAC-BE40-397531102471}" type="presOf" srcId="{304A04B2-0E65-49A7-B56F-6C2E7D104E3B}" destId="{2CA3C6CB-4A24-4906-BB59-88A10C7E789C}" srcOrd="0" destOrd="0" presId="urn:microsoft.com/office/officeart/2005/8/layout/default"/>
    <dgm:cxn modelId="{9BD8F78A-A6E5-441B-8F51-EFA44DE694CD}" srcId="{6F396A90-D3A9-4D5E-AE80-28A158AD05D7}" destId="{02AF8F19-D4F1-4CBE-A363-4E6472F0E26E}" srcOrd="2" destOrd="0" parTransId="{288BF8B3-81EF-49A1-B728-98F2E1F78BB0}" sibTransId="{424BF1A7-6363-4CA6-B38B-83EEC69783D9}"/>
    <dgm:cxn modelId="{6AA5AE1B-0ED9-4B2E-985B-BA5532F1AE12}" srcId="{6F396A90-D3A9-4D5E-AE80-28A158AD05D7}" destId="{6A78CAAC-A0AD-4527-B363-560D83660C30}" srcOrd="0" destOrd="0" parTransId="{7A741CC7-BC01-4686-9FEC-B01A266D3426}" sibTransId="{F7924E79-A46C-402F-858D-3914D938B54D}"/>
    <dgm:cxn modelId="{E5968460-5174-485D-B6E1-9A661FBBADE6}" srcId="{6F396A90-D3A9-4D5E-AE80-28A158AD05D7}" destId="{05581038-7725-48A4-B14C-18D69D55DA35}" srcOrd="4" destOrd="0" parTransId="{2753ECA6-7FF9-44B7-B491-9ED60F98D93A}" sibTransId="{43E32BFA-F5EE-4E37-81A5-E400FBACBBE6}"/>
    <dgm:cxn modelId="{DDB51249-C0DA-46FA-B69D-E4641C560DDA}" type="presParOf" srcId="{F126304B-5460-48AC-B9EF-37E69EAB8862}" destId="{6950A41D-E62A-49F2-95DB-F8C3CBD231ED}" srcOrd="0" destOrd="0" presId="urn:microsoft.com/office/officeart/2005/8/layout/default"/>
    <dgm:cxn modelId="{D41A858B-B8C5-4859-862A-D11F5AB2C3BB}" type="presParOf" srcId="{F126304B-5460-48AC-B9EF-37E69EAB8862}" destId="{857F6F23-129F-45BD-A496-B433E76A6D9A}" srcOrd="1" destOrd="0" presId="urn:microsoft.com/office/officeart/2005/8/layout/default"/>
    <dgm:cxn modelId="{1EA0C0BE-DD75-40B3-8995-0B3F46311FDC}" type="presParOf" srcId="{F126304B-5460-48AC-B9EF-37E69EAB8862}" destId="{EC6AF20E-350F-407B-88AE-4214BCEF1706}" srcOrd="2" destOrd="0" presId="urn:microsoft.com/office/officeart/2005/8/layout/default"/>
    <dgm:cxn modelId="{7B0C1BBF-90A2-4F41-A474-FAF7BE71181B}" type="presParOf" srcId="{F126304B-5460-48AC-B9EF-37E69EAB8862}" destId="{D0CA2658-98C0-43B3-81A9-BDB8A1A52406}" srcOrd="3" destOrd="0" presId="urn:microsoft.com/office/officeart/2005/8/layout/default"/>
    <dgm:cxn modelId="{34DAFE07-3F37-40AA-9176-F646B0165476}" type="presParOf" srcId="{F126304B-5460-48AC-B9EF-37E69EAB8862}" destId="{552E83BF-8A76-4322-B31C-6F1B7513D87B}" srcOrd="4" destOrd="0" presId="urn:microsoft.com/office/officeart/2005/8/layout/default"/>
    <dgm:cxn modelId="{8F22F2A9-AE52-47E5-9B7E-595527EBA50F}" type="presParOf" srcId="{F126304B-5460-48AC-B9EF-37E69EAB8862}" destId="{7A699466-B539-4074-A142-C78ABEC3DC05}" srcOrd="5" destOrd="0" presId="urn:microsoft.com/office/officeart/2005/8/layout/default"/>
    <dgm:cxn modelId="{36C2BAC4-6AED-4FF4-9E04-20778E928BAA}" type="presParOf" srcId="{F126304B-5460-48AC-B9EF-37E69EAB8862}" destId="{593527A0-BC5B-4272-B3A0-CB6AA40B57A9}" srcOrd="6" destOrd="0" presId="urn:microsoft.com/office/officeart/2005/8/layout/default"/>
    <dgm:cxn modelId="{3C6D002B-1FA9-4751-8987-67A5CA2437EF}" type="presParOf" srcId="{F126304B-5460-48AC-B9EF-37E69EAB8862}" destId="{88028BBB-A6CB-40FC-84D0-BE7BFFE3847A}" srcOrd="7" destOrd="0" presId="urn:microsoft.com/office/officeart/2005/8/layout/default"/>
    <dgm:cxn modelId="{E16027F7-AA18-4482-86FB-4C734E3CF053}" type="presParOf" srcId="{F126304B-5460-48AC-B9EF-37E69EAB8862}" destId="{169E58F8-DC93-4D39-A287-F712D7637261}" srcOrd="8" destOrd="0" presId="urn:microsoft.com/office/officeart/2005/8/layout/default"/>
    <dgm:cxn modelId="{4AAE36F7-1DC4-4462-B5DB-6C3257E0584E}" type="presParOf" srcId="{F126304B-5460-48AC-B9EF-37E69EAB8862}" destId="{73097BE5-8E50-485A-8830-5A226ABF7CDF}" srcOrd="9" destOrd="0" presId="urn:microsoft.com/office/officeart/2005/8/layout/default"/>
    <dgm:cxn modelId="{1310EE05-4E3C-4626-82EB-79CF7F005094}" type="presParOf" srcId="{F126304B-5460-48AC-B9EF-37E69EAB8862}" destId="{2CA3C6CB-4A24-4906-BB59-88A10C7E789C}" srcOrd="10"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F0305-0CF4-49F1-B983-AF8314AB516D}" type="datetimeFigureOut">
              <a:rPr lang="en-US" smtClean="0"/>
              <a:pPr/>
              <a:t>3/15/2022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A36A46-2FE7-4C4E-8D42-9D23A6C975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A36A46-2FE7-4C4E-8D42-9D23A6C97587}"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A36A46-2FE7-4C4E-8D42-9D23A6C97587}"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A36A46-2FE7-4C4E-8D42-9D23A6C97587}"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5DAFB93-A498-4CBD-8EE4-8D5EB147145B}" type="datetime1">
              <a:rPr lang="en-US" smtClean="0"/>
              <a:pPr/>
              <a:t>3/15/2022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39AC234-E896-4658-856E-6462319F29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643A44-6CA0-41B1-BC69-DE7E5EE6ECE5}" type="datetime1">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465BF1-9176-444B-96E7-00670E3752FD}" type="datetime1">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070DCF-8A9F-4402-83DD-A07116E981A0}" type="datetime1">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9C9039-3D9B-4CF1-8E7E-9A14C752C025}" type="datetime1">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AC234-E896-4658-856E-6462319F29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F4A3DA-9F5C-4658-A45B-279741E1668B}" type="datetime1">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AE78AC-7D95-41F9-AD4C-5E011E26B1AE}" type="datetime1">
              <a:rPr lang="en-US" smtClean="0"/>
              <a:pPr/>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DABB4A3-236D-4ACB-9D1D-9433F634F2BF}" type="datetime1">
              <a:rPr lang="en-US" smtClean="0"/>
              <a:pPr/>
              <a:t>3/15/2022</a:t>
            </a:fld>
            <a:endParaRPr lang="en-US"/>
          </a:p>
        </p:txBody>
      </p:sp>
      <p:sp>
        <p:nvSpPr>
          <p:cNvPr id="8" name="Slide Number Placeholder 7"/>
          <p:cNvSpPr>
            <a:spLocks noGrp="1"/>
          </p:cNvSpPr>
          <p:nvPr>
            <p:ph type="sldNum" sz="quarter" idx="11"/>
          </p:nvPr>
        </p:nvSpPr>
        <p:spPr/>
        <p:txBody>
          <a:bodyPr/>
          <a:lstStyle/>
          <a:p>
            <a:fld id="{A39AC234-E896-4658-856E-6462319F290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1F8F4-5053-42D4-97F6-BDFE6567C9DD}" type="datetime1">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A9DD-96C1-4A04-A1D8-2904611334BD}" type="datetime1">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A39AC234-E896-4658-856E-6462319F29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FF7234D2-2AEF-4310-886F-DF30DC33ECF8}" type="datetime1">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AC234-E896-4658-856E-6462319F29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3AFBCBF3-39E5-42D5-890F-5032BD7BDA94}" type="datetime1">
              <a:rPr lang="en-US" smtClean="0"/>
              <a:pPr/>
              <a:t>3/15/2022</a:t>
            </a:fld>
            <a:endParaRPr lang="en-US"/>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39AC234-E896-4658-856E-6462319F290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smodels.org/" TargetMode="External"/><Relationship Id="rId2" Type="http://schemas.openxmlformats.org/officeDocument/2006/relationships/hyperlink" Target="https://www.ncei.noaa.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2858"/>
            <a:ext cx="9144000" cy="172593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sz="280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Forecasting temperature using stl-Arima:</a:t>
            </a:r>
            <a:endParaRPr lang="en-US" sz="280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Subtitle 2"/>
          <p:cNvSpPr>
            <a:spLocks noGrp="1"/>
          </p:cNvSpPr>
          <p:nvPr>
            <p:ph type="subTitle" idx="1"/>
          </p:nvPr>
        </p:nvSpPr>
        <p:spPr>
          <a:xfrm>
            <a:off x="714348" y="285734"/>
            <a:ext cx="8215370" cy="687127"/>
          </a:xfrm>
        </p:spPr>
        <p:txBody>
          <a:bodyPr>
            <a:normAutofit/>
          </a:bodyPr>
          <a:lstStyle/>
          <a:p>
            <a:r>
              <a:rPr lang="en-US" sz="2800" dirty="0" smtClean="0">
                <a:solidFill>
                  <a:srgbClr val="66CCFF"/>
                </a:solidFill>
                <a:latin typeface="Comic Sans MS" pitchFamily="66" charset="0"/>
                <a:cs typeface="Times New Roman" pitchFamily="18" charset="0"/>
              </a:rPr>
              <a:t>A Study on Four Indian Cities</a:t>
            </a:r>
            <a:endParaRPr lang="en-US" sz="2800" dirty="0">
              <a:solidFill>
                <a:srgbClr val="66CCFF"/>
              </a:solidFill>
              <a:latin typeface="Comic Sans MS" pitchFamily="66" charset="0"/>
              <a:cs typeface="Times New Roman" pitchFamily="18" charset="0"/>
            </a:endParaRPr>
          </a:p>
        </p:txBody>
      </p:sp>
      <p:sp>
        <p:nvSpPr>
          <p:cNvPr id="5" name="TextBox 4"/>
          <p:cNvSpPr txBox="1"/>
          <p:nvPr/>
        </p:nvSpPr>
        <p:spPr>
          <a:xfrm>
            <a:off x="285720" y="1285866"/>
            <a:ext cx="3786214" cy="1754326"/>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1" dirty="0" smtClean="0">
                <a:latin typeface="Times New Roman" pitchFamily="18" charset="0"/>
                <a:cs typeface="Times New Roman" pitchFamily="18" charset="0"/>
              </a:rPr>
              <a:t>Presented by:</a:t>
            </a:r>
          </a:p>
          <a:p>
            <a:pPr marL="342900" indent="-342900">
              <a:buAutoNum type="arabicPeriod"/>
            </a:pPr>
            <a:r>
              <a:rPr lang="en-US" dirty="0" smtClean="0">
                <a:latin typeface="Times New Roman" pitchFamily="18" charset="0"/>
                <a:cs typeface="Times New Roman" pitchFamily="18" charset="0"/>
              </a:rPr>
              <a:t>Akash Singh</a:t>
            </a:r>
          </a:p>
          <a:p>
            <a:pPr marL="342900" indent="-342900">
              <a:buAutoNum type="arabicPeriod"/>
            </a:pPr>
            <a:r>
              <a:rPr lang="en-US" dirty="0" smtClean="0">
                <a:latin typeface="Times New Roman" pitchFamily="18" charset="0"/>
                <a:cs typeface="Times New Roman" pitchFamily="18" charset="0"/>
              </a:rPr>
              <a:t>Asima Ray Choudhury</a:t>
            </a:r>
          </a:p>
          <a:p>
            <a:pPr marL="342900" indent="-342900">
              <a:buAutoNum type="arabicPeriod"/>
            </a:pPr>
            <a:r>
              <a:rPr lang="en-US" dirty="0" smtClean="0">
                <a:latin typeface="Times New Roman" pitchFamily="18" charset="0"/>
                <a:cs typeface="Times New Roman" pitchFamily="18" charset="0"/>
              </a:rPr>
              <a:t>Koyel Chakraborty</a:t>
            </a:r>
          </a:p>
          <a:p>
            <a:pPr marL="342900" indent="-342900">
              <a:buAutoNum type="arabicPeriod"/>
            </a:pPr>
            <a:r>
              <a:rPr lang="en-US" dirty="0" smtClean="0">
                <a:latin typeface="Times New Roman" pitchFamily="18" charset="0"/>
                <a:cs typeface="Times New Roman" pitchFamily="18" charset="0"/>
              </a:rPr>
              <a:t>Rimi Biswas</a:t>
            </a:r>
          </a:p>
          <a:p>
            <a:pPr marL="342900" indent="-342900">
              <a:buAutoNum type="arabicPeriod"/>
            </a:pPr>
            <a:r>
              <a:rPr lang="en-US" dirty="0" smtClean="0">
                <a:latin typeface="Times New Roman" pitchFamily="18" charset="0"/>
                <a:cs typeface="Times New Roman" pitchFamily="18" charset="0"/>
              </a:rPr>
              <a:t>Shreya Bhuiya</a:t>
            </a:r>
            <a:endParaRPr lang="en-US" dirty="0">
              <a:latin typeface="Times New Roman" pitchFamily="18" charset="0"/>
              <a:cs typeface="Times New Roman" pitchFamily="18" charset="0"/>
            </a:endParaRPr>
          </a:p>
        </p:txBody>
      </p:sp>
      <p:sp>
        <p:nvSpPr>
          <p:cNvPr id="6" name="TextBox 5"/>
          <p:cNvSpPr txBox="1"/>
          <p:nvPr/>
        </p:nvSpPr>
        <p:spPr>
          <a:xfrm>
            <a:off x="285720" y="3143254"/>
            <a:ext cx="3786214" cy="1107996"/>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i="1" dirty="0" smtClean="0">
                <a:latin typeface="Times New Roman" pitchFamily="18" charset="0"/>
                <a:cs typeface="Times New Roman" pitchFamily="18" charset="0"/>
              </a:rPr>
              <a:t>Supervised by:</a:t>
            </a:r>
          </a:p>
          <a:p>
            <a:pPr algn="ctr"/>
            <a:r>
              <a:rPr lang="en-US" sz="1600" i="1" dirty="0" smtClean="0">
                <a:latin typeface="Times New Roman" pitchFamily="18" charset="0"/>
                <a:cs typeface="Times New Roman" pitchFamily="18" charset="0"/>
              </a:rPr>
              <a:t>Taranga Mukherjee</a:t>
            </a:r>
          </a:p>
          <a:p>
            <a:pPr algn="ctr"/>
            <a:r>
              <a:rPr lang="en-US" sz="1600" i="1" dirty="0" smtClean="0">
                <a:latin typeface="Times New Roman" pitchFamily="18" charset="0"/>
                <a:cs typeface="Times New Roman" pitchFamily="18" charset="0"/>
              </a:rPr>
              <a:t>&amp;</a:t>
            </a:r>
          </a:p>
          <a:p>
            <a:pPr algn="ctr"/>
            <a:r>
              <a:rPr lang="en-US" sz="1600" i="1" dirty="0" smtClean="0">
                <a:latin typeface="Times New Roman" pitchFamily="18" charset="0"/>
                <a:cs typeface="Times New Roman" pitchFamily="18" charset="0"/>
              </a:rPr>
              <a:t>Mayukh </a:t>
            </a:r>
            <a:r>
              <a:rPr lang="en-US" sz="1600" i="1" dirty="0" smtClean="0">
                <a:latin typeface="Times New Roman" pitchFamily="18" charset="0"/>
                <a:cs typeface="Times New Roman" pitchFamily="18" charset="0"/>
              </a:rPr>
              <a:t>Bhattacharya</a:t>
            </a:r>
            <a:endParaRPr lang="en-US" sz="1600" i="1" dirty="0" smtClean="0">
              <a:latin typeface="Times New Roman" pitchFamily="18" charset="0"/>
              <a:cs typeface="Times New Roman" pitchFamily="18" charset="0"/>
            </a:endParaRPr>
          </a:p>
        </p:txBody>
      </p:sp>
      <p:sp>
        <p:nvSpPr>
          <p:cNvPr id="8" name="TextBox 7"/>
          <p:cNvSpPr txBox="1"/>
          <p:nvPr/>
        </p:nvSpPr>
        <p:spPr>
          <a:xfrm>
            <a:off x="0" y="4497169"/>
            <a:ext cx="9144000" cy="646331"/>
          </a:xfrm>
          <a:prstGeom prst="rect">
            <a:avLst/>
          </a:prstGeom>
          <a:noFill/>
        </p:spPr>
        <p:txBody>
          <a:bodyPr wrap="square" rtlCol="0">
            <a:spAutoFit/>
          </a:bodyPr>
          <a:lstStyle/>
          <a:p>
            <a:pPr algn="ctr"/>
            <a:r>
              <a:rPr lang="en-US" i="1" dirty="0" smtClean="0">
                <a:solidFill>
                  <a:srgbClr val="FFCC99"/>
                </a:solidFill>
                <a:latin typeface="Comic Sans MS" pitchFamily="66" charset="0"/>
                <a:cs typeface="MV Boli" pitchFamily="2" charset="0"/>
              </a:rPr>
              <a:t>Term Project Presentation (Semester: I)</a:t>
            </a:r>
          </a:p>
          <a:p>
            <a:pPr algn="ctr"/>
            <a:r>
              <a:rPr lang="en-US" i="1" dirty="0" smtClean="0">
                <a:solidFill>
                  <a:srgbClr val="FFCC99"/>
                </a:solidFill>
                <a:latin typeface="Comic Sans MS" pitchFamily="66" charset="0"/>
                <a:ea typeface="Malgun Gothic Semilight" pitchFamily="34" charset="-128"/>
                <a:cs typeface="MV Boli" pitchFamily="2" charset="0"/>
              </a:rPr>
              <a:t>Maulana Abul Kalam Azad University of Technology</a:t>
            </a:r>
            <a:endParaRPr lang="en-US" i="1" dirty="0">
              <a:solidFill>
                <a:srgbClr val="FFCC99"/>
              </a:solidFill>
              <a:latin typeface="Comic Sans MS" pitchFamily="66" charset="0"/>
              <a:ea typeface="Malgun Gothic Semilight" pitchFamily="34" charset="-128"/>
              <a:cs typeface="MV Boli" pitchFamily="2" charset="0"/>
            </a:endParaRPr>
          </a:p>
        </p:txBody>
      </p:sp>
      <p:pic>
        <p:nvPicPr>
          <p:cNvPr id="9" name="Picture 8" descr="markus-winkler-5g_VwYtFP8o-unsplash.jpg"/>
          <p:cNvPicPr>
            <a:picLocks noChangeAspect="1"/>
          </p:cNvPicPr>
          <p:nvPr/>
        </p:nvPicPr>
        <p:blipFill>
          <a:blip r:embed="rId2" cstate="print"/>
          <a:stretch>
            <a:fillRect/>
          </a:stretch>
        </p:blipFill>
        <p:spPr>
          <a:xfrm>
            <a:off x="4286248" y="1285866"/>
            <a:ext cx="4572032" cy="29527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Connector 10"/>
          <p:cNvCxnSpPr/>
          <p:nvPr/>
        </p:nvCxnSpPr>
        <p:spPr>
          <a:xfrm>
            <a:off x="142844" y="1071552"/>
            <a:ext cx="8786874"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2844" y="1000114"/>
            <a:ext cx="8786874"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A39AC234-E896-4658-856E-6462319F290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6" name="Title 1"/>
          <p:cNvSpPr txBox="1">
            <a:spLocks/>
          </p:cNvSpPr>
          <p:nvPr/>
        </p:nvSpPr>
        <p:spPr>
          <a:xfrm>
            <a:off x="214282" y="1142990"/>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About ARIMA (p, D, q)</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pic>
        <p:nvPicPr>
          <p:cNvPr id="8" name="Content Placeholder 7" descr="arima equation latex.png"/>
          <p:cNvPicPr>
            <a:picLocks noGrp="1" noChangeAspect="1"/>
          </p:cNvPicPr>
          <p:nvPr>
            <p:ph idx="1"/>
          </p:nvPr>
        </p:nvPicPr>
        <p:blipFill>
          <a:blip r:embed="rId2"/>
          <a:stretch>
            <a:fillRect/>
          </a:stretch>
        </p:blipFill>
        <p:spPr>
          <a:xfrm>
            <a:off x="1643042" y="1714494"/>
            <a:ext cx="5929354" cy="1073533"/>
          </a:xfrm>
        </p:spPr>
      </p:pic>
      <p:sp>
        <p:nvSpPr>
          <p:cNvPr id="9" name="TextBox 8"/>
          <p:cNvSpPr txBox="1"/>
          <p:nvPr/>
        </p:nvSpPr>
        <p:spPr>
          <a:xfrm>
            <a:off x="357158" y="2500312"/>
            <a:ext cx="128588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where,</a:t>
            </a:r>
            <a:endParaRPr lang="en-US" dirty="0">
              <a:latin typeface="Times New Roman" pitchFamily="18" charset="0"/>
              <a:cs typeface="Times New Roman" pitchFamily="18" charset="0"/>
            </a:endParaRPr>
          </a:p>
        </p:txBody>
      </p:sp>
      <p:pic>
        <p:nvPicPr>
          <p:cNvPr id="11" name="Picture 10" descr="arima specification 1.png"/>
          <p:cNvPicPr>
            <a:picLocks noChangeAspect="1"/>
          </p:cNvPicPr>
          <p:nvPr/>
        </p:nvPicPr>
        <p:blipFill>
          <a:blip r:embed="rId3"/>
          <a:stretch>
            <a:fillRect/>
          </a:stretch>
        </p:blipFill>
        <p:spPr>
          <a:xfrm>
            <a:off x="714348" y="2928940"/>
            <a:ext cx="4953744" cy="1854195"/>
          </a:xfrm>
          <a:prstGeom prst="rect">
            <a:avLst/>
          </a:prstGeom>
        </p:spPr>
      </p:pic>
      <p:sp>
        <p:nvSpPr>
          <p:cNvPr id="12" name="TextBox 11"/>
          <p:cNvSpPr txBox="1"/>
          <p:nvPr/>
        </p:nvSpPr>
        <p:spPr>
          <a:xfrm>
            <a:off x="4857752" y="3000378"/>
            <a:ext cx="3357586" cy="817245"/>
          </a:xfrm>
          <a:prstGeom prst="flowChartAlternateProcess">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path path="circle">
              <a:fillToRect l="100000" t="100000"/>
            </a:path>
            <a:tileRect r="-100000" b="-100000"/>
          </a:gra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1" i="1" dirty="0" smtClean="0">
                <a:solidFill>
                  <a:schemeClr val="bg1"/>
                </a:solidFill>
                <a:latin typeface="Times New Roman" pitchFamily="18" charset="0"/>
                <a:cs typeface="Times New Roman" pitchFamily="18" charset="0"/>
              </a:rPr>
              <a:t>p</a:t>
            </a:r>
            <a:r>
              <a:rPr lang="en-US" sz="1400" i="1" dirty="0" smtClean="0">
                <a:solidFill>
                  <a:schemeClr val="bg1"/>
                </a:solidFill>
                <a:latin typeface="Times New Roman" pitchFamily="18" charset="0"/>
                <a:cs typeface="Times New Roman" pitchFamily="18" charset="0"/>
              </a:rPr>
              <a:t> = Number of Lags Considered</a:t>
            </a:r>
          </a:p>
          <a:p>
            <a:r>
              <a:rPr lang="en-US" sz="1400" b="1" i="1" dirty="0" smtClean="0">
                <a:solidFill>
                  <a:schemeClr val="bg1"/>
                </a:solidFill>
                <a:latin typeface="Times New Roman" pitchFamily="18" charset="0"/>
                <a:cs typeface="Times New Roman" pitchFamily="18" charset="0"/>
              </a:rPr>
              <a:t>D</a:t>
            </a:r>
            <a:r>
              <a:rPr lang="en-US" sz="1400" i="1" dirty="0" smtClean="0">
                <a:solidFill>
                  <a:schemeClr val="bg1"/>
                </a:solidFill>
                <a:latin typeface="Times New Roman" pitchFamily="18" charset="0"/>
                <a:cs typeface="Times New Roman" pitchFamily="18" charset="0"/>
              </a:rPr>
              <a:t> = Order of Difference Operator</a:t>
            </a:r>
          </a:p>
          <a:p>
            <a:r>
              <a:rPr lang="en-US" sz="1400" b="1" i="1" dirty="0" smtClean="0">
                <a:solidFill>
                  <a:schemeClr val="bg1"/>
                </a:solidFill>
                <a:latin typeface="Times New Roman" pitchFamily="18" charset="0"/>
                <a:cs typeface="Times New Roman" pitchFamily="18" charset="0"/>
              </a:rPr>
              <a:t>q</a:t>
            </a:r>
            <a:r>
              <a:rPr lang="en-US" sz="1400" i="1" dirty="0" smtClean="0">
                <a:solidFill>
                  <a:schemeClr val="bg1"/>
                </a:solidFill>
                <a:latin typeface="Times New Roman" pitchFamily="18" charset="0"/>
                <a:cs typeface="Times New Roman" pitchFamily="18" charset="0"/>
              </a:rPr>
              <a:t> = Number of Lagged Errors Considered</a:t>
            </a:r>
          </a:p>
        </p:txBody>
      </p:sp>
      <p:sp>
        <p:nvSpPr>
          <p:cNvPr id="10" name="Slide Number Placeholder 9"/>
          <p:cNvSpPr>
            <a:spLocks noGrp="1"/>
          </p:cNvSpPr>
          <p:nvPr>
            <p:ph type="sldNum" sz="quarter" idx="12"/>
          </p:nvPr>
        </p:nvSpPr>
        <p:spPr/>
        <p:txBody>
          <a:bodyPr/>
          <a:lstStyle/>
          <a:p>
            <a:fld id="{A39AC234-E896-4658-856E-6462319F290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Exploratory Data Analysis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Kolkata</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tretch>
            <a:fillRect/>
          </a:stretch>
        </p:blipFill>
        <p:spPr>
          <a:xfrm>
            <a:off x="285720" y="2428874"/>
            <a:ext cx="8615072" cy="2214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8"/>
          <p:cNvSpPr>
            <a:spLocks noGrp="1"/>
          </p:cNvSpPr>
          <p:nvPr>
            <p:ph type="sldNum" sz="quarter" idx="12"/>
          </p:nvPr>
        </p:nvSpPr>
        <p:spPr/>
        <p:txBody>
          <a:bodyPr/>
          <a:lstStyle/>
          <a:p>
            <a:fld id="{A39AC234-E896-4658-856E-6462319F290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Selecting the ARIMA Orders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Kolkata</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a:stretch>
            <a:fillRect/>
          </a:stretch>
        </p:blipFill>
        <p:spPr>
          <a:xfrm>
            <a:off x="357158" y="2428874"/>
            <a:ext cx="6293685" cy="22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1071538" y="3571882"/>
            <a:ext cx="1571636" cy="338554"/>
          </a:xfrm>
          <a:prstGeom prst="rect">
            <a:avLst/>
          </a:prstGeom>
          <a:solidFill>
            <a:schemeClr val="bg1"/>
          </a:solidFill>
          <a:ln>
            <a:solidFill>
              <a:schemeClr val="tx1"/>
            </a:solidFill>
          </a:ln>
        </p:spPr>
        <p:txBody>
          <a:bodyPr wrap="square" rtlCol="0">
            <a:spAutoFit/>
          </a:bodyPr>
          <a:lstStyle/>
          <a:p>
            <a:r>
              <a:rPr lang="en-US" sz="1600" dirty="0" smtClean="0">
                <a:solidFill>
                  <a:srgbClr val="FF0000"/>
                </a:solidFill>
                <a:latin typeface="Times New Roman" pitchFamily="18" charset="0"/>
                <a:cs typeface="Times New Roman" pitchFamily="18" charset="0"/>
              </a:rPr>
              <a:t>ARIMA(0,1,1)</a:t>
            </a:r>
            <a:endParaRPr lang="en-US" sz="1600"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12</a:t>
            </a:fld>
            <a:endParaRPr lang="en-US"/>
          </a:p>
        </p:txBody>
      </p:sp>
      <p:sp>
        <p:nvSpPr>
          <p:cNvPr id="11" name="TextBox 10"/>
          <p:cNvSpPr txBox="1"/>
          <p:nvPr/>
        </p:nvSpPr>
        <p:spPr>
          <a:xfrm>
            <a:off x="6929454" y="3000378"/>
            <a:ext cx="164307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latin typeface="Arial Black" pitchFamily="34" charset="0"/>
              </a:rPr>
              <a:t>Test Statistic:</a:t>
            </a:r>
          </a:p>
          <a:p>
            <a:pPr algn="ctr"/>
            <a:r>
              <a:rPr lang="en-US" sz="1600" dirty="0" smtClean="0">
                <a:latin typeface="Times New Roman" pitchFamily="18" charset="0"/>
                <a:cs typeface="Times New Roman" pitchFamily="18" charset="0"/>
              </a:rPr>
              <a:t>-5.910</a:t>
            </a:r>
          </a:p>
          <a:p>
            <a:pPr algn="ctr"/>
            <a:r>
              <a:rPr lang="en-US" sz="1600" dirty="0" smtClean="0">
                <a:latin typeface="Arial Black" pitchFamily="34" charset="0"/>
              </a:rPr>
              <a:t>p-Value:</a:t>
            </a:r>
          </a:p>
          <a:p>
            <a:pPr algn="ctr"/>
            <a:r>
              <a:rPr lang="en-US" sz="1600" dirty="0" smtClean="0">
                <a:latin typeface="Times New Roman" pitchFamily="18" charset="0"/>
                <a:cs typeface="Times New Roman" pitchFamily="18" charset="0"/>
              </a:rPr>
              <a:t>0.000</a:t>
            </a:r>
            <a:endParaRPr lang="en-US" sz="1600" dirty="0">
              <a:latin typeface="Times New Roman" pitchFamily="18" charset="0"/>
              <a:cs typeface="Times New Roman" pitchFamily="18" charset="0"/>
            </a:endParaRPr>
          </a:p>
        </p:txBody>
      </p:sp>
      <p:sp>
        <p:nvSpPr>
          <p:cNvPr id="12" name="TextBox 11"/>
          <p:cNvSpPr txBox="1"/>
          <p:nvPr/>
        </p:nvSpPr>
        <p:spPr>
          <a:xfrm>
            <a:off x="6643702" y="2428874"/>
            <a:ext cx="2214578" cy="523220"/>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Result  of  </a:t>
            </a:r>
            <a:r>
              <a:rPr lang="en-US" sz="1400" b="1" i="1" dirty="0" smtClean="0">
                <a:solidFill>
                  <a:srgbClr val="00B0F0"/>
                </a:solidFill>
                <a:latin typeface="Times New Roman" pitchFamily="18" charset="0"/>
                <a:cs typeface="Times New Roman" pitchFamily="18" charset="0"/>
              </a:rPr>
              <a:t>ADF </a:t>
            </a:r>
            <a:r>
              <a:rPr lang="en-US" sz="1400" b="1" i="1" dirty="0" smtClean="0">
                <a:solidFill>
                  <a:srgbClr val="00B0F0"/>
                </a:solidFill>
                <a:latin typeface="Times New Roman" pitchFamily="18" charset="0"/>
                <a:cs typeface="Times New Roman" pitchFamily="18" charset="0"/>
              </a:rPr>
              <a:t>Test </a:t>
            </a:r>
            <a:r>
              <a:rPr lang="en-US" sz="1400" b="1" i="1" dirty="0" smtClean="0">
                <a:solidFill>
                  <a:srgbClr val="00B0F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for First Difference Series:</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Model Specification</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Kolkata</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9" name="Table 8"/>
          <p:cNvGraphicFramePr>
            <a:graphicFrameLocks noGrp="1"/>
          </p:cNvGraphicFramePr>
          <p:nvPr/>
        </p:nvGraphicFramePr>
        <p:xfrm>
          <a:off x="214282" y="2357437"/>
          <a:ext cx="4500595" cy="1500199"/>
        </p:xfrm>
        <a:graphic>
          <a:graphicData uri="http://schemas.openxmlformats.org/drawingml/2006/table">
            <a:tbl>
              <a:tblPr/>
              <a:tblGrid>
                <a:gridCol w="1199299"/>
                <a:gridCol w="1405630"/>
                <a:gridCol w="1276673"/>
                <a:gridCol w="618993"/>
              </a:tblGrid>
              <a:tr h="322873">
                <a:tc>
                  <a:txBody>
                    <a:bodyPr/>
                    <a:lstStyle/>
                    <a:p>
                      <a:pPr algn="ctr" fontAlgn="ctr"/>
                      <a:r>
                        <a:rPr lang="en-US" sz="1100" b="0" i="0" u="none" strike="noStrike" dirty="0">
                          <a:solidFill>
                            <a:srgbClr val="000000"/>
                          </a:solidFill>
                          <a:latin typeface="Comic Sans MS"/>
                        </a:rPr>
                        <a:t>Dep. 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No. Observations: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dirty="0">
                          <a:solidFill>
                            <a:srgbClr val="000000"/>
                          </a:solidFill>
                          <a:latin typeface="Comic Sans MS"/>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ARIMA(0, 1,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Log </a:t>
                      </a:r>
                      <a:r>
                        <a:rPr lang="en-US" sz="1100" b="0" i="0" u="none" strike="noStrike" dirty="0" smtClean="0">
                          <a:solidFill>
                            <a:srgbClr val="000000"/>
                          </a:solidFill>
                          <a:latin typeface="Comic Sans MS"/>
                        </a:rPr>
                        <a:t>Likelihood:     </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-432.2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dirty="0">
                          <a:solidFill>
                            <a:srgbClr val="000000"/>
                          </a:solidFill>
                          <a:latin typeface="Comic Sans MS"/>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Thu, 17 Feb 2022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r>
                        <a:rPr lang="en-US" sz="1100" b="0" i="0" u="none" strike="noStrike" dirty="0" smtClean="0">
                          <a:solidFill>
                            <a:srgbClr val="000000"/>
                          </a:solidFill>
                          <a:latin typeface="Comic Sans MS"/>
                        </a:rPr>
                        <a:t>AIC :               </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868.33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dirty="0">
                          <a:solidFill>
                            <a:srgbClr val="000000"/>
                          </a:solidFill>
                          <a:latin typeface="Comic Sans MS"/>
                        </a:rPr>
                        <a:t>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19:19:22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BIC </a:t>
                      </a:r>
                      <a:r>
                        <a:rPr lang="en-US" sz="1100" b="0" i="0" u="none" strike="noStrike" dirty="0" smtClean="0">
                          <a:solidFill>
                            <a:srgbClr val="000000"/>
                          </a:solidFill>
                          <a:latin typeface="Comic Sans MS"/>
                        </a:rPr>
                        <a:t>:               </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875.73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rowSpan="2">
                  <a:txBody>
                    <a:bodyPr/>
                    <a:lstStyle/>
                    <a:p>
                      <a:pPr algn="ctr" fontAlgn="ctr"/>
                      <a:r>
                        <a:rPr lang="en-US" sz="1100" b="0" i="0" u="none" strike="noStrike" dirty="0">
                          <a:solidFill>
                            <a:srgbClr val="000000"/>
                          </a:solidFill>
                          <a:latin typeface="Comic Sans MS"/>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01-31-1995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20000"/>
                        <a:lumOff val="80000"/>
                      </a:schemeClr>
                    </a:solidFill>
                  </a:tcPr>
                </a:tc>
                <a:tc rowSpan="3">
                  <a:txBody>
                    <a:bodyPr/>
                    <a:lstStyle/>
                    <a:p>
                      <a:pPr algn="ctr" fontAlgn="ctr"/>
                      <a:r>
                        <a:rPr lang="en-US" sz="1100" b="0" i="0" u="none" strike="noStrike" dirty="0">
                          <a:solidFill>
                            <a:srgbClr val="000000"/>
                          </a:solidFill>
                          <a:latin typeface="Comic Sans MS"/>
                        </a:rPr>
                        <a:t>  </a:t>
                      </a:r>
                      <a:r>
                        <a:rPr lang="en-US" sz="1100" b="0" i="0" u="none" strike="noStrike" dirty="0" smtClean="0">
                          <a:solidFill>
                            <a:srgbClr val="000000"/>
                          </a:solidFill>
                          <a:latin typeface="Comic Sans MS"/>
                        </a:rPr>
                        <a:t>HQIC :             </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rowSpan="3">
                  <a:txBody>
                    <a:bodyPr/>
                    <a:lstStyle/>
                    <a:p>
                      <a:pPr algn="ctr" fontAlgn="ctr"/>
                      <a:r>
                        <a:rPr lang="en-US" sz="1100" b="0" i="0" u="none" strike="noStrike" dirty="0">
                          <a:solidFill>
                            <a:srgbClr val="000000"/>
                          </a:solidFill>
                          <a:latin typeface="Comic Sans MS"/>
                        </a:rPr>
                        <a:t>871.3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vMerge="1">
                  <a:txBody>
                    <a:bodyPr/>
                    <a:lstStyle/>
                    <a:p>
                      <a:endParaRPr lang="en-US"/>
                    </a:p>
                  </a:txBody>
                  <a:tcPr/>
                </a:tc>
                <a:tc>
                  <a:txBody>
                    <a:bodyPr/>
                    <a:lstStyle/>
                    <a:p>
                      <a:pPr algn="ctr" fontAlgn="ctr"/>
                      <a:r>
                        <a:rPr lang="en-US" sz="1100" b="0" i="0" u="none" strike="noStrike" dirty="0">
                          <a:solidFill>
                            <a:srgbClr val="000000"/>
                          </a:solidFill>
                          <a:latin typeface="Comic Sans MS"/>
                        </a:rPr>
                        <a:t>to 12-31-2019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lang="en-US"/>
                    </a:p>
                  </a:txBody>
                  <a:tcPr/>
                </a:tc>
                <a:tc vMerge="1">
                  <a:txBody>
                    <a:bodyPr/>
                    <a:lstStyle/>
                    <a:p>
                      <a:endParaRPr lang="en-US"/>
                    </a:p>
                  </a:txBody>
                  <a:tcPr/>
                </a:tc>
              </a:tr>
              <a:tr h="196221">
                <a:tc>
                  <a:txBody>
                    <a:bodyPr/>
                    <a:lstStyle/>
                    <a:p>
                      <a:pPr algn="ctr" fontAlgn="ctr"/>
                      <a:r>
                        <a:rPr lang="en-US" sz="1100" b="0" i="0" u="none" strike="noStrike" dirty="0">
                          <a:solidFill>
                            <a:srgbClr val="000000"/>
                          </a:solidFill>
                          <a:latin typeface="Comic Sans MS"/>
                        </a:rPr>
                        <a:t>Covariance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opg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lang="en-US"/>
                    </a:p>
                  </a:txBody>
                  <a:tcPr/>
                </a:tc>
                <a:tc vMerge="1">
                  <a:txBody>
                    <a:bodyPr/>
                    <a:lstStyle/>
                    <a:p>
                      <a:endParaRPr lang="en-US"/>
                    </a:p>
                  </a:txBody>
                  <a:tcPr/>
                </a:tc>
              </a:tr>
            </a:tbl>
          </a:graphicData>
        </a:graphic>
      </p:graphicFrame>
      <p:graphicFrame>
        <p:nvGraphicFramePr>
          <p:cNvPr id="10" name="Table 9"/>
          <p:cNvGraphicFramePr>
            <a:graphicFrameLocks noGrp="1"/>
          </p:cNvGraphicFramePr>
          <p:nvPr/>
        </p:nvGraphicFramePr>
        <p:xfrm>
          <a:off x="214285" y="4000511"/>
          <a:ext cx="4500594" cy="771525"/>
        </p:xfrm>
        <a:graphic>
          <a:graphicData uri="http://schemas.openxmlformats.org/drawingml/2006/table">
            <a:tbl>
              <a:tblPr/>
              <a:tblGrid>
                <a:gridCol w="642942"/>
                <a:gridCol w="642942"/>
                <a:gridCol w="642942"/>
                <a:gridCol w="642942"/>
                <a:gridCol w="642942"/>
                <a:gridCol w="642942"/>
                <a:gridCol w="642942"/>
              </a:tblGrid>
              <a:tr h="257175">
                <a:tc>
                  <a:txBody>
                    <a:bodyPr/>
                    <a:lstStyle/>
                    <a:p>
                      <a:pPr algn="ctr" fontAlgn="b"/>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coef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std err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P&gt;|z|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0.975]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7175">
                <a:tc>
                  <a:txBody>
                    <a:bodyPr/>
                    <a:lstStyle/>
                    <a:p>
                      <a:pPr algn="ctr" fontAlgn="b"/>
                      <a:r>
                        <a:rPr lang="en-US" sz="1100" b="0" i="0" u="none" strike="noStrike" dirty="0">
                          <a:solidFill>
                            <a:srgbClr val="000000"/>
                          </a:solidFill>
                          <a:latin typeface="Comic Sans MS"/>
                        </a:rPr>
                        <a:t>ma.L1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-0.843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0.034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-25.06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-0.908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-0.777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7175">
                <a:tc>
                  <a:txBody>
                    <a:bodyPr/>
                    <a:lstStyle/>
                    <a:p>
                      <a:pPr algn="ctr" fontAlgn="b"/>
                      <a:r>
                        <a:rPr lang="en-US" sz="1100" b="0" i="0" u="none" strike="noStrike">
                          <a:solidFill>
                            <a:srgbClr val="000000"/>
                          </a:solidFill>
                          <a:latin typeface="Comic Sans MS"/>
                        </a:rPr>
                        <a:t>sigma2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1.0499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0.054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19.332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0.943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1.156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1" name="Table 10"/>
          <p:cNvGraphicFramePr>
            <a:graphicFrameLocks noGrp="1"/>
          </p:cNvGraphicFramePr>
          <p:nvPr/>
        </p:nvGraphicFramePr>
        <p:xfrm>
          <a:off x="4857752" y="4000510"/>
          <a:ext cx="4143372" cy="766764"/>
        </p:xfrm>
        <a:graphic>
          <a:graphicData uri="http://schemas.openxmlformats.org/drawingml/2006/table">
            <a:tbl>
              <a:tblPr/>
              <a:tblGrid>
                <a:gridCol w="1732683"/>
                <a:gridCol w="452005"/>
                <a:gridCol w="1357258"/>
                <a:gridCol w="601426"/>
              </a:tblGrid>
              <a:tr h="191691">
                <a:tc>
                  <a:txBody>
                    <a:bodyPr/>
                    <a:lstStyle/>
                    <a:p>
                      <a:pPr algn="ctr" fontAlgn="b"/>
                      <a:r>
                        <a:rPr lang="en-US" sz="1100" b="0" i="0" u="none" strike="noStrike" dirty="0">
                          <a:solidFill>
                            <a:srgbClr val="000000"/>
                          </a:solidFill>
                          <a:latin typeface="Comic Sans MS"/>
                        </a:rPr>
                        <a:t>Ljung-Box (L1) (Q):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Jarque-Bera (JB):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113.02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1691">
                <a:tc>
                  <a:txBody>
                    <a:bodyPr/>
                    <a:lstStyle/>
                    <a:p>
                      <a:pPr algn="ctr" fontAlgn="b"/>
                      <a:r>
                        <a:rPr lang="en-US" sz="1100" b="0" i="0" u="none" strike="noStrike" dirty="0">
                          <a:solidFill>
                            <a:srgbClr val="000000"/>
                          </a:solidFill>
                          <a:latin typeface="Comic Sans MS"/>
                        </a:rPr>
                        <a:t>Prob(Q):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Prob(JB):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1691">
                <a:tc>
                  <a:txBody>
                    <a:bodyPr/>
                    <a:lstStyle/>
                    <a:p>
                      <a:pPr algn="ctr" fontAlgn="b"/>
                      <a:r>
                        <a:rPr lang="en-US" sz="1100" b="0" i="0" u="none" strike="noStrike" dirty="0">
                          <a:solidFill>
                            <a:srgbClr val="000000"/>
                          </a:solidFill>
                          <a:latin typeface="Comic Sans MS"/>
                        </a:rPr>
                        <a:t>Heteroskedasticity (H):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Skew: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1691">
                <a:tc>
                  <a:txBody>
                    <a:bodyPr/>
                    <a:lstStyle/>
                    <a:p>
                      <a:pPr algn="ctr" fontAlgn="b"/>
                      <a:r>
                        <a:rPr lang="en-US" sz="1100" b="0" i="0" u="none" strike="noStrike" dirty="0">
                          <a:solidFill>
                            <a:srgbClr val="000000"/>
                          </a:solidFill>
                          <a:latin typeface="Comic Sans MS"/>
                        </a:rPr>
                        <a:t>Prob(H) (two-sided):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Kurtosis: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6.01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3" name="Table 12"/>
          <p:cNvGraphicFramePr>
            <a:graphicFrameLocks noGrp="1"/>
          </p:cNvGraphicFramePr>
          <p:nvPr/>
        </p:nvGraphicFramePr>
        <p:xfrm>
          <a:off x="4857752" y="2357436"/>
          <a:ext cx="4143404" cy="1500198"/>
        </p:xfrm>
        <a:graphic>
          <a:graphicData uri="http://schemas.openxmlformats.org/drawingml/2006/table">
            <a:tbl>
              <a:tblPr/>
              <a:tblGrid>
                <a:gridCol w="1055581"/>
                <a:gridCol w="907603"/>
                <a:gridCol w="1509383"/>
                <a:gridCol w="670837"/>
              </a:tblGrid>
              <a:tr h="250033">
                <a:tc gridSpan="4">
                  <a:txBody>
                    <a:bodyPr/>
                    <a:lstStyle/>
                    <a:p>
                      <a:pPr algn="ctr" fontAlgn="ctr"/>
                      <a:r>
                        <a:rPr lang="en-US" sz="1100" b="0" i="0" u="none" strike="noStrike" dirty="0">
                          <a:solidFill>
                            <a:srgbClr val="000000"/>
                          </a:solidFill>
                          <a:latin typeface="Comic Sans MS"/>
                        </a:rPr>
                        <a:t>STL Configuration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50033">
                <a:tc>
                  <a:txBody>
                    <a:bodyPr/>
                    <a:lstStyle/>
                    <a:p>
                      <a:pPr algn="ctr" fontAlgn="ctr"/>
                      <a:r>
                        <a:rPr lang="en-US" sz="1100" b="0" i="0" u="none" strike="noStrike" dirty="0">
                          <a:solidFill>
                            <a:srgbClr val="000000"/>
                          </a:solidFill>
                          <a:latin typeface="Comic Sans MS"/>
                        </a:rPr>
                        <a:t>Period: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Length: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Low pass: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Robust: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Low pass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2" name="Slide Number Placeholder 11"/>
          <p:cNvSpPr>
            <a:spLocks noGrp="1"/>
          </p:cNvSpPr>
          <p:nvPr>
            <p:ph type="sldNum" sz="quarter" idx="12"/>
          </p:nvPr>
        </p:nvSpPr>
        <p:spPr/>
        <p:txBody>
          <a:bodyPr/>
          <a:lstStyle/>
          <a:p>
            <a:fld id="{A39AC234-E896-4658-856E-6462319F290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i="1" dirty="0" smtClean="0">
                <a:solidFill>
                  <a:srgbClr val="00B0F0"/>
                </a:solidFill>
                <a:latin typeface="Times New Roman" pitchFamily="18" charset="0"/>
                <a:cs typeface="Times New Roman" pitchFamily="18" charset="0"/>
              </a:rPr>
              <a:t>Model Performance</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Kolkata</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11" name="Picture 10" descr="Kolkataresidual (2).png"/>
          <p:cNvPicPr>
            <a:picLocks noChangeAspect="1"/>
          </p:cNvPicPr>
          <p:nvPr/>
        </p:nvPicPr>
        <p:blipFill>
          <a:blip r:embed="rId2" cstate="print"/>
          <a:stretch>
            <a:fillRect/>
          </a:stretch>
        </p:blipFill>
        <p:spPr>
          <a:xfrm>
            <a:off x="357158" y="2819014"/>
            <a:ext cx="3208152" cy="2291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285720" y="2214560"/>
            <a:ext cx="3357586" cy="584775"/>
          </a:xfrm>
          <a:prstGeom prst="rect">
            <a:avLst/>
          </a:prstGeom>
          <a:noFill/>
        </p:spPr>
        <p:txBody>
          <a:bodyPr wrap="square" rtlCol="0">
            <a:spAutoFit/>
          </a:bodyPr>
          <a:lstStyle/>
          <a:p>
            <a:pPr algn="ctr"/>
            <a:r>
              <a:rPr lang="en-US" sz="1600" dirty="0" smtClean="0">
                <a:latin typeface="Comic Sans MS" pitchFamily="66" charset="0"/>
              </a:rPr>
              <a:t>Histogram of Residuals</a:t>
            </a:r>
          </a:p>
          <a:p>
            <a:pPr algn="ctr"/>
            <a:r>
              <a:rPr lang="en-US" sz="1600" dirty="0" smtClean="0">
                <a:latin typeface="Comic Sans MS" pitchFamily="66" charset="0"/>
              </a:rPr>
              <a:t>(Training Set)</a:t>
            </a:r>
            <a:endParaRPr lang="en-US" sz="1600" dirty="0">
              <a:latin typeface="Comic Sans MS" pitchFamily="66" charset="0"/>
            </a:endParaRPr>
          </a:p>
        </p:txBody>
      </p:sp>
      <p:pic>
        <p:nvPicPr>
          <p:cNvPr id="7" name="Picture 6" descr="kolkata predicted vs observed.png"/>
          <p:cNvPicPr>
            <a:picLocks noChangeAspect="1"/>
          </p:cNvPicPr>
          <p:nvPr/>
        </p:nvPicPr>
        <p:blipFill>
          <a:blip r:embed="rId3" cstate="print"/>
          <a:stretch>
            <a:fillRect/>
          </a:stretch>
        </p:blipFill>
        <p:spPr>
          <a:xfrm>
            <a:off x="4071934" y="2830341"/>
            <a:ext cx="4626319" cy="231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4000496" y="2214560"/>
            <a:ext cx="4714908" cy="584775"/>
          </a:xfrm>
          <a:prstGeom prst="rect">
            <a:avLst/>
          </a:prstGeom>
          <a:noFill/>
        </p:spPr>
        <p:txBody>
          <a:bodyPr wrap="square" rtlCol="0">
            <a:spAutoFit/>
          </a:bodyPr>
          <a:lstStyle/>
          <a:p>
            <a:pPr algn="ctr"/>
            <a:r>
              <a:rPr lang="en-US" sz="1600" dirty="0" smtClean="0">
                <a:latin typeface="Comic Sans MS" pitchFamily="66" charset="0"/>
              </a:rPr>
              <a:t>Prediction Performance</a:t>
            </a:r>
          </a:p>
          <a:p>
            <a:pPr algn="ctr"/>
            <a:r>
              <a:rPr lang="en-US" sz="1600" dirty="0" smtClean="0">
                <a:latin typeface="Comic Sans MS" pitchFamily="66" charset="0"/>
              </a:rPr>
              <a:t>(Testing Set)</a:t>
            </a:r>
            <a:endParaRPr lang="en-US" sz="1600" dirty="0">
              <a:latin typeface="Comic Sans MS" pitchFamily="66"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14</a:t>
            </a:fld>
            <a:endParaRPr lang="en-US"/>
          </a:p>
        </p:txBody>
      </p:sp>
      <p:sp>
        <p:nvSpPr>
          <p:cNvPr id="13" name="TextBox 12"/>
          <p:cNvSpPr txBox="1"/>
          <p:nvPr/>
        </p:nvSpPr>
        <p:spPr>
          <a:xfrm>
            <a:off x="5643570" y="2786064"/>
            <a:ext cx="1428760" cy="276999"/>
          </a:xfrm>
          <a:prstGeom prst="rect">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200" dirty="0" smtClean="0">
                <a:solidFill>
                  <a:srgbClr val="92D050"/>
                </a:solidFill>
                <a:latin typeface="Century" pitchFamily="18" charset="0"/>
              </a:rPr>
              <a:t>RMSE: 2.004</a:t>
            </a:r>
            <a:endParaRPr lang="en-US" sz="1200" dirty="0">
              <a:solidFill>
                <a:srgbClr val="92D050"/>
              </a:solidFill>
              <a:latin typeface="Century"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Exploratory Data Analysis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Delhi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tretch>
            <a:fillRect/>
          </a:stretch>
        </p:blipFill>
        <p:spPr>
          <a:xfrm>
            <a:off x="285720" y="2428874"/>
            <a:ext cx="8615072" cy="2143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8"/>
          <p:cNvSpPr>
            <a:spLocks noGrp="1"/>
          </p:cNvSpPr>
          <p:nvPr>
            <p:ph type="sldNum" sz="quarter" idx="12"/>
          </p:nvPr>
        </p:nvSpPr>
        <p:spPr/>
        <p:txBody>
          <a:bodyPr/>
          <a:lstStyle/>
          <a:p>
            <a:fld id="{A39AC234-E896-4658-856E-6462319F290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Selecting the ARIMA Orders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Delhi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rcRect b="4984"/>
          <a:stretch>
            <a:fillRect/>
          </a:stretch>
        </p:blipFill>
        <p:spPr>
          <a:xfrm>
            <a:off x="214282" y="2285998"/>
            <a:ext cx="6714647" cy="2428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28662" y="3429006"/>
            <a:ext cx="1571636" cy="338554"/>
          </a:xfrm>
          <a:prstGeom prst="rect">
            <a:avLst/>
          </a:prstGeom>
          <a:solidFill>
            <a:schemeClr val="bg1"/>
          </a:solidFill>
          <a:ln>
            <a:solidFill>
              <a:schemeClr val="tx1"/>
            </a:solidFill>
          </a:ln>
        </p:spPr>
        <p:txBody>
          <a:bodyPr wrap="square" rtlCol="0">
            <a:spAutoFit/>
          </a:bodyPr>
          <a:lstStyle/>
          <a:p>
            <a:r>
              <a:rPr lang="en-US" sz="1600" dirty="0" smtClean="0">
                <a:solidFill>
                  <a:srgbClr val="FF0000"/>
                </a:solidFill>
                <a:latin typeface="Times New Roman" pitchFamily="18" charset="0"/>
                <a:cs typeface="Times New Roman" pitchFamily="18" charset="0"/>
              </a:rPr>
              <a:t>ARIMA(0,1,2)</a:t>
            </a:r>
            <a:endParaRPr lang="en-US" sz="1600"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16</a:t>
            </a:fld>
            <a:endParaRPr lang="en-US"/>
          </a:p>
        </p:txBody>
      </p:sp>
      <p:sp>
        <p:nvSpPr>
          <p:cNvPr id="11" name="TextBox 10"/>
          <p:cNvSpPr txBox="1"/>
          <p:nvPr/>
        </p:nvSpPr>
        <p:spPr>
          <a:xfrm>
            <a:off x="7072330" y="3000378"/>
            <a:ext cx="164307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latin typeface="Arial Black" pitchFamily="34" charset="0"/>
              </a:rPr>
              <a:t>Test Statistic:</a:t>
            </a:r>
          </a:p>
          <a:p>
            <a:pPr algn="ctr"/>
            <a:r>
              <a:rPr lang="en-US" sz="1600" dirty="0" smtClean="0">
                <a:latin typeface="Times New Roman" pitchFamily="18" charset="0"/>
                <a:cs typeface="Times New Roman" pitchFamily="18" charset="0"/>
              </a:rPr>
              <a:t>-17.736</a:t>
            </a:r>
          </a:p>
          <a:p>
            <a:pPr algn="ctr"/>
            <a:r>
              <a:rPr lang="en-US" sz="1600" dirty="0" smtClean="0">
                <a:latin typeface="Arial Black" pitchFamily="34" charset="0"/>
              </a:rPr>
              <a:t>p-Value:</a:t>
            </a:r>
          </a:p>
          <a:p>
            <a:pPr algn="ctr"/>
            <a:r>
              <a:rPr lang="en-US" sz="1600" dirty="0" smtClean="0">
                <a:latin typeface="Times New Roman" pitchFamily="18" charset="0"/>
                <a:cs typeface="Times New Roman" pitchFamily="18" charset="0"/>
              </a:rPr>
              <a:t>0.000</a:t>
            </a:r>
            <a:endParaRPr lang="en-US" sz="1600" dirty="0">
              <a:latin typeface="Times New Roman" pitchFamily="18" charset="0"/>
              <a:cs typeface="Times New Roman" pitchFamily="18" charset="0"/>
            </a:endParaRPr>
          </a:p>
        </p:txBody>
      </p:sp>
      <p:sp>
        <p:nvSpPr>
          <p:cNvPr id="12" name="TextBox 11"/>
          <p:cNvSpPr txBox="1"/>
          <p:nvPr/>
        </p:nvSpPr>
        <p:spPr>
          <a:xfrm>
            <a:off x="6786578" y="2428874"/>
            <a:ext cx="2214578" cy="523220"/>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Result  of  </a:t>
            </a:r>
            <a:r>
              <a:rPr lang="en-US" sz="1400" b="1" i="1" dirty="0" smtClean="0">
                <a:solidFill>
                  <a:srgbClr val="00B0F0"/>
                </a:solidFill>
                <a:latin typeface="Times New Roman" pitchFamily="18" charset="0"/>
                <a:cs typeface="Times New Roman" pitchFamily="18" charset="0"/>
              </a:rPr>
              <a:t>ADF </a:t>
            </a:r>
            <a:r>
              <a:rPr lang="en-US" sz="1400" b="1" i="1" dirty="0" smtClean="0">
                <a:solidFill>
                  <a:srgbClr val="00B0F0"/>
                </a:solidFill>
                <a:latin typeface="Times New Roman" pitchFamily="18" charset="0"/>
                <a:cs typeface="Times New Roman" pitchFamily="18" charset="0"/>
              </a:rPr>
              <a:t>Test </a:t>
            </a:r>
            <a:r>
              <a:rPr lang="en-US" sz="1400" b="1" i="1" dirty="0" smtClean="0">
                <a:solidFill>
                  <a:srgbClr val="00B0F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for First Difference Series:</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Model Specification</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Delhi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9" name="Table 8"/>
          <p:cNvGraphicFramePr>
            <a:graphicFrameLocks noGrp="1"/>
          </p:cNvGraphicFramePr>
          <p:nvPr/>
        </p:nvGraphicFramePr>
        <p:xfrm>
          <a:off x="214282" y="2357437"/>
          <a:ext cx="4500595" cy="1500199"/>
        </p:xfrm>
        <a:graphic>
          <a:graphicData uri="http://schemas.openxmlformats.org/drawingml/2006/table">
            <a:tbl>
              <a:tblPr/>
              <a:tblGrid>
                <a:gridCol w="1199299"/>
                <a:gridCol w="1405630"/>
                <a:gridCol w="1276673"/>
                <a:gridCol w="618993"/>
              </a:tblGrid>
              <a:tr h="322873">
                <a:tc>
                  <a:txBody>
                    <a:bodyPr/>
                    <a:lstStyle/>
                    <a:p>
                      <a:pPr algn="ctr" fontAlgn="ctr"/>
                      <a:r>
                        <a:rPr lang="en-US" sz="1100" b="0" i="0" u="none" strike="noStrike" dirty="0">
                          <a:solidFill>
                            <a:srgbClr val="000000"/>
                          </a:solidFill>
                          <a:latin typeface="Comic Sans MS"/>
                        </a:rPr>
                        <a:t>Dep. 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No. Observations: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a:solidFill>
                            <a:srgbClr val="000000"/>
                          </a:solidFill>
                          <a:latin typeface="Comic Sans MS"/>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ARIMA(0, 1,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Log Likelihood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-517.9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a:solidFill>
                            <a:srgbClr val="000000"/>
                          </a:solidFill>
                          <a:latin typeface="Comic Sans MS"/>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Sat, 19 Feb 2022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t"/>
                      <a:r>
                        <a:rPr lang="en-US" sz="1100" b="0" i="0" u="none" strike="noStrike" dirty="0" smtClean="0">
                          <a:solidFill>
                            <a:srgbClr val="000000"/>
                          </a:solidFill>
                          <a:latin typeface="Comic Sans MS"/>
                        </a:rPr>
                        <a:t>AIC </a:t>
                      </a: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1041.7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a:txBody>
                    <a:bodyPr/>
                    <a:lstStyle/>
                    <a:p>
                      <a:pPr algn="ctr" fontAlgn="ctr"/>
                      <a:r>
                        <a:rPr lang="en-US" sz="1100" b="0" i="0" u="none" strike="noStrike">
                          <a:solidFill>
                            <a:srgbClr val="000000"/>
                          </a:solidFill>
                          <a:latin typeface="Comic Sans MS"/>
                        </a:rPr>
                        <a:t>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09:03:14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BIC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1052.8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rowSpan="2">
                  <a:txBody>
                    <a:bodyPr/>
                    <a:lstStyle/>
                    <a:p>
                      <a:pPr algn="ctr" fontAlgn="ctr"/>
                      <a:r>
                        <a:rPr lang="en-US" sz="1100" b="0" i="0" u="none" strike="noStrike">
                          <a:solidFill>
                            <a:srgbClr val="000000"/>
                          </a:solidFill>
                          <a:latin typeface="Comic Sans MS"/>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01-31-1995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20000"/>
                        <a:lumOff val="80000"/>
                      </a:schemeClr>
                    </a:solidFill>
                  </a:tcPr>
                </a:tc>
                <a:tc rowSpan="3">
                  <a:txBody>
                    <a:bodyPr/>
                    <a:lstStyle/>
                    <a:p>
                      <a:pPr algn="ctr" fontAlgn="t"/>
                      <a:r>
                        <a:rPr lang="en-US" sz="1100" b="0" i="0" u="none" strike="noStrike" dirty="0" smtClean="0">
                          <a:solidFill>
                            <a:srgbClr val="000000"/>
                          </a:solidFill>
                          <a:latin typeface="Comic Sans MS"/>
                        </a:rPr>
                        <a:t>HQIC </a:t>
                      </a: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rowSpan="3">
                  <a:txBody>
                    <a:bodyPr/>
                    <a:lstStyle/>
                    <a:p>
                      <a:pPr algn="ctr" fontAlgn="ctr"/>
                      <a:r>
                        <a:rPr lang="en-US" sz="1100" b="0" i="0" u="none" strike="noStrike" dirty="0">
                          <a:solidFill>
                            <a:srgbClr val="000000"/>
                          </a:solidFill>
                          <a:latin typeface="Comic Sans MS"/>
                        </a:rPr>
                        <a:t>1046.2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196221">
                <a:tc vMerge="1">
                  <a:txBody>
                    <a:bodyPr/>
                    <a:lstStyle/>
                    <a:p>
                      <a:endParaRPr lang="en-US"/>
                    </a:p>
                  </a:txBody>
                  <a:tcPr/>
                </a:tc>
                <a:tc>
                  <a:txBody>
                    <a:bodyPr/>
                    <a:lstStyle/>
                    <a:p>
                      <a:pPr algn="ctr" fontAlgn="ctr"/>
                      <a:r>
                        <a:rPr lang="en-US" sz="1100" b="0" i="0" u="none" strike="noStrike" dirty="0">
                          <a:solidFill>
                            <a:srgbClr val="000000"/>
                          </a:solidFill>
                          <a:latin typeface="Comic Sans MS"/>
                        </a:rPr>
                        <a:t>to 12-31-2019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lang="en-US"/>
                    </a:p>
                  </a:txBody>
                  <a:tcPr/>
                </a:tc>
                <a:tc vMerge="1">
                  <a:txBody>
                    <a:bodyPr/>
                    <a:lstStyle/>
                    <a:p>
                      <a:endParaRPr lang="en-US"/>
                    </a:p>
                  </a:txBody>
                  <a:tcPr/>
                </a:tc>
              </a:tr>
              <a:tr h="196221">
                <a:tc>
                  <a:txBody>
                    <a:bodyPr/>
                    <a:lstStyle/>
                    <a:p>
                      <a:pPr algn="ctr" fontAlgn="ctr"/>
                      <a:r>
                        <a:rPr lang="en-US" sz="1100" b="0" i="0" u="none" strike="noStrike">
                          <a:solidFill>
                            <a:srgbClr val="000000"/>
                          </a:solidFill>
                          <a:latin typeface="Comic Sans MS"/>
                        </a:rPr>
                        <a:t>Covariance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opg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lang="en-US"/>
                    </a:p>
                  </a:txBody>
                  <a:tcPr/>
                </a:tc>
                <a:tc vMerge="1">
                  <a:txBody>
                    <a:bodyPr/>
                    <a:lstStyle/>
                    <a:p>
                      <a:endParaRPr lang="en-US"/>
                    </a:p>
                  </a:txBody>
                  <a:tcPr/>
                </a:tc>
              </a:tr>
            </a:tbl>
          </a:graphicData>
        </a:graphic>
      </p:graphicFrame>
      <p:graphicFrame>
        <p:nvGraphicFramePr>
          <p:cNvPr id="13" name="Table 12"/>
          <p:cNvGraphicFramePr>
            <a:graphicFrameLocks noGrp="1"/>
          </p:cNvGraphicFramePr>
          <p:nvPr/>
        </p:nvGraphicFramePr>
        <p:xfrm>
          <a:off x="4857752" y="2357436"/>
          <a:ext cx="4143404" cy="1500198"/>
        </p:xfrm>
        <a:graphic>
          <a:graphicData uri="http://schemas.openxmlformats.org/drawingml/2006/table">
            <a:tbl>
              <a:tblPr/>
              <a:tblGrid>
                <a:gridCol w="1055581"/>
                <a:gridCol w="907603"/>
                <a:gridCol w="1509383"/>
                <a:gridCol w="670837"/>
              </a:tblGrid>
              <a:tr h="250033">
                <a:tc gridSpan="4">
                  <a:txBody>
                    <a:bodyPr/>
                    <a:lstStyle/>
                    <a:p>
                      <a:pPr algn="ctr" fontAlgn="ctr"/>
                      <a:r>
                        <a:rPr lang="en-US" sz="1100" b="0" i="0" u="none" strike="noStrike" dirty="0">
                          <a:solidFill>
                            <a:srgbClr val="000000"/>
                          </a:solidFill>
                          <a:latin typeface="Comic Sans MS"/>
                        </a:rPr>
                        <a:t>STL Configuration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50033">
                <a:tc>
                  <a:txBody>
                    <a:bodyPr/>
                    <a:lstStyle/>
                    <a:p>
                      <a:pPr algn="ctr" fontAlgn="ctr"/>
                      <a:r>
                        <a:rPr lang="en-US" sz="1100" b="0" i="0" u="none" strike="noStrike" dirty="0">
                          <a:solidFill>
                            <a:srgbClr val="000000"/>
                          </a:solidFill>
                          <a:latin typeface="Comic Sans MS"/>
                        </a:rPr>
                        <a:t>Period: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Length: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Low pass: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dirty="0">
                          <a:solidFill>
                            <a:srgbClr val="000000"/>
                          </a:solidFill>
                          <a:latin typeface="Comic Sans MS"/>
                        </a:rPr>
                        <a:t>Robust: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r>
                        <a:rPr lang="en-US" sz="1100" b="0" i="0" u="none" strike="noStrike" dirty="0" smtClean="0">
                          <a:solidFill>
                            <a:srgbClr val="000000"/>
                          </a:solidFill>
                          <a:latin typeface="Comic Sans MS"/>
                        </a:rPr>
                        <a:t>True</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Low pass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4" name="Table 13"/>
          <p:cNvGraphicFramePr>
            <a:graphicFrameLocks noGrp="1"/>
          </p:cNvGraphicFramePr>
          <p:nvPr/>
        </p:nvGraphicFramePr>
        <p:xfrm>
          <a:off x="214282" y="3929072"/>
          <a:ext cx="4500594" cy="838200"/>
        </p:xfrm>
        <a:graphic>
          <a:graphicData uri="http://schemas.openxmlformats.org/drawingml/2006/table">
            <a:tbl>
              <a:tblPr/>
              <a:tblGrid>
                <a:gridCol w="642942"/>
                <a:gridCol w="642942"/>
                <a:gridCol w="642942"/>
                <a:gridCol w="642942"/>
                <a:gridCol w="642942"/>
                <a:gridCol w="642942"/>
                <a:gridCol w="642942"/>
              </a:tblGrid>
              <a:tr h="209550">
                <a:tc>
                  <a:txBody>
                    <a:bodyPr/>
                    <a:lstStyle/>
                    <a:p>
                      <a:pPr algn="ctr" fontAlgn="ct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coef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std err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P&gt;|z|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ma.L1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-0.677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-0.483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ma.L2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-4.094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sigma2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1.8644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19.597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2.051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5" name="Table 14"/>
          <p:cNvGraphicFramePr>
            <a:graphicFrameLocks noGrp="1"/>
          </p:cNvGraphicFramePr>
          <p:nvPr/>
        </p:nvGraphicFramePr>
        <p:xfrm>
          <a:off x="4864100" y="3929072"/>
          <a:ext cx="4137056" cy="838200"/>
        </p:xfrm>
        <a:graphic>
          <a:graphicData uri="http://schemas.openxmlformats.org/drawingml/2006/table">
            <a:tbl>
              <a:tblPr/>
              <a:tblGrid>
                <a:gridCol w="1594714"/>
                <a:gridCol w="588817"/>
                <a:gridCol w="1332072"/>
                <a:gridCol w="621453"/>
              </a:tblGrid>
              <a:tr h="209550">
                <a:tc>
                  <a:txBody>
                    <a:bodyPr/>
                    <a:lstStyle/>
                    <a:p>
                      <a:pPr algn="ctr" fontAlgn="b"/>
                      <a:r>
                        <a:rPr lang="en-US" sz="1100" b="0" i="0" u="none" strike="noStrike" dirty="0">
                          <a:solidFill>
                            <a:srgbClr val="000000"/>
                          </a:solidFill>
                          <a:latin typeface="Comic Sans MS"/>
                        </a:rPr>
                        <a:t>Ljung-Box (L1) (Q):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Jarque-Bera (JB):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167.68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b"/>
                      <a:r>
                        <a:rPr lang="en-US" sz="1100" b="0" i="0" u="none" strike="noStrike" dirty="0">
                          <a:solidFill>
                            <a:srgbClr val="000000"/>
                          </a:solidFill>
                          <a:latin typeface="Comic Sans MS"/>
                        </a:rPr>
                        <a:t>Prob(Q):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Prob(JB):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b"/>
                      <a:r>
                        <a:rPr lang="en-US" sz="1100" b="0" i="0" u="none" strike="noStrike" dirty="0">
                          <a:solidFill>
                            <a:srgbClr val="000000"/>
                          </a:solidFill>
                          <a:latin typeface="Comic Sans MS"/>
                        </a:rPr>
                        <a:t>Heteroskedasticity (H):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Skew: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b"/>
                      <a:r>
                        <a:rPr lang="en-US" sz="1100" b="0" i="0" u="none" strike="noStrike" dirty="0">
                          <a:solidFill>
                            <a:srgbClr val="000000"/>
                          </a:solidFill>
                          <a:latin typeface="Comic Sans MS"/>
                        </a:rPr>
                        <a:t>Prob(H) (two-sided):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Kurtosis: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0" name="Slide Number Placeholder 9"/>
          <p:cNvSpPr>
            <a:spLocks noGrp="1"/>
          </p:cNvSpPr>
          <p:nvPr>
            <p:ph type="sldNum" sz="quarter" idx="12"/>
          </p:nvPr>
        </p:nvSpPr>
        <p:spPr/>
        <p:txBody>
          <a:bodyPr/>
          <a:lstStyle/>
          <a:p>
            <a:fld id="{A39AC234-E896-4658-856E-6462319F290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i="1" dirty="0" smtClean="0">
                <a:solidFill>
                  <a:srgbClr val="00B0F0"/>
                </a:solidFill>
                <a:latin typeface="Times New Roman" pitchFamily="18" charset="0"/>
                <a:cs typeface="Times New Roman" pitchFamily="18" charset="0"/>
              </a:rPr>
              <a:t>Model Performance</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Delhi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11" name="Picture 10" descr="Kolkataresidual (2).png"/>
          <p:cNvPicPr>
            <a:picLocks noChangeAspect="1"/>
          </p:cNvPicPr>
          <p:nvPr/>
        </p:nvPicPr>
        <p:blipFill>
          <a:blip r:embed="rId2" cstate="print"/>
          <a:srcRect l="4504" b="6234"/>
          <a:stretch>
            <a:fillRect/>
          </a:stretch>
        </p:blipFill>
        <p:spPr>
          <a:xfrm>
            <a:off x="428596" y="2857502"/>
            <a:ext cx="3222998" cy="22859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285720" y="2214560"/>
            <a:ext cx="3357586" cy="584775"/>
          </a:xfrm>
          <a:prstGeom prst="rect">
            <a:avLst/>
          </a:prstGeom>
          <a:noFill/>
        </p:spPr>
        <p:txBody>
          <a:bodyPr wrap="square" rtlCol="0">
            <a:spAutoFit/>
          </a:bodyPr>
          <a:lstStyle/>
          <a:p>
            <a:pPr algn="ctr"/>
            <a:r>
              <a:rPr lang="en-US" sz="1600" dirty="0" smtClean="0">
                <a:latin typeface="Comic Sans MS" pitchFamily="66" charset="0"/>
              </a:rPr>
              <a:t>Histogram of Residuals</a:t>
            </a:r>
          </a:p>
          <a:p>
            <a:pPr algn="ctr"/>
            <a:r>
              <a:rPr lang="en-US" sz="1600" dirty="0" smtClean="0">
                <a:latin typeface="Comic Sans MS" pitchFamily="66" charset="0"/>
              </a:rPr>
              <a:t>(Training Set)</a:t>
            </a:r>
            <a:endParaRPr lang="en-US" sz="1600" dirty="0">
              <a:latin typeface="Comic Sans MS" pitchFamily="66" charset="0"/>
            </a:endParaRPr>
          </a:p>
        </p:txBody>
      </p:sp>
      <p:pic>
        <p:nvPicPr>
          <p:cNvPr id="7" name="Picture 6" descr="kolkata predicted vs observed.png"/>
          <p:cNvPicPr>
            <a:picLocks noChangeAspect="1"/>
          </p:cNvPicPr>
          <p:nvPr/>
        </p:nvPicPr>
        <p:blipFill>
          <a:blip r:embed="rId3" cstate="print"/>
          <a:stretch>
            <a:fillRect/>
          </a:stretch>
        </p:blipFill>
        <p:spPr>
          <a:xfrm>
            <a:off x="4263069" y="2830341"/>
            <a:ext cx="4244048" cy="231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4000496" y="2214560"/>
            <a:ext cx="4714908" cy="584775"/>
          </a:xfrm>
          <a:prstGeom prst="rect">
            <a:avLst/>
          </a:prstGeom>
          <a:noFill/>
        </p:spPr>
        <p:txBody>
          <a:bodyPr wrap="square" rtlCol="0">
            <a:spAutoFit/>
          </a:bodyPr>
          <a:lstStyle/>
          <a:p>
            <a:pPr algn="ctr"/>
            <a:r>
              <a:rPr lang="en-US" sz="1600" dirty="0" smtClean="0">
                <a:latin typeface="Comic Sans MS" pitchFamily="66" charset="0"/>
              </a:rPr>
              <a:t>Prediction Performance</a:t>
            </a:r>
          </a:p>
          <a:p>
            <a:pPr algn="ctr"/>
            <a:r>
              <a:rPr lang="en-US" sz="1600" dirty="0" smtClean="0">
                <a:latin typeface="Comic Sans MS" pitchFamily="66" charset="0"/>
              </a:rPr>
              <a:t>(Testing Set)</a:t>
            </a:r>
            <a:endParaRPr lang="en-US" sz="1600" dirty="0">
              <a:latin typeface="Comic Sans MS" pitchFamily="66"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18</a:t>
            </a:fld>
            <a:endParaRPr lang="en-US"/>
          </a:p>
        </p:txBody>
      </p:sp>
      <p:sp>
        <p:nvSpPr>
          <p:cNvPr id="13" name="TextBox 12"/>
          <p:cNvSpPr txBox="1"/>
          <p:nvPr/>
        </p:nvSpPr>
        <p:spPr>
          <a:xfrm>
            <a:off x="5643570" y="2786064"/>
            <a:ext cx="1428760" cy="276999"/>
          </a:xfrm>
          <a:prstGeom prst="rect">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200" dirty="0" smtClean="0">
                <a:solidFill>
                  <a:srgbClr val="92D050"/>
                </a:solidFill>
                <a:latin typeface="Century" pitchFamily="18" charset="0"/>
              </a:rPr>
              <a:t>RMSE: 2.030</a:t>
            </a:r>
            <a:endParaRPr lang="en-US" sz="1200" dirty="0">
              <a:solidFill>
                <a:srgbClr val="92D050"/>
              </a:solidFill>
              <a:latin typeface="Century"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Exploratory Data Analysis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Mumbai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tretch>
            <a:fillRect/>
          </a:stretch>
        </p:blipFill>
        <p:spPr>
          <a:xfrm>
            <a:off x="285720" y="2428875"/>
            <a:ext cx="8615072" cy="2214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8"/>
          <p:cNvSpPr>
            <a:spLocks noGrp="1"/>
          </p:cNvSpPr>
          <p:nvPr>
            <p:ph type="sldNum" sz="quarter" idx="12"/>
          </p:nvPr>
        </p:nvSpPr>
        <p:spPr/>
        <p:txBody>
          <a:bodyPr/>
          <a:lstStyle/>
          <a:p>
            <a:fld id="{A39AC234-E896-4658-856E-6462319F290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285866"/>
            <a:ext cx="8929718" cy="3586177"/>
          </a:xfrm>
        </p:spPr>
        <p:txBody>
          <a:bodyPr>
            <a:normAutofit lnSpcReduction="10000"/>
          </a:bodyPr>
          <a:lstStyle/>
          <a:p>
            <a:pPr algn="just">
              <a:buNone/>
            </a:pPr>
            <a:r>
              <a:rPr lang="en-US" sz="2000" dirty="0" smtClean="0">
                <a:latin typeface="Times New Roman" pitchFamily="18" charset="0"/>
                <a:cs typeface="Times New Roman" pitchFamily="18" charset="0"/>
              </a:rPr>
              <a:t>	Most of our daily life decisions are affected by weather conditions and weather patterns. The term weather refers to the temporary conditions of the atmosphere. The six main components of weather are temperature, atmospheric pressure, wind humidity, precipitation, and cloudiness. But in this project our only focus is the temperature dynamics with respect to time. </a:t>
            </a:r>
          </a:p>
          <a:p>
            <a:pPr algn="just"/>
            <a:r>
              <a:rPr lang="en-US" sz="2000" b="1" i="1" dirty="0" smtClean="0">
                <a:solidFill>
                  <a:srgbClr val="00B0F0"/>
                </a:solidFill>
                <a:latin typeface="Times New Roman" pitchFamily="18" charset="0"/>
                <a:cs typeface="Times New Roman" pitchFamily="18" charset="0"/>
              </a:rPr>
              <a:t>Temperature:</a:t>
            </a:r>
          </a:p>
          <a:p>
            <a:pPr algn="just">
              <a:buNone/>
            </a:pPr>
            <a:r>
              <a:rPr lang="en-US" sz="2000" dirty="0" smtClean="0">
                <a:latin typeface="Times New Roman" pitchFamily="18" charset="0"/>
                <a:cs typeface="Times New Roman" pitchFamily="18" charset="0"/>
              </a:rPr>
              <a:t>	It refers to how hot or cold the atmosphere is.</a:t>
            </a:r>
          </a:p>
          <a:p>
            <a:pPr algn="just"/>
            <a:r>
              <a:rPr lang="en-US" sz="2000" b="1" i="1" dirty="0" smtClean="0">
                <a:solidFill>
                  <a:srgbClr val="00B0F0"/>
                </a:solidFill>
                <a:latin typeface="Times New Roman" pitchFamily="18" charset="0"/>
                <a:cs typeface="Times New Roman" pitchFamily="18" charset="0"/>
              </a:rPr>
              <a:t>Time Series Data :</a:t>
            </a:r>
          </a:p>
          <a:p>
            <a:pPr algn="just">
              <a:buNone/>
            </a:pPr>
            <a:r>
              <a:rPr lang="en-US" sz="2000" dirty="0" smtClean="0">
                <a:latin typeface="Times New Roman" pitchFamily="18" charset="0"/>
                <a:cs typeface="Times New Roman" pitchFamily="18" charset="0"/>
              </a:rPr>
              <a:t>	The term “time series data” refers to a set of observations of a variable collected sequentially over time. In time series analysis, we seek to get information from the data by determining the best model to represent the data.</a:t>
            </a:r>
          </a:p>
        </p:txBody>
      </p:sp>
      <p:sp>
        <p:nvSpPr>
          <p:cNvPr id="4" name="Slide Number Placeholder 3"/>
          <p:cNvSpPr>
            <a:spLocks noGrp="1"/>
          </p:cNvSpPr>
          <p:nvPr>
            <p:ph type="sldNum" sz="quarter" idx="12"/>
          </p:nvPr>
        </p:nvSpPr>
        <p:spPr/>
        <p:txBody>
          <a:bodyPr/>
          <a:lstStyle/>
          <a:p>
            <a:fld id="{A39AC234-E896-4658-856E-6462319F290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Selecting the ARIMA Orders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Mumbai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rcRect b="5882"/>
          <a:stretch>
            <a:fillRect/>
          </a:stretch>
        </p:blipFill>
        <p:spPr>
          <a:xfrm>
            <a:off x="214282" y="2285998"/>
            <a:ext cx="6849421" cy="2500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1000100" y="3786196"/>
            <a:ext cx="1571636" cy="338554"/>
          </a:xfrm>
          <a:prstGeom prst="rect">
            <a:avLst/>
          </a:prstGeom>
          <a:solidFill>
            <a:schemeClr val="bg1"/>
          </a:solidFill>
          <a:ln>
            <a:solidFill>
              <a:schemeClr val="tx1"/>
            </a:solidFill>
          </a:ln>
        </p:spPr>
        <p:txBody>
          <a:bodyPr wrap="square" rtlCol="0">
            <a:spAutoFit/>
          </a:bodyPr>
          <a:lstStyle/>
          <a:p>
            <a:r>
              <a:rPr lang="en-US" sz="1600" dirty="0" smtClean="0">
                <a:solidFill>
                  <a:srgbClr val="FF0000"/>
                </a:solidFill>
                <a:latin typeface="Times New Roman" pitchFamily="18" charset="0"/>
                <a:cs typeface="Times New Roman" pitchFamily="18" charset="0"/>
              </a:rPr>
              <a:t>ARIMA(1,1,1)</a:t>
            </a:r>
            <a:endParaRPr lang="en-US" sz="1600"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20</a:t>
            </a:fld>
            <a:endParaRPr lang="en-US"/>
          </a:p>
        </p:txBody>
      </p:sp>
      <p:sp>
        <p:nvSpPr>
          <p:cNvPr id="11" name="TextBox 10"/>
          <p:cNvSpPr txBox="1"/>
          <p:nvPr/>
        </p:nvSpPr>
        <p:spPr>
          <a:xfrm>
            <a:off x="7215174" y="3000378"/>
            <a:ext cx="164307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latin typeface="Arial Black" pitchFamily="34" charset="0"/>
              </a:rPr>
              <a:t>Test Statistic:</a:t>
            </a:r>
          </a:p>
          <a:p>
            <a:pPr algn="ctr"/>
            <a:r>
              <a:rPr lang="en-US" sz="1600" dirty="0" smtClean="0">
                <a:latin typeface="Times New Roman" pitchFamily="18" charset="0"/>
                <a:cs typeface="Times New Roman" pitchFamily="18" charset="0"/>
              </a:rPr>
              <a:t>-8.806</a:t>
            </a:r>
          </a:p>
          <a:p>
            <a:pPr algn="ctr"/>
            <a:r>
              <a:rPr lang="en-US" sz="1600" dirty="0" smtClean="0">
                <a:latin typeface="Arial Black" pitchFamily="34" charset="0"/>
              </a:rPr>
              <a:t>p-Value:</a:t>
            </a:r>
          </a:p>
          <a:p>
            <a:pPr algn="ctr"/>
            <a:r>
              <a:rPr lang="en-US" sz="1600" dirty="0" smtClean="0">
                <a:latin typeface="Times New Roman" pitchFamily="18" charset="0"/>
                <a:cs typeface="Times New Roman" pitchFamily="18" charset="0"/>
              </a:rPr>
              <a:t>0.000</a:t>
            </a:r>
            <a:endParaRPr lang="en-US" sz="1600" dirty="0">
              <a:latin typeface="Times New Roman" pitchFamily="18" charset="0"/>
              <a:cs typeface="Times New Roman" pitchFamily="18" charset="0"/>
            </a:endParaRPr>
          </a:p>
        </p:txBody>
      </p:sp>
      <p:sp>
        <p:nvSpPr>
          <p:cNvPr id="12" name="TextBox 11"/>
          <p:cNvSpPr txBox="1"/>
          <p:nvPr/>
        </p:nvSpPr>
        <p:spPr>
          <a:xfrm>
            <a:off x="6929422" y="2428874"/>
            <a:ext cx="2214578" cy="523220"/>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Result  of  </a:t>
            </a:r>
            <a:r>
              <a:rPr lang="en-US" sz="1400" b="1" i="1" dirty="0" smtClean="0">
                <a:solidFill>
                  <a:srgbClr val="00B0F0"/>
                </a:solidFill>
                <a:latin typeface="Times New Roman" pitchFamily="18" charset="0"/>
                <a:cs typeface="Times New Roman" pitchFamily="18" charset="0"/>
              </a:rPr>
              <a:t>ADF </a:t>
            </a:r>
            <a:r>
              <a:rPr lang="en-US" sz="1400" b="1" i="1" dirty="0" smtClean="0">
                <a:solidFill>
                  <a:srgbClr val="00B0F0"/>
                </a:solidFill>
                <a:latin typeface="Times New Roman" pitchFamily="18" charset="0"/>
                <a:cs typeface="Times New Roman" pitchFamily="18" charset="0"/>
              </a:rPr>
              <a:t>Test </a:t>
            </a:r>
            <a:r>
              <a:rPr lang="en-US" sz="1400" b="1" i="1" dirty="0" smtClean="0">
                <a:solidFill>
                  <a:srgbClr val="00B0F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for First Difference Series:</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Model Specification</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Mumbai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13" name="Table 12"/>
          <p:cNvGraphicFramePr>
            <a:graphicFrameLocks noGrp="1"/>
          </p:cNvGraphicFramePr>
          <p:nvPr/>
        </p:nvGraphicFramePr>
        <p:xfrm>
          <a:off x="4857752" y="2357436"/>
          <a:ext cx="4143404" cy="1500198"/>
        </p:xfrm>
        <a:graphic>
          <a:graphicData uri="http://schemas.openxmlformats.org/drawingml/2006/table">
            <a:tbl>
              <a:tblPr/>
              <a:tblGrid>
                <a:gridCol w="1055581"/>
                <a:gridCol w="907603"/>
                <a:gridCol w="1509383"/>
                <a:gridCol w="670837"/>
              </a:tblGrid>
              <a:tr h="250033">
                <a:tc gridSpan="4">
                  <a:txBody>
                    <a:bodyPr/>
                    <a:lstStyle/>
                    <a:p>
                      <a:pPr algn="ctr" fontAlgn="ctr"/>
                      <a:r>
                        <a:rPr lang="en-US" sz="1100" b="0" i="0" u="none" strike="noStrike" dirty="0">
                          <a:solidFill>
                            <a:srgbClr val="000000"/>
                          </a:solidFill>
                          <a:latin typeface="Comic Sans MS"/>
                        </a:rPr>
                        <a:t>STL Configuration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50033">
                <a:tc>
                  <a:txBody>
                    <a:bodyPr/>
                    <a:lstStyle/>
                    <a:p>
                      <a:pPr algn="ctr" fontAlgn="ctr"/>
                      <a:r>
                        <a:rPr lang="en-US" sz="1100" b="0" i="0" u="none" strike="noStrike" dirty="0">
                          <a:solidFill>
                            <a:srgbClr val="000000"/>
                          </a:solidFill>
                          <a:latin typeface="Comic Sans MS"/>
                        </a:rPr>
                        <a:t>Period: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Length: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Low pass: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dirty="0">
                          <a:solidFill>
                            <a:srgbClr val="000000"/>
                          </a:solidFill>
                          <a:latin typeface="Comic Sans MS"/>
                        </a:rPr>
                        <a:t>Robust: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r>
                        <a:rPr lang="en-US" sz="1100" b="0" i="0" u="none" strike="noStrike" dirty="0" smtClean="0">
                          <a:solidFill>
                            <a:srgbClr val="000000"/>
                          </a:solidFill>
                          <a:latin typeface="Comic Sans MS"/>
                        </a:rPr>
                        <a:t>True</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Low pass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0" name="Table 9"/>
          <p:cNvGraphicFramePr>
            <a:graphicFrameLocks noGrp="1"/>
          </p:cNvGraphicFramePr>
          <p:nvPr/>
        </p:nvGraphicFramePr>
        <p:xfrm>
          <a:off x="214282" y="2354637"/>
          <a:ext cx="4500595" cy="1502997"/>
        </p:xfrm>
        <a:graphic>
          <a:graphicData uri="http://schemas.openxmlformats.org/drawingml/2006/table">
            <a:tbl>
              <a:tblPr/>
              <a:tblGrid>
                <a:gridCol w="1234736"/>
                <a:gridCol w="1325082"/>
                <a:gridCol w="1298313"/>
                <a:gridCol w="642464"/>
              </a:tblGrid>
              <a:tr h="220972">
                <a:tc>
                  <a:txBody>
                    <a:bodyPr/>
                    <a:lstStyle/>
                    <a:p>
                      <a:pPr algn="ctr" fontAlgn="b"/>
                      <a:r>
                        <a:rPr lang="en-US" sz="1100" b="0" i="0" u="none" strike="noStrike" dirty="0">
                          <a:solidFill>
                            <a:srgbClr val="000000"/>
                          </a:solidFill>
                          <a:latin typeface="Comic Sans MS"/>
                        </a:rPr>
                        <a:t>Dep. 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No. Observations: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20972">
                <a:tc>
                  <a:txBody>
                    <a:bodyPr/>
                    <a:lstStyle/>
                    <a:p>
                      <a:pPr algn="ctr" fontAlgn="b"/>
                      <a:r>
                        <a:rPr lang="en-US" sz="1100" b="0" i="0" u="none" strike="noStrike" dirty="0">
                          <a:solidFill>
                            <a:srgbClr val="000000"/>
                          </a:solidFill>
                          <a:latin typeface="Comic Sans MS"/>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ARIMA(1, 1,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Log Likelihood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-473.1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20972">
                <a:tc>
                  <a:txBody>
                    <a:bodyPr/>
                    <a:lstStyle/>
                    <a:p>
                      <a:pPr algn="ctr" fontAlgn="b"/>
                      <a:r>
                        <a:rPr lang="en-US" sz="1100" b="0" i="0" u="none" strike="noStrike" dirty="0">
                          <a:solidFill>
                            <a:srgbClr val="000000"/>
                          </a:solidFill>
                          <a:latin typeface="Comic Sans MS"/>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Sat, 19 Feb 2022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AIC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952.23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20972">
                <a:tc>
                  <a:txBody>
                    <a:bodyPr/>
                    <a:lstStyle/>
                    <a:p>
                      <a:pPr algn="ctr" fontAlgn="b"/>
                      <a:r>
                        <a:rPr lang="en-US" sz="1100" b="0" i="0" u="none" strike="noStrike">
                          <a:solidFill>
                            <a:srgbClr val="000000"/>
                          </a:solidFill>
                          <a:latin typeface="Comic Sans MS"/>
                        </a:rPr>
                        <a:t>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16:48:12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BIC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963.33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20972">
                <a:tc rowSpan="2">
                  <a:txBody>
                    <a:bodyPr/>
                    <a:lstStyle/>
                    <a:p>
                      <a:pPr algn="ctr" fontAlgn="ctr"/>
                      <a:r>
                        <a:rPr lang="en-US" sz="1100" b="0" i="0" u="none" strike="noStrike">
                          <a:solidFill>
                            <a:srgbClr val="000000"/>
                          </a:solidFill>
                          <a:latin typeface="Comic Sans MS"/>
                        </a:rPr>
                        <a:t>Sample:</a:t>
                      </a:r>
                    </a:p>
                  </a:txBody>
                  <a:tcPr marL="9525" marR="9525" marT="9525" marB="0" anchor="ctr">
                    <a:lnL w="6350" cap="flat" cmpd="sng" algn="ctr">
                      <a:solidFill>
                        <a:srgbClr val="000000"/>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01-31-1995</a:t>
                      </a: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rowSpan="2">
                  <a:txBody>
                    <a:bodyPr/>
                    <a:lstStyle/>
                    <a:p>
                      <a:pPr algn="ctr" fontAlgn="ctr"/>
                      <a:r>
                        <a:rPr lang="en-US" sz="1100" b="0" i="0" u="none" strike="noStrike" dirty="0">
                          <a:solidFill>
                            <a:srgbClr val="000000"/>
                          </a:solidFill>
                          <a:latin typeface="Comic Sans MS"/>
                        </a:rPr>
                        <a:t>  HQIC :             </a:t>
                      </a:r>
                    </a:p>
                  </a:txBody>
                  <a:tcPr marL="9525" marR="9525" marT="9525" marB="0" anchor="ctr">
                    <a:lnL w="3175"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fontAlgn="ctr"/>
                      <a:r>
                        <a:rPr lang="en-US" sz="1100" b="0" i="0" u="none" strike="noStrike" dirty="0">
                          <a:solidFill>
                            <a:srgbClr val="000000"/>
                          </a:solidFill>
                          <a:latin typeface="Comic Sans MS"/>
                        </a:rPr>
                        <a:t>956.67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20972">
                <a:tc vMerge="1">
                  <a:txBody>
                    <a:bodyPr/>
                    <a:lstStyle/>
                    <a:p>
                      <a:endParaRPr lang="en-US"/>
                    </a:p>
                  </a:txBody>
                  <a:tcPr/>
                </a:tc>
                <a:tc>
                  <a:txBody>
                    <a:bodyPr/>
                    <a:lstStyle/>
                    <a:p>
                      <a:pPr algn="ctr" fontAlgn="b"/>
                      <a:r>
                        <a:rPr lang="en-US" sz="1100" b="0" i="0" u="none" strike="noStrike" dirty="0">
                          <a:solidFill>
                            <a:srgbClr val="000000"/>
                          </a:solidFill>
                          <a:latin typeface="Comic Sans MS"/>
                        </a:rPr>
                        <a:t>to 12-31-2019</a:t>
                      </a:r>
                    </a:p>
                  </a:txBody>
                  <a:tcPr marL="9525" marR="9525" marT="9525"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en-US"/>
                    </a:p>
                  </a:txBody>
                  <a:tcPr/>
                </a:tc>
                <a:tc vMerge="1">
                  <a:txBody>
                    <a:bodyPr/>
                    <a:lstStyle/>
                    <a:p>
                      <a:endParaRPr lang="en-US"/>
                    </a:p>
                  </a:txBody>
                  <a:tcPr/>
                </a:tc>
              </a:tr>
              <a:tr h="174366">
                <a:tc>
                  <a:txBody>
                    <a:bodyPr/>
                    <a:lstStyle/>
                    <a:p>
                      <a:pPr algn="ctr" fontAlgn="b"/>
                      <a:r>
                        <a:rPr lang="en-US" sz="1100" b="0" i="0" u="none" strike="noStrike">
                          <a:solidFill>
                            <a:srgbClr val="000000"/>
                          </a:solidFill>
                          <a:latin typeface="Comic Sans MS"/>
                        </a:rPr>
                        <a:t>Covariance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opg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b"/>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1" name="Table 10"/>
          <p:cNvGraphicFramePr>
            <a:graphicFrameLocks noGrp="1"/>
          </p:cNvGraphicFramePr>
          <p:nvPr/>
        </p:nvGraphicFramePr>
        <p:xfrm>
          <a:off x="214282" y="3929072"/>
          <a:ext cx="4500594" cy="838200"/>
        </p:xfrm>
        <a:graphic>
          <a:graphicData uri="http://schemas.openxmlformats.org/drawingml/2006/table">
            <a:tbl>
              <a:tblPr/>
              <a:tblGrid>
                <a:gridCol w="642942"/>
                <a:gridCol w="642942"/>
                <a:gridCol w="642942"/>
                <a:gridCol w="642942"/>
                <a:gridCol w="642942"/>
                <a:gridCol w="642942"/>
                <a:gridCol w="642942"/>
              </a:tblGrid>
              <a:tr h="209550">
                <a:tc>
                  <a:txBody>
                    <a:bodyPr/>
                    <a:lstStyle/>
                    <a:p>
                      <a:pPr algn="ctr" fontAlgn="ct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coef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std err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P&gt;|z|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ar.L1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0.3644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8.619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0.282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0.447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ma.L1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-43.52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sigma2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1.3791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19.569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1.241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1.517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2" name="Table 11"/>
          <p:cNvGraphicFramePr>
            <a:graphicFrameLocks noGrp="1"/>
          </p:cNvGraphicFramePr>
          <p:nvPr/>
        </p:nvGraphicFramePr>
        <p:xfrm>
          <a:off x="4857752" y="3929072"/>
          <a:ext cx="4143404" cy="838200"/>
        </p:xfrm>
        <a:graphic>
          <a:graphicData uri="http://schemas.openxmlformats.org/drawingml/2006/table">
            <a:tbl>
              <a:tblPr/>
              <a:tblGrid>
                <a:gridCol w="1664307"/>
                <a:gridCol w="478833"/>
                <a:gridCol w="1426402"/>
                <a:gridCol w="573862"/>
              </a:tblGrid>
              <a:tr h="209550">
                <a:tc>
                  <a:txBody>
                    <a:bodyPr/>
                    <a:lstStyle/>
                    <a:p>
                      <a:pPr algn="ctr" fontAlgn="ctr"/>
                      <a:r>
                        <a:rPr lang="en-US" sz="1100" b="0" i="0" u="none" strike="noStrike" dirty="0">
                          <a:solidFill>
                            <a:srgbClr val="000000"/>
                          </a:solidFill>
                          <a:latin typeface="Comic Sans MS"/>
                        </a:rPr>
                        <a:t>Ljung-Box (L1) (Q):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Jarque-Bera (JB):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153.6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Prob(Q):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Prob(JB):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Heteroskedasticity (H):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Skew: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09550">
                <a:tc>
                  <a:txBody>
                    <a:bodyPr/>
                    <a:lstStyle/>
                    <a:p>
                      <a:pPr algn="ctr" fontAlgn="ctr"/>
                      <a:r>
                        <a:rPr lang="en-US" sz="1100" b="0" i="0" u="none" strike="noStrike">
                          <a:solidFill>
                            <a:srgbClr val="000000"/>
                          </a:solidFill>
                          <a:latin typeface="Comic Sans MS"/>
                        </a:rPr>
                        <a:t>Prob(H) (two-sided):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Kurtosis: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6.49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4" name="Slide Number Placeholder 13"/>
          <p:cNvSpPr>
            <a:spLocks noGrp="1"/>
          </p:cNvSpPr>
          <p:nvPr>
            <p:ph type="sldNum" sz="quarter" idx="12"/>
          </p:nvPr>
        </p:nvSpPr>
        <p:spPr/>
        <p:txBody>
          <a:bodyPr/>
          <a:lstStyle/>
          <a:p>
            <a:fld id="{A39AC234-E896-4658-856E-6462319F290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i="1" dirty="0" smtClean="0">
                <a:solidFill>
                  <a:srgbClr val="00B0F0"/>
                </a:solidFill>
                <a:latin typeface="Times New Roman" pitchFamily="18" charset="0"/>
                <a:cs typeface="Times New Roman" pitchFamily="18" charset="0"/>
              </a:rPr>
              <a:t>Model Performance</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Mumbai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11" name="Picture 10" descr="Kolkataresidual (2).png"/>
          <p:cNvPicPr>
            <a:picLocks noChangeAspect="1"/>
          </p:cNvPicPr>
          <p:nvPr/>
        </p:nvPicPr>
        <p:blipFill>
          <a:blip r:embed="rId2" cstate="print"/>
          <a:srcRect l="3391" b="4796"/>
          <a:stretch>
            <a:fillRect/>
          </a:stretch>
        </p:blipFill>
        <p:spPr>
          <a:xfrm>
            <a:off x="357158" y="2819014"/>
            <a:ext cx="3227020" cy="2324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285720" y="2214560"/>
            <a:ext cx="3357586" cy="584775"/>
          </a:xfrm>
          <a:prstGeom prst="rect">
            <a:avLst/>
          </a:prstGeom>
          <a:noFill/>
        </p:spPr>
        <p:txBody>
          <a:bodyPr wrap="square" rtlCol="0">
            <a:spAutoFit/>
          </a:bodyPr>
          <a:lstStyle/>
          <a:p>
            <a:pPr algn="ctr"/>
            <a:r>
              <a:rPr lang="en-US" sz="1600" dirty="0" smtClean="0">
                <a:latin typeface="Comic Sans MS" pitchFamily="66" charset="0"/>
              </a:rPr>
              <a:t>Histogram of Residuals</a:t>
            </a:r>
          </a:p>
          <a:p>
            <a:pPr algn="ctr"/>
            <a:r>
              <a:rPr lang="en-US" sz="1600" dirty="0" smtClean="0">
                <a:latin typeface="Comic Sans MS" pitchFamily="66" charset="0"/>
              </a:rPr>
              <a:t>(Training Set)</a:t>
            </a:r>
            <a:endParaRPr lang="en-US" sz="1600" dirty="0">
              <a:latin typeface="Comic Sans MS" pitchFamily="66" charset="0"/>
            </a:endParaRPr>
          </a:p>
        </p:txBody>
      </p:sp>
      <p:pic>
        <p:nvPicPr>
          <p:cNvPr id="7" name="Picture 6" descr="kolkata predicted vs observed.png"/>
          <p:cNvPicPr>
            <a:picLocks noChangeAspect="1"/>
          </p:cNvPicPr>
          <p:nvPr/>
        </p:nvPicPr>
        <p:blipFill>
          <a:blip r:embed="rId3" cstate="print"/>
          <a:stretch>
            <a:fillRect/>
          </a:stretch>
        </p:blipFill>
        <p:spPr>
          <a:xfrm>
            <a:off x="4263069" y="2830341"/>
            <a:ext cx="4244048" cy="231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4000496" y="2214560"/>
            <a:ext cx="4714908" cy="584775"/>
          </a:xfrm>
          <a:prstGeom prst="rect">
            <a:avLst/>
          </a:prstGeom>
          <a:noFill/>
        </p:spPr>
        <p:txBody>
          <a:bodyPr wrap="square" rtlCol="0">
            <a:spAutoFit/>
          </a:bodyPr>
          <a:lstStyle/>
          <a:p>
            <a:pPr algn="ctr"/>
            <a:r>
              <a:rPr lang="en-US" sz="1600" dirty="0" smtClean="0">
                <a:latin typeface="Comic Sans MS" pitchFamily="66" charset="0"/>
              </a:rPr>
              <a:t>Prediction Performance</a:t>
            </a:r>
          </a:p>
          <a:p>
            <a:pPr algn="ctr"/>
            <a:r>
              <a:rPr lang="en-US" sz="1600" dirty="0" smtClean="0">
                <a:latin typeface="Comic Sans MS" pitchFamily="66" charset="0"/>
              </a:rPr>
              <a:t>(Testing Set)</a:t>
            </a:r>
            <a:endParaRPr lang="en-US" sz="1600" dirty="0">
              <a:latin typeface="Comic Sans MS" pitchFamily="66"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22</a:t>
            </a:fld>
            <a:endParaRPr lang="en-US"/>
          </a:p>
        </p:txBody>
      </p:sp>
      <p:sp>
        <p:nvSpPr>
          <p:cNvPr id="13" name="TextBox 12"/>
          <p:cNvSpPr txBox="1"/>
          <p:nvPr/>
        </p:nvSpPr>
        <p:spPr>
          <a:xfrm>
            <a:off x="5643570" y="2786064"/>
            <a:ext cx="1428760" cy="276999"/>
          </a:xfrm>
          <a:prstGeom prst="rect">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200" dirty="0" smtClean="0">
                <a:solidFill>
                  <a:srgbClr val="92D050"/>
                </a:solidFill>
                <a:latin typeface="Century" pitchFamily="18" charset="0"/>
              </a:rPr>
              <a:t>RMSE: 1.269</a:t>
            </a:r>
            <a:endParaRPr lang="en-US" sz="1200" dirty="0">
              <a:solidFill>
                <a:srgbClr val="92D050"/>
              </a:solidFill>
              <a:latin typeface="Century"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Exploratory Data Analysis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Chennai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tretch>
            <a:fillRect/>
          </a:stretch>
        </p:blipFill>
        <p:spPr>
          <a:xfrm>
            <a:off x="285720" y="2500312"/>
            <a:ext cx="8615072"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8"/>
          <p:cNvSpPr>
            <a:spLocks noGrp="1"/>
          </p:cNvSpPr>
          <p:nvPr>
            <p:ph type="sldNum" sz="quarter" idx="12"/>
          </p:nvPr>
        </p:nvSpPr>
        <p:spPr/>
        <p:txBody>
          <a:bodyPr/>
          <a:lstStyle/>
          <a:p>
            <a:fld id="{A39AC234-E896-4658-856E-6462319F290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Selecting the ARIMA Orders</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Chennai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7" name="Picture 6" descr="model_selection_Kolkata (1).png"/>
          <p:cNvPicPr>
            <a:picLocks noChangeAspect="1"/>
          </p:cNvPicPr>
          <p:nvPr/>
        </p:nvPicPr>
        <p:blipFill>
          <a:blip r:embed="rId2" cstate="print"/>
          <a:srcRect b="5714"/>
          <a:stretch>
            <a:fillRect/>
          </a:stretch>
        </p:blipFill>
        <p:spPr>
          <a:xfrm>
            <a:off x="214282" y="2285998"/>
            <a:ext cx="6837212" cy="2500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928662" y="2928940"/>
            <a:ext cx="1571636" cy="338554"/>
          </a:xfrm>
          <a:prstGeom prst="rect">
            <a:avLst/>
          </a:prstGeom>
          <a:solidFill>
            <a:schemeClr val="bg1"/>
          </a:solidFill>
          <a:ln>
            <a:solidFill>
              <a:schemeClr val="tx1"/>
            </a:solidFill>
          </a:ln>
        </p:spPr>
        <p:txBody>
          <a:bodyPr wrap="square" rtlCol="0">
            <a:spAutoFit/>
          </a:bodyPr>
          <a:lstStyle/>
          <a:p>
            <a:r>
              <a:rPr lang="en-US" sz="1600" dirty="0" smtClean="0">
                <a:solidFill>
                  <a:srgbClr val="FF0000"/>
                </a:solidFill>
                <a:latin typeface="Times New Roman" pitchFamily="18" charset="0"/>
                <a:cs typeface="Times New Roman" pitchFamily="18" charset="0"/>
              </a:rPr>
              <a:t>ARIMA(1,1,1)</a:t>
            </a:r>
            <a:endParaRPr lang="en-US" sz="1600"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24</a:t>
            </a:fld>
            <a:endParaRPr lang="en-US"/>
          </a:p>
        </p:txBody>
      </p:sp>
      <p:sp>
        <p:nvSpPr>
          <p:cNvPr id="11" name="TextBox 10"/>
          <p:cNvSpPr txBox="1"/>
          <p:nvPr/>
        </p:nvSpPr>
        <p:spPr>
          <a:xfrm>
            <a:off x="7215174" y="3000378"/>
            <a:ext cx="164307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smtClean="0">
                <a:latin typeface="Arial Black" pitchFamily="34" charset="0"/>
              </a:rPr>
              <a:t>Test Statistic:</a:t>
            </a:r>
          </a:p>
          <a:p>
            <a:pPr algn="ctr"/>
            <a:r>
              <a:rPr lang="en-US" sz="1600" dirty="0" smtClean="0">
                <a:latin typeface="Times New Roman" pitchFamily="18" charset="0"/>
                <a:cs typeface="Times New Roman" pitchFamily="18" charset="0"/>
              </a:rPr>
              <a:t>-6.088</a:t>
            </a:r>
          </a:p>
          <a:p>
            <a:pPr algn="ctr"/>
            <a:r>
              <a:rPr lang="en-US" sz="1600" dirty="0" smtClean="0">
                <a:latin typeface="Arial Black" pitchFamily="34" charset="0"/>
              </a:rPr>
              <a:t>p-Value:</a:t>
            </a:r>
          </a:p>
          <a:p>
            <a:pPr algn="ctr"/>
            <a:r>
              <a:rPr lang="en-US" sz="1600" dirty="0" smtClean="0">
                <a:latin typeface="Times New Roman" pitchFamily="18" charset="0"/>
                <a:cs typeface="Times New Roman" pitchFamily="18" charset="0"/>
              </a:rPr>
              <a:t>0.000</a:t>
            </a:r>
            <a:endParaRPr lang="en-US" sz="1600" dirty="0">
              <a:latin typeface="Times New Roman" pitchFamily="18" charset="0"/>
              <a:cs typeface="Times New Roman" pitchFamily="18" charset="0"/>
            </a:endParaRPr>
          </a:p>
        </p:txBody>
      </p:sp>
      <p:sp>
        <p:nvSpPr>
          <p:cNvPr id="12" name="TextBox 11"/>
          <p:cNvSpPr txBox="1"/>
          <p:nvPr/>
        </p:nvSpPr>
        <p:spPr>
          <a:xfrm>
            <a:off x="6929422" y="2428874"/>
            <a:ext cx="2214578" cy="523220"/>
          </a:xfrm>
          <a:prstGeom prst="rect">
            <a:avLst/>
          </a:prstGeom>
          <a:noFill/>
        </p:spPr>
        <p:txBody>
          <a:bodyPr wrap="square" rtlCol="0">
            <a:spAutoFit/>
          </a:bodyPr>
          <a:lstStyle/>
          <a:p>
            <a:pPr algn="ctr"/>
            <a:r>
              <a:rPr lang="en-US" sz="1400" dirty="0" smtClean="0">
                <a:latin typeface="Times New Roman" pitchFamily="18" charset="0"/>
                <a:cs typeface="Times New Roman" pitchFamily="18" charset="0"/>
              </a:rPr>
              <a:t>Result  of  </a:t>
            </a:r>
            <a:r>
              <a:rPr lang="en-US" sz="1400" b="1" i="1" dirty="0" smtClean="0">
                <a:solidFill>
                  <a:srgbClr val="00B0F0"/>
                </a:solidFill>
                <a:latin typeface="Times New Roman" pitchFamily="18" charset="0"/>
                <a:cs typeface="Times New Roman" pitchFamily="18" charset="0"/>
              </a:rPr>
              <a:t>ADF </a:t>
            </a:r>
            <a:r>
              <a:rPr lang="en-US" sz="1400" b="1" i="1" dirty="0" smtClean="0">
                <a:solidFill>
                  <a:srgbClr val="00B0F0"/>
                </a:solidFill>
                <a:latin typeface="Times New Roman" pitchFamily="18" charset="0"/>
                <a:cs typeface="Times New Roman" pitchFamily="18" charset="0"/>
              </a:rPr>
              <a:t>Test </a:t>
            </a:r>
            <a:r>
              <a:rPr lang="en-US" sz="1400" b="1" i="1" dirty="0" smtClean="0">
                <a:solidFill>
                  <a:srgbClr val="00B0F0"/>
                </a:solidFill>
                <a:latin typeface="Times New Roman" pitchFamily="18" charset="0"/>
                <a:cs typeface="Times New Roman" pitchFamily="18" charset="0"/>
              </a:rPr>
              <a:t> </a:t>
            </a:r>
            <a:r>
              <a:rPr lang="en-US" sz="1400" dirty="0" smtClean="0">
                <a:latin typeface="Times New Roman" pitchFamily="18" charset="0"/>
                <a:cs typeface="Times New Roman" pitchFamily="18" charset="0"/>
              </a:rPr>
              <a:t>for First Difference Series:</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Model Specification</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Chennai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13" name="Table 12"/>
          <p:cNvGraphicFramePr>
            <a:graphicFrameLocks noGrp="1"/>
          </p:cNvGraphicFramePr>
          <p:nvPr/>
        </p:nvGraphicFramePr>
        <p:xfrm>
          <a:off x="4857752" y="2357436"/>
          <a:ext cx="4143404" cy="1500198"/>
        </p:xfrm>
        <a:graphic>
          <a:graphicData uri="http://schemas.openxmlformats.org/drawingml/2006/table">
            <a:tbl>
              <a:tblPr/>
              <a:tblGrid>
                <a:gridCol w="1055581"/>
                <a:gridCol w="907603"/>
                <a:gridCol w="1509383"/>
                <a:gridCol w="670837"/>
              </a:tblGrid>
              <a:tr h="250033">
                <a:tc gridSpan="4">
                  <a:txBody>
                    <a:bodyPr/>
                    <a:lstStyle/>
                    <a:p>
                      <a:pPr algn="ctr" fontAlgn="ctr"/>
                      <a:r>
                        <a:rPr lang="en-US" sz="1100" b="0" i="0" u="none" strike="noStrike" dirty="0">
                          <a:solidFill>
                            <a:srgbClr val="000000"/>
                          </a:solidFill>
                          <a:latin typeface="Comic Sans MS"/>
                        </a:rPr>
                        <a:t>STL Configuration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50033">
                <a:tc>
                  <a:txBody>
                    <a:bodyPr/>
                    <a:lstStyle/>
                    <a:p>
                      <a:pPr algn="ctr" fontAlgn="ctr"/>
                      <a:r>
                        <a:rPr lang="en-US" sz="1100" b="0" i="0" u="none" strike="noStrike" dirty="0">
                          <a:solidFill>
                            <a:srgbClr val="000000"/>
                          </a:solidFill>
                          <a:latin typeface="Comic Sans MS"/>
                        </a:rPr>
                        <a:t>Period: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Length: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Trend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a:solidFill>
                            <a:srgbClr val="000000"/>
                          </a:solidFill>
                          <a:latin typeface="Comic Sans MS"/>
                        </a:rPr>
                        <a:t>Seasonal jump: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Low pass: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50033">
                <a:tc>
                  <a:txBody>
                    <a:bodyPr/>
                    <a:lstStyle/>
                    <a:p>
                      <a:pPr algn="ctr" fontAlgn="ctr"/>
                      <a:r>
                        <a:rPr lang="en-US" sz="1100" b="0" i="0" u="none" strike="noStrike" dirty="0">
                          <a:solidFill>
                            <a:srgbClr val="000000"/>
                          </a:solidFill>
                          <a:latin typeface="Comic Sans MS"/>
                        </a:rPr>
                        <a:t>Robust: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r>
                        <a:rPr lang="en-US" sz="1100" b="0" i="0" u="none" strike="noStrike" dirty="0" smtClean="0">
                          <a:solidFill>
                            <a:srgbClr val="000000"/>
                          </a:solidFill>
                          <a:latin typeface="Comic Sans MS"/>
                        </a:rPr>
                        <a:t>True</a:t>
                      </a:r>
                      <a:endParaRPr lang="en-US" sz="1100" b="0" i="0" u="none" strike="noStrike" dirty="0">
                        <a:solidFill>
                          <a:srgbClr val="000000"/>
                        </a:solidFill>
                        <a:latin typeface="Comic Sans M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Low pass deg: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4" name="Table 13"/>
          <p:cNvGraphicFramePr>
            <a:graphicFrameLocks noGrp="1"/>
          </p:cNvGraphicFramePr>
          <p:nvPr/>
        </p:nvGraphicFramePr>
        <p:xfrm>
          <a:off x="214282" y="2357434"/>
          <a:ext cx="4500595" cy="1500198"/>
        </p:xfrm>
        <a:graphic>
          <a:graphicData uri="http://schemas.openxmlformats.org/drawingml/2006/table">
            <a:tbl>
              <a:tblPr/>
              <a:tblGrid>
                <a:gridCol w="1306934"/>
                <a:gridCol w="1220446"/>
                <a:gridCol w="1358187"/>
                <a:gridCol w="615028"/>
              </a:tblGrid>
              <a:tr h="214314">
                <a:tc>
                  <a:txBody>
                    <a:bodyPr/>
                    <a:lstStyle/>
                    <a:p>
                      <a:pPr algn="ctr" fontAlgn="ctr"/>
                      <a:r>
                        <a:rPr lang="en-US" sz="1100" b="0" i="0" u="none" strike="noStrike" dirty="0">
                          <a:solidFill>
                            <a:srgbClr val="000000"/>
                          </a:solidFill>
                          <a:latin typeface="Comic Sans MS"/>
                        </a:rPr>
                        <a:t>Dep. Variable: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No. Observations: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a:solidFill>
                            <a:srgbClr val="000000"/>
                          </a:solidFill>
                          <a:latin typeface="Comic Sans MS"/>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ARIMA(1, 1,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Log Likelihood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-332.1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a:solidFill>
                            <a:srgbClr val="000000"/>
                          </a:solidFill>
                          <a:latin typeface="Comic Sans MS"/>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Sun, 20 Feb 2022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AIC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670.12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a:solidFill>
                            <a:srgbClr val="000000"/>
                          </a:solidFill>
                          <a:latin typeface="Comic Sans MS"/>
                        </a:rPr>
                        <a:t>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07:01:25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BIC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681.22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rowSpan="2">
                  <a:txBody>
                    <a:bodyPr/>
                    <a:lstStyle/>
                    <a:p>
                      <a:pPr algn="ctr" fontAlgn="ctr"/>
                      <a:r>
                        <a:rPr lang="en-US" sz="1100" b="0" i="0" u="none" strike="noStrike">
                          <a:solidFill>
                            <a:srgbClr val="000000"/>
                          </a:solidFill>
                          <a:latin typeface="Comic Sans MS"/>
                        </a:rPr>
                        <a:t>Sample: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01-31-1995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20000"/>
                        <a:lumOff val="80000"/>
                      </a:schemeClr>
                    </a:solidFill>
                  </a:tcPr>
                </a:tc>
                <a:tc rowSpan="2">
                  <a:txBody>
                    <a:bodyPr/>
                    <a:lstStyle/>
                    <a:p>
                      <a:pPr algn="ctr" fontAlgn="ctr"/>
                      <a:r>
                        <a:rPr lang="en-US" sz="1100" b="0" i="0" u="none" strike="noStrike" dirty="0">
                          <a:solidFill>
                            <a:srgbClr val="000000"/>
                          </a:solidFill>
                          <a:latin typeface="Comic Sans MS"/>
                        </a:rPr>
                        <a:t>  HQIC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rowSpan="2">
                  <a:txBody>
                    <a:bodyPr/>
                    <a:lstStyle/>
                    <a:p>
                      <a:pPr algn="ctr" fontAlgn="ctr"/>
                      <a:r>
                        <a:rPr lang="en-US" sz="1100" b="0" i="0" u="none" strike="noStrike">
                          <a:solidFill>
                            <a:srgbClr val="000000"/>
                          </a:solidFill>
                          <a:latin typeface="Comic Sans MS"/>
                        </a:rPr>
                        <a:t>674.56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vMerge="1">
                  <a:txBody>
                    <a:bodyPr/>
                    <a:lstStyle/>
                    <a:p>
                      <a:endParaRPr lang="en-US"/>
                    </a:p>
                  </a:txBody>
                  <a:tcPr/>
                </a:tc>
                <a:tc>
                  <a:txBody>
                    <a:bodyPr/>
                    <a:lstStyle/>
                    <a:p>
                      <a:pPr algn="ctr" fontAlgn="ctr"/>
                      <a:r>
                        <a:rPr lang="en-US" sz="1100" b="0" i="0" u="none" strike="noStrike">
                          <a:solidFill>
                            <a:srgbClr val="000000"/>
                          </a:solidFill>
                          <a:latin typeface="Comic Sans MS"/>
                        </a:rPr>
                        <a:t>to 12-31-2019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20000"/>
                        <a:lumOff val="80000"/>
                      </a:schemeClr>
                    </a:solidFill>
                  </a:tcPr>
                </a:tc>
                <a:tc vMerge="1">
                  <a:txBody>
                    <a:bodyPr/>
                    <a:lstStyle/>
                    <a:p>
                      <a:endParaRPr lang="en-US"/>
                    </a:p>
                  </a:txBody>
                  <a:tcPr/>
                </a:tc>
                <a:tc vMerge="1">
                  <a:txBody>
                    <a:bodyPr/>
                    <a:lstStyle/>
                    <a:p>
                      <a:endParaRPr lang="en-US"/>
                    </a:p>
                  </a:txBody>
                  <a:tcPr/>
                </a:tc>
              </a:tr>
              <a:tr h="214314">
                <a:tc>
                  <a:txBody>
                    <a:bodyPr/>
                    <a:lstStyle/>
                    <a:p>
                      <a:pPr algn="ctr" fontAlgn="ctr"/>
                      <a:r>
                        <a:rPr lang="en-US" sz="1100" b="0" i="0" u="none" strike="noStrike">
                          <a:solidFill>
                            <a:srgbClr val="000000"/>
                          </a:solidFill>
                          <a:latin typeface="Comic Sans MS"/>
                        </a:rPr>
                        <a:t>Covariance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opg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5" name="Table 14"/>
          <p:cNvGraphicFramePr>
            <a:graphicFrameLocks noGrp="1"/>
          </p:cNvGraphicFramePr>
          <p:nvPr/>
        </p:nvGraphicFramePr>
        <p:xfrm>
          <a:off x="214282" y="3929070"/>
          <a:ext cx="4500594" cy="857260"/>
        </p:xfrm>
        <a:graphic>
          <a:graphicData uri="http://schemas.openxmlformats.org/drawingml/2006/table">
            <a:tbl>
              <a:tblPr/>
              <a:tblGrid>
                <a:gridCol w="642942"/>
                <a:gridCol w="642942"/>
                <a:gridCol w="642942"/>
                <a:gridCol w="642942"/>
                <a:gridCol w="642942"/>
                <a:gridCol w="642942"/>
                <a:gridCol w="642942"/>
              </a:tblGrid>
              <a:tr h="214315">
                <a:tc>
                  <a:txBody>
                    <a:bodyPr/>
                    <a:lstStyle/>
                    <a:p>
                      <a:pPr algn="ctr" fontAlgn="ctr"/>
                      <a:r>
                        <a:rPr lang="en-US" sz="1100" b="0" i="0" u="none" strike="noStrike" dirty="0">
                          <a:solidFill>
                            <a:srgbClr val="000000"/>
                          </a:solidFill>
                          <a:latin typeface="Comic Sans MS"/>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coef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std err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P&gt;|z|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5">
                <a:tc>
                  <a:txBody>
                    <a:bodyPr/>
                    <a:lstStyle/>
                    <a:p>
                      <a:pPr algn="ctr" fontAlgn="ctr"/>
                      <a:r>
                        <a:rPr lang="en-US" sz="1100" b="0" i="0" u="none" strike="noStrike">
                          <a:solidFill>
                            <a:srgbClr val="000000"/>
                          </a:solidFill>
                          <a:latin typeface="Comic Sans MS"/>
                        </a:rPr>
                        <a:t>ar.L1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0.1347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0.285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5">
                <a:tc>
                  <a:txBody>
                    <a:bodyPr/>
                    <a:lstStyle/>
                    <a:p>
                      <a:pPr algn="ctr" fontAlgn="ctr"/>
                      <a:r>
                        <a:rPr lang="en-US" sz="1100" b="0" i="0" u="none" strike="noStrike">
                          <a:solidFill>
                            <a:srgbClr val="000000"/>
                          </a:solidFill>
                          <a:latin typeface="Comic Sans MS"/>
                        </a:rPr>
                        <a:t>ma.L1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-14.91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-0.869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5">
                <a:tc>
                  <a:txBody>
                    <a:bodyPr/>
                    <a:lstStyle/>
                    <a:p>
                      <a:pPr algn="ctr" fontAlgn="ctr"/>
                      <a:r>
                        <a:rPr lang="en-US" sz="1100" b="0" i="0" u="none" strike="noStrike">
                          <a:solidFill>
                            <a:srgbClr val="000000"/>
                          </a:solidFill>
                          <a:latin typeface="Comic Sans MS"/>
                        </a:rPr>
                        <a:t>sigma2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0.5384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16.867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0.476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0.601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16" name="Table 15"/>
          <p:cNvGraphicFramePr>
            <a:graphicFrameLocks noGrp="1"/>
          </p:cNvGraphicFramePr>
          <p:nvPr/>
        </p:nvGraphicFramePr>
        <p:xfrm>
          <a:off x="4857752" y="3929072"/>
          <a:ext cx="4143404" cy="857256"/>
        </p:xfrm>
        <a:graphic>
          <a:graphicData uri="http://schemas.openxmlformats.org/drawingml/2006/table">
            <a:tbl>
              <a:tblPr/>
              <a:tblGrid>
                <a:gridCol w="1626990"/>
                <a:gridCol w="595014"/>
                <a:gridCol w="1326386"/>
                <a:gridCol w="595014"/>
              </a:tblGrid>
              <a:tr h="214314">
                <a:tc>
                  <a:txBody>
                    <a:bodyPr/>
                    <a:lstStyle/>
                    <a:p>
                      <a:pPr algn="ctr" fontAlgn="ctr"/>
                      <a:r>
                        <a:rPr lang="en-US" sz="1100" b="0" i="0" u="none" strike="noStrike" dirty="0">
                          <a:solidFill>
                            <a:srgbClr val="000000"/>
                          </a:solidFill>
                          <a:latin typeface="Comic Sans MS"/>
                        </a:rPr>
                        <a:t>Ljung-Box (L1) (Q):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Jarque-Bera (JB):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73.24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dirty="0">
                          <a:solidFill>
                            <a:srgbClr val="000000"/>
                          </a:solidFill>
                          <a:latin typeface="Comic Sans MS"/>
                        </a:rPr>
                        <a:t>Prob(Q):</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Prob(JB):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a:solidFill>
                            <a:srgbClr val="000000"/>
                          </a:solidFill>
                          <a:latin typeface="Comic Sans MS"/>
                        </a:rPr>
                        <a:t>Heteroskedasticity (H):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Skew: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r h="214314">
                <a:tc>
                  <a:txBody>
                    <a:bodyPr/>
                    <a:lstStyle/>
                    <a:p>
                      <a:pPr algn="ctr" fontAlgn="ctr"/>
                      <a:r>
                        <a:rPr lang="en-US" sz="1100" b="0" i="0" u="none" strike="noStrike" dirty="0">
                          <a:solidFill>
                            <a:srgbClr val="000000"/>
                          </a:solidFill>
                          <a:latin typeface="Comic Sans MS"/>
                        </a:rPr>
                        <a:t>Prob(H) (two-sided):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a:solidFill>
                            <a:srgbClr val="000000"/>
                          </a:solidFill>
                          <a:latin typeface="Comic Sans MS"/>
                        </a:rPr>
                        <a:t>  Kurtosis: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r>
                        <a:rPr lang="en-US" sz="1100" b="0" i="0" u="none" strike="noStrike" dirty="0">
                          <a:solidFill>
                            <a:srgbClr val="000000"/>
                          </a:solidFill>
                          <a:latin typeface="Comic Sans MS"/>
                        </a:rPr>
                        <a:t>5.27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r>
            </a:tbl>
          </a:graphicData>
        </a:graphic>
      </p:graphicFrame>
      <p:sp>
        <p:nvSpPr>
          <p:cNvPr id="10" name="Slide Number Placeholder 9"/>
          <p:cNvSpPr>
            <a:spLocks noGrp="1"/>
          </p:cNvSpPr>
          <p:nvPr>
            <p:ph type="sldNum" sz="quarter" idx="12"/>
          </p:nvPr>
        </p:nvSpPr>
        <p:spPr/>
        <p:txBody>
          <a:bodyPr/>
          <a:lstStyle/>
          <a:p>
            <a:fld id="{A39AC234-E896-4658-856E-6462319F290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6" name="Title 1"/>
          <p:cNvSpPr txBox="1">
            <a:spLocks/>
          </p:cNvSpPr>
          <p:nvPr/>
        </p:nvSpPr>
        <p:spPr>
          <a:xfrm>
            <a:off x="214282" y="1714494"/>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i="1" dirty="0" smtClean="0">
                <a:solidFill>
                  <a:srgbClr val="00B0F0"/>
                </a:solidFill>
                <a:latin typeface="Times New Roman" pitchFamily="18" charset="0"/>
                <a:cs typeface="Times New Roman" pitchFamily="18" charset="0"/>
              </a:rPr>
              <a:t>Model Performance</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Chennai</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11" name="Picture 10" descr="Kolkataresidual (2).png"/>
          <p:cNvPicPr>
            <a:picLocks noChangeAspect="1"/>
          </p:cNvPicPr>
          <p:nvPr/>
        </p:nvPicPr>
        <p:blipFill>
          <a:blip r:embed="rId2" cstate="print"/>
          <a:srcRect l="3938" b="4796"/>
          <a:stretch>
            <a:fillRect/>
          </a:stretch>
        </p:blipFill>
        <p:spPr>
          <a:xfrm>
            <a:off x="357158" y="2819014"/>
            <a:ext cx="3246880" cy="23244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285720" y="2214560"/>
            <a:ext cx="3357586" cy="584775"/>
          </a:xfrm>
          <a:prstGeom prst="rect">
            <a:avLst/>
          </a:prstGeom>
          <a:noFill/>
        </p:spPr>
        <p:txBody>
          <a:bodyPr wrap="square" rtlCol="0">
            <a:spAutoFit/>
          </a:bodyPr>
          <a:lstStyle/>
          <a:p>
            <a:pPr algn="ctr"/>
            <a:r>
              <a:rPr lang="en-US" sz="1600" dirty="0" smtClean="0">
                <a:latin typeface="Comic Sans MS" pitchFamily="66" charset="0"/>
              </a:rPr>
              <a:t>Histogram of Residuals</a:t>
            </a:r>
          </a:p>
          <a:p>
            <a:pPr algn="ctr"/>
            <a:r>
              <a:rPr lang="en-US" sz="1600" dirty="0" smtClean="0">
                <a:latin typeface="Comic Sans MS" pitchFamily="66" charset="0"/>
              </a:rPr>
              <a:t>(Training Set)</a:t>
            </a:r>
            <a:endParaRPr lang="en-US" sz="1600" dirty="0">
              <a:latin typeface="Comic Sans MS" pitchFamily="66" charset="0"/>
            </a:endParaRPr>
          </a:p>
        </p:txBody>
      </p:sp>
      <p:pic>
        <p:nvPicPr>
          <p:cNvPr id="7" name="Picture 6" descr="kolkata predicted vs observed.png"/>
          <p:cNvPicPr>
            <a:picLocks noChangeAspect="1"/>
          </p:cNvPicPr>
          <p:nvPr/>
        </p:nvPicPr>
        <p:blipFill>
          <a:blip r:embed="rId3" cstate="print"/>
          <a:stretch>
            <a:fillRect/>
          </a:stretch>
        </p:blipFill>
        <p:spPr>
          <a:xfrm>
            <a:off x="4263069" y="2830341"/>
            <a:ext cx="4244048" cy="2313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4000496" y="2214560"/>
            <a:ext cx="4714908" cy="584775"/>
          </a:xfrm>
          <a:prstGeom prst="rect">
            <a:avLst/>
          </a:prstGeom>
          <a:noFill/>
        </p:spPr>
        <p:txBody>
          <a:bodyPr wrap="square" rtlCol="0">
            <a:spAutoFit/>
          </a:bodyPr>
          <a:lstStyle/>
          <a:p>
            <a:pPr algn="ctr"/>
            <a:r>
              <a:rPr lang="en-US" sz="1600" dirty="0" smtClean="0">
                <a:latin typeface="Comic Sans MS" pitchFamily="66" charset="0"/>
              </a:rPr>
              <a:t>Prediction Performance</a:t>
            </a:r>
          </a:p>
          <a:p>
            <a:pPr algn="ctr"/>
            <a:r>
              <a:rPr lang="en-US" sz="1600" dirty="0" smtClean="0">
                <a:latin typeface="Comic Sans MS" pitchFamily="66" charset="0"/>
              </a:rPr>
              <a:t>(Testing Set)</a:t>
            </a:r>
            <a:endParaRPr lang="en-US" sz="1600" dirty="0">
              <a:latin typeface="Comic Sans MS" pitchFamily="66" charset="0"/>
            </a:endParaRPr>
          </a:p>
        </p:txBody>
      </p:sp>
      <p:sp>
        <p:nvSpPr>
          <p:cNvPr id="10" name="Slide Number Placeholder 9"/>
          <p:cNvSpPr>
            <a:spLocks noGrp="1"/>
          </p:cNvSpPr>
          <p:nvPr>
            <p:ph type="sldNum" sz="quarter" idx="12"/>
          </p:nvPr>
        </p:nvSpPr>
        <p:spPr/>
        <p:txBody>
          <a:bodyPr/>
          <a:lstStyle/>
          <a:p>
            <a:fld id="{A39AC234-E896-4658-856E-6462319F2907}" type="slidenum">
              <a:rPr lang="en-US" smtClean="0"/>
              <a:pPr/>
              <a:t>26</a:t>
            </a:fld>
            <a:endParaRPr lang="en-US"/>
          </a:p>
        </p:txBody>
      </p:sp>
      <p:sp>
        <p:nvSpPr>
          <p:cNvPr id="13" name="TextBox 12"/>
          <p:cNvSpPr txBox="1"/>
          <p:nvPr/>
        </p:nvSpPr>
        <p:spPr>
          <a:xfrm>
            <a:off x="5643570" y="2786064"/>
            <a:ext cx="1428760" cy="276999"/>
          </a:xfrm>
          <a:prstGeom prst="rect">
            <a:avLst/>
          </a:prstGeom>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200" dirty="0" smtClean="0">
                <a:solidFill>
                  <a:srgbClr val="92D050"/>
                </a:solidFill>
                <a:latin typeface="Century" pitchFamily="18" charset="0"/>
              </a:rPr>
              <a:t>RMSE: 1.751</a:t>
            </a:r>
            <a:endParaRPr lang="en-US" sz="1200" dirty="0">
              <a:solidFill>
                <a:srgbClr val="92D050"/>
              </a:solidFill>
              <a:latin typeface="Century"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Results and Discussion</a:t>
            </a:r>
            <a:endParaRPr lang="en-US" dirty="0">
              <a:latin typeface="Times New Roman" pitchFamily="18" charset="0"/>
              <a:cs typeface="Times New Roman" pitchFamily="18" charset="0"/>
            </a:endParaRPr>
          </a:p>
        </p:txBody>
      </p:sp>
      <p:sp>
        <p:nvSpPr>
          <p:cNvPr id="8"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Forecasts for 2022</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pic>
        <p:nvPicPr>
          <p:cNvPr id="10" name="Picture 9" descr="temperature_forecasts2022 (3).png"/>
          <p:cNvPicPr>
            <a:picLocks noChangeAspect="1"/>
          </p:cNvPicPr>
          <p:nvPr/>
        </p:nvPicPr>
        <p:blipFill>
          <a:blip r:embed="rId2" cstate="print"/>
          <a:stretch>
            <a:fillRect/>
          </a:stretch>
        </p:blipFill>
        <p:spPr>
          <a:xfrm>
            <a:off x="785786" y="1857370"/>
            <a:ext cx="7715272" cy="31269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fld id="{A39AC234-E896-4658-856E-6462319F290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2908" y="1285866"/>
            <a:ext cx="9072626" cy="3586177"/>
          </a:xfrm>
        </p:spPr>
        <p:txBody>
          <a:bodyPr>
            <a:normAutofit fontScale="92500" lnSpcReduction="10000"/>
          </a:bodyPr>
          <a:lstStyle/>
          <a:p>
            <a:pPr indent="0" algn="just">
              <a:buNone/>
            </a:pPr>
            <a:r>
              <a:rPr lang="en-US" dirty="0" smtClean="0">
                <a:latin typeface="Times New Roman" pitchFamily="18" charset="0"/>
                <a:cs typeface="Times New Roman" pitchFamily="18" charset="0"/>
              </a:rPr>
              <a:t>Thus, we have successfully forecasted the temperature of the four cities under study using the STL-ARIMA methodology. The prediction performance is quite satisfactory even without incorporating any exogenous variable that could possibly influence temperature in future. The benefits of such forecast extend widely across the economy. While much has been accomplished in providing nearly-accurate temparature forecasts, there remains much room for further improvement.</a:t>
            </a:r>
          </a:p>
        </p:txBody>
      </p:sp>
      <p:sp>
        <p:nvSpPr>
          <p:cNvPr id="4" name="Slide Number Placeholder 3"/>
          <p:cNvSpPr>
            <a:spLocks noGrp="1"/>
          </p:cNvSpPr>
          <p:nvPr>
            <p:ph type="sldNum" sz="quarter" idx="12"/>
          </p:nvPr>
        </p:nvSpPr>
        <p:spPr/>
        <p:txBody>
          <a:bodyPr/>
          <a:lstStyle/>
          <a:p>
            <a:fld id="{A39AC234-E896-4658-856E-6462319F290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Selected 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2908" y="1785932"/>
            <a:ext cx="9072626" cy="3586177"/>
          </a:xfrm>
        </p:spPr>
        <p:txBody>
          <a:bodyPr>
            <a:normAutofit/>
          </a:bodyPr>
          <a:lstStyle/>
          <a:p>
            <a:pPr indent="0" algn="just">
              <a:lnSpc>
                <a:spcPct val="80000"/>
              </a:lnSpc>
            </a:pPr>
            <a:r>
              <a:rPr lang="en-US" sz="2400" dirty="0" smtClean="0"/>
              <a:t> </a:t>
            </a:r>
            <a:r>
              <a:rPr lang="en-US" sz="2400" dirty="0" smtClean="0">
                <a:latin typeface="Times New Roman" pitchFamily="18" charset="0"/>
                <a:cs typeface="Times New Roman" pitchFamily="18" charset="0"/>
              </a:rPr>
              <a:t>Cleveland, R. B., Cleveland, W. S., McRae, J. E., &amp; Terpenning, I. (1990). STL: A seasonal-trend decomposition. </a:t>
            </a:r>
            <a:r>
              <a:rPr lang="en-US" sz="2400" i="1" dirty="0" smtClean="0">
                <a:latin typeface="Times New Roman" pitchFamily="18" charset="0"/>
                <a:cs typeface="Times New Roman" pitchFamily="18" charset="0"/>
              </a:rPr>
              <a:t>J. Off. Stat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(1), 3-73.</a:t>
            </a:r>
          </a:p>
          <a:p>
            <a:pPr indent="0" algn="just">
              <a:lnSpc>
                <a:spcPct val="80000"/>
              </a:lnSpc>
            </a:pPr>
            <a:r>
              <a:rPr lang="en-US" sz="2400" dirty="0" smtClean="0">
                <a:latin typeface="Times New Roman" pitchFamily="18" charset="0"/>
                <a:cs typeface="Times New Roman" pitchFamily="18" charset="0"/>
              </a:rPr>
              <a:t> Hyndman, R. J., &amp; Athanasopoulos, G. (2018). </a:t>
            </a:r>
            <a:r>
              <a:rPr lang="en-US" sz="2400" i="1" dirty="0" smtClean="0">
                <a:latin typeface="Times New Roman" pitchFamily="18" charset="0"/>
                <a:cs typeface="Times New Roman" pitchFamily="18" charset="0"/>
              </a:rPr>
              <a:t>Forecasting: principles and practice</a:t>
            </a:r>
            <a:r>
              <a:rPr lang="en-US" sz="2400" dirty="0" smtClean="0">
                <a:latin typeface="Times New Roman" pitchFamily="18" charset="0"/>
                <a:cs typeface="Times New Roman" pitchFamily="18" charset="0"/>
              </a:rPr>
              <a:t>. OTexts.</a:t>
            </a:r>
            <a:endParaRPr lang="en-US" sz="2000" dirty="0" smtClean="0">
              <a:latin typeface="Times New Roman" pitchFamily="18" charset="0"/>
              <a:cs typeface="Times New Roman" pitchFamily="18" charset="0"/>
            </a:endParaRPr>
          </a:p>
          <a:p>
            <a:pPr indent="0" algn="just">
              <a:buNone/>
            </a:pPr>
            <a:endParaRPr lang="en-US" sz="2000" dirty="0" smtClean="0">
              <a:latin typeface="Times New Roman" pitchFamily="18" charset="0"/>
              <a:cs typeface="Times New Roman" pitchFamily="18" charset="0"/>
            </a:endParaRPr>
          </a:p>
          <a:p>
            <a:pPr indent="0" algn="just">
              <a:buNone/>
            </a:pPr>
            <a:endParaRPr lang="en-US" sz="2800" dirty="0" smtClean="0">
              <a:latin typeface="Times New Roman" pitchFamily="18" charset="0"/>
              <a:cs typeface="Times New Roman" pitchFamily="18" charset="0"/>
            </a:endParaRPr>
          </a:p>
          <a:p>
            <a:pPr indent="0" algn="just"/>
            <a:r>
              <a:rPr lang="en-US" sz="2400" dirty="0" smtClean="0">
                <a:latin typeface="Times New Roman" pitchFamily="18" charset="0"/>
                <a:cs typeface="Times New Roman" pitchFamily="18" charset="0"/>
                <a:hlinkClick r:id="rId2"/>
              </a:rPr>
              <a:t> https://www.ncei.noaa.gov/</a:t>
            </a:r>
            <a:endParaRPr lang="en-US" sz="2400" dirty="0" smtClean="0">
              <a:latin typeface="Times New Roman" pitchFamily="18" charset="0"/>
              <a:cs typeface="Times New Roman" pitchFamily="18" charset="0"/>
            </a:endParaRPr>
          </a:p>
          <a:p>
            <a:pPr indent="0"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https://www.statsmodels.org/</a:t>
            </a:r>
            <a:endParaRPr lang="en-US" sz="2400" dirty="0" smtClean="0">
              <a:latin typeface="Times New Roman" pitchFamily="18" charset="0"/>
              <a:cs typeface="Times New Roman" pitchFamily="18" charset="0"/>
            </a:endParaRPr>
          </a:p>
          <a:p>
            <a:pPr indent="0" algn="just"/>
            <a:endParaRPr lang="en-US" dirty="0" smtClean="0">
              <a:latin typeface="Times New Roman" pitchFamily="18" charset="0"/>
              <a:cs typeface="Times New Roman" pitchFamily="18" charset="0"/>
            </a:endParaRPr>
          </a:p>
          <a:p>
            <a:pPr indent="0" algn="just"/>
            <a:endParaRPr lang="en-US" dirty="0" smtClean="0">
              <a:latin typeface="Times New Roman" pitchFamily="18" charset="0"/>
              <a:cs typeface="Times New Roman" pitchFamily="18" charset="0"/>
            </a:endParaRPr>
          </a:p>
        </p:txBody>
      </p:sp>
      <p:sp>
        <p:nvSpPr>
          <p:cNvPr id="4" name="Title 1"/>
          <p:cNvSpPr txBox="1">
            <a:spLocks/>
          </p:cNvSpPr>
          <p:nvPr/>
        </p:nvSpPr>
        <p:spPr>
          <a:xfrm>
            <a:off x="214282" y="1142990"/>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Books and Papers</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5" name="Title 1"/>
          <p:cNvSpPr txBox="1">
            <a:spLocks/>
          </p:cNvSpPr>
          <p:nvPr/>
        </p:nvSpPr>
        <p:spPr>
          <a:xfrm>
            <a:off x="214282" y="3429006"/>
            <a:ext cx="8786874" cy="500066"/>
          </a:xfrm>
          <a:prstGeom prst="rect">
            <a:avLst/>
          </a:prstGeom>
        </p:spPr>
        <p:style>
          <a:lnRef idx="1">
            <a:schemeClr val="accent2"/>
          </a:lnRef>
          <a:fillRef idx="2">
            <a:schemeClr val="accent2"/>
          </a:fillRef>
          <a:effectRef idx="1">
            <a:schemeClr val="accent2"/>
          </a:effectRef>
          <a:fontRef idx="minor">
            <a:schemeClr val="dk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Web Links</a:t>
            </a:r>
            <a:endParaRPr kumimoji="0" lang="en-US" sz="4000" b="0" i="1"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6" name="Slide Number Placeholder 5"/>
          <p:cNvSpPr>
            <a:spLocks noGrp="1"/>
          </p:cNvSpPr>
          <p:nvPr>
            <p:ph type="sldNum" sz="quarter" idx="12"/>
          </p:nvPr>
        </p:nvSpPr>
        <p:spPr/>
        <p:txBody>
          <a:bodyPr/>
          <a:lstStyle/>
          <a:p>
            <a:fld id="{A39AC234-E896-4658-856E-6462319F290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285866"/>
            <a:ext cx="8929718" cy="3586177"/>
          </a:xfrm>
        </p:spPr>
        <p:txBody>
          <a:bodyPr>
            <a:normAutofit/>
          </a:bodyPr>
          <a:lstStyle/>
          <a:p>
            <a:pPr algn="just"/>
            <a:r>
              <a:rPr lang="en-US" sz="3200" dirty="0" smtClean="0">
                <a:latin typeface="Times New Roman" pitchFamily="18" charset="0"/>
                <a:cs typeface="Times New Roman" pitchFamily="18" charset="0"/>
              </a:rPr>
              <a:t>To study the trend and seasonality of </a:t>
            </a:r>
            <a:r>
              <a:rPr lang="en-US" sz="3200" dirty="0" smtClean="0">
                <a:latin typeface="Times New Roman" pitchFamily="18" charset="0"/>
                <a:cs typeface="Times New Roman" pitchFamily="18" charset="0"/>
              </a:rPr>
              <a:t>weather </a:t>
            </a:r>
            <a:r>
              <a:rPr lang="en-US" sz="3200" dirty="0" smtClean="0">
                <a:latin typeface="Times New Roman" pitchFamily="18" charset="0"/>
                <a:cs typeface="Times New Roman" pitchFamily="18" charset="0"/>
              </a:rPr>
              <a:t>temperature </a:t>
            </a:r>
            <a:r>
              <a:rPr lang="en-US" sz="3200" dirty="0" smtClean="0">
                <a:latin typeface="Times New Roman" pitchFamily="18" charset="0"/>
                <a:cs typeface="Times New Roman" pitchFamily="18" charset="0"/>
              </a:rPr>
              <a:t>from a spatio-temporal perspective.</a:t>
            </a:r>
          </a:p>
          <a:p>
            <a:pPr algn="just"/>
            <a:r>
              <a:rPr lang="en-US" sz="3200" dirty="0" smtClean="0">
                <a:latin typeface="Times New Roman" pitchFamily="18" charset="0"/>
                <a:cs typeface="Times New Roman" pitchFamily="18" charset="0"/>
              </a:rPr>
              <a:t>To fit efficient time-series models for predicting the future temperature.</a:t>
            </a:r>
          </a:p>
          <a:p>
            <a:pPr algn="just"/>
            <a:r>
              <a:rPr lang="en-US" sz="3200" dirty="0" smtClean="0">
                <a:latin typeface="Times New Roman" pitchFamily="18" charset="0"/>
                <a:cs typeface="Times New Roman" pitchFamily="18" charset="0"/>
              </a:rPr>
              <a:t>To forecast the temperature of 2022 by using the fitted model.</a:t>
            </a:r>
          </a:p>
        </p:txBody>
      </p:sp>
      <p:sp>
        <p:nvSpPr>
          <p:cNvPr id="4" name="Slide Number Placeholder 3"/>
          <p:cNvSpPr>
            <a:spLocks noGrp="1"/>
          </p:cNvSpPr>
          <p:nvPr>
            <p:ph type="sldNum" sz="quarter" idx="12"/>
          </p:nvPr>
        </p:nvSpPr>
        <p:spPr/>
        <p:txBody>
          <a:bodyPr/>
          <a:lstStyle/>
          <a:p>
            <a:fld id="{A39AC234-E896-4658-856E-6462319F290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0"/>
            <a:ext cx="8358246" cy="4357718"/>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72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Monotype Corsiva" pitchFamily="66" charset="0"/>
                <a:cs typeface="Times New Roman" pitchFamily="18" charset="0"/>
              </a:rPr>
              <a:t>Thank You</a:t>
            </a:r>
            <a:endParaRPr lang="en-US" sz="72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latin typeface="Monotype Corsiva" pitchFamily="66" charset="0"/>
              <a:cs typeface="Times New Roman" pitchFamily="18" charset="0"/>
            </a:endParaRPr>
          </a:p>
        </p:txBody>
      </p:sp>
      <p:sp>
        <p:nvSpPr>
          <p:cNvPr id="3" name="Slide Number Placeholder 2"/>
          <p:cNvSpPr>
            <a:spLocks noGrp="1"/>
          </p:cNvSpPr>
          <p:nvPr>
            <p:ph type="sldNum" sz="quarter" idx="12"/>
          </p:nvPr>
        </p:nvSpPr>
        <p:spPr/>
        <p:txBody>
          <a:bodyPr/>
          <a:lstStyle/>
          <a:p>
            <a:fld id="{A39AC234-E896-4658-856E-6462319F2907}" type="slidenum">
              <a:rPr lang="en-US" smtClean="0"/>
              <a:pPr/>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Source of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285866"/>
            <a:ext cx="8929718" cy="3586177"/>
          </a:xfrm>
        </p:spPr>
        <p:txBody>
          <a:bodyPr>
            <a:normAutofit fontScale="92500" lnSpcReduction="20000"/>
          </a:bodyPr>
          <a:lstStyle/>
          <a:p>
            <a:pPr indent="-457200" algn="just"/>
            <a:r>
              <a:rPr lang="en-US" dirty="0" smtClean="0">
                <a:latin typeface="Times New Roman" pitchFamily="18" charset="0"/>
                <a:cs typeface="Times New Roman" pitchFamily="18" charset="0"/>
              </a:rPr>
              <a:t>Secondary data have been collected from </a:t>
            </a:r>
            <a:r>
              <a:rPr lang="en-US" i="1" dirty="0" smtClean="0">
                <a:latin typeface="Times New Roman" pitchFamily="18" charset="0"/>
                <a:cs typeface="Times New Roman" pitchFamily="18" charset="0"/>
              </a:rPr>
              <a:t>National Centers for Environmental Information</a:t>
            </a:r>
            <a:r>
              <a:rPr lang="en-US" dirty="0" smtClean="0">
                <a:latin typeface="Times New Roman" pitchFamily="18" charset="0"/>
                <a:cs typeface="Times New Roman" pitchFamily="18" charset="0"/>
              </a:rPr>
              <a:t> of </a:t>
            </a:r>
            <a:r>
              <a:rPr lang="en-US" i="1" dirty="0" smtClean="0">
                <a:solidFill>
                  <a:srgbClr val="00B0F0"/>
                </a:solidFill>
                <a:latin typeface="Times New Roman" pitchFamily="18" charset="0"/>
                <a:cs typeface="Times New Roman" pitchFamily="18" charset="0"/>
              </a:rPr>
              <a:t>National Oceanic and Atmospheric Administration (NOAA)</a:t>
            </a:r>
            <a:r>
              <a:rPr lang="en-US" i="1" dirty="0" smtClean="0">
                <a:latin typeface="Times New Roman" pitchFamily="18" charset="0"/>
                <a:cs typeface="Times New Roman" pitchFamily="18" charset="0"/>
              </a:rPr>
              <a:t>.</a:t>
            </a:r>
          </a:p>
          <a:p>
            <a:pPr indent="-457200" algn="just"/>
            <a:r>
              <a:rPr lang="en-US" dirty="0" smtClean="0">
                <a:latin typeface="Times New Roman" pitchFamily="18" charset="0"/>
                <a:cs typeface="Times New Roman" pitchFamily="18" charset="0"/>
              </a:rPr>
              <a:t>The dataset contains daily temperature data of the time period </a:t>
            </a:r>
            <a:r>
              <a:rPr lang="en-US" i="1" dirty="0" smtClean="0">
                <a:solidFill>
                  <a:srgbClr val="00B0F0"/>
                </a:solidFill>
                <a:latin typeface="Times New Roman" pitchFamily="18" charset="0"/>
                <a:cs typeface="Times New Roman" pitchFamily="18" charset="0"/>
              </a:rPr>
              <a:t>1995-2021</a:t>
            </a:r>
            <a:r>
              <a:rPr lang="en-US" dirty="0" smtClean="0">
                <a:latin typeface="Times New Roman" pitchFamily="18" charset="0"/>
                <a:cs typeface="Times New Roman" pitchFamily="18" charset="0"/>
              </a:rPr>
              <a:t> for </a:t>
            </a:r>
            <a:r>
              <a:rPr lang="en-US" i="1" dirty="0" smtClean="0">
                <a:solidFill>
                  <a:srgbClr val="00B0F0"/>
                </a:solidFill>
                <a:latin typeface="Times New Roman" pitchFamily="18" charset="0"/>
                <a:cs typeface="Times New Roman" pitchFamily="18" charset="0"/>
              </a:rPr>
              <a:t>Kolkata, Mumbai, Delhi and Chennai</a:t>
            </a:r>
            <a:r>
              <a:rPr lang="en-US" dirty="0" smtClean="0">
                <a:latin typeface="Times New Roman" pitchFamily="18" charset="0"/>
                <a:cs typeface="Times New Roman" pitchFamily="18" charset="0"/>
              </a:rPr>
              <a:t>. For training, the data of 1995-2019 have been used and the rest have been used for validation purpose.</a:t>
            </a:r>
          </a:p>
          <a:p>
            <a:pPr indent="-457200" algn="just"/>
            <a:r>
              <a:rPr lang="en-US" dirty="0" smtClean="0">
                <a:latin typeface="Times New Roman" pitchFamily="18" charset="0"/>
                <a:cs typeface="Times New Roman" pitchFamily="18" charset="0"/>
              </a:rPr>
              <a:t>We have changed the frequency into monthly format for our analysis.</a:t>
            </a:r>
            <a:endParaRPr lang="en-US" i="1" dirty="0" smtClean="0">
              <a:latin typeface="Times New Roman" pitchFamily="18" charset="0"/>
              <a:cs typeface="Times New Roman" pitchFamily="18" charset="0"/>
            </a:endParaRPr>
          </a:p>
          <a:p>
            <a:pPr indent="0" algn="just">
              <a:buNone/>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39AC234-E896-4658-856E-6462319F290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6" name="Title 1"/>
          <p:cNvSpPr txBox="1">
            <a:spLocks/>
          </p:cNvSpPr>
          <p:nvPr/>
        </p:nvSpPr>
        <p:spPr>
          <a:xfrm>
            <a:off x="214282" y="1142990"/>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About Time Series Decomposition</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pic>
        <p:nvPicPr>
          <p:cNvPr id="7" name="Picture 6" descr="CodeCogsEqn (2).png"/>
          <p:cNvPicPr>
            <a:picLocks noChangeAspect="1"/>
          </p:cNvPicPr>
          <p:nvPr/>
        </p:nvPicPr>
        <p:blipFill>
          <a:blip r:embed="rId2"/>
          <a:stretch>
            <a:fillRect/>
          </a:stretch>
        </p:blipFill>
        <p:spPr>
          <a:xfrm>
            <a:off x="2357422" y="1857370"/>
            <a:ext cx="4429156" cy="535975"/>
          </a:xfrm>
          <a:prstGeom prst="rect">
            <a:avLst/>
          </a:prstGeom>
        </p:spPr>
      </p:pic>
      <p:sp>
        <p:nvSpPr>
          <p:cNvPr id="8" name="TextBox 7"/>
          <p:cNvSpPr txBox="1"/>
          <p:nvPr/>
        </p:nvSpPr>
        <p:spPr>
          <a:xfrm>
            <a:off x="500034" y="2714626"/>
            <a:ext cx="164307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where,</a:t>
            </a:r>
            <a:endParaRPr lang="en-US" dirty="0">
              <a:latin typeface="Times New Roman" pitchFamily="18" charset="0"/>
              <a:cs typeface="Times New Roman" pitchFamily="18" charset="0"/>
            </a:endParaRPr>
          </a:p>
        </p:txBody>
      </p:sp>
      <p:pic>
        <p:nvPicPr>
          <p:cNvPr id="9" name="Picture 8" descr="png.png"/>
          <p:cNvPicPr>
            <a:picLocks noChangeAspect="1"/>
          </p:cNvPicPr>
          <p:nvPr/>
        </p:nvPicPr>
        <p:blipFill>
          <a:blip r:embed="rId3"/>
          <a:stretch>
            <a:fillRect/>
          </a:stretch>
        </p:blipFill>
        <p:spPr>
          <a:xfrm>
            <a:off x="1785918" y="2786064"/>
            <a:ext cx="5929354" cy="1889737"/>
          </a:xfrm>
          <a:prstGeom prst="rect">
            <a:avLst/>
          </a:prstGeom>
        </p:spPr>
      </p:pic>
      <p:sp>
        <p:nvSpPr>
          <p:cNvPr id="10" name="Slide Number Placeholder 9"/>
          <p:cNvSpPr>
            <a:spLocks noGrp="1"/>
          </p:cNvSpPr>
          <p:nvPr>
            <p:ph type="sldNum" sz="quarter" idx="12"/>
          </p:nvPr>
        </p:nvSpPr>
        <p:spPr/>
        <p:txBody>
          <a:bodyPr/>
          <a:lstStyle/>
          <a:p>
            <a:fld id="{A39AC234-E896-4658-856E-6462319F290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357304"/>
            <a:ext cx="9144000" cy="3586177"/>
          </a:xfrm>
        </p:spPr>
        <p:txBody>
          <a:bodyPr>
            <a:normAutofit/>
          </a:bodyPr>
          <a:lstStyle/>
          <a:p>
            <a:r>
              <a:rPr lang="en-US" dirty="0" smtClean="0">
                <a:latin typeface="Times New Roman" pitchFamily="18" charset="0"/>
                <a:cs typeface="Times New Roman" pitchFamily="18" charset="0"/>
              </a:rPr>
              <a:t>STL stands for </a:t>
            </a:r>
            <a:r>
              <a:rPr lang="en-US" i="1" dirty="0" smtClean="0">
                <a:solidFill>
                  <a:srgbClr val="66CCFF"/>
                </a:solidFill>
                <a:latin typeface="Times New Roman" pitchFamily="18" charset="0"/>
                <a:cs typeface="Times New Roman" pitchFamily="18" charset="0"/>
              </a:rPr>
              <a:t>Seasonal Trend Decomposition using LOESS (Locally Estimated Scatterplot Smoothing)</a:t>
            </a:r>
          </a:p>
          <a:p>
            <a:r>
              <a:rPr lang="en-US" dirty="0" smtClean="0">
                <a:latin typeface="Times New Roman" pitchFamily="18" charset="0"/>
                <a:cs typeface="Times New Roman" pitchFamily="18" charset="0"/>
              </a:rPr>
              <a:t>ARIMA stands for </a:t>
            </a:r>
            <a:r>
              <a:rPr lang="en-US" i="1" dirty="0" smtClean="0">
                <a:solidFill>
                  <a:srgbClr val="66CCFF"/>
                </a:solidFill>
                <a:latin typeface="Times New Roman" pitchFamily="18" charset="0"/>
                <a:cs typeface="Times New Roman" pitchFamily="18" charset="0"/>
              </a:rPr>
              <a:t>Autoregressive Integrated Moving Average </a:t>
            </a:r>
            <a:r>
              <a:rPr lang="en-US" dirty="0" smtClean="0">
                <a:latin typeface="Times New Roman" pitchFamily="18" charset="0"/>
                <a:cs typeface="Times New Roman" pitchFamily="18" charset="0"/>
              </a:rPr>
              <a:t>Method</a:t>
            </a:r>
          </a:p>
        </p:txBody>
      </p:sp>
      <p:graphicFrame>
        <p:nvGraphicFramePr>
          <p:cNvPr id="5" name="Diagram 4"/>
          <p:cNvGraphicFramePr/>
          <p:nvPr/>
        </p:nvGraphicFramePr>
        <p:xfrm>
          <a:off x="285720" y="2428874"/>
          <a:ext cx="8429684"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39AC234-E896-4658-856E-6462319F290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928808"/>
            <a:ext cx="9144000" cy="3586177"/>
          </a:xfrm>
        </p:spPr>
        <p:txBody>
          <a:bodyPr>
            <a:normAutofit/>
          </a:bodyPr>
          <a:lstStyle/>
          <a:p>
            <a:r>
              <a:rPr lang="en-US" dirty="0" smtClean="0">
                <a:latin typeface="Times New Roman" pitchFamily="18" charset="0"/>
                <a:cs typeface="Times New Roman" pitchFamily="18" charset="0"/>
              </a:rPr>
              <a:t>It is more robust method (than Naive decomposition) for separating seasonal component from Time Series data.</a:t>
            </a:r>
          </a:p>
          <a:p>
            <a:r>
              <a:rPr lang="en-US" dirty="0" smtClean="0">
                <a:latin typeface="Times New Roman" pitchFamily="18" charset="0"/>
                <a:cs typeface="Times New Roman" pitchFamily="18" charset="0"/>
              </a:rPr>
              <a:t>The seasonal components are not fixed to be constant, rather STL allows them to change over time.</a:t>
            </a:r>
          </a:p>
        </p:txBody>
      </p:sp>
      <p:sp>
        <p:nvSpPr>
          <p:cNvPr id="6" name="Title 1"/>
          <p:cNvSpPr txBox="1">
            <a:spLocks/>
          </p:cNvSpPr>
          <p:nvPr/>
        </p:nvSpPr>
        <p:spPr>
          <a:xfrm>
            <a:off x="214282" y="1142990"/>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Why STL?</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A39AC234-E896-4658-856E-6462319F290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928808"/>
            <a:ext cx="9144000" cy="3586177"/>
          </a:xfrm>
        </p:spPr>
        <p:txBody>
          <a:bodyPr>
            <a:normAutofit/>
          </a:bodyPr>
          <a:lstStyle/>
          <a:p>
            <a:r>
              <a:rPr lang="en-US" dirty="0" smtClean="0">
                <a:latin typeface="Times New Roman" pitchFamily="18" charset="0"/>
                <a:cs typeface="Times New Roman" pitchFamily="18" charset="0"/>
              </a:rPr>
              <a:t>Inner Loop: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Outer Loop: </a:t>
            </a:r>
            <a:r>
              <a:rPr lang="en-US" i="1" dirty="0" smtClean="0">
                <a:latin typeface="Times New Roman" pitchFamily="18" charset="0"/>
                <a:cs typeface="Times New Roman" pitchFamily="18" charset="0"/>
              </a:rPr>
              <a:t>Weight data points for a robust fit.</a:t>
            </a:r>
          </a:p>
        </p:txBody>
      </p:sp>
      <p:sp>
        <p:nvSpPr>
          <p:cNvPr id="6" name="Title 1"/>
          <p:cNvSpPr txBox="1">
            <a:spLocks/>
          </p:cNvSpPr>
          <p:nvPr/>
        </p:nvSpPr>
        <p:spPr>
          <a:xfrm>
            <a:off x="214282" y="1142990"/>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About STL (After Cleveland et al., 1990)</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Diagram 12"/>
          <p:cNvGraphicFramePr/>
          <p:nvPr/>
        </p:nvGraphicFramePr>
        <p:xfrm>
          <a:off x="2857456" y="1714494"/>
          <a:ext cx="6072262" cy="3429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Bent Arrow 16"/>
          <p:cNvSpPr/>
          <p:nvPr/>
        </p:nvSpPr>
        <p:spPr>
          <a:xfrm>
            <a:off x="4572000" y="2285998"/>
            <a:ext cx="571504"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a:off x="6643702" y="2285998"/>
            <a:ext cx="500066"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rot="5400000">
            <a:off x="7643834" y="2786064"/>
            <a:ext cx="571504"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20" name="Bent Arrow 19"/>
          <p:cNvSpPr/>
          <p:nvPr/>
        </p:nvSpPr>
        <p:spPr>
          <a:xfrm rot="10800000">
            <a:off x="6643702" y="3143254"/>
            <a:ext cx="571504"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0800000">
            <a:off x="4572000" y="3143254"/>
            <a:ext cx="571504"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22" name="Bent Arrow 21"/>
          <p:cNvSpPr/>
          <p:nvPr/>
        </p:nvSpPr>
        <p:spPr>
          <a:xfrm rot="16200000">
            <a:off x="3500430" y="2643188"/>
            <a:ext cx="571504" cy="285752"/>
          </a:xfrm>
          <a:prstGeom prst="ben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15" name="Slide Number Placeholder 14"/>
          <p:cNvSpPr>
            <a:spLocks noGrp="1"/>
          </p:cNvSpPr>
          <p:nvPr>
            <p:ph type="sldNum" sz="quarter" idx="12"/>
          </p:nvPr>
        </p:nvSpPr>
        <p:spPr/>
        <p:txBody>
          <a:bodyPr/>
          <a:lstStyle/>
          <a:p>
            <a:fld id="{A39AC234-E896-4658-856E-6462319F290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5979"/>
            <a:ext cx="8786874" cy="857250"/>
          </a:xfrm>
        </p:spPr>
        <p:style>
          <a:lnRef idx="1">
            <a:schemeClr val="accent1"/>
          </a:lnRef>
          <a:fillRef idx="3">
            <a:schemeClr val="accent1"/>
          </a:fillRef>
          <a:effectRef idx="2">
            <a:schemeClr val="accent1"/>
          </a:effectRef>
          <a:fontRef idx="minor">
            <a:schemeClr val="lt1"/>
          </a:fontRef>
        </p:style>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928808"/>
            <a:ext cx="9144000" cy="3586177"/>
          </a:xfrm>
        </p:spPr>
        <p:txBody>
          <a:bodyPr>
            <a:normAutofit/>
          </a:bodyPr>
          <a:lstStyle/>
          <a:p>
            <a:r>
              <a:rPr lang="en-US" dirty="0" smtClean="0">
                <a:latin typeface="Times New Roman" pitchFamily="18" charset="0"/>
                <a:cs typeface="Times New Roman" pitchFamily="18" charset="0"/>
              </a:rPr>
              <a:t>It incorporates both autoregressive and moving average terms to model time series data.</a:t>
            </a:r>
          </a:p>
          <a:p>
            <a:r>
              <a:rPr lang="en-US" dirty="0" smtClean="0">
                <a:latin typeface="Times New Roman" pitchFamily="18" charset="0"/>
                <a:cs typeface="Times New Roman" pitchFamily="18" charset="0"/>
              </a:rPr>
              <a:t>The ‘Integrated’ part of it takes care of non-stationarity, if present.</a:t>
            </a:r>
          </a:p>
        </p:txBody>
      </p:sp>
      <p:sp>
        <p:nvSpPr>
          <p:cNvPr id="6" name="Title 1"/>
          <p:cNvSpPr txBox="1">
            <a:spLocks/>
          </p:cNvSpPr>
          <p:nvPr/>
        </p:nvSpPr>
        <p:spPr>
          <a:xfrm>
            <a:off x="214282" y="1142990"/>
            <a:ext cx="8786874" cy="500066"/>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horz" lIns="45720" rIns="45720" anchor="ctr">
            <a:normAutofit fontScale="7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rgbClr val="00B0F0"/>
                </a:solidFill>
                <a:effectLst/>
                <a:uLnTx/>
                <a:uFillTx/>
                <a:latin typeface="Times New Roman" pitchFamily="18" charset="0"/>
                <a:ea typeface="+mn-ea"/>
                <a:cs typeface="Times New Roman" pitchFamily="18" charset="0"/>
              </a:rPr>
              <a:t>Why ARIMA?</a:t>
            </a:r>
            <a:endParaRPr kumimoji="0" lang="en-US" sz="4000" b="0" i="1"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A39AC234-E896-4658-856E-6462319F290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1495</TotalTime>
  <Words>1462</Words>
  <Application>Microsoft Office PowerPoint</Application>
  <PresentationFormat>On-screen Show (16:9)</PresentationFormat>
  <Paragraphs>556</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Technic</vt:lpstr>
      <vt:lpstr>Forecasting temperature using stl-Arima:</vt:lpstr>
      <vt:lpstr>Introduction</vt:lpstr>
      <vt:lpstr>Objectives</vt:lpstr>
      <vt:lpstr>Source of Data</vt:lpstr>
      <vt:lpstr>Methodology</vt:lpstr>
      <vt:lpstr>Methodology</vt:lpstr>
      <vt:lpstr>Methodology</vt:lpstr>
      <vt:lpstr>Methodology</vt:lpstr>
      <vt:lpstr>Methodology</vt:lpstr>
      <vt:lpstr>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Selected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temperature using stl-Arima:</dc:title>
  <dc:creator>KOYEL</dc:creator>
  <cp:lastModifiedBy>KOYEL</cp:lastModifiedBy>
  <cp:revision>153</cp:revision>
  <dcterms:created xsi:type="dcterms:W3CDTF">2022-02-16T15:02:44Z</dcterms:created>
  <dcterms:modified xsi:type="dcterms:W3CDTF">2022-03-15T10:13:07Z</dcterms:modified>
</cp:coreProperties>
</file>