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27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19</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29</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hyperlink" Target="https://gamma.ap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sp>
        <p:nvSpPr>
          <p:cNvPr id="6" name="Text 3"/>
          <p:cNvSpPr/>
          <p:nvPr/>
        </p:nvSpPr>
        <p:spPr>
          <a:xfrm>
            <a:off x="2037993" y="3156585"/>
            <a:ext cx="10554414" cy="1916430"/>
          </a:xfrm>
          <a:prstGeom prst="rect">
            <a:avLst/>
          </a:prstGeom>
          <a:noFill/>
          <a:ln/>
        </p:spPr>
        <p:txBody>
          <a:bodyPr wrap="square" rtlCol="0" anchor="t"/>
          <a:lstStyle/>
          <a:p>
            <a:pPr marL="0" indent="0" algn="ctr">
              <a:lnSpc>
                <a:spcPts val="7545"/>
              </a:lnSpc>
              <a:buNone/>
            </a:pPr>
            <a:r>
              <a:rPr lang="en-US" sz="6036" b="1" kern="0" spc="-181" dirty="0">
                <a:solidFill>
                  <a:srgbClr val="FFFFFF"/>
                </a:solidFill>
                <a:latin typeface="Inter" pitchFamily="34" charset="0"/>
                <a:ea typeface="Inter" pitchFamily="34" charset="-122"/>
                <a:cs typeface="Inter" pitchFamily="34" charset="-120"/>
              </a:rPr>
              <a:t>Social Media Sentiment      Analysis</a:t>
            </a:r>
            <a:endParaRPr lang="en-US" sz="603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9427"/>
            <a:ext cx="14630400" cy="21797843"/>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621167" y="2371844"/>
            <a:ext cx="3888462" cy="486013"/>
          </a:xfrm>
          <a:prstGeom prst="rect">
            <a:avLst/>
          </a:prstGeom>
          <a:noFill/>
          <a:ln/>
        </p:spPr>
        <p:txBody>
          <a:bodyPr wrap="none" rtlCol="0" anchor="t"/>
          <a:lstStyle/>
          <a:p>
            <a:pPr marL="0" indent="0">
              <a:lnSpc>
                <a:spcPts val="3827"/>
              </a:lnSpc>
              <a:buNone/>
            </a:pPr>
            <a:r>
              <a:rPr lang="en-US" sz="3062" b="1" kern="0" spc="-92" dirty="0">
                <a:solidFill>
                  <a:srgbClr val="FFFFFF"/>
                </a:solidFill>
                <a:latin typeface="Inter" pitchFamily="34" charset="0"/>
                <a:ea typeface="Inter" pitchFamily="34" charset="-122"/>
                <a:cs typeface="Inter" pitchFamily="34" charset="-120"/>
              </a:rPr>
              <a:t>Data Distribution</a:t>
            </a:r>
            <a:endParaRPr lang="en-US" sz="3062" dirty="0"/>
          </a:p>
        </p:txBody>
      </p:sp>
      <p:sp>
        <p:nvSpPr>
          <p:cNvPr id="6" name="Text 3"/>
          <p:cNvSpPr/>
          <p:nvPr/>
        </p:nvSpPr>
        <p:spPr>
          <a:xfrm>
            <a:off x="3621167" y="3091101"/>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count: 1.592328e+06</a:t>
            </a:r>
            <a:r>
              <a:rPr lang="en-US" sz="1225" kern="0" spc="-24" dirty="0">
                <a:solidFill>
                  <a:srgbClr val="E5E0DF"/>
                </a:solidFill>
                <a:latin typeface="Inter" pitchFamily="34" charset="0"/>
                <a:ea typeface="Inter" pitchFamily="34" charset="-122"/>
                <a:cs typeface="Inter" pitchFamily="34" charset="-120"/>
              </a:rPr>
              <a:t> This represents the total number of data points or tweets in the dataset, which is approximately 1,592,328.</a:t>
            </a:r>
            <a:endParaRPr lang="en-US" sz="1225" dirty="0"/>
          </a:p>
        </p:txBody>
      </p:sp>
      <p:sp>
        <p:nvSpPr>
          <p:cNvPr id="7" name="Text 4"/>
          <p:cNvSpPr/>
          <p:nvPr/>
        </p:nvSpPr>
        <p:spPr>
          <a:xfrm>
            <a:off x="3621167" y="3763447"/>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mean</a:t>
            </a:r>
            <a:r>
              <a:rPr lang="en-US" sz="1225" kern="0" spc="-24" dirty="0">
                <a:solidFill>
                  <a:srgbClr val="E5E0DF"/>
                </a:solidFill>
                <a:latin typeface="Inter" pitchFamily="34" charset="0"/>
                <a:ea typeface="Inter" pitchFamily="34" charset="-122"/>
                <a:cs typeface="Inter" pitchFamily="34" charset="-120"/>
              </a:rPr>
              <a:t>:</a:t>
            </a:r>
            <a:r>
              <a:rPr lang="en-US" sz="1225" b="1" kern="0" spc="-24" dirty="0">
                <a:solidFill>
                  <a:srgbClr val="E5E0DF"/>
                </a:solidFill>
                <a:latin typeface="Inter" pitchFamily="34" charset="0"/>
                <a:ea typeface="Inter" pitchFamily="34" charset="-122"/>
                <a:cs typeface="Inter" pitchFamily="34" charset="-120"/>
              </a:rPr>
              <a:t> 4.279740e+01</a:t>
            </a:r>
            <a:r>
              <a:rPr lang="en-US" sz="1225" kern="0" spc="-24" dirty="0">
                <a:solidFill>
                  <a:srgbClr val="E5E0DF"/>
                </a:solidFill>
                <a:latin typeface="Inter" pitchFamily="34" charset="0"/>
                <a:ea typeface="Inter" pitchFamily="34" charset="-122"/>
                <a:cs typeface="Inter" pitchFamily="34" charset="-120"/>
              </a:rPr>
              <a:t> This is the mean or average value of the dataset, which is approximately 42.80.</a:t>
            </a:r>
            <a:endParaRPr lang="en-US" sz="1225" dirty="0"/>
          </a:p>
        </p:txBody>
      </p:sp>
      <p:sp>
        <p:nvSpPr>
          <p:cNvPr id="8" name="Text 5"/>
          <p:cNvSpPr/>
          <p:nvPr/>
        </p:nvSpPr>
        <p:spPr>
          <a:xfrm>
            <a:off x="3621167" y="4187071"/>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std</a:t>
            </a:r>
            <a:r>
              <a:rPr lang="en-US" sz="1225" kern="0" spc="-24" dirty="0">
                <a:solidFill>
                  <a:srgbClr val="E5E0DF"/>
                </a:solidFill>
                <a:latin typeface="Inter" pitchFamily="34" charset="0"/>
                <a:ea typeface="Inter" pitchFamily="34" charset="-122"/>
                <a:cs typeface="Inter" pitchFamily="34" charset="-120"/>
              </a:rPr>
              <a:t>:</a:t>
            </a:r>
            <a:r>
              <a:rPr lang="en-US" sz="1225" b="1" kern="0" spc="-24" dirty="0">
                <a:solidFill>
                  <a:srgbClr val="E5E0DF"/>
                </a:solidFill>
                <a:latin typeface="Inter" pitchFamily="34" charset="0"/>
                <a:ea typeface="Inter" pitchFamily="34" charset="-122"/>
                <a:cs typeface="Inter" pitchFamily="34" charset="-120"/>
              </a:rPr>
              <a:t> 2.415896e+01</a:t>
            </a:r>
            <a:r>
              <a:rPr lang="en-US" sz="1225" kern="0" spc="-24" dirty="0">
                <a:solidFill>
                  <a:srgbClr val="E5E0DF"/>
                </a:solidFill>
                <a:latin typeface="Inter" pitchFamily="34" charset="0"/>
                <a:ea typeface="Inter" pitchFamily="34" charset="-122"/>
                <a:cs typeface="Inter" pitchFamily="34" charset="-120"/>
              </a:rPr>
              <a:t> This is the standard deviation of the dataset, which is approximately 24.16.</a:t>
            </a:r>
            <a:endParaRPr lang="en-US" sz="1225" dirty="0"/>
          </a:p>
        </p:txBody>
      </p:sp>
      <p:sp>
        <p:nvSpPr>
          <p:cNvPr id="9" name="Text 6"/>
          <p:cNvSpPr/>
          <p:nvPr/>
        </p:nvSpPr>
        <p:spPr>
          <a:xfrm>
            <a:off x="3621167" y="4610695"/>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min</a:t>
            </a:r>
            <a:r>
              <a:rPr lang="en-US" sz="1225" kern="0" spc="-24" dirty="0">
                <a:solidFill>
                  <a:srgbClr val="E5E0DF"/>
                </a:solidFill>
                <a:latin typeface="Inter" pitchFamily="34" charset="0"/>
                <a:ea typeface="Inter" pitchFamily="34" charset="-122"/>
                <a:cs typeface="Inter" pitchFamily="34" charset="-120"/>
              </a:rPr>
              <a:t>: </a:t>
            </a:r>
            <a:r>
              <a:rPr lang="en-US" sz="1225" b="1" kern="0" spc="-24" dirty="0">
                <a:solidFill>
                  <a:srgbClr val="E5E0DF"/>
                </a:solidFill>
                <a:latin typeface="Inter" pitchFamily="34" charset="0"/>
                <a:ea typeface="Inter" pitchFamily="34" charset="-122"/>
                <a:cs typeface="Inter" pitchFamily="34" charset="-120"/>
              </a:rPr>
              <a:t>1.000000e+00</a:t>
            </a:r>
            <a:r>
              <a:rPr lang="en-US" sz="1225" kern="0" spc="-24" dirty="0">
                <a:solidFill>
                  <a:srgbClr val="E5E0DF"/>
                </a:solidFill>
                <a:latin typeface="Inter" pitchFamily="34" charset="0"/>
                <a:ea typeface="Inter" pitchFamily="34" charset="-122"/>
                <a:cs typeface="Inter" pitchFamily="34" charset="-120"/>
              </a:rPr>
              <a:t> This is the minimum value in the dataset, which is 1.</a:t>
            </a:r>
            <a:endParaRPr lang="en-US" sz="1225" dirty="0"/>
          </a:p>
        </p:txBody>
      </p:sp>
      <p:sp>
        <p:nvSpPr>
          <p:cNvPr id="10" name="Text 7"/>
          <p:cNvSpPr/>
          <p:nvPr/>
        </p:nvSpPr>
        <p:spPr>
          <a:xfrm>
            <a:off x="3621167" y="5034320"/>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25%: 2.300000e+01 </a:t>
            </a:r>
            <a:r>
              <a:rPr lang="en-US" sz="1225" kern="0" spc="-24" dirty="0">
                <a:solidFill>
                  <a:srgbClr val="E5E0DF"/>
                </a:solidFill>
                <a:latin typeface="Inter" pitchFamily="34" charset="0"/>
                <a:ea typeface="Inter" pitchFamily="34" charset="-122"/>
                <a:cs typeface="Inter" pitchFamily="34" charset="-120"/>
              </a:rPr>
              <a:t>This is the 25th percentile value, which means 25% of the data points have a value less than or equal to 23.</a:t>
            </a:r>
            <a:endParaRPr lang="en-US" sz="1225" dirty="0"/>
          </a:p>
        </p:txBody>
      </p:sp>
      <p:sp>
        <p:nvSpPr>
          <p:cNvPr id="11" name="Text 8"/>
          <p:cNvSpPr/>
          <p:nvPr/>
        </p:nvSpPr>
        <p:spPr>
          <a:xfrm>
            <a:off x="3621167" y="5706666"/>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50%: 3.900000e+01 </a:t>
            </a:r>
            <a:r>
              <a:rPr lang="en-US" sz="1225" kern="0" spc="-24" dirty="0">
                <a:solidFill>
                  <a:srgbClr val="E5E0DF"/>
                </a:solidFill>
                <a:latin typeface="Inter" pitchFamily="34" charset="0"/>
                <a:ea typeface="Inter" pitchFamily="34" charset="-122"/>
                <a:cs typeface="Inter" pitchFamily="34" charset="-120"/>
              </a:rPr>
              <a:t>This is the 50th percentile value, or the median, which means 50% of the data points have a value less than or equal to 39.</a:t>
            </a:r>
            <a:endParaRPr lang="en-US" sz="1225" dirty="0"/>
          </a:p>
        </p:txBody>
      </p:sp>
      <p:sp>
        <p:nvSpPr>
          <p:cNvPr id="12" name="Text 9"/>
          <p:cNvSpPr/>
          <p:nvPr/>
        </p:nvSpPr>
        <p:spPr>
          <a:xfrm>
            <a:off x="3621167" y="6379012"/>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75%: 6.000000e+01</a:t>
            </a:r>
            <a:r>
              <a:rPr lang="en-US" sz="1225" kern="0" spc="-24" dirty="0">
                <a:solidFill>
                  <a:srgbClr val="E5E0DF"/>
                </a:solidFill>
                <a:latin typeface="Inter" pitchFamily="34" charset="0"/>
                <a:ea typeface="Inter" pitchFamily="34" charset="-122"/>
                <a:cs typeface="Inter" pitchFamily="34" charset="-120"/>
              </a:rPr>
              <a:t> This is the 75th percentile value, which means 75% of the data points have a value less than or equal to 60.</a:t>
            </a:r>
            <a:endParaRPr lang="en-US" sz="1225" dirty="0"/>
          </a:p>
        </p:txBody>
      </p:sp>
      <p:sp>
        <p:nvSpPr>
          <p:cNvPr id="13" name="Text 10"/>
          <p:cNvSpPr/>
          <p:nvPr/>
        </p:nvSpPr>
        <p:spPr>
          <a:xfrm>
            <a:off x="3621167" y="7051358"/>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max: 1.890000e+02</a:t>
            </a:r>
            <a:r>
              <a:rPr lang="en-US" sz="1225" kern="0" spc="-24" dirty="0">
                <a:solidFill>
                  <a:srgbClr val="E5E0DF"/>
                </a:solidFill>
                <a:latin typeface="Inter" pitchFamily="34" charset="0"/>
                <a:ea typeface="Inter" pitchFamily="34" charset="-122"/>
                <a:cs typeface="Inter" pitchFamily="34" charset="-120"/>
              </a:rPr>
              <a:t> This is the maximum value in the dataset, which is 189.</a:t>
            </a:r>
            <a:endParaRPr lang="en-US" sz="1225" dirty="0"/>
          </a:p>
        </p:txBody>
      </p:sp>
      <p:sp>
        <p:nvSpPr>
          <p:cNvPr id="14" name="Text 11"/>
          <p:cNvSpPr/>
          <p:nvPr/>
        </p:nvSpPr>
        <p:spPr>
          <a:xfrm>
            <a:off x="3621167" y="7474982"/>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dtype: float64 </a:t>
            </a:r>
            <a:r>
              <a:rPr lang="en-US" sz="1225" kern="0" spc="-24" dirty="0">
                <a:solidFill>
                  <a:srgbClr val="E5E0DF"/>
                </a:solidFill>
                <a:latin typeface="Inter" pitchFamily="34" charset="0"/>
                <a:ea typeface="Inter" pitchFamily="34" charset="-122"/>
                <a:cs typeface="Inter" pitchFamily="34" charset="-120"/>
              </a:rPr>
              <a:t>This indicates that the data type of the values in the dataset is float64, which is a 64-bit floating-point number.</a:t>
            </a:r>
            <a:endParaRPr lang="en-US" sz="1225" dirty="0"/>
          </a:p>
        </p:txBody>
      </p:sp>
      <p:sp>
        <p:nvSpPr>
          <p:cNvPr id="15" name="Text 12"/>
          <p:cNvSpPr/>
          <p:nvPr/>
        </p:nvSpPr>
        <p:spPr>
          <a:xfrm>
            <a:off x="3621167" y="8205668"/>
            <a:ext cx="2944416" cy="243007"/>
          </a:xfrm>
          <a:prstGeom prst="rect">
            <a:avLst/>
          </a:prstGeom>
          <a:noFill/>
          <a:ln/>
        </p:spPr>
        <p:txBody>
          <a:bodyPr wrap="none" rtlCol="0" anchor="t"/>
          <a:lstStyle/>
          <a:p>
            <a:pPr marL="0" indent="0">
              <a:lnSpc>
                <a:spcPts val="1914"/>
              </a:lnSpc>
              <a:buNone/>
            </a:pPr>
            <a:r>
              <a:rPr lang="en-US" sz="1531" b="1" kern="0" spc="-46" dirty="0">
                <a:solidFill>
                  <a:srgbClr val="FFFFFF"/>
                </a:solidFill>
                <a:latin typeface="Inter" pitchFamily="34" charset="0"/>
                <a:ea typeface="Inter" pitchFamily="34" charset="-122"/>
                <a:cs typeface="Inter" pitchFamily="34" charset="-120"/>
              </a:rPr>
              <a:t>What is datapoints and Dataset ?</a:t>
            </a:r>
            <a:endParaRPr lang="en-US" sz="1531" dirty="0"/>
          </a:p>
        </p:txBody>
      </p:sp>
      <p:sp>
        <p:nvSpPr>
          <p:cNvPr id="16" name="Text 13"/>
          <p:cNvSpPr/>
          <p:nvPr/>
        </p:nvSpPr>
        <p:spPr>
          <a:xfrm>
            <a:off x="3621167" y="8681918"/>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the context of this dataset, the "data points" or "data instances" refer to the individual tweets that make up the dataset.</a:t>
            </a:r>
            <a:endParaRPr lang="en-US" sz="1225" dirty="0"/>
          </a:p>
        </p:txBody>
      </p:sp>
      <p:sp>
        <p:nvSpPr>
          <p:cNvPr id="17" name="Text 14"/>
          <p:cNvSpPr/>
          <p:nvPr/>
        </p:nvSpPr>
        <p:spPr>
          <a:xfrm>
            <a:off x="3621167" y="9354264"/>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So when the summary statistics mention:</a:t>
            </a:r>
            <a:endParaRPr lang="en-US" sz="1225" dirty="0"/>
          </a:p>
        </p:txBody>
      </p:sp>
      <p:sp>
        <p:nvSpPr>
          <p:cNvPr id="18" name="Text 15"/>
          <p:cNvSpPr/>
          <p:nvPr/>
        </p:nvSpPr>
        <p:spPr>
          <a:xfrm>
            <a:off x="3621167" y="9777889"/>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"count: 1.592328e+06"</a:t>
            </a:r>
            <a:endParaRPr lang="en-US" sz="1225" dirty="0"/>
          </a:p>
        </p:txBody>
      </p:sp>
      <p:sp>
        <p:nvSpPr>
          <p:cNvPr id="19" name="Text 16"/>
          <p:cNvSpPr/>
          <p:nvPr/>
        </p:nvSpPr>
        <p:spPr>
          <a:xfrm>
            <a:off x="3621167" y="10201513"/>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This means that the dataset contains approximately 1,592,328 individual tweets or data points.</a:t>
            </a:r>
            <a:endParaRPr lang="en-US" sz="1225" dirty="0"/>
          </a:p>
        </p:txBody>
      </p:sp>
      <p:sp>
        <p:nvSpPr>
          <p:cNvPr id="20" name="Text 17"/>
          <p:cNvSpPr/>
          <p:nvPr/>
        </p:nvSpPr>
        <p:spPr>
          <a:xfrm>
            <a:off x="3621167" y="10625138"/>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Each tweet is considered a single data point or instance in the dataset, and the statistical summary is providing various metrics (mean, standard deviation, percentiles, etc.) to describe the characteristics of these 1.592328 million tweets.</a:t>
            </a:r>
            <a:endParaRPr lang="en-US" sz="1225" dirty="0"/>
          </a:p>
        </p:txBody>
      </p:sp>
      <p:sp>
        <p:nvSpPr>
          <p:cNvPr id="21" name="Text 18"/>
          <p:cNvSpPr/>
          <p:nvPr/>
        </p:nvSpPr>
        <p:spPr>
          <a:xfrm>
            <a:off x="3621167" y="11546205"/>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"data points" terminology is commonly used in data analysis and machine learning to refer to the individual observations, samples, or records that make up a dataset. In this case, the data points are the individual tweets that have been collected and classified.</a:t>
            </a:r>
            <a:endParaRPr lang="en-US" sz="1225" dirty="0"/>
          </a:p>
        </p:txBody>
      </p:sp>
      <p:sp>
        <p:nvSpPr>
          <p:cNvPr id="22" name="Text 19"/>
          <p:cNvSpPr/>
          <p:nvPr/>
        </p:nvSpPr>
        <p:spPr>
          <a:xfrm>
            <a:off x="3621167" y="12467273"/>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For Example:</a:t>
            </a:r>
            <a:endParaRPr lang="en-US" sz="1225" dirty="0"/>
          </a:p>
        </p:txBody>
      </p:sp>
      <p:sp>
        <p:nvSpPr>
          <p:cNvPr id="23" name="Text 20"/>
          <p:cNvSpPr/>
          <p:nvPr/>
        </p:nvSpPr>
        <p:spPr>
          <a:xfrm>
            <a:off x="3621167" y="12890897"/>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Imagine you have a dataset of 10 people's heights, and the values are:</a:t>
            </a:r>
            <a:endParaRPr lang="en-US" sz="1225" dirty="0"/>
          </a:p>
        </p:txBody>
      </p:sp>
      <p:sp>
        <p:nvSpPr>
          <p:cNvPr id="24" name="Text 21"/>
          <p:cNvSpPr/>
          <p:nvPr/>
        </p:nvSpPr>
        <p:spPr>
          <a:xfrm>
            <a:off x="3621167" y="13314521"/>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170, 165, 175, 160, 162, 168, 172, 163, 171, 167</a:t>
            </a:r>
            <a:endParaRPr lang="en-US" sz="1225" dirty="0"/>
          </a:p>
        </p:txBody>
      </p:sp>
      <p:sp>
        <p:nvSpPr>
          <p:cNvPr id="25" name="Text 22"/>
          <p:cNvSpPr/>
          <p:nvPr/>
        </p:nvSpPr>
        <p:spPr>
          <a:xfrm>
            <a:off x="3621167" y="13738146"/>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this case, each person's height is a "data point" or an individual observation in the dataset.</a:t>
            </a:r>
            <a:endParaRPr lang="en-US" sz="1225" dirty="0"/>
          </a:p>
        </p:txBody>
      </p:sp>
      <p:sp>
        <p:nvSpPr>
          <p:cNvPr id="26" name="Text 23"/>
          <p:cNvSpPr/>
          <p:nvPr/>
        </p:nvSpPr>
        <p:spPr>
          <a:xfrm>
            <a:off x="3621167" y="14161770"/>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key statistics for this dataset would be:</a:t>
            </a:r>
            <a:endParaRPr lang="en-US" sz="1225" dirty="0"/>
          </a:p>
        </p:txBody>
      </p:sp>
      <p:sp>
        <p:nvSpPr>
          <p:cNvPr id="27" name="Text 24"/>
          <p:cNvSpPr/>
          <p:nvPr/>
        </p:nvSpPr>
        <p:spPr>
          <a:xfrm>
            <a:off x="3869888" y="14585394"/>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Count: 10</a:t>
            </a:r>
            <a:endParaRPr lang="en-US" sz="1225" dirty="0"/>
          </a:p>
        </p:txBody>
      </p:sp>
      <p:sp>
        <p:nvSpPr>
          <p:cNvPr id="28" name="Text 25"/>
          <p:cNvSpPr/>
          <p:nvPr/>
        </p:nvSpPr>
        <p:spPr>
          <a:xfrm>
            <a:off x="4118729" y="14927342"/>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This means there are 10 data points (heights) in the dataset.</a:t>
            </a:r>
            <a:endParaRPr lang="en-US" sz="1225" dirty="0"/>
          </a:p>
        </p:txBody>
      </p:sp>
      <p:sp>
        <p:nvSpPr>
          <p:cNvPr id="29" name="Text 26"/>
          <p:cNvSpPr/>
          <p:nvPr/>
        </p:nvSpPr>
        <p:spPr>
          <a:xfrm>
            <a:off x="3869888" y="15269289"/>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Mean: 168.0</a:t>
            </a:r>
            <a:endParaRPr lang="en-US" sz="1225" dirty="0"/>
          </a:p>
        </p:txBody>
      </p:sp>
      <p:sp>
        <p:nvSpPr>
          <p:cNvPr id="30" name="Text 27"/>
          <p:cNvSpPr/>
          <p:nvPr/>
        </p:nvSpPr>
        <p:spPr>
          <a:xfrm>
            <a:off x="4118729" y="15611237"/>
            <a:ext cx="6890504" cy="559594"/>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This is the average height, calculated by adding up all the heights (1700) and dividing by the total number of data points (10).</a:t>
            </a:r>
            <a:endParaRPr lang="en-US" sz="1225" dirty="0"/>
          </a:p>
        </p:txBody>
      </p:sp>
      <p:sp>
        <p:nvSpPr>
          <p:cNvPr id="31" name="Text 28"/>
          <p:cNvSpPr/>
          <p:nvPr/>
        </p:nvSpPr>
        <p:spPr>
          <a:xfrm>
            <a:off x="3869888" y="16232981"/>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Standard Deviation: 4.52</a:t>
            </a:r>
            <a:endParaRPr lang="en-US" sz="1225" dirty="0"/>
          </a:p>
        </p:txBody>
      </p:sp>
      <p:sp>
        <p:nvSpPr>
          <p:cNvPr id="32" name="Text 29"/>
          <p:cNvSpPr/>
          <p:nvPr/>
        </p:nvSpPr>
        <p:spPr>
          <a:xfrm>
            <a:off x="4118729" y="16574929"/>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This measure shows how spread out the heights are from the mean value.</a:t>
            </a:r>
            <a:endParaRPr lang="en-US" sz="1225" dirty="0"/>
          </a:p>
        </p:txBody>
      </p:sp>
      <p:sp>
        <p:nvSpPr>
          <p:cNvPr id="33" name="Text 30"/>
          <p:cNvSpPr/>
          <p:nvPr/>
        </p:nvSpPr>
        <p:spPr>
          <a:xfrm>
            <a:off x="3869888" y="16916876"/>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Minimum: 160</a:t>
            </a:r>
            <a:endParaRPr lang="en-US" sz="1225" dirty="0"/>
          </a:p>
        </p:txBody>
      </p:sp>
      <p:sp>
        <p:nvSpPr>
          <p:cNvPr id="34" name="Text 31"/>
          <p:cNvSpPr/>
          <p:nvPr/>
        </p:nvSpPr>
        <p:spPr>
          <a:xfrm>
            <a:off x="4118729" y="17258824"/>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shortest height in the dataset.</a:t>
            </a:r>
            <a:endParaRPr lang="en-US" sz="1225" dirty="0"/>
          </a:p>
        </p:txBody>
      </p:sp>
      <p:sp>
        <p:nvSpPr>
          <p:cNvPr id="35" name="Text 32"/>
          <p:cNvSpPr/>
          <p:nvPr/>
        </p:nvSpPr>
        <p:spPr>
          <a:xfrm>
            <a:off x="3869888" y="17600771"/>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25th Percentile: 163.5</a:t>
            </a:r>
            <a:endParaRPr lang="en-US" sz="1225" dirty="0"/>
          </a:p>
        </p:txBody>
      </p:sp>
      <p:sp>
        <p:nvSpPr>
          <p:cNvPr id="36" name="Text 33"/>
          <p:cNvSpPr/>
          <p:nvPr/>
        </p:nvSpPr>
        <p:spPr>
          <a:xfrm>
            <a:off x="4118729" y="17942719"/>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25% of the data points (heights) are less than or equal to this value.</a:t>
            </a:r>
            <a:endParaRPr lang="en-US" sz="1225" dirty="0"/>
          </a:p>
        </p:txBody>
      </p:sp>
      <p:sp>
        <p:nvSpPr>
          <p:cNvPr id="37" name="Text 34"/>
          <p:cNvSpPr/>
          <p:nvPr/>
        </p:nvSpPr>
        <p:spPr>
          <a:xfrm>
            <a:off x="3869888" y="18284666"/>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50th Percentile (Median): 168.0</a:t>
            </a:r>
            <a:endParaRPr lang="en-US" sz="1225" dirty="0"/>
          </a:p>
        </p:txBody>
      </p:sp>
      <p:sp>
        <p:nvSpPr>
          <p:cNvPr id="38" name="Text 35"/>
          <p:cNvSpPr/>
          <p:nvPr/>
        </p:nvSpPr>
        <p:spPr>
          <a:xfrm>
            <a:off x="4118729" y="18626614"/>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50% of the data points (heights) are less than or equal to this value.</a:t>
            </a:r>
            <a:endParaRPr lang="en-US" sz="1225" dirty="0"/>
          </a:p>
        </p:txBody>
      </p:sp>
      <p:sp>
        <p:nvSpPr>
          <p:cNvPr id="39" name="Text 36"/>
          <p:cNvSpPr/>
          <p:nvPr/>
        </p:nvSpPr>
        <p:spPr>
          <a:xfrm>
            <a:off x="3869888" y="18968561"/>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75th Percentile: 171.0</a:t>
            </a:r>
            <a:endParaRPr lang="en-US" sz="1225" dirty="0"/>
          </a:p>
        </p:txBody>
      </p:sp>
      <p:sp>
        <p:nvSpPr>
          <p:cNvPr id="40" name="Text 37"/>
          <p:cNvSpPr/>
          <p:nvPr/>
        </p:nvSpPr>
        <p:spPr>
          <a:xfrm>
            <a:off x="4118729" y="19310509"/>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75% of the data points (heights) are less than or equal to this value.</a:t>
            </a:r>
            <a:endParaRPr lang="en-US" sz="1225" dirty="0"/>
          </a:p>
        </p:txBody>
      </p:sp>
      <p:sp>
        <p:nvSpPr>
          <p:cNvPr id="41" name="Text 38"/>
          <p:cNvSpPr/>
          <p:nvPr/>
        </p:nvSpPr>
        <p:spPr>
          <a:xfrm>
            <a:off x="3869888" y="19652456"/>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Maximum: 175</a:t>
            </a:r>
            <a:endParaRPr lang="en-US" sz="1225" dirty="0"/>
          </a:p>
        </p:txBody>
      </p:sp>
      <p:sp>
        <p:nvSpPr>
          <p:cNvPr id="42" name="Text 39"/>
          <p:cNvSpPr/>
          <p:nvPr/>
        </p:nvSpPr>
        <p:spPr>
          <a:xfrm>
            <a:off x="4118729" y="19994404"/>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tallest height in the dataset.</a:t>
            </a:r>
            <a:endParaRPr lang="en-US" sz="1225" dirty="0"/>
          </a:p>
        </p:txBody>
      </p:sp>
      <p:sp>
        <p:nvSpPr>
          <p:cNvPr id="43" name="Text 40"/>
          <p:cNvSpPr/>
          <p:nvPr/>
        </p:nvSpPr>
        <p:spPr>
          <a:xfrm>
            <a:off x="3621167" y="20449103"/>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So in summary, the "data points" are the individual observations (heights in this case), and the statistical summary provides insights into the distribution and characteristics of those data points.</a:t>
            </a:r>
            <a:endParaRPr lang="en-US" sz="1225" dirty="0"/>
          </a:p>
        </p:txBody>
      </p:sp>
      <p:sp>
        <p:nvSpPr>
          <p:cNvPr id="44" name="Text 41"/>
          <p:cNvSpPr/>
          <p:nvPr/>
        </p:nvSpPr>
        <p:spPr>
          <a:xfrm>
            <a:off x="3621167" y="21121449"/>
            <a:ext cx="7388066"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4693979"/>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4693979"/>
          </a:xfrm>
          <a:prstGeom prst="rect">
            <a:avLst/>
          </a:prstGeom>
        </p:spPr>
      </p:pic>
      <p:sp>
        <p:nvSpPr>
          <p:cNvPr id="5" name="Shape 2"/>
          <p:cNvSpPr/>
          <p:nvPr/>
        </p:nvSpPr>
        <p:spPr>
          <a:xfrm>
            <a:off x="0" y="0"/>
            <a:ext cx="14630400" cy="14693979"/>
          </a:xfrm>
          <a:prstGeom prst="rect">
            <a:avLst/>
          </a:prstGeom>
          <a:solidFill>
            <a:srgbClr val="272525">
              <a:alpha val="80000"/>
            </a:srgbClr>
          </a:solidFill>
          <a:ln/>
        </p:spPr>
      </p:sp>
      <p:sp>
        <p:nvSpPr>
          <p:cNvPr id="6" name="Text 3"/>
          <p:cNvSpPr/>
          <p:nvPr/>
        </p:nvSpPr>
        <p:spPr>
          <a:xfrm>
            <a:off x="3621167" y="567571"/>
            <a:ext cx="1562457" cy="248722"/>
          </a:xfrm>
          <a:prstGeom prst="rect">
            <a:avLst/>
          </a:prstGeom>
          <a:noFill/>
          <a:ln/>
        </p:spPr>
        <p:txBody>
          <a:bodyPr wrap="none" rtlCol="0" anchor="t"/>
          <a:lstStyle/>
          <a:p>
            <a:pPr marL="0" indent="0">
              <a:lnSpc>
                <a:spcPts val="1960"/>
              </a:lnSpc>
              <a:buNone/>
            </a:pPr>
            <a:endParaRPr lang="en-US" sz="1225" dirty="0"/>
          </a:p>
        </p:txBody>
      </p:sp>
      <p:sp>
        <p:nvSpPr>
          <p:cNvPr id="7" name="Text 4"/>
          <p:cNvSpPr/>
          <p:nvPr/>
        </p:nvSpPr>
        <p:spPr>
          <a:xfrm>
            <a:off x="5570577" y="567571"/>
            <a:ext cx="1562457" cy="248722"/>
          </a:xfrm>
          <a:prstGeom prst="rect">
            <a:avLst/>
          </a:prstGeom>
          <a:noFill/>
          <a:ln/>
        </p:spPr>
        <p:txBody>
          <a:bodyPr wrap="none" rtlCol="0" anchor="t"/>
          <a:lstStyle/>
          <a:p>
            <a:pPr marL="0" indent="0">
              <a:lnSpc>
                <a:spcPts val="1960"/>
              </a:lnSpc>
              <a:buNone/>
            </a:pPr>
            <a:endParaRPr lang="en-US" sz="1225" dirty="0"/>
          </a:p>
        </p:txBody>
      </p:sp>
      <p:sp>
        <p:nvSpPr>
          <p:cNvPr id="8" name="Text 5"/>
          <p:cNvSpPr/>
          <p:nvPr/>
        </p:nvSpPr>
        <p:spPr>
          <a:xfrm>
            <a:off x="7519988" y="567571"/>
            <a:ext cx="1562457" cy="248722"/>
          </a:xfrm>
          <a:prstGeom prst="rect">
            <a:avLst/>
          </a:prstGeom>
          <a:noFill/>
          <a:ln/>
        </p:spPr>
        <p:txBody>
          <a:bodyPr wrap="none" rtlCol="0" anchor="t"/>
          <a:lstStyle/>
          <a:p>
            <a:pPr marL="0" indent="0">
              <a:lnSpc>
                <a:spcPts val="1960"/>
              </a:lnSpc>
              <a:buNone/>
            </a:pPr>
            <a:endParaRPr lang="en-US" sz="1225" dirty="0"/>
          </a:p>
        </p:txBody>
      </p:sp>
      <p:sp>
        <p:nvSpPr>
          <p:cNvPr id="9" name="Text 6"/>
          <p:cNvSpPr/>
          <p:nvPr/>
        </p:nvSpPr>
        <p:spPr>
          <a:xfrm>
            <a:off x="9469398" y="567571"/>
            <a:ext cx="1562457" cy="248722"/>
          </a:xfrm>
          <a:prstGeom prst="rect">
            <a:avLst/>
          </a:prstGeom>
          <a:noFill/>
          <a:ln/>
        </p:spPr>
        <p:txBody>
          <a:bodyPr wrap="none" rtlCol="0" anchor="t"/>
          <a:lstStyle/>
          <a:p>
            <a:pPr marL="0" indent="0">
              <a:lnSpc>
                <a:spcPts val="1960"/>
              </a:lnSpc>
              <a:buNone/>
            </a:pPr>
            <a:endParaRPr lang="en-US" sz="1225" dirty="0"/>
          </a:p>
        </p:txBody>
      </p:sp>
      <p:sp>
        <p:nvSpPr>
          <p:cNvPr id="10" name="Text 7"/>
          <p:cNvSpPr/>
          <p:nvPr/>
        </p:nvSpPr>
        <p:spPr>
          <a:xfrm>
            <a:off x="3621167" y="1189434"/>
            <a:ext cx="7388066" cy="972026"/>
          </a:xfrm>
          <a:prstGeom prst="rect">
            <a:avLst/>
          </a:prstGeom>
          <a:noFill/>
          <a:ln/>
        </p:spPr>
        <p:txBody>
          <a:bodyPr wrap="square" rtlCol="0" anchor="t"/>
          <a:lstStyle/>
          <a:p>
            <a:pPr marL="0" indent="0">
              <a:lnSpc>
                <a:spcPts val="3827"/>
              </a:lnSpc>
              <a:buNone/>
            </a:pPr>
            <a:r>
              <a:rPr lang="en-US" sz="3062" b="1" kern="0" spc="-92" dirty="0">
                <a:solidFill>
                  <a:srgbClr val="FFFFFF"/>
                </a:solidFill>
                <a:latin typeface="Inter" pitchFamily="34" charset="0"/>
                <a:ea typeface="Inter" pitchFamily="34" charset="-122"/>
                <a:cs typeface="Inter" pitchFamily="34" charset="-120"/>
              </a:rPr>
              <a:t>Exploring Our Data in terms of Letter Frequency</a:t>
            </a:r>
            <a:endParaRPr lang="en-US" sz="3062" dirty="0"/>
          </a:p>
        </p:txBody>
      </p:sp>
      <p:sp>
        <p:nvSpPr>
          <p:cNvPr id="11" name="Text 8"/>
          <p:cNvSpPr/>
          <p:nvPr/>
        </p:nvSpPr>
        <p:spPr>
          <a:xfrm>
            <a:off x="3621167" y="2534603"/>
            <a:ext cx="2727603"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Number of letters</a:t>
            </a:r>
            <a:endParaRPr lang="en-US" sz="1225" dirty="0"/>
          </a:p>
        </p:txBody>
      </p:sp>
      <p:sp>
        <p:nvSpPr>
          <p:cNvPr id="12" name="Text 9"/>
          <p:cNvSpPr/>
          <p:nvPr/>
        </p:nvSpPr>
        <p:spPr>
          <a:xfrm>
            <a:off x="3621167" y="2923223"/>
            <a:ext cx="2727603"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Letter frequencies of each 26 characters in English Alphabet.</a:t>
            </a:r>
            <a:endParaRPr lang="en-US" sz="1225" dirty="0"/>
          </a:p>
        </p:txBody>
      </p:sp>
      <p:sp>
        <p:nvSpPr>
          <p:cNvPr id="13" name="Text 10"/>
          <p:cNvSpPr/>
          <p:nvPr/>
        </p:nvSpPr>
        <p:spPr>
          <a:xfrm>
            <a:off x="3621167" y="3560564"/>
            <a:ext cx="2727603" cy="1741051"/>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We provide the frequency and the relative frequency of the letters of the wholetweets. Finally, we will apply a chi-square test to test if the distribution of the lettersin tweets is the same with what we see in English texts.</a:t>
            </a:r>
            <a:endParaRPr lang="en-US" sz="1225" dirty="0"/>
          </a:p>
        </p:txBody>
      </p:sp>
      <p:sp>
        <p:nvSpPr>
          <p:cNvPr id="14" name="Text 11"/>
          <p:cNvSpPr/>
          <p:nvPr/>
        </p:nvSpPr>
        <p:spPr>
          <a:xfrm>
            <a:off x="3870008" y="5441513"/>
            <a:ext cx="2478762" cy="279797"/>
          </a:xfrm>
          <a:prstGeom prst="rect">
            <a:avLst/>
          </a:prstGeom>
          <a:noFill/>
          <a:ln/>
        </p:spPr>
        <p:txBody>
          <a:bodyPr wrap="none" rtlCol="0" anchor="t"/>
          <a:lstStyle/>
          <a:p>
            <a:pPr marL="342900" indent="-342900" algn="l">
              <a:lnSpc>
                <a:spcPts val="2204"/>
              </a:lnSpc>
              <a:buSzPct val="100000"/>
              <a:buFont typeface="+mj-lt"/>
              <a:buAutoNum type="arabicPeriod"/>
            </a:pPr>
            <a:r>
              <a:rPr lang="en-US" sz="1225" b="1" kern="0" spc="-24" dirty="0">
                <a:solidFill>
                  <a:srgbClr val="E5E0DF"/>
                </a:solidFill>
                <a:latin typeface="Inter" pitchFamily="34" charset="0"/>
                <a:ea typeface="Inter" pitchFamily="34" charset="-122"/>
                <a:cs typeface="Inter" pitchFamily="34" charset="-120"/>
              </a:rPr>
              <a:t>all_tweets_relative_frequency:</a:t>
            </a:r>
            <a:endParaRPr lang="en-US" sz="1225" dirty="0"/>
          </a:p>
        </p:txBody>
      </p:sp>
      <p:sp>
        <p:nvSpPr>
          <p:cNvPr id="15" name="Text 12"/>
          <p:cNvSpPr/>
          <p:nvPr/>
        </p:nvSpPr>
        <p:spPr>
          <a:xfrm>
            <a:off x="4118729" y="5783461"/>
            <a:ext cx="2230041" cy="839391"/>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This refers to the relative frequency of each letter in the entire dataset of tweets.</a:t>
            </a:r>
            <a:endParaRPr lang="en-US" sz="1225" dirty="0"/>
          </a:p>
        </p:txBody>
      </p:sp>
      <p:sp>
        <p:nvSpPr>
          <p:cNvPr id="16" name="Text 13"/>
          <p:cNvSpPr/>
          <p:nvPr/>
        </p:nvSpPr>
        <p:spPr>
          <a:xfrm>
            <a:off x="4118729" y="6685002"/>
            <a:ext cx="2230041" cy="1119187"/>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It represents the percentage or proportion of each letter's occurrence in the total text of all the tweets.</a:t>
            </a:r>
            <a:endParaRPr lang="en-US" sz="1225" dirty="0"/>
          </a:p>
        </p:txBody>
      </p:sp>
      <p:sp>
        <p:nvSpPr>
          <p:cNvPr id="17" name="Text 14"/>
          <p:cNvSpPr/>
          <p:nvPr/>
        </p:nvSpPr>
        <p:spPr>
          <a:xfrm>
            <a:off x="4118729" y="7866340"/>
            <a:ext cx="2230041" cy="1398984"/>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This is calculated by counting the number of occurrences of each letter in the dataset and dividing it by the total number of characters across all tweets.</a:t>
            </a:r>
            <a:endParaRPr lang="en-US" sz="1225" dirty="0"/>
          </a:p>
        </p:txBody>
      </p:sp>
      <p:sp>
        <p:nvSpPr>
          <p:cNvPr id="18" name="Text 15"/>
          <p:cNvSpPr/>
          <p:nvPr/>
        </p:nvSpPr>
        <p:spPr>
          <a:xfrm>
            <a:off x="3870008" y="9327475"/>
            <a:ext cx="2478762" cy="279797"/>
          </a:xfrm>
          <a:prstGeom prst="rect">
            <a:avLst/>
          </a:prstGeom>
          <a:noFill/>
          <a:ln/>
        </p:spPr>
        <p:txBody>
          <a:bodyPr wrap="none" rtlCol="0" anchor="t"/>
          <a:lstStyle/>
          <a:p>
            <a:pPr marL="342900" indent="-342900" algn="l">
              <a:lnSpc>
                <a:spcPts val="2204"/>
              </a:lnSpc>
              <a:buSzPct val="100000"/>
              <a:buFont typeface="+mj-lt"/>
              <a:buAutoNum type="arabicPeriod" startAt="2"/>
            </a:pPr>
            <a:r>
              <a:rPr lang="en-US" sz="1225" b="1" kern="0" spc="-24" dirty="0">
                <a:solidFill>
                  <a:srgbClr val="E5E0DF"/>
                </a:solidFill>
                <a:latin typeface="Inter" pitchFamily="34" charset="0"/>
                <a:ea typeface="Inter" pitchFamily="34" charset="-122"/>
                <a:cs typeface="Inter" pitchFamily="34" charset="-120"/>
              </a:rPr>
              <a:t>expected_relative_frequency:</a:t>
            </a:r>
            <a:endParaRPr lang="en-US" sz="1225" dirty="0"/>
          </a:p>
        </p:txBody>
      </p:sp>
      <p:sp>
        <p:nvSpPr>
          <p:cNvPr id="19" name="Text 16"/>
          <p:cNvSpPr/>
          <p:nvPr/>
        </p:nvSpPr>
        <p:spPr>
          <a:xfrm>
            <a:off x="4118729" y="9669423"/>
            <a:ext cx="2230041" cy="1119187"/>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This refers to the expected relative frequency of each letter according to the English language.</a:t>
            </a:r>
            <a:endParaRPr lang="en-US" sz="1225" dirty="0"/>
          </a:p>
        </p:txBody>
      </p:sp>
      <p:sp>
        <p:nvSpPr>
          <p:cNvPr id="20" name="Text 17"/>
          <p:cNvSpPr/>
          <p:nvPr/>
        </p:nvSpPr>
        <p:spPr>
          <a:xfrm>
            <a:off x="4118729" y="10850761"/>
            <a:ext cx="2230041" cy="1119187"/>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It represents the typical or average relative frequency of letters as observed in standard English text.</a:t>
            </a:r>
            <a:endParaRPr lang="en-US" sz="1225" dirty="0"/>
          </a:p>
        </p:txBody>
      </p:sp>
      <p:sp>
        <p:nvSpPr>
          <p:cNvPr id="21" name="Text 18"/>
          <p:cNvSpPr/>
          <p:nvPr/>
        </p:nvSpPr>
        <p:spPr>
          <a:xfrm>
            <a:off x="4118729" y="12032099"/>
            <a:ext cx="2230041" cy="1119187"/>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These expected frequencies are based on statistical analysis of large corpora of English language text.</a:t>
            </a:r>
            <a:endParaRPr lang="en-US" sz="1225" dirty="0"/>
          </a:p>
        </p:txBody>
      </p:sp>
      <p:sp>
        <p:nvSpPr>
          <p:cNvPr id="22" name="Text 19"/>
          <p:cNvSpPr/>
          <p:nvPr/>
        </p:nvSpPr>
        <p:spPr>
          <a:xfrm>
            <a:off x="6735723" y="2534603"/>
            <a:ext cx="4281011" cy="248722"/>
          </a:xfrm>
          <a:prstGeom prst="rect">
            <a:avLst/>
          </a:prstGeom>
          <a:noFill/>
          <a:ln/>
        </p:spPr>
        <p:txBody>
          <a:bodyPr wrap="none" rtlCol="0" anchor="t"/>
          <a:lstStyle/>
          <a:p>
            <a:pPr marL="0" indent="0">
              <a:lnSpc>
                <a:spcPts val="1960"/>
              </a:lnSpc>
              <a:buNone/>
            </a:pPr>
            <a:endParaRPr lang="en-US" sz="1225" dirty="0"/>
          </a:p>
        </p:txBody>
      </p:sp>
      <p:pic>
        <p:nvPicPr>
          <p:cNvPr id="23" name="Image 1" descr="preencoded.png"/>
          <p:cNvPicPr>
            <a:picLocks noChangeAspect="1"/>
          </p:cNvPicPr>
          <p:nvPr/>
        </p:nvPicPr>
        <p:blipFill>
          <a:blip r:embed="rId4"/>
          <a:stretch>
            <a:fillRect/>
          </a:stretch>
        </p:blipFill>
        <p:spPr>
          <a:xfrm>
            <a:off x="6735723" y="2958227"/>
            <a:ext cx="4277320" cy="2847618"/>
          </a:xfrm>
          <a:prstGeom prst="rect">
            <a:avLst/>
          </a:prstGeom>
        </p:spPr>
      </p:pic>
      <p:sp>
        <p:nvSpPr>
          <p:cNvPr id="24" name="Text 20"/>
          <p:cNvSpPr/>
          <p:nvPr/>
        </p:nvSpPr>
        <p:spPr>
          <a:xfrm>
            <a:off x="6735723" y="5980748"/>
            <a:ext cx="4281011"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Example :</a:t>
            </a:r>
            <a:endParaRPr lang="en-US" sz="1225" dirty="0"/>
          </a:p>
        </p:txBody>
      </p:sp>
      <p:sp>
        <p:nvSpPr>
          <p:cNvPr id="25" name="Text 21"/>
          <p:cNvSpPr/>
          <p:nvPr/>
        </p:nvSpPr>
        <p:spPr>
          <a:xfrm>
            <a:off x="6735723" y="6369368"/>
            <a:ext cx="4281011"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iSuppose you have a dataset of students' exam scores:</a:t>
            </a:r>
            <a:endParaRPr lang="en-US" sz="1225" dirty="0"/>
          </a:p>
        </p:txBody>
      </p:sp>
      <p:sp>
        <p:nvSpPr>
          <p:cNvPr id="26" name="Text 22"/>
          <p:cNvSpPr/>
          <p:nvPr/>
        </p:nvSpPr>
        <p:spPr>
          <a:xfrm>
            <a:off x="6735723" y="6757988"/>
            <a:ext cx="4281011" cy="256342"/>
          </a:xfrm>
          <a:prstGeom prst="rect">
            <a:avLst/>
          </a:prstGeom>
          <a:noFill/>
          <a:ln/>
        </p:spPr>
        <p:txBody>
          <a:bodyPr wrap="none" rtlCol="0" anchor="t"/>
          <a:lstStyle/>
          <a:p>
            <a:pPr marL="0" indent="0">
              <a:lnSpc>
                <a:spcPts val="1960"/>
              </a:lnSpc>
              <a:buNone/>
            </a:pPr>
            <a:r>
              <a:rPr lang="en-US" sz="1225" kern="0" spc="-24" dirty="0">
                <a:solidFill>
                  <a:srgbClr val="E5E0DF"/>
                </a:solidFill>
                <a:highlight>
                  <a:srgbClr val="0A004D"/>
                </a:highlight>
                <a:latin typeface="Consolas" pitchFamily="34" charset="0"/>
                <a:ea typeface="Consolas" pitchFamily="34" charset="-122"/>
                <a:cs typeface="Consolas" pitchFamily="34" charset="-120"/>
              </a:rPr>
              <a:t>Exam Scores: 70, 85, 90, 75, 85, 90, 80, 90, 85, 75</a:t>
            </a:r>
            <a:endParaRPr lang="en-US" sz="1225" dirty="0"/>
          </a:p>
        </p:txBody>
      </p:sp>
      <p:sp>
        <p:nvSpPr>
          <p:cNvPr id="27" name="Text 23"/>
          <p:cNvSpPr/>
          <p:nvPr/>
        </p:nvSpPr>
        <p:spPr>
          <a:xfrm>
            <a:off x="6984444" y="7154227"/>
            <a:ext cx="4032290"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frequency of the score "85" is 3 because it appears three times in the dataset.</a:t>
            </a:r>
            <a:endParaRPr lang="en-US" sz="1225" dirty="0"/>
          </a:p>
        </p:txBody>
      </p:sp>
      <p:sp>
        <p:nvSpPr>
          <p:cNvPr id="28" name="Text 24"/>
          <p:cNvSpPr/>
          <p:nvPr/>
        </p:nvSpPr>
        <p:spPr>
          <a:xfrm>
            <a:off x="6984444" y="7775972"/>
            <a:ext cx="4032290"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frequency of the score "90" is 3 because it also appears three times.</a:t>
            </a:r>
            <a:endParaRPr lang="en-US" sz="1225" dirty="0"/>
          </a:p>
        </p:txBody>
      </p:sp>
      <p:sp>
        <p:nvSpPr>
          <p:cNvPr id="29" name="Text 25"/>
          <p:cNvSpPr/>
          <p:nvPr/>
        </p:nvSpPr>
        <p:spPr>
          <a:xfrm>
            <a:off x="6984444" y="8397716"/>
            <a:ext cx="4032290"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Similarly, the frequency of the score "75" is 2, and so on.</a:t>
            </a:r>
            <a:endParaRPr lang="en-US" sz="1225" dirty="0"/>
          </a:p>
        </p:txBody>
      </p:sp>
      <p:sp>
        <p:nvSpPr>
          <p:cNvPr id="30" name="Text 26"/>
          <p:cNvSpPr/>
          <p:nvPr/>
        </p:nvSpPr>
        <p:spPr>
          <a:xfrm>
            <a:off x="6735723" y="8833009"/>
            <a:ext cx="2333030" cy="291703"/>
          </a:xfrm>
          <a:prstGeom prst="rect">
            <a:avLst/>
          </a:prstGeom>
          <a:noFill/>
          <a:ln/>
        </p:spPr>
        <p:txBody>
          <a:bodyPr wrap="none" rtlCol="0" anchor="t"/>
          <a:lstStyle/>
          <a:p>
            <a:pPr marL="0" indent="0">
              <a:lnSpc>
                <a:spcPts val="2296"/>
              </a:lnSpc>
              <a:buNone/>
            </a:pPr>
            <a:r>
              <a:rPr lang="en-US" sz="1837" b="1" kern="0" spc="-55" dirty="0">
                <a:solidFill>
                  <a:srgbClr val="FFFFFF"/>
                </a:solidFill>
                <a:latin typeface="Inter" pitchFamily="34" charset="0"/>
                <a:ea typeface="Inter" pitchFamily="34" charset="-122"/>
                <a:cs typeface="Inter" pitchFamily="34" charset="-120"/>
              </a:rPr>
              <a:t>Relative Frequency:</a:t>
            </a:r>
            <a:endParaRPr lang="en-US" sz="1837" dirty="0"/>
          </a:p>
        </p:txBody>
      </p:sp>
      <p:sp>
        <p:nvSpPr>
          <p:cNvPr id="31" name="Text 27"/>
          <p:cNvSpPr/>
          <p:nvPr/>
        </p:nvSpPr>
        <p:spPr>
          <a:xfrm>
            <a:off x="6735723" y="9280208"/>
            <a:ext cx="4281011"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Relative frequency refers to the proportion or percentage of times a particular event or observation occurs relative to the total number of events or observations in the dataset.</a:t>
            </a:r>
            <a:endParaRPr lang="en-US" sz="1225" dirty="0"/>
          </a:p>
        </p:txBody>
      </p:sp>
      <p:sp>
        <p:nvSpPr>
          <p:cNvPr id="32" name="Text 28"/>
          <p:cNvSpPr/>
          <p:nvPr/>
        </p:nvSpPr>
        <p:spPr>
          <a:xfrm>
            <a:off x="6735723" y="10166271"/>
            <a:ext cx="4281011"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Example</a:t>
            </a:r>
            <a:r>
              <a:rPr lang="en-US" sz="1225" kern="0" spc="-24" dirty="0">
                <a:solidFill>
                  <a:srgbClr val="E5E0DF"/>
                </a:solidFill>
                <a:latin typeface="Inter" pitchFamily="34" charset="0"/>
                <a:ea typeface="Inter" pitchFamily="34" charset="-122"/>
                <a:cs typeface="Inter" pitchFamily="34" charset="-120"/>
              </a:rPr>
              <a:t>: Using the same dataset of students' exam scores:</a:t>
            </a:r>
            <a:endParaRPr lang="en-US" sz="1225" dirty="0"/>
          </a:p>
        </p:txBody>
      </p:sp>
      <p:sp>
        <p:nvSpPr>
          <p:cNvPr id="33" name="Text 29"/>
          <p:cNvSpPr/>
          <p:nvPr/>
        </p:nvSpPr>
        <p:spPr>
          <a:xfrm>
            <a:off x="6984444" y="10554891"/>
            <a:ext cx="4032290"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total number of scores is 10.</a:t>
            </a:r>
            <a:endParaRPr lang="en-US" sz="1225" dirty="0"/>
          </a:p>
        </p:txBody>
      </p:sp>
      <p:sp>
        <p:nvSpPr>
          <p:cNvPr id="34" name="Text 30"/>
          <p:cNvSpPr/>
          <p:nvPr/>
        </p:nvSpPr>
        <p:spPr>
          <a:xfrm>
            <a:off x="6984444" y="10896838"/>
            <a:ext cx="4032290"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relative frequency of the score "85" is 3/10 or 0.3, which means 30% of the scores are 85.</a:t>
            </a:r>
            <a:endParaRPr lang="en-US" sz="1225" dirty="0"/>
          </a:p>
        </p:txBody>
      </p:sp>
      <p:sp>
        <p:nvSpPr>
          <p:cNvPr id="35" name="Text 31"/>
          <p:cNvSpPr/>
          <p:nvPr/>
        </p:nvSpPr>
        <p:spPr>
          <a:xfrm>
            <a:off x="6984444" y="11518582"/>
            <a:ext cx="4032290"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relative frequency of the score "90" is also 3/10 or 0.3, indicating that 30% of the scores are 90.</a:t>
            </a:r>
            <a:endParaRPr lang="en-US" sz="1225" dirty="0"/>
          </a:p>
        </p:txBody>
      </p:sp>
      <p:sp>
        <p:nvSpPr>
          <p:cNvPr id="36" name="Text 32"/>
          <p:cNvSpPr/>
          <p:nvPr/>
        </p:nvSpPr>
        <p:spPr>
          <a:xfrm>
            <a:off x="6984444" y="12140327"/>
            <a:ext cx="4032290"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Similarly, the relative frequency of the score "75" is 2/10 or 0.2, meaning 20% of the scores are 75.</a:t>
            </a:r>
            <a:endParaRPr lang="en-US" sz="1225" dirty="0"/>
          </a:p>
        </p:txBody>
      </p:sp>
      <p:sp>
        <p:nvSpPr>
          <p:cNvPr id="37" name="Text 33"/>
          <p:cNvSpPr/>
          <p:nvPr/>
        </p:nvSpPr>
        <p:spPr>
          <a:xfrm>
            <a:off x="6735723" y="12855416"/>
            <a:ext cx="2333030" cy="291703"/>
          </a:xfrm>
          <a:prstGeom prst="rect">
            <a:avLst/>
          </a:prstGeom>
          <a:noFill/>
          <a:ln/>
        </p:spPr>
        <p:txBody>
          <a:bodyPr wrap="none" rtlCol="0" anchor="t"/>
          <a:lstStyle/>
          <a:p>
            <a:pPr marL="0" indent="0">
              <a:lnSpc>
                <a:spcPts val="2296"/>
              </a:lnSpc>
              <a:buNone/>
            </a:pPr>
            <a:r>
              <a:rPr lang="en-US" sz="1837" b="1" kern="0" spc="-55" dirty="0">
                <a:solidFill>
                  <a:srgbClr val="FFFFFF"/>
                </a:solidFill>
                <a:latin typeface="Inter" pitchFamily="34" charset="0"/>
                <a:ea typeface="Inter" pitchFamily="34" charset="-122"/>
                <a:cs typeface="Inter" pitchFamily="34" charset="-120"/>
              </a:rPr>
              <a:t>Comparison:</a:t>
            </a:r>
            <a:endParaRPr lang="en-US" sz="1837" dirty="0"/>
          </a:p>
        </p:txBody>
      </p:sp>
      <p:sp>
        <p:nvSpPr>
          <p:cNvPr id="38" name="Text 34"/>
          <p:cNvSpPr/>
          <p:nvPr/>
        </p:nvSpPr>
        <p:spPr>
          <a:xfrm>
            <a:off x="6984444" y="13302615"/>
            <a:ext cx="4032290"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Frequency</a:t>
            </a:r>
            <a:r>
              <a:rPr lang="en-US" sz="1225" kern="0" spc="-24" dirty="0">
                <a:solidFill>
                  <a:srgbClr val="E5E0DF"/>
                </a:solidFill>
                <a:latin typeface="Inter" pitchFamily="34" charset="0"/>
                <a:ea typeface="Inter" pitchFamily="34" charset="-122"/>
                <a:cs typeface="Inter" pitchFamily="34" charset="-120"/>
              </a:rPr>
              <a:t> tells us how many times something occurred.</a:t>
            </a:r>
            <a:endParaRPr lang="en-US" sz="1225" dirty="0"/>
          </a:p>
        </p:txBody>
      </p:sp>
      <p:sp>
        <p:nvSpPr>
          <p:cNvPr id="39" name="Text 35"/>
          <p:cNvSpPr/>
          <p:nvPr/>
        </p:nvSpPr>
        <p:spPr>
          <a:xfrm>
            <a:off x="6984444" y="13644563"/>
            <a:ext cx="4032290" cy="559594"/>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Relative frequency</a:t>
            </a:r>
            <a:r>
              <a:rPr lang="en-US" sz="1225" kern="0" spc="-24" dirty="0">
                <a:solidFill>
                  <a:srgbClr val="E5E0DF"/>
                </a:solidFill>
                <a:latin typeface="Inter" pitchFamily="34" charset="0"/>
                <a:ea typeface="Inter" pitchFamily="34" charset="-122"/>
                <a:cs typeface="Inter" pitchFamily="34" charset="-120"/>
              </a:rPr>
              <a:t> tells us the proportion or percentage of times something occurred relative to the total.</a:t>
            </a: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0568821"/>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0568821"/>
          </a:xfrm>
          <a:prstGeom prst="rect">
            <a:avLst/>
          </a:prstGeom>
        </p:spPr>
      </p:pic>
      <p:sp>
        <p:nvSpPr>
          <p:cNvPr id="5" name="Shape 2"/>
          <p:cNvSpPr/>
          <p:nvPr/>
        </p:nvSpPr>
        <p:spPr>
          <a:xfrm>
            <a:off x="0" y="0"/>
            <a:ext cx="14630400" cy="10568821"/>
          </a:xfrm>
          <a:prstGeom prst="rect">
            <a:avLst/>
          </a:prstGeom>
          <a:solidFill>
            <a:srgbClr val="272525">
              <a:alpha val="80000"/>
            </a:srgbClr>
          </a:solidFill>
          <a:ln/>
        </p:spPr>
      </p:sp>
      <p:sp>
        <p:nvSpPr>
          <p:cNvPr id="6" name="Shape 3"/>
          <p:cNvSpPr/>
          <p:nvPr/>
        </p:nvSpPr>
        <p:spPr>
          <a:xfrm>
            <a:off x="3621167" y="427673"/>
            <a:ext cx="7388066" cy="9713476"/>
          </a:xfrm>
          <a:prstGeom prst="roundRect">
            <a:avLst>
              <a:gd name="adj" fmla="val 947"/>
            </a:avLst>
          </a:prstGeom>
          <a:noFill/>
          <a:ln w="7620">
            <a:solidFill>
              <a:srgbClr val="FFFFFF">
                <a:alpha val="24000"/>
              </a:srgbClr>
            </a:solidFill>
            <a:prstDash val="solid"/>
          </a:ln>
        </p:spPr>
      </p:sp>
      <p:sp>
        <p:nvSpPr>
          <p:cNvPr id="7" name="Shape 4"/>
          <p:cNvSpPr/>
          <p:nvPr/>
        </p:nvSpPr>
        <p:spPr>
          <a:xfrm>
            <a:off x="3628787" y="435293"/>
            <a:ext cx="7372826" cy="699135"/>
          </a:xfrm>
          <a:prstGeom prst="rect">
            <a:avLst/>
          </a:prstGeom>
          <a:solidFill>
            <a:srgbClr val="FFFFFF">
              <a:alpha val="4000"/>
            </a:srgbClr>
          </a:solidFill>
          <a:ln/>
        </p:spPr>
      </p:sp>
      <p:sp>
        <p:nvSpPr>
          <p:cNvPr id="8" name="Text 5"/>
          <p:cNvSpPr/>
          <p:nvPr/>
        </p:nvSpPr>
        <p:spPr>
          <a:xfrm>
            <a:off x="3784640" y="536138"/>
            <a:ext cx="1159669"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Letter</a:t>
            </a:r>
            <a:endParaRPr lang="en-US" sz="1225" dirty="0"/>
          </a:p>
        </p:txBody>
      </p:sp>
      <p:sp>
        <p:nvSpPr>
          <p:cNvPr id="9" name="Text 6"/>
          <p:cNvSpPr/>
          <p:nvPr/>
        </p:nvSpPr>
        <p:spPr>
          <a:xfrm>
            <a:off x="5262920" y="536138"/>
            <a:ext cx="1155859"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Frequency</a:t>
            </a:r>
            <a:endParaRPr lang="en-US" sz="1225" dirty="0"/>
          </a:p>
        </p:txBody>
      </p:sp>
      <p:sp>
        <p:nvSpPr>
          <p:cNvPr id="10" name="Text 7"/>
          <p:cNvSpPr/>
          <p:nvPr/>
        </p:nvSpPr>
        <p:spPr>
          <a:xfrm>
            <a:off x="6737390" y="536138"/>
            <a:ext cx="1164788"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all_tweets_relative_freq</a:t>
            </a:r>
            <a:endParaRPr lang="en-US" sz="1225" dirty="0"/>
          </a:p>
        </p:txBody>
      </p:sp>
      <p:sp>
        <p:nvSpPr>
          <p:cNvPr id="11" name="Text 8"/>
          <p:cNvSpPr/>
          <p:nvPr/>
        </p:nvSpPr>
        <p:spPr>
          <a:xfrm>
            <a:off x="8220789" y="536138"/>
            <a:ext cx="1151453"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expected_relative_frequency</a:t>
            </a:r>
            <a:endParaRPr lang="en-US" sz="1225" dirty="0"/>
          </a:p>
        </p:txBody>
      </p:sp>
      <p:sp>
        <p:nvSpPr>
          <p:cNvPr id="12" name="Text 9"/>
          <p:cNvSpPr/>
          <p:nvPr/>
        </p:nvSpPr>
        <p:spPr>
          <a:xfrm>
            <a:off x="9690854" y="536138"/>
            <a:ext cx="1155263"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expected</a:t>
            </a:r>
            <a:endParaRPr lang="en-US" sz="1225" dirty="0"/>
          </a:p>
        </p:txBody>
      </p:sp>
      <p:sp>
        <p:nvSpPr>
          <p:cNvPr id="13" name="Shape 10"/>
          <p:cNvSpPr/>
          <p:nvPr/>
        </p:nvSpPr>
        <p:spPr>
          <a:xfrm>
            <a:off x="3628787" y="1134427"/>
            <a:ext cx="7372826" cy="8999101"/>
          </a:xfrm>
          <a:prstGeom prst="rect">
            <a:avLst/>
          </a:prstGeom>
          <a:solidFill>
            <a:srgbClr val="000000">
              <a:alpha val="4000"/>
            </a:srgbClr>
          </a:solidFill>
          <a:ln/>
        </p:spPr>
      </p:sp>
      <p:sp>
        <p:nvSpPr>
          <p:cNvPr id="14" name="Text 11"/>
          <p:cNvSpPr/>
          <p:nvPr/>
        </p:nvSpPr>
        <p:spPr>
          <a:xfrm>
            <a:off x="3784640" y="1235273"/>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a</a:t>
            </a:r>
            <a:endParaRPr lang="en-US" sz="1225" dirty="0"/>
          </a:p>
        </p:txBody>
      </p:sp>
      <p:sp>
        <p:nvSpPr>
          <p:cNvPr id="15" name="Text 12"/>
          <p:cNvSpPr/>
          <p:nvPr/>
        </p:nvSpPr>
        <p:spPr>
          <a:xfrm>
            <a:off x="3784640" y="1577221"/>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b</a:t>
            </a:r>
            <a:endParaRPr lang="en-US" sz="1225" dirty="0"/>
          </a:p>
        </p:txBody>
      </p:sp>
      <p:sp>
        <p:nvSpPr>
          <p:cNvPr id="16" name="Text 13"/>
          <p:cNvSpPr/>
          <p:nvPr/>
        </p:nvSpPr>
        <p:spPr>
          <a:xfrm>
            <a:off x="3784640" y="1919168"/>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c</a:t>
            </a:r>
            <a:endParaRPr lang="en-US" sz="1225" dirty="0"/>
          </a:p>
        </p:txBody>
      </p:sp>
      <p:sp>
        <p:nvSpPr>
          <p:cNvPr id="17" name="Text 14"/>
          <p:cNvSpPr/>
          <p:nvPr/>
        </p:nvSpPr>
        <p:spPr>
          <a:xfrm>
            <a:off x="3784640" y="2261116"/>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d</a:t>
            </a:r>
            <a:endParaRPr lang="en-US" sz="1225" dirty="0"/>
          </a:p>
        </p:txBody>
      </p:sp>
      <p:sp>
        <p:nvSpPr>
          <p:cNvPr id="18" name="Text 15"/>
          <p:cNvSpPr/>
          <p:nvPr/>
        </p:nvSpPr>
        <p:spPr>
          <a:xfrm>
            <a:off x="3784640" y="2603063"/>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e</a:t>
            </a:r>
            <a:endParaRPr lang="en-US" sz="1225" dirty="0"/>
          </a:p>
        </p:txBody>
      </p:sp>
      <p:sp>
        <p:nvSpPr>
          <p:cNvPr id="19" name="Text 16"/>
          <p:cNvSpPr/>
          <p:nvPr/>
        </p:nvSpPr>
        <p:spPr>
          <a:xfrm>
            <a:off x="3784640" y="2945011"/>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f</a:t>
            </a:r>
            <a:endParaRPr lang="en-US" sz="1225" dirty="0"/>
          </a:p>
        </p:txBody>
      </p:sp>
      <p:sp>
        <p:nvSpPr>
          <p:cNvPr id="20" name="Text 17"/>
          <p:cNvSpPr/>
          <p:nvPr/>
        </p:nvSpPr>
        <p:spPr>
          <a:xfrm>
            <a:off x="3784640" y="3286958"/>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g</a:t>
            </a:r>
            <a:endParaRPr lang="en-US" sz="1225" dirty="0"/>
          </a:p>
        </p:txBody>
      </p:sp>
      <p:sp>
        <p:nvSpPr>
          <p:cNvPr id="21" name="Text 18"/>
          <p:cNvSpPr/>
          <p:nvPr/>
        </p:nvSpPr>
        <p:spPr>
          <a:xfrm>
            <a:off x="3784640" y="3628906"/>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h</a:t>
            </a:r>
            <a:endParaRPr lang="en-US" sz="1225" dirty="0"/>
          </a:p>
        </p:txBody>
      </p:sp>
      <p:sp>
        <p:nvSpPr>
          <p:cNvPr id="22" name="Text 19"/>
          <p:cNvSpPr/>
          <p:nvPr/>
        </p:nvSpPr>
        <p:spPr>
          <a:xfrm>
            <a:off x="3784640" y="3970853"/>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a:t>
            </a:r>
            <a:endParaRPr lang="en-US" sz="1225" dirty="0"/>
          </a:p>
        </p:txBody>
      </p:sp>
      <p:sp>
        <p:nvSpPr>
          <p:cNvPr id="23" name="Text 20"/>
          <p:cNvSpPr/>
          <p:nvPr/>
        </p:nvSpPr>
        <p:spPr>
          <a:xfrm>
            <a:off x="3784640" y="4312801"/>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j</a:t>
            </a:r>
            <a:endParaRPr lang="en-US" sz="1225" dirty="0"/>
          </a:p>
        </p:txBody>
      </p:sp>
      <p:sp>
        <p:nvSpPr>
          <p:cNvPr id="24" name="Text 21"/>
          <p:cNvSpPr/>
          <p:nvPr/>
        </p:nvSpPr>
        <p:spPr>
          <a:xfrm>
            <a:off x="3784640" y="4654748"/>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k</a:t>
            </a:r>
            <a:endParaRPr lang="en-US" sz="1225" dirty="0"/>
          </a:p>
        </p:txBody>
      </p:sp>
      <p:sp>
        <p:nvSpPr>
          <p:cNvPr id="25" name="Text 22"/>
          <p:cNvSpPr/>
          <p:nvPr/>
        </p:nvSpPr>
        <p:spPr>
          <a:xfrm>
            <a:off x="3784640" y="4996696"/>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l</a:t>
            </a:r>
            <a:endParaRPr lang="en-US" sz="1225" dirty="0"/>
          </a:p>
        </p:txBody>
      </p:sp>
      <p:sp>
        <p:nvSpPr>
          <p:cNvPr id="26" name="Text 23"/>
          <p:cNvSpPr/>
          <p:nvPr/>
        </p:nvSpPr>
        <p:spPr>
          <a:xfrm>
            <a:off x="3784640" y="5338643"/>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m</a:t>
            </a:r>
            <a:endParaRPr lang="en-US" sz="1225" dirty="0"/>
          </a:p>
        </p:txBody>
      </p:sp>
      <p:sp>
        <p:nvSpPr>
          <p:cNvPr id="27" name="Text 24"/>
          <p:cNvSpPr/>
          <p:nvPr/>
        </p:nvSpPr>
        <p:spPr>
          <a:xfrm>
            <a:off x="3784640" y="5680591"/>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n</a:t>
            </a:r>
            <a:endParaRPr lang="en-US" sz="1225" dirty="0"/>
          </a:p>
        </p:txBody>
      </p:sp>
      <p:sp>
        <p:nvSpPr>
          <p:cNvPr id="28" name="Text 25"/>
          <p:cNvSpPr/>
          <p:nvPr/>
        </p:nvSpPr>
        <p:spPr>
          <a:xfrm>
            <a:off x="3784640" y="6022538"/>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o</a:t>
            </a:r>
            <a:endParaRPr lang="en-US" sz="1225" dirty="0"/>
          </a:p>
        </p:txBody>
      </p:sp>
      <p:sp>
        <p:nvSpPr>
          <p:cNvPr id="29" name="Text 26"/>
          <p:cNvSpPr/>
          <p:nvPr/>
        </p:nvSpPr>
        <p:spPr>
          <a:xfrm>
            <a:off x="3784640" y="6364486"/>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p</a:t>
            </a:r>
            <a:endParaRPr lang="en-US" sz="1225" dirty="0"/>
          </a:p>
        </p:txBody>
      </p:sp>
      <p:sp>
        <p:nvSpPr>
          <p:cNvPr id="30" name="Text 27"/>
          <p:cNvSpPr/>
          <p:nvPr/>
        </p:nvSpPr>
        <p:spPr>
          <a:xfrm>
            <a:off x="3784640" y="6706433"/>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q</a:t>
            </a:r>
            <a:endParaRPr lang="en-US" sz="1225" dirty="0"/>
          </a:p>
        </p:txBody>
      </p:sp>
      <p:sp>
        <p:nvSpPr>
          <p:cNvPr id="31" name="Text 28"/>
          <p:cNvSpPr/>
          <p:nvPr/>
        </p:nvSpPr>
        <p:spPr>
          <a:xfrm>
            <a:off x="3784640" y="7048381"/>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r</a:t>
            </a:r>
            <a:endParaRPr lang="en-US" sz="1225" dirty="0"/>
          </a:p>
        </p:txBody>
      </p:sp>
      <p:sp>
        <p:nvSpPr>
          <p:cNvPr id="32" name="Text 29"/>
          <p:cNvSpPr/>
          <p:nvPr/>
        </p:nvSpPr>
        <p:spPr>
          <a:xfrm>
            <a:off x="3784640" y="7390328"/>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a:t>
            </a:r>
            <a:endParaRPr lang="en-US" sz="1225" dirty="0"/>
          </a:p>
        </p:txBody>
      </p:sp>
      <p:sp>
        <p:nvSpPr>
          <p:cNvPr id="33" name="Text 30"/>
          <p:cNvSpPr/>
          <p:nvPr/>
        </p:nvSpPr>
        <p:spPr>
          <a:xfrm>
            <a:off x="3784640" y="7732276"/>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a:t>
            </a:r>
            <a:endParaRPr lang="en-US" sz="1225" dirty="0"/>
          </a:p>
        </p:txBody>
      </p:sp>
      <p:sp>
        <p:nvSpPr>
          <p:cNvPr id="34" name="Text 31"/>
          <p:cNvSpPr/>
          <p:nvPr/>
        </p:nvSpPr>
        <p:spPr>
          <a:xfrm>
            <a:off x="3784640" y="8074223"/>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u</a:t>
            </a:r>
            <a:endParaRPr lang="en-US" sz="1225" dirty="0"/>
          </a:p>
        </p:txBody>
      </p:sp>
      <p:sp>
        <p:nvSpPr>
          <p:cNvPr id="35" name="Text 32"/>
          <p:cNvSpPr/>
          <p:nvPr/>
        </p:nvSpPr>
        <p:spPr>
          <a:xfrm>
            <a:off x="3784640" y="8416171"/>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v</a:t>
            </a:r>
            <a:endParaRPr lang="en-US" sz="1225" dirty="0"/>
          </a:p>
        </p:txBody>
      </p:sp>
      <p:sp>
        <p:nvSpPr>
          <p:cNvPr id="36" name="Text 33"/>
          <p:cNvSpPr/>
          <p:nvPr/>
        </p:nvSpPr>
        <p:spPr>
          <a:xfrm>
            <a:off x="3784640" y="8758118"/>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w</a:t>
            </a:r>
            <a:endParaRPr lang="en-US" sz="1225" dirty="0"/>
          </a:p>
        </p:txBody>
      </p:sp>
      <p:sp>
        <p:nvSpPr>
          <p:cNvPr id="37" name="Text 34"/>
          <p:cNvSpPr/>
          <p:nvPr/>
        </p:nvSpPr>
        <p:spPr>
          <a:xfrm>
            <a:off x="3784640" y="9100066"/>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x</a:t>
            </a:r>
            <a:endParaRPr lang="en-US" sz="1225" dirty="0"/>
          </a:p>
        </p:txBody>
      </p:sp>
      <p:sp>
        <p:nvSpPr>
          <p:cNvPr id="38" name="Text 35"/>
          <p:cNvSpPr/>
          <p:nvPr/>
        </p:nvSpPr>
        <p:spPr>
          <a:xfrm>
            <a:off x="3784640" y="9442013"/>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y</a:t>
            </a:r>
            <a:endParaRPr lang="en-US" sz="1225" dirty="0"/>
          </a:p>
        </p:txBody>
      </p:sp>
      <p:sp>
        <p:nvSpPr>
          <p:cNvPr id="39" name="Text 36"/>
          <p:cNvSpPr/>
          <p:nvPr/>
        </p:nvSpPr>
        <p:spPr>
          <a:xfrm>
            <a:off x="3784640" y="9783961"/>
            <a:ext cx="115966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z</a:t>
            </a:r>
            <a:endParaRPr lang="en-US" sz="1225" dirty="0"/>
          </a:p>
        </p:txBody>
      </p:sp>
      <p:sp>
        <p:nvSpPr>
          <p:cNvPr id="40" name="Text 37"/>
          <p:cNvSpPr/>
          <p:nvPr/>
        </p:nvSpPr>
        <p:spPr>
          <a:xfrm>
            <a:off x="5262920" y="1235273"/>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4547601 </a:t>
            </a:r>
            <a:endParaRPr lang="en-US" sz="1225" dirty="0"/>
          </a:p>
        </p:txBody>
      </p:sp>
      <p:sp>
        <p:nvSpPr>
          <p:cNvPr id="41" name="Text 38"/>
          <p:cNvSpPr/>
          <p:nvPr/>
        </p:nvSpPr>
        <p:spPr>
          <a:xfrm>
            <a:off x="5262920" y="1577221"/>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975326</a:t>
            </a:r>
            <a:endParaRPr lang="en-US" sz="1225" dirty="0"/>
          </a:p>
        </p:txBody>
      </p:sp>
      <p:sp>
        <p:nvSpPr>
          <p:cNvPr id="42" name="Text 39"/>
          <p:cNvSpPr/>
          <p:nvPr/>
        </p:nvSpPr>
        <p:spPr>
          <a:xfrm>
            <a:off x="5262920" y="1919168"/>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 1705409 </a:t>
            </a:r>
            <a:endParaRPr lang="en-US" sz="1225" dirty="0"/>
          </a:p>
        </p:txBody>
      </p:sp>
      <p:sp>
        <p:nvSpPr>
          <p:cNvPr id="43" name="Text 40"/>
          <p:cNvSpPr/>
          <p:nvPr/>
        </p:nvSpPr>
        <p:spPr>
          <a:xfrm>
            <a:off x="5262920" y="2261116"/>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2289515 </a:t>
            </a:r>
            <a:endParaRPr lang="en-US" sz="1225" dirty="0"/>
          </a:p>
        </p:txBody>
      </p:sp>
      <p:sp>
        <p:nvSpPr>
          <p:cNvPr id="44" name="Text 41"/>
          <p:cNvSpPr/>
          <p:nvPr/>
        </p:nvSpPr>
        <p:spPr>
          <a:xfrm>
            <a:off x="5262920" y="2603063"/>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6471295 </a:t>
            </a:r>
            <a:endParaRPr lang="en-US" sz="1225" dirty="0"/>
          </a:p>
        </p:txBody>
      </p:sp>
      <p:sp>
        <p:nvSpPr>
          <p:cNvPr id="45" name="Text 42"/>
          <p:cNvSpPr/>
          <p:nvPr/>
        </p:nvSpPr>
        <p:spPr>
          <a:xfrm>
            <a:off x="5262920" y="2945011"/>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878849 </a:t>
            </a:r>
            <a:endParaRPr lang="en-US" sz="1225" dirty="0"/>
          </a:p>
        </p:txBody>
      </p:sp>
      <p:sp>
        <p:nvSpPr>
          <p:cNvPr id="46" name="Text 43"/>
          <p:cNvSpPr/>
          <p:nvPr/>
        </p:nvSpPr>
        <p:spPr>
          <a:xfrm>
            <a:off x="5262920" y="3286958"/>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2231747 </a:t>
            </a:r>
            <a:endParaRPr lang="en-US" sz="1225" dirty="0"/>
          </a:p>
        </p:txBody>
      </p:sp>
      <p:sp>
        <p:nvSpPr>
          <p:cNvPr id="47" name="Text 44"/>
          <p:cNvSpPr/>
          <p:nvPr/>
        </p:nvSpPr>
        <p:spPr>
          <a:xfrm>
            <a:off x="5262920" y="3628906"/>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2234047 </a:t>
            </a:r>
            <a:endParaRPr lang="en-US" sz="1225" dirty="0"/>
          </a:p>
        </p:txBody>
      </p:sp>
      <p:sp>
        <p:nvSpPr>
          <p:cNvPr id="48" name="Text 45"/>
          <p:cNvSpPr/>
          <p:nvPr/>
        </p:nvSpPr>
        <p:spPr>
          <a:xfrm>
            <a:off x="5262920" y="3970853"/>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3779579 </a:t>
            </a:r>
            <a:endParaRPr lang="en-US" sz="1225" dirty="0"/>
          </a:p>
        </p:txBody>
      </p:sp>
      <p:sp>
        <p:nvSpPr>
          <p:cNvPr id="49" name="Text 46"/>
          <p:cNvSpPr/>
          <p:nvPr/>
        </p:nvSpPr>
        <p:spPr>
          <a:xfrm>
            <a:off x="5262920" y="4312801"/>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143817 </a:t>
            </a:r>
            <a:endParaRPr lang="en-US" sz="1225" dirty="0"/>
          </a:p>
        </p:txBody>
      </p:sp>
      <p:sp>
        <p:nvSpPr>
          <p:cNvPr id="50" name="Text 47"/>
          <p:cNvSpPr/>
          <p:nvPr/>
        </p:nvSpPr>
        <p:spPr>
          <a:xfrm>
            <a:off x="5262920" y="4654748"/>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1197291 </a:t>
            </a:r>
            <a:endParaRPr lang="en-US" sz="1225" dirty="0"/>
          </a:p>
        </p:txBody>
      </p:sp>
      <p:sp>
        <p:nvSpPr>
          <p:cNvPr id="51" name="Text 48"/>
          <p:cNvSpPr/>
          <p:nvPr/>
        </p:nvSpPr>
        <p:spPr>
          <a:xfrm>
            <a:off x="5262920" y="4996696"/>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3095498 </a:t>
            </a:r>
            <a:endParaRPr lang="en-US" sz="1225" dirty="0"/>
          </a:p>
        </p:txBody>
      </p:sp>
      <p:sp>
        <p:nvSpPr>
          <p:cNvPr id="52" name="Text 49"/>
          <p:cNvSpPr/>
          <p:nvPr/>
        </p:nvSpPr>
        <p:spPr>
          <a:xfrm>
            <a:off x="5262920" y="5338643"/>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1754377 </a:t>
            </a:r>
            <a:endParaRPr lang="en-US" sz="1225" dirty="0"/>
          </a:p>
        </p:txBody>
      </p:sp>
      <p:sp>
        <p:nvSpPr>
          <p:cNvPr id="53" name="Text 50"/>
          <p:cNvSpPr/>
          <p:nvPr/>
        </p:nvSpPr>
        <p:spPr>
          <a:xfrm>
            <a:off x="5262920" y="5680591"/>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3861185 </a:t>
            </a:r>
            <a:endParaRPr lang="en-US" sz="1225" dirty="0"/>
          </a:p>
        </p:txBody>
      </p:sp>
      <p:sp>
        <p:nvSpPr>
          <p:cNvPr id="54" name="Text 51"/>
          <p:cNvSpPr/>
          <p:nvPr/>
        </p:nvSpPr>
        <p:spPr>
          <a:xfrm>
            <a:off x="5262920" y="6022538"/>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4534414 </a:t>
            </a:r>
            <a:endParaRPr lang="en-US" sz="1225" dirty="0"/>
          </a:p>
        </p:txBody>
      </p:sp>
      <p:sp>
        <p:nvSpPr>
          <p:cNvPr id="55" name="Text 52"/>
          <p:cNvSpPr/>
          <p:nvPr/>
        </p:nvSpPr>
        <p:spPr>
          <a:xfrm>
            <a:off x="5262920" y="6364486"/>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1351301 </a:t>
            </a:r>
            <a:endParaRPr lang="en-US" sz="1225" dirty="0"/>
          </a:p>
        </p:txBody>
      </p:sp>
      <p:sp>
        <p:nvSpPr>
          <p:cNvPr id="56" name="Text 53"/>
          <p:cNvSpPr/>
          <p:nvPr/>
        </p:nvSpPr>
        <p:spPr>
          <a:xfrm>
            <a:off x="5262920" y="6706433"/>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115059 </a:t>
            </a:r>
            <a:endParaRPr lang="en-US" sz="1225" dirty="0"/>
          </a:p>
        </p:txBody>
      </p:sp>
      <p:sp>
        <p:nvSpPr>
          <p:cNvPr id="57" name="Text 54"/>
          <p:cNvSpPr/>
          <p:nvPr/>
        </p:nvSpPr>
        <p:spPr>
          <a:xfrm>
            <a:off x="5262920" y="7048381"/>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3179237 </a:t>
            </a:r>
            <a:endParaRPr lang="en-US" sz="1225" dirty="0"/>
          </a:p>
        </p:txBody>
      </p:sp>
      <p:sp>
        <p:nvSpPr>
          <p:cNvPr id="58" name="Text 55"/>
          <p:cNvSpPr/>
          <p:nvPr/>
        </p:nvSpPr>
        <p:spPr>
          <a:xfrm>
            <a:off x="5262920" y="7390328"/>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3595565 </a:t>
            </a:r>
            <a:endParaRPr lang="en-US" sz="1225" dirty="0"/>
          </a:p>
        </p:txBody>
      </p:sp>
      <p:sp>
        <p:nvSpPr>
          <p:cNvPr id="59" name="Text 56"/>
          <p:cNvSpPr/>
          <p:nvPr/>
        </p:nvSpPr>
        <p:spPr>
          <a:xfrm>
            <a:off x="5262920" y="7732276"/>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4153946 </a:t>
            </a:r>
            <a:endParaRPr lang="en-US" sz="1225" dirty="0"/>
          </a:p>
        </p:txBody>
      </p:sp>
      <p:sp>
        <p:nvSpPr>
          <p:cNvPr id="60" name="Text 57"/>
          <p:cNvSpPr/>
          <p:nvPr/>
        </p:nvSpPr>
        <p:spPr>
          <a:xfrm>
            <a:off x="5262920" y="8074223"/>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1676743 </a:t>
            </a:r>
            <a:endParaRPr lang="en-US" sz="1225" dirty="0"/>
          </a:p>
        </p:txBody>
      </p:sp>
      <p:sp>
        <p:nvSpPr>
          <p:cNvPr id="61" name="Text 58"/>
          <p:cNvSpPr/>
          <p:nvPr/>
        </p:nvSpPr>
        <p:spPr>
          <a:xfrm>
            <a:off x="5262920" y="8416171"/>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566733 </a:t>
            </a:r>
            <a:endParaRPr lang="en-US" sz="1225" dirty="0"/>
          </a:p>
        </p:txBody>
      </p:sp>
      <p:sp>
        <p:nvSpPr>
          <p:cNvPr id="62" name="Text 59"/>
          <p:cNvSpPr/>
          <p:nvPr/>
        </p:nvSpPr>
        <p:spPr>
          <a:xfrm>
            <a:off x="5262920" y="8758118"/>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1422401 </a:t>
            </a:r>
            <a:endParaRPr lang="en-US" sz="1225" dirty="0"/>
          </a:p>
        </p:txBody>
      </p:sp>
      <p:sp>
        <p:nvSpPr>
          <p:cNvPr id="63" name="Text 60"/>
          <p:cNvSpPr/>
          <p:nvPr/>
        </p:nvSpPr>
        <p:spPr>
          <a:xfrm>
            <a:off x="5262920" y="9100066"/>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203131 </a:t>
            </a:r>
            <a:endParaRPr lang="en-US" sz="1225" dirty="0"/>
          </a:p>
        </p:txBody>
      </p:sp>
      <p:sp>
        <p:nvSpPr>
          <p:cNvPr id="64" name="Text 61"/>
          <p:cNvSpPr/>
          <p:nvPr/>
        </p:nvSpPr>
        <p:spPr>
          <a:xfrm>
            <a:off x="5262920" y="9442013"/>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1620980 </a:t>
            </a:r>
            <a:endParaRPr lang="en-US" sz="1225" dirty="0"/>
          </a:p>
        </p:txBody>
      </p:sp>
      <p:sp>
        <p:nvSpPr>
          <p:cNvPr id="65" name="Text 62"/>
          <p:cNvSpPr/>
          <p:nvPr/>
        </p:nvSpPr>
        <p:spPr>
          <a:xfrm>
            <a:off x="5262920" y="9783961"/>
            <a:ext cx="1155859"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114027</a:t>
            </a:r>
            <a:endParaRPr lang="en-US" sz="1225" dirty="0"/>
          </a:p>
        </p:txBody>
      </p:sp>
      <p:sp>
        <p:nvSpPr>
          <p:cNvPr id="66" name="Text 63"/>
          <p:cNvSpPr/>
          <p:nvPr/>
        </p:nvSpPr>
        <p:spPr>
          <a:xfrm>
            <a:off x="6737390" y="1235273"/>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0.078816 </a:t>
            </a:r>
            <a:endParaRPr lang="en-US" sz="1225" dirty="0"/>
          </a:p>
        </p:txBody>
      </p:sp>
      <p:sp>
        <p:nvSpPr>
          <p:cNvPr id="67" name="Text 64"/>
          <p:cNvSpPr/>
          <p:nvPr/>
        </p:nvSpPr>
        <p:spPr>
          <a:xfrm>
            <a:off x="6737390" y="1577221"/>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0.016904 </a:t>
            </a:r>
            <a:endParaRPr lang="en-US" sz="1225" dirty="0"/>
          </a:p>
        </p:txBody>
      </p:sp>
      <p:sp>
        <p:nvSpPr>
          <p:cNvPr id="68" name="Text 65"/>
          <p:cNvSpPr/>
          <p:nvPr/>
        </p:nvSpPr>
        <p:spPr>
          <a:xfrm>
            <a:off x="6737390" y="1919168"/>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0.029557 </a:t>
            </a:r>
            <a:endParaRPr lang="en-US" sz="1225" dirty="0"/>
          </a:p>
        </p:txBody>
      </p:sp>
      <p:sp>
        <p:nvSpPr>
          <p:cNvPr id="69" name="Text 66"/>
          <p:cNvSpPr/>
          <p:nvPr/>
        </p:nvSpPr>
        <p:spPr>
          <a:xfrm>
            <a:off x="6737390" y="2261116"/>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0.039680 </a:t>
            </a:r>
            <a:endParaRPr lang="en-US" sz="1225" dirty="0"/>
          </a:p>
        </p:txBody>
      </p:sp>
      <p:sp>
        <p:nvSpPr>
          <p:cNvPr id="70" name="Text 67"/>
          <p:cNvSpPr/>
          <p:nvPr/>
        </p:nvSpPr>
        <p:spPr>
          <a:xfrm>
            <a:off x="6737390" y="2603063"/>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0.112156 </a:t>
            </a:r>
            <a:endParaRPr lang="en-US" sz="1225" dirty="0"/>
          </a:p>
        </p:txBody>
      </p:sp>
      <p:sp>
        <p:nvSpPr>
          <p:cNvPr id="71" name="Text 68"/>
          <p:cNvSpPr/>
          <p:nvPr/>
        </p:nvSpPr>
        <p:spPr>
          <a:xfrm>
            <a:off x="6737390" y="2945011"/>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0.015232 </a:t>
            </a:r>
            <a:endParaRPr lang="en-US" sz="1225" dirty="0"/>
          </a:p>
        </p:txBody>
      </p:sp>
      <p:sp>
        <p:nvSpPr>
          <p:cNvPr id="72" name="Text 69"/>
          <p:cNvSpPr/>
          <p:nvPr/>
        </p:nvSpPr>
        <p:spPr>
          <a:xfrm>
            <a:off x="6737390" y="3286958"/>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0.038679 </a:t>
            </a:r>
            <a:endParaRPr lang="en-US" sz="1225" dirty="0"/>
          </a:p>
        </p:txBody>
      </p:sp>
      <p:sp>
        <p:nvSpPr>
          <p:cNvPr id="73" name="Text 70"/>
          <p:cNvSpPr/>
          <p:nvPr/>
        </p:nvSpPr>
        <p:spPr>
          <a:xfrm>
            <a:off x="6737390" y="3628906"/>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0.038719 </a:t>
            </a:r>
            <a:endParaRPr lang="en-US" sz="1225" dirty="0"/>
          </a:p>
        </p:txBody>
      </p:sp>
      <p:sp>
        <p:nvSpPr>
          <p:cNvPr id="74" name="Text 71"/>
          <p:cNvSpPr/>
          <p:nvPr/>
        </p:nvSpPr>
        <p:spPr>
          <a:xfrm>
            <a:off x="6737390" y="3970853"/>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0.065505 </a:t>
            </a:r>
            <a:endParaRPr lang="en-US" sz="1225" dirty="0"/>
          </a:p>
        </p:txBody>
      </p:sp>
      <p:sp>
        <p:nvSpPr>
          <p:cNvPr id="75" name="Text 72"/>
          <p:cNvSpPr/>
          <p:nvPr/>
        </p:nvSpPr>
        <p:spPr>
          <a:xfrm>
            <a:off x="6737390" y="4312801"/>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0.002493 </a:t>
            </a:r>
            <a:endParaRPr lang="en-US" sz="1225" dirty="0"/>
          </a:p>
        </p:txBody>
      </p:sp>
      <p:sp>
        <p:nvSpPr>
          <p:cNvPr id="76" name="Text 73"/>
          <p:cNvSpPr/>
          <p:nvPr/>
        </p:nvSpPr>
        <p:spPr>
          <a:xfrm>
            <a:off x="6737390" y="4654748"/>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0.020751 </a:t>
            </a:r>
            <a:endParaRPr lang="en-US" sz="1225" dirty="0"/>
          </a:p>
        </p:txBody>
      </p:sp>
      <p:sp>
        <p:nvSpPr>
          <p:cNvPr id="77" name="Text 74"/>
          <p:cNvSpPr/>
          <p:nvPr/>
        </p:nvSpPr>
        <p:spPr>
          <a:xfrm>
            <a:off x="6737390" y="4996696"/>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0.053649 </a:t>
            </a:r>
            <a:endParaRPr lang="en-US" sz="1225" dirty="0"/>
          </a:p>
        </p:txBody>
      </p:sp>
      <p:sp>
        <p:nvSpPr>
          <p:cNvPr id="78" name="Text 75"/>
          <p:cNvSpPr/>
          <p:nvPr/>
        </p:nvSpPr>
        <p:spPr>
          <a:xfrm>
            <a:off x="6737390" y="5338643"/>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0.030406 </a:t>
            </a:r>
            <a:endParaRPr lang="en-US" sz="1225" dirty="0"/>
          </a:p>
        </p:txBody>
      </p:sp>
      <p:sp>
        <p:nvSpPr>
          <p:cNvPr id="79" name="Text 76"/>
          <p:cNvSpPr/>
          <p:nvPr/>
        </p:nvSpPr>
        <p:spPr>
          <a:xfrm>
            <a:off x="6737390" y="5680591"/>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0.066919 </a:t>
            </a:r>
            <a:endParaRPr lang="en-US" sz="1225" dirty="0"/>
          </a:p>
        </p:txBody>
      </p:sp>
      <p:sp>
        <p:nvSpPr>
          <p:cNvPr id="80" name="Text 77"/>
          <p:cNvSpPr/>
          <p:nvPr/>
        </p:nvSpPr>
        <p:spPr>
          <a:xfrm>
            <a:off x="6737390" y="6022538"/>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0.078587 </a:t>
            </a:r>
            <a:endParaRPr lang="en-US" sz="1225" dirty="0"/>
          </a:p>
        </p:txBody>
      </p:sp>
      <p:sp>
        <p:nvSpPr>
          <p:cNvPr id="81" name="Text 78"/>
          <p:cNvSpPr/>
          <p:nvPr/>
        </p:nvSpPr>
        <p:spPr>
          <a:xfrm>
            <a:off x="6737390" y="6364486"/>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0.023420 </a:t>
            </a:r>
            <a:endParaRPr lang="en-US" sz="1225" dirty="0"/>
          </a:p>
        </p:txBody>
      </p:sp>
      <p:sp>
        <p:nvSpPr>
          <p:cNvPr id="82" name="Text 79"/>
          <p:cNvSpPr/>
          <p:nvPr/>
        </p:nvSpPr>
        <p:spPr>
          <a:xfrm>
            <a:off x="6737390" y="6706433"/>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0.001994 </a:t>
            </a:r>
            <a:endParaRPr lang="en-US" sz="1225" dirty="0"/>
          </a:p>
        </p:txBody>
      </p:sp>
      <p:sp>
        <p:nvSpPr>
          <p:cNvPr id="83" name="Text 80"/>
          <p:cNvSpPr/>
          <p:nvPr/>
        </p:nvSpPr>
        <p:spPr>
          <a:xfrm>
            <a:off x="6737390" y="7048381"/>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0.055100 </a:t>
            </a:r>
            <a:endParaRPr lang="en-US" sz="1225" dirty="0"/>
          </a:p>
        </p:txBody>
      </p:sp>
      <p:sp>
        <p:nvSpPr>
          <p:cNvPr id="84" name="Text 81"/>
          <p:cNvSpPr/>
          <p:nvPr/>
        </p:nvSpPr>
        <p:spPr>
          <a:xfrm>
            <a:off x="6737390" y="7390328"/>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0.062316 </a:t>
            </a:r>
            <a:endParaRPr lang="en-US" sz="1225" dirty="0"/>
          </a:p>
        </p:txBody>
      </p:sp>
      <p:sp>
        <p:nvSpPr>
          <p:cNvPr id="85" name="Text 82"/>
          <p:cNvSpPr/>
          <p:nvPr/>
        </p:nvSpPr>
        <p:spPr>
          <a:xfrm>
            <a:off x="6737390" y="7732276"/>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0.071993 </a:t>
            </a:r>
            <a:endParaRPr lang="en-US" sz="1225" dirty="0"/>
          </a:p>
        </p:txBody>
      </p:sp>
      <p:sp>
        <p:nvSpPr>
          <p:cNvPr id="86" name="Text 83"/>
          <p:cNvSpPr/>
          <p:nvPr/>
        </p:nvSpPr>
        <p:spPr>
          <a:xfrm>
            <a:off x="6737390" y="8074223"/>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0.029060 </a:t>
            </a:r>
            <a:endParaRPr lang="en-US" sz="1225" dirty="0"/>
          </a:p>
        </p:txBody>
      </p:sp>
      <p:sp>
        <p:nvSpPr>
          <p:cNvPr id="87" name="Text 84"/>
          <p:cNvSpPr/>
          <p:nvPr/>
        </p:nvSpPr>
        <p:spPr>
          <a:xfrm>
            <a:off x="6737390" y="8416171"/>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0.009822 </a:t>
            </a:r>
            <a:endParaRPr lang="en-US" sz="1225" dirty="0"/>
          </a:p>
        </p:txBody>
      </p:sp>
      <p:sp>
        <p:nvSpPr>
          <p:cNvPr id="88" name="Text 85"/>
          <p:cNvSpPr/>
          <p:nvPr/>
        </p:nvSpPr>
        <p:spPr>
          <a:xfrm>
            <a:off x="6737390" y="8758118"/>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0.024652 </a:t>
            </a:r>
            <a:endParaRPr lang="en-US" sz="1225" dirty="0"/>
          </a:p>
        </p:txBody>
      </p:sp>
      <p:sp>
        <p:nvSpPr>
          <p:cNvPr id="89" name="Text 86"/>
          <p:cNvSpPr/>
          <p:nvPr/>
        </p:nvSpPr>
        <p:spPr>
          <a:xfrm>
            <a:off x="6737390" y="9100066"/>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0.003521 </a:t>
            </a:r>
            <a:endParaRPr lang="en-US" sz="1225" dirty="0"/>
          </a:p>
        </p:txBody>
      </p:sp>
      <p:sp>
        <p:nvSpPr>
          <p:cNvPr id="90" name="Text 87"/>
          <p:cNvSpPr/>
          <p:nvPr/>
        </p:nvSpPr>
        <p:spPr>
          <a:xfrm>
            <a:off x="6737390" y="9442013"/>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0.028094 </a:t>
            </a:r>
            <a:endParaRPr lang="en-US" sz="1225" dirty="0"/>
          </a:p>
        </p:txBody>
      </p:sp>
      <p:sp>
        <p:nvSpPr>
          <p:cNvPr id="91" name="Text 88"/>
          <p:cNvSpPr/>
          <p:nvPr/>
        </p:nvSpPr>
        <p:spPr>
          <a:xfrm>
            <a:off x="6737390" y="9783961"/>
            <a:ext cx="1164788"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0.001976</a:t>
            </a:r>
            <a:endParaRPr lang="en-US" sz="1225" dirty="0"/>
          </a:p>
        </p:txBody>
      </p:sp>
      <p:sp>
        <p:nvSpPr>
          <p:cNvPr id="92" name="Text 89"/>
          <p:cNvSpPr/>
          <p:nvPr/>
        </p:nvSpPr>
        <p:spPr>
          <a:xfrm>
            <a:off x="8220789" y="1235273"/>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0.081238 </a:t>
            </a:r>
            <a:endParaRPr lang="en-US" sz="1225" dirty="0"/>
          </a:p>
        </p:txBody>
      </p:sp>
      <p:sp>
        <p:nvSpPr>
          <p:cNvPr id="93" name="Text 90"/>
          <p:cNvSpPr/>
          <p:nvPr/>
        </p:nvSpPr>
        <p:spPr>
          <a:xfrm>
            <a:off x="8220789" y="1577221"/>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0.014893 </a:t>
            </a:r>
            <a:endParaRPr lang="en-US" sz="1225" dirty="0"/>
          </a:p>
        </p:txBody>
      </p:sp>
      <p:sp>
        <p:nvSpPr>
          <p:cNvPr id="94" name="Text 91"/>
          <p:cNvSpPr/>
          <p:nvPr/>
        </p:nvSpPr>
        <p:spPr>
          <a:xfrm>
            <a:off x="8220789" y="1919168"/>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0.027114 </a:t>
            </a:r>
            <a:endParaRPr lang="en-US" sz="1225" dirty="0"/>
          </a:p>
        </p:txBody>
      </p:sp>
      <p:sp>
        <p:nvSpPr>
          <p:cNvPr id="95" name="Text 92"/>
          <p:cNvSpPr/>
          <p:nvPr/>
        </p:nvSpPr>
        <p:spPr>
          <a:xfrm>
            <a:off x="8220789" y="2261116"/>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0.043192 </a:t>
            </a:r>
            <a:endParaRPr lang="en-US" sz="1225" dirty="0"/>
          </a:p>
        </p:txBody>
      </p:sp>
      <p:sp>
        <p:nvSpPr>
          <p:cNvPr id="96" name="Text 93"/>
          <p:cNvSpPr/>
          <p:nvPr/>
        </p:nvSpPr>
        <p:spPr>
          <a:xfrm>
            <a:off x="8220789" y="2603063"/>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0.120195 </a:t>
            </a:r>
            <a:endParaRPr lang="en-US" sz="1225" dirty="0"/>
          </a:p>
        </p:txBody>
      </p:sp>
      <p:sp>
        <p:nvSpPr>
          <p:cNvPr id="97" name="Text 94"/>
          <p:cNvSpPr/>
          <p:nvPr/>
        </p:nvSpPr>
        <p:spPr>
          <a:xfrm>
            <a:off x="8220789" y="2945011"/>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0.023039 </a:t>
            </a:r>
            <a:endParaRPr lang="en-US" sz="1225" dirty="0"/>
          </a:p>
        </p:txBody>
      </p:sp>
      <p:sp>
        <p:nvSpPr>
          <p:cNvPr id="98" name="Text 95"/>
          <p:cNvSpPr/>
          <p:nvPr/>
        </p:nvSpPr>
        <p:spPr>
          <a:xfrm>
            <a:off x="8220789" y="3286958"/>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0.020257 </a:t>
            </a:r>
            <a:endParaRPr lang="en-US" sz="1225" dirty="0"/>
          </a:p>
        </p:txBody>
      </p:sp>
      <p:sp>
        <p:nvSpPr>
          <p:cNvPr id="99" name="Text 96"/>
          <p:cNvSpPr/>
          <p:nvPr/>
        </p:nvSpPr>
        <p:spPr>
          <a:xfrm>
            <a:off x="8220789" y="3628906"/>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0.059215 </a:t>
            </a:r>
            <a:endParaRPr lang="en-US" sz="1225" dirty="0"/>
          </a:p>
        </p:txBody>
      </p:sp>
      <p:sp>
        <p:nvSpPr>
          <p:cNvPr id="100" name="Text 97"/>
          <p:cNvSpPr/>
          <p:nvPr/>
        </p:nvSpPr>
        <p:spPr>
          <a:xfrm>
            <a:off x="8220789" y="3970853"/>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0.073054 </a:t>
            </a:r>
            <a:endParaRPr lang="en-US" sz="1225" dirty="0"/>
          </a:p>
        </p:txBody>
      </p:sp>
      <p:sp>
        <p:nvSpPr>
          <p:cNvPr id="101" name="Text 98"/>
          <p:cNvSpPr/>
          <p:nvPr/>
        </p:nvSpPr>
        <p:spPr>
          <a:xfrm>
            <a:off x="8220789" y="4312801"/>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0.001031 </a:t>
            </a:r>
            <a:endParaRPr lang="en-US" sz="1225" dirty="0"/>
          </a:p>
        </p:txBody>
      </p:sp>
      <p:sp>
        <p:nvSpPr>
          <p:cNvPr id="102" name="Text 99"/>
          <p:cNvSpPr/>
          <p:nvPr/>
        </p:nvSpPr>
        <p:spPr>
          <a:xfrm>
            <a:off x="8220789" y="4654748"/>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0.006895 </a:t>
            </a:r>
            <a:endParaRPr lang="en-US" sz="1225" dirty="0"/>
          </a:p>
        </p:txBody>
      </p:sp>
      <p:sp>
        <p:nvSpPr>
          <p:cNvPr id="103" name="Text 100"/>
          <p:cNvSpPr/>
          <p:nvPr/>
        </p:nvSpPr>
        <p:spPr>
          <a:xfrm>
            <a:off x="8220789" y="4996696"/>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0.039785 </a:t>
            </a:r>
            <a:endParaRPr lang="en-US" sz="1225" dirty="0"/>
          </a:p>
        </p:txBody>
      </p:sp>
      <p:sp>
        <p:nvSpPr>
          <p:cNvPr id="104" name="Text 101"/>
          <p:cNvSpPr/>
          <p:nvPr/>
        </p:nvSpPr>
        <p:spPr>
          <a:xfrm>
            <a:off x="8220789" y="5338643"/>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0.026116 </a:t>
            </a:r>
            <a:endParaRPr lang="en-US" sz="1225" dirty="0"/>
          </a:p>
        </p:txBody>
      </p:sp>
      <p:sp>
        <p:nvSpPr>
          <p:cNvPr id="105" name="Text 102"/>
          <p:cNvSpPr/>
          <p:nvPr/>
        </p:nvSpPr>
        <p:spPr>
          <a:xfrm>
            <a:off x="8220789" y="5680591"/>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0.069478 </a:t>
            </a:r>
            <a:endParaRPr lang="en-US" sz="1225" dirty="0"/>
          </a:p>
        </p:txBody>
      </p:sp>
      <p:sp>
        <p:nvSpPr>
          <p:cNvPr id="106" name="Text 103"/>
          <p:cNvSpPr/>
          <p:nvPr/>
        </p:nvSpPr>
        <p:spPr>
          <a:xfrm>
            <a:off x="8220789" y="6022538"/>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0.076812 </a:t>
            </a:r>
            <a:endParaRPr lang="en-US" sz="1225" dirty="0"/>
          </a:p>
        </p:txBody>
      </p:sp>
      <p:sp>
        <p:nvSpPr>
          <p:cNvPr id="107" name="Text 104"/>
          <p:cNvSpPr/>
          <p:nvPr/>
        </p:nvSpPr>
        <p:spPr>
          <a:xfrm>
            <a:off x="8220789" y="6364486"/>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0.018189 </a:t>
            </a:r>
            <a:endParaRPr lang="en-US" sz="1225" dirty="0"/>
          </a:p>
        </p:txBody>
      </p:sp>
      <p:sp>
        <p:nvSpPr>
          <p:cNvPr id="108" name="Text 105"/>
          <p:cNvSpPr/>
          <p:nvPr/>
        </p:nvSpPr>
        <p:spPr>
          <a:xfrm>
            <a:off x="8220789" y="6706433"/>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0.001125 </a:t>
            </a:r>
            <a:endParaRPr lang="en-US" sz="1225" dirty="0"/>
          </a:p>
        </p:txBody>
      </p:sp>
      <p:sp>
        <p:nvSpPr>
          <p:cNvPr id="109" name="Text 106"/>
          <p:cNvSpPr/>
          <p:nvPr/>
        </p:nvSpPr>
        <p:spPr>
          <a:xfrm>
            <a:off x="8220789" y="7048381"/>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0.060213 </a:t>
            </a:r>
            <a:endParaRPr lang="en-US" sz="1225" dirty="0"/>
          </a:p>
        </p:txBody>
      </p:sp>
      <p:sp>
        <p:nvSpPr>
          <p:cNvPr id="110" name="Text 107"/>
          <p:cNvSpPr/>
          <p:nvPr/>
        </p:nvSpPr>
        <p:spPr>
          <a:xfrm>
            <a:off x="8220789" y="7390328"/>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0.062808 </a:t>
            </a:r>
            <a:endParaRPr lang="en-US" sz="1225" dirty="0"/>
          </a:p>
        </p:txBody>
      </p:sp>
      <p:sp>
        <p:nvSpPr>
          <p:cNvPr id="111" name="Text 108"/>
          <p:cNvSpPr/>
          <p:nvPr/>
        </p:nvSpPr>
        <p:spPr>
          <a:xfrm>
            <a:off x="8220789" y="7732276"/>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0.090986 </a:t>
            </a:r>
            <a:endParaRPr lang="en-US" sz="1225" dirty="0"/>
          </a:p>
        </p:txBody>
      </p:sp>
      <p:sp>
        <p:nvSpPr>
          <p:cNvPr id="112" name="Text 109"/>
          <p:cNvSpPr/>
          <p:nvPr/>
        </p:nvSpPr>
        <p:spPr>
          <a:xfrm>
            <a:off x="8220789" y="8074223"/>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0.028776 </a:t>
            </a:r>
            <a:endParaRPr lang="en-US" sz="1225" dirty="0"/>
          </a:p>
        </p:txBody>
      </p:sp>
      <p:sp>
        <p:nvSpPr>
          <p:cNvPr id="113" name="Text 110"/>
          <p:cNvSpPr/>
          <p:nvPr/>
        </p:nvSpPr>
        <p:spPr>
          <a:xfrm>
            <a:off x="8220789" y="8416171"/>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0.011075 </a:t>
            </a:r>
            <a:endParaRPr lang="en-US" sz="1225" dirty="0"/>
          </a:p>
        </p:txBody>
      </p:sp>
      <p:sp>
        <p:nvSpPr>
          <p:cNvPr id="114" name="Text 111"/>
          <p:cNvSpPr/>
          <p:nvPr/>
        </p:nvSpPr>
        <p:spPr>
          <a:xfrm>
            <a:off x="8220789" y="8758118"/>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0.020949 </a:t>
            </a:r>
            <a:endParaRPr lang="en-US" sz="1225" dirty="0"/>
          </a:p>
        </p:txBody>
      </p:sp>
      <p:sp>
        <p:nvSpPr>
          <p:cNvPr id="115" name="Text 112"/>
          <p:cNvSpPr/>
          <p:nvPr/>
        </p:nvSpPr>
        <p:spPr>
          <a:xfrm>
            <a:off x="8220789" y="9100066"/>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0.001728 </a:t>
            </a:r>
            <a:endParaRPr lang="en-US" sz="1225" dirty="0"/>
          </a:p>
        </p:txBody>
      </p:sp>
      <p:sp>
        <p:nvSpPr>
          <p:cNvPr id="116" name="Text 113"/>
          <p:cNvSpPr/>
          <p:nvPr/>
        </p:nvSpPr>
        <p:spPr>
          <a:xfrm>
            <a:off x="8220789" y="9442013"/>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0.021135 </a:t>
            </a:r>
            <a:endParaRPr lang="en-US" sz="1225" dirty="0"/>
          </a:p>
        </p:txBody>
      </p:sp>
      <p:sp>
        <p:nvSpPr>
          <p:cNvPr id="117" name="Text 114"/>
          <p:cNvSpPr/>
          <p:nvPr/>
        </p:nvSpPr>
        <p:spPr>
          <a:xfrm>
            <a:off x="8220789" y="9783961"/>
            <a:ext cx="115145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0.000702</a:t>
            </a:r>
            <a:endParaRPr lang="en-US" sz="1225" dirty="0"/>
          </a:p>
        </p:txBody>
      </p:sp>
      <p:sp>
        <p:nvSpPr>
          <p:cNvPr id="118" name="Text 115"/>
          <p:cNvSpPr/>
          <p:nvPr/>
        </p:nvSpPr>
        <p:spPr>
          <a:xfrm>
            <a:off x="9690854" y="1235273"/>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4687379.0 </a:t>
            </a:r>
            <a:endParaRPr lang="en-US" sz="1225" dirty="0"/>
          </a:p>
        </p:txBody>
      </p:sp>
      <p:sp>
        <p:nvSpPr>
          <p:cNvPr id="119" name="Text 116"/>
          <p:cNvSpPr/>
          <p:nvPr/>
        </p:nvSpPr>
        <p:spPr>
          <a:xfrm>
            <a:off x="9690854" y="1577221"/>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859300.0 </a:t>
            </a:r>
            <a:endParaRPr lang="en-US" sz="1225" dirty="0"/>
          </a:p>
        </p:txBody>
      </p:sp>
      <p:sp>
        <p:nvSpPr>
          <p:cNvPr id="120" name="Text 117"/>
          <p:cNvSpPr/>
          <p:nvPr/>
        </p:nvSpPr>
        <p:spPr>
          <a:xfrm>
            <a:off x="9690854" y="1919168"/>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1564464.0 </a:t>
            </a:r>
            <a:endParaRPr lang="en-US" sz="1225" dirty="0"/>
          </a:p>
        </p:txBody>
      </p:sp>
      <p:sp>
        <p:nvSpPr>
          <p:cNvPr id="121" name="Text 118"/>
          <p:cNvSpPr/>
          <p:nvPr/>
        </p:nvSpPr>
        <p:spPr>
          <a:xfrm>
            <a:off x="9690854" y="2261116"/>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2492128.0 </a:t>
            </a:r>
            <a:endParaRPr lang="en-US" sz="1225" dirty="0"/>
          </a:p>
        </p:txBody>
      </p:sp>
      <p:sp>
        <p:nvSpPr>
          <p:cNvPr id="122" name="Text 119"/>
          <p:cNvSpPr/>
          <p:nvPr/>
        </p:nvSpPr>
        <p:spPr>
          <a:xfrm>
            <a:off x="9690854" y="2603063"/>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6935169.0 </a:t>
            </a:r>
            <a:endParaRPr lang="en-US" sz="1225" dirty="0"/>
          </a:p>
        </p:txBody>
      </p:sp>
      <p:sp>
        <p:nvSpPr>
          <p:cNvPr id="123" name="Text 120"/>
          <p:cNvSpPr/>
          <p:nvPr/>
        </p:nvSpPr>
        <p:spPr>
          <a:xfrm>
            <a:off x="9690854" y="2945011"/>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1329304.0 </a:t>
            </a:r>
            <a:endParaRPr lang="en-US" sz="1225" dirty="0"/>
          </a:p>
        </p:txBody>
      </p:sp>
      <p:sp>
        <p:nvSpPr>
          <p:cNvPr id="124" name="Text 121"/>
          <p:cNvSpPr/>
          <p:nvPr/>
        </p:nvSpPr>
        <p:spPr>
          <a:xfrm>
            <a:off x="9690854" y="3286958"/>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1168838.0 </a:t>
            </a:r>
            <a:endParaRPr lang="en-US" sz="1225" dirty="0"/>
          </a:p>
        </p:txBody>
      </p:sp>
      <p:sp>
        <p:nvSpPr>
          <p:cNvPr id="125" name="Text 122"/>
          <p:cNvSpPr/>
          <p:nvPr/>
        </p:nvSpPr>
        <p:spPr>
          <a:xfrm>
            <a:off x="9690854" y="3628906"/>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3416628.0 </a:t>
            </a:r>
            <a:endParaRPr lang="en-US" sz="1225" dirty="0"/>
          </a:p>
        </p:txBody>
      </p:sp>
      <p:sp>
        <p:nvSpPr>
          <p:cNvPr id="126" name="Text 123"/>
          <p:cNvSpPr/>
          <p:nvPr/>
        </p:nvSpPr>
        <p:spPr>
          <a:xfrm>
            <a:off x="9690854" y="3970853"/>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4215160.0 </a:t>
            </a:r>
            <a:endParaRPr lang="en-US" sz="1225" dirty="0"/>
          </a:p>
        </p:txBody>
      </p:sp>
      <p:sp>
        <p:nvSpPr>
          <p:cNvPr id="127" name="Text 124"/>
          <p:cNvSpPr/>
          <p:nvPr/>
        </p:nvSpPr>
        <p:spPr>
          <a:xfrm>
            <a:off x="9690854" y="4312801"/>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59502.0 </a:t>
            </a:r>
            <a:endParaRPr lang="en-US" sz="1225" dirty="0"/>
          </a:p>
        </p:txBody>
      </p:sp>
      <p:sp>
        <p:nvSpPr>
          <p:cNvPr id="128" name="Text 125"/>
          <p:cNvSpPr/>
          <p:nvPr/>
        </p:nvSpPr>
        <p:spPr>
          <a:xfrm>
            <a:off x="9690854" y="4654748"/>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397842.0 </a:t>
            </a:r>
            <a:endParaRPr lang="en-US" sz="1225" dirty="0"/>
          </a:p>
        </p:txBody>
      </p:sp>
      <p:sp>
        <p:nvSpPr>
          <p:cNvPr id="129" name="Text 126"/>
          <p:cNvSpPr/>
          <p:nvPr/>
        </p:nvSpPr>
        <p:spPr>
          <a:xfrm>
            <a:off x="9690854" y="4996696"/>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2295581.0 </a:t>
            </a:r>
            <a:endParaRPr lang="en-US" sz="1225" dirty="0"/>
          </a:p>
        </p:txBody>
      </p:sp>
      <p:sp>
        <p:nvSpPr>
          <p:cNvPr id="130" name="Text 127"/>
          <p:cNvSpPr/>
          <p:nvPr/>
        </p:nvSpPr>
        <p:spPr>
          <a:xfrm>
            <a:off x="9690854" y="5338643"/>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1506861.0 </a:t>
            </a:r>
            <a:endParaRPr lang="en-US" sz="1225" dirty="0"/>
          </a:p>
        </p:txBody>
      </p:sp>
      <p:sp>
        <p:nvSpPr>
          <p:cNvPr id="131" name="Text 128"/>
          <p:cNvSpPr/>
          <p:nvPr/>
        </p:nvSpPr>
        <p:spPr>
          <a:xfrm>
            <a:off x="9690854" y="5680591"/>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4008801.0 </a:t>
            </a:r>
            <a:endParaRPr lang="en-US" sz="1225" dirty="0"/>
          </a:p>
        </p:txBody>
      </p:sp>
      <p:sp>
        <p:nvSpPr>
          <p:cNvPr id="132" name="Text 129"/>
          <p:cNvSpPr/>
          <p:nvPr/>
        </p:nvSpPr>
        <p:spPr>
          <a:xfrm>
            <a:off x="9690854" y="6022538"/>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4431963.0 </a:t>
            </a:r>
            <a:endParaRPr lang="en-US" sz="1225" dirty="0"/>
          </a:p>
        </p:txBody>
      </p:sp>
      <p:sp>
        <p:nvSpPr>
          <p:cNvPr id="133" name="Text 130"/>
          <p:cNvSpPr/>
          <p:nvPr/>
        </p:nvSpPr>
        <p:spPr>
          <a:xfrm>
            <a:off x="9690854" y="6364486"/>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1049517.0 </a:t>
            </a:r>
            <a:endParaRPr lang="en-US" sz="1225" dirty="0"/>
          </a:p>
        </p:txBody>
      </p:sp>
      <p:sp>
        <p:nvSpPr>
          <p:cNvPr id="134" name="Text 131"/>
          <p:cNvSpPr/>
          <p:nvPr/>
        </p:nvSpPr>
        <p:spPr>
          <a:xfrm>
            <a:off x="9690854" y="6706433"/>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64883.0 </a:t>
            </a:r>
            <a:endParaRPr lang="en-US" sz="1225" dirty="0"/>
          </a:p>
        </p:txBody>
      </p:sp>
      <p:sp>
        <p:nvSpPr>
          <p:cNvPr id="135" name="Text 132"/>
          <p:cNvSpPr/>
          <p:nvPr/>
        </p:nvSpPr>
        <p:spPr>
          <a:xfrm>
            <a:off x="9690854" y="7048381"/>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3474231.0 </a:t>
            </a:r>
            <a:endParaRPr lang="en-US" sz="1225" dirty="0"/>
          </a:p>
        </p:txBody>
      </p:sp>
      <p:sp>
        <p:nvSpPr>
          <p:cNvPr id="136" name="Text 133"/>
          <p:cNvSpPr/>
          <p:nvPr/>
        </p:nvSpPr>
        <p:spPr>
          <a:xfrm>
            <a:off x="9690854" y="7390328"/>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3623936.0 </a:t>
            </a:r>
            <a:endParaRPr lang="en-US" sz="1225" dirty="0"/>
          </a:p>
        </p:txBody>
      </p:sp>
      <p:sp>
        <p:nvSpPr>
          <p:cNvPr id="137" name="Text 134"/>
          <p:cNvSpPr/>
          <p:nvPr/>
        </p:nvSpPr>
        <p:spPr>
          <a:xfrm>
            <a:off x="9690854" y="7732276"/>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5249801.0 </a:t>
            </a:r>
            <a:endParaRPr lang="en-US" sz="1225" dirty="0"/>
          </a:p>
        </p:txBody>
      </p:sp>
      <p:sp>
        <p:nvSpPr>
          <p:cNvPr id="138" name="Text 135"/>
          <p:cNvSpPr/>
          <p:nvPr/>
        </p:nvSpPr>
        <p:spPr>
          <a:xfrm>
            <a:off x="9690854" y="8074223"/>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1660364.0 </a:t>
            </a:r>
            <a:endParaRPr lang="en-US" sz="1225" dirty="0"/>
          </a:p>
        </p:txBody>
      </p:sp>
      <p:sp>
        <p:nvSpPr>
          <p:cNvPr id="139" name="Text 136"/>
          <p:cNvSpPr/>
          <p:nvPr/>
        </p:nvSpPr>
        <p:spPr>
          <a:xfrm>
            <a:off x="9690854" y="8416171"/>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639015.0 </a:t>
            </a:r>
            <a:endParaRPr lang="en-US" sz="1225" dirty="0"/>
          </a:p>
        </p:txBody>
      </p:sp>
      <p:sp>
        <p:nvSpPr>
          <p:cNvPr id="140" name="Text 137"/>
          <p:cNvSpPr/>
          <p:nvPr/>
        </p:nvSpPr>
        <p:spPr>
          <a:xfrm>
            <a:off x="9690854" y="8758118"/>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1208717.0 </a:t>
            </a:r>
            <a:endParaRPr lang="en-US" sz="1225" dirty="0"/>
          </a:p>
        </p:txBody>
      </p:sp>
      <p:sp>
        <p:nvSpPr>
          <p:cNvPr id="141" name="Text 138"/>
          <p:cNvSpPr/>
          <p:nvPr/>
        </p:nvSpPr>
        <p:spPr>
          <a:xfrm>
            <a:off x="9690854" y="9100066"/>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99698.0 </a:t>
            </a:r>
            <a:endParaRPr lang="en-US" sz="1225" dirty="0"/>
          </a:p>
        </p:txBody>
      </p:sp>
      <p:sp>
        <p:nvSpPr>
          <p:cNvPr id="142" name="Text 139"/>
          <p:cNvSpPr/>
          <p:nvPr/>
        </p:nvSpPr>
        <p:spPr>
          <a:xfrm>
            <a:off x="9690854" y="9442013"/>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1219478.0 </a:t>
            </a:r>
            <a:endParaRPr lang="en-US" sz="1225" dirty="0"/>
          </a:p>
        </p:txBody>
      </p:sp>
      <p:sp>
        <p:nvSpPr>
          <p:cNvPr id="143" name="Text 140"/>
          <p:cNvSpPr/>
          <p:nvPr/>
        </p:nvSpPr>
        <p:spPr>
          <a:xfrm>
            <a:off x="9690854" y="9783961"/>
            <a:ext cx="11552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40512.0</a:t>
            </a:r>
            <a:endParaRPr lang="en-US" sz="12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7190006"/>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7190006"/>
          </a:xfrm>
          <a:prstGeom prst="rect">
            <a:avLst/>
          </a:prstGeom>
        </p:spPr>
      </p:pic>
      <p:sp>
        <p:nvSpPr>
          <p:cNvPr id="5" name="Shape 2"/>
          <p:cNvSpPr/>
          <p:nvPr/>
        </p:nvSpPr>
        <p:spPr>
          <a:xfrm>
            <a:off x="0" y="0"/>
            <a:ext cx="14630400" cy="17190006"/>
          </a:xfrm>
          <a:prstGeom prst="rect">
            <a:avLst/>
          </a:prstGeom>
          <a:solidFill>
            <a:srgbClr val="272525">
              <a:alpha val="80000"/>
            </a:srgbClr>
          </a:solidFill>
          <a:ln/>
        </p:spPr>
      </p:sp>
      <p:sp>
        <p:nvSpPr>
          <p:cNvPr id="6" name="Text 3"/>
          <p:cNvSpPr/>
          <p:nvPr/>
        </p:nvSpPr>
        <p:spPr>
          <a:xfrm>
            <a:off x="3621167" y="427673"/>
            <a:ext cx="6950393" cy="243007"/>
          </a:xfrm>
          <a:prstGeom prst="rect">
            <a:avLst/>
          </a:prstGeom>
          <a:noFill/>
          <a:ln/>
        </p:spPr>
        <p:txBody>
          <a:bodyPr wrap="none" rtlCol="0" anchor="t"/>
          <a:lstStyle/>
          <a:p>
            <a:pPr marL="0" indent="0">
              <a:lnSpc>
                <a:spcPts val="1914"/>
              </a:lnSpc>
              <a:buNone/>
            </a:pPr>
            <a:r>
              <a:rPr lang="en-US" sz="1531" b="1" kern="0" spc="-46" dirty="0">
                <a:solidFill>
                  <a:srgbClr val="FFFFFF"/>
                </a:solidFill>
                <a:latin typeface="Inter" pitchFamily="34" charset="0"/>
                <a:ea typeface="Inter" pitchFamily="34" charset="-122"/>
                <a:cs typeface="Inter" pitchFamily="34" charset="-120"/>
              </a:rPr>
              <a:t>Compare the Observed Frequencies with the Expected Frequencies in English</a:t>
            </a:r>
            <a:endParaRPr lang="en-US" sz="1531" dirty="0"/>
          </a:p>
        </p:txBody>
      </p:sp>
      <p:sp>
        <p:nvSpPr>
          <p:cNvPr id="7" name="Text 4"/>
          <p:cNvSpPr/>
          <p:nvPr/>
        </p:nvSpPr>
        <p:spPr>
          <a:xfrm>
            <a:off x="3621167" y="845582"/>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We get that the p-value (p) is 0 which implies that the letter frequency does not follow the same distribution with what we see in English tests, although the Pearson correlation is too high (~96.7%).</a:t>
            </a:r>
            <a:endParaRPr lang="en-US" sz="1225" dirty="0"/>
          </a:p>
        </p:txBody>
      </p:sp>
      <p:sp>
        <p:nvSpPr>
          <p:cNvPr id="8" name="Shape 5"/>
          <p:cNvSpPr/>
          <p:nvPr/>
        </p:nvSpPr>
        <p:spPr>
          <a:xfrm>
            <a:off x="3621167" y="1517928"/>
            <a:ext cx="7388066" cy="1366480"/>
          </a:xfrm>
          <a:prstGeom prst="roundRect">
            <a:avLst>
              <a:gd name="adj" fmla="val 5122"/>
            </a:avLst>
          </a:prstGeom>
          <a:noFill/>
          <a:ln w="7620">
            <a:solidFill>
              <a:srgbClr val="FFFFFF">
                <a:alpha val="24000"/>
              </a:srgbClr>
            </a:solidFill>
            <a:prstDash val="solid"/>
          </a:ln>
        </p:spPr>
      </p:sp>
      <p:sp>
        <p:nvSpPr>
          <p:cNvPr id="9" name="Shape 6"/>
          <p:cNvSpPr/>
          <p:nvPr/>
        </p:nvSpPr>
        <p:spPr>
          <a:xfrm>
            <a:off x="3628787" y="1525548"/>
            <a:ext cx="7371993" cy="450413"/>
          </a:xfrm>
          <a:prstGeom prst="rect">
            <a:avLst/>
          </a:prstGeom>
          <a:solidFill>
            <a:srgbClr val="FFFFFF">
              <a:alpha val="4000"/>
            </a:srgbClr>
          </a:solidFill>
          <a:ln/>
        </p:spPr>
      </p:sp>
      <p:sp>
        <p:nvSpPr>
          <p:cNvPr id="10" name="Text 7"/>
          <p:cNvSpPr/>
          <p:nvPr/>
        </p:nvSpPr>
        <p:spPr>
          <a:xfrm>
            <a:off x="3785354" y="1626394"/>
            <a:ext cx="2142173" cy="248722"/>
          </a:xfrm>
          <a:prstGeom prst="rect">
            <a:avLst/>
          </a:prstGeom>
          <a:noFill/>
          <a:ln/>
        </p:spPr>
        <p:txBody>
          <a:bodyPr wrap="none" rtlCol="0" anchor="t"/>
          <a:lstStyle/>
          <a:p>
            <a:pPr marL="0" indent="0">
              <a:lnSpc>
                <a:spcPts val="1960"/>
              </a:lnSpc>
              <a:buNone/>
            </a:pPr>
            <a:endParaRPr lang="en-US" sz="1225" dirty="0"/>
          </a:p>
        </p:txBody>
      </p:sp>
      <p:sp>
        <p:nvSpPr>
          <p:cNvPr id="11" name="Text 8"/>
          <p:cNvSpPr/>
          <p:nvPr/>
        </p:nvSpPr>
        <p:spPr>
          <a:xfrm>
            <a:off x="6246138" y="1626394"/>
            <a:ext cx="21383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frequency</a:t>
            </a:r>
            <a:endParaRPr lang="en-US" sz="1225" dirty="0"/>
          </a:p>
        </p:txBody>
      </p:sp>
      <p:sp>
        <p:nvSpPr>
          <p:cNvPr id="12" name="Text 9"/>
          <p:cNvSpPr/>
          <p:nvPr/>
        </p:nvSpPr>
        <p:spPr>
          <a:xfrm>
            <a:off x="8703112" y="1626394"/>
            <a:ext cx="214217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expected</a:t>
            </a:r>
            <a:endParaRPr lang="en-US" sz="1225" dirty="0"/>
          </a:p>
        </p:txBody>
      </p:sp>
      <p:sp>
        <p:nvSpPr>
          <p:cNvPr id="13" name="Shape 10"/>
          <p:cNvSpPr/>
          <p:nvPr/>
        </p:nvSpPr>
        <p:spPr>
          <a:xfrm>
            <a:off x="3628787" y="1975961"/>
            <a:ext cx="7371993" cy="450413"/>
          </a:xfrm>
          <a:prstGeom prst="rect">
            <a:avLst/>
          </a:prstGeom>
          <a:solidFill>
            <a:srgbClr val="000000">
              <a:alpha val="4000"/>
            </a:srgbClr>
          </a:solidFill>
          <a:ln/>
        </p:spPr>
      </p:sp>
      <p:sp>
        <p:nvSpPr>
          <p:cNvPr id="14" name="Text 11"/>
          <p:cNvSpPr/>
          <p:nvPr/>
        </p:nvSpPr>
        <p:spPr>
          <a:xfrm>
            <a:off x="3785354" y="2076807"/>
            <a:ext cx="214217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frequency</a:t>
            </a:r>
            <a:endParaRPr lang="en-US" sz="1225" dirty="0"/>
          </a:p>
        </p:txBody>
      </p:sp>
      <p:sp>
        <p:nvSpPr>
          <p:cNvPr id="15" name="Text 12"/>
          <p:cNvSpPr/>
          <p:nvPr/>
        </p:nvSpPr>
        <p:spPr>
          <a:xfrm>
            <a:off x="6246138" y="2076807"/>
            <a:ext cx="21383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1.000000</a:t>
            </a:r>
            <a:endParaRPr lang="en-US" sz="1225" dirty="0"/>
          </a:p>
        </p:txBody>
      </p:sp>
      <p:sp>
        <p:nvSpPr>
          <p:cNvPr id="16" name="Text 13"/>
          <p:cNvSpPr/>
          <p:nvPr/>
        </p:nvSpPr>
        <p:spPr>
          <a:xfrm>
            <a:off x="8703112" y="2076807"/>
            <a:ext cx="214217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0.967421</a:t>
            </a:r>
            <a:endParaRPr lang="en-US" sz="1225" dirty="0"/>
          </a:p>
        </p:txBody>
      </p:sp>
      <p:sp>
        <p:nvSpPr>
          <p:cNvPr id="17" name="Shape 14"/>
          <p:cNvSpPr/>
          <p:nvPr/>
        </p:nvSpPr>
        <p:spPr>
          <a:xfrm>
            <a:off x="3628787" y="2426375"/>
            <a:ext cx="7371993" cy="450413"/>
          </a:xfrm>
          <a:prstGeom prst="rect">
            <a:avLst/>
          </a:prstGeom>
          <a:solidFill>
            <a:srgbClr val="FFFFFF">
              <a:alpha val="4000"/>
            </a:srgbClr>
          </a:solidFill>
          <a:ln/>
        </p:spPr>
      </p:sp>
      <p:sp>
        <p:nvSpPr>
          <p:cNvPr id="18" name="Text 15"/>
          <p:cNvSpPr/>
          <p:nvPr/>
        </p:nvSpPr>
        <p:spPr>
          <a:xfrm>
            <a:off x="3785354" y="2527221"/>
            <a:ext cx="214217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expected</a:t>
            </a:r>
            <a:endParaRPr lang="en-US" sz="1225" dirty="0"/>
          </a:p>
        </p:txBody>
      </p:sp>
      <p:sp>
        <p:nvSpPr>
          <p:cNvPr id="19" name="Text 16"/>
          <p:cNvSpPr/>
          <p:nvPr/>
        </p:nvSpPr>
        <p:spPr>
          <a:xfrm>
            <a:off x="6246138" y="2527221"/>
            <a:ext cx="213836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0.967421</a:t>
            </a:r>
            <a:endParaRPr lang="en-US" sz="1225" dirty="0"/>
          </a:p>
        </p:txBody>
      </p:sp>
      <p:sp>
        <p:nvSpPr>
          <p:cNvPr id="20" name="Text 17"/>
          <p:cNvSpPr/>
          <p:nvPr/>
        </p:nvSpPr>
        <p:spPr>
          <a:xfrm>
            <a:off x="8703112" y="2527221"/>
            <a:ext cx="2142173"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1.000000</a:t>
            </a:r>
            <a:endParaRPr lang="en-US" sz="1225" dirty="0"/>
          </a:p>
        </p:txBody>
      </p:sp>
      <p:sp>
        <p:nvSpPr>
          <p:cNvPr id="21" name="Text 18"/>
          <p:cNvSpPr/>
          <p:nvPr/>
        </p:nvSpPr>
        <p:spPr>
          <a:xfrm>
            <a:off x="3621167" y="3059311"/>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Example:</a:t>
            </a:r>
            <a:endParaRPr lang="en-US" sz="1225" dirty="0"/>
          </a:p>
        </p:txBody>
      </p:sp>
      <p:sp>
        <p:nvSpPr>
          <p:cNvPr id="22" name="Text 19"/>
          <p:cNvSpPr/>
          <p:nvPr/>
        </p:nvSpPr>
        <p:spPr>
          <a:xfrm>
            <a:off x="3621167" y="3482935"/>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let's go through an example to understand the chi-square test better.</a:t>
            </a:r>
            <a:endParaRPr lang="en-US" sz="1225" dirty="0"/>
          </a:p>
        </p:txBody>
      </p:sp>
      <p:sp>
        <p:nvSpPr>
          <p:cNvPr id="23" name="Text 20"/>
          <p:cNvSpPr/>
          <p:nvPr/>
        </p:nvSpPr>
        <p:spPr>
          <a:xfrm>
            <a:off x="3621167" y="3906560"/>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Suppose we have a dataset of 100 students, and we want to test whether the gender distribution of the students is different from the expected gender distribution in the general population.</a:t>
            </a:r>
            <a:endParaRPr lang="en-US" sz="1225" dirty="0"/>
          </a:p>
        </p:txBody>
      </p:sp>
      <p:sp>
        <p:nvSpPr>
          <p:cNvPr id="24" name="Text 21"/>
          <p:cNvSpPr/>
          <p:nvPr/>
        </p:nvSpPr>
        <p:spPr>
          <a:xfrm>
            <a:off x="3870008" y="4578906"/>
            <a:ext cx="7139226" cy="279797"/>
          </a:xfrm>
          <a:prstGeom prst="rect">
            <a:avLst/>
          </a:prstGeom>
          <a:noFill/>
          <a:ln/>
        </p:spPr>
        <p:txBody>
          <a:bodyPr wrap="none" rtlCol="0" anchor="t"/>
          <a:lstStyle/>
          <a:p>
            <a:pPr marL="342900" indent="-342900" algn="l">
              <a:lnSpc>
                <a:spcPts val="2204"/>
              </a:lnSpc>
              <a:buSzPct val="100000"/>
              <a:buFont typeface="+mj-lt"/>
              <a:buAutoNum type="arabicPeriod"/>
            </a:pPr>
            <a:endParaRPr lang="en-US" sz="1225" dirty="0"/>
          </a:p>
        </p:txBody>
      </p:sp>
      <p:sp>
        <p:nvSpPr>
          <p:cNvPr id="25" name="Text 22"/>
          <p:cNvSpPr/>
          <p:nvPr/>
        </p:nvSpPr>
        <p:spPr>
          <a:xfrm>
            <a:off x="3621167" y="5033605"/>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Let's say the observed gender distribution in the student dataset is:</a:t>
            </a:r>
            <a:endParaRPr lang="en-US" sz="1225" dirty="0"/>
          </a:p>
        </p:txBody>
      </p:sp>
      <p:sp>
        <p:nvSpPr>
          <p:cNvPr id="26" name="Text 23"/>
          <p:cNvSpPr/>
          <p:nvPr/>
        </p:nvSpPr>
        <p:spPr>
          <a:xfrm>
            <a:off x="3621167" y="5457230"/>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60 female students 40 male students And the expected gender distribution in the general population is:</a:t>
            </a:r>
            <a:endParaRPr lang="en-US" sz="1225" dirty="0"/>
          </a:p>
        </p:txBody>
      </p:sp>
      <p:sp>
        <p:nvSpPr>
          <p:cNvPr id="27" name="Text 24"/>
          <p:cNvSpPr/>
          <p:nvPr/>
        </p:nvSpPr>
        <p:spPr>
          <a:xfrm>
            <a:off x="3621167" y="5880854"/>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50% female 50% male To perform the chi-square test, we'll follow these steps:</a:t>
            </a:r>
            <a:endParaRPr lang="en-US" sz="1225" dirty="0"/>
          </a:p>
        </p:txBody>
      </p:sp>
      <p:sp>
        <p:nvSpPr>
          <p:cNvPr id="28" name="Text 25"/>
          <p:cNvSpPr/>
          <p:nvPr/>
        </p:nvSpPr>
        <p:spPr>
          <a:xfrm>
            <a:off x="3854410" y="6479381"/>
            <a:ext cx="7154823" cy="994886"/>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Set up the null and alternative hypotheses: Null hypothesis (H0): The gender distribution of the students is the same as the expected gender distribution in the general population. Alternative hypothesis (H1): The gender distribution of the students is different from the expected gender distribution in the general population.</a:t>
            </a:r>
            <a:endParaRPr lang="en-US" sz="1225" dirty="0"/>
          </a:p>
        </p:txBody>
      </p:sp>
      <p:sp>
        <p:nvSpPr>
          <p:cNvPr id="29" name="Shape 26"/>
          <p:cNvSpPr/>
          <p:nvPr/>
        </p:nvSpPr>
        <p:spPr>
          <a:xfrm>
            <a:off x="3621167" y="6304478"/>
            <a:ext cx="31075" cy="1344692"/>
          </a:xfrm>
          <a:prstGeom prst="rect">
            <a:avLst/>
          </a:prstGeom>
          <a:solidFill>
            <a:srgbClr val="2B0AFF"/>
          </a:solidFill>
          <a:ln/>
        </p:spPr>
      </p:sp>
      <p:sp>
        <p:nvSpPr>
          <p:cNvPr id="30" name="Text 27"/>
          <p:cNvSpPr/>
          <p:nvPr/>
        </p:nvSpPr>
        <p:spPr>
          <a:xfrm>
            <a:off x="3621167" y="7824073"/>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 Calculate the expected frequencies based on the null hypothesis:</a:t>
            </a:r>
            <a:endParaRPr lang="en-US" sz="1225" dirty="0"/>
          </a:p>
        </p:txBody>
      </p:sp>
      <p:sp>
        <p:nvSpPr>
          <p:cNvPr id="31" name="Text 28"/>
          <p:cNvSpPr/>
          <p:nvPr/>
        </p:nvSpPr>
        <p:spPr>
          <a:xfrm>
            <a:off x="3869888" y="8247698"/>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 Expected female students = 100 * 0.5 = 50 </a:t>
            </a:r>
            <a:endParaRPr lang="en-US" sz="1225" dirty="0"/>
          </a:p>
        </p:txBody>
      </p:sp>
      <p:sp>
        <p:nvSpPr>
          <p:cNvPr id="32" name="Text 29"/>
          <p:cNvSpPr/>
          <p:nvPr/>
        </p:nvSpPr>
        <p:spPr>
          <a:xfrm>
            <a:off x="3869888" y="8589645"/>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Expected male students = 100 * 0.5 = 50 </a:t>
            </a:r>
            <a:endParaRPr lang="en-US" sz="1225" dirty="0"/>
          </a:p>
        </p:txBody>
      </p:sp>
      <p:sp>
        <p:nvSpPr>
          <p:cNvPr id="33" name="Text 30"/>
          <p:cNvSpPr/>
          <p:nvPr/>
        </p:nvSpPr>
        <p:spPr>
          <a:xfrm>
            <a:off x="3621167" y="9044345"/>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Calculate the chi-square test statistic:</a:t>
            </a:r>
            <a:endParaRPr lang="en-US" sz="1225" dirty="0"/>
          </a:p>
        </p:txBody>
      </p:sp>
      <p:sp>
        <p:nvSpPr>
          <p:cNvPr id="34" name="Text 31"/>
          <p:cNvSpPr/>
          <p:nvPr/>
        </p:nvSpPr>
        <p:spPr>
          <a:xfrm>
            <a:off x="3869888" y="9467969"/>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 χ² = Σ (Observed - Expected)² / Expected</a:t>
            </a:r>
            <a:endParaRPr lang="en-US" sz="1225" dirty="0"/>
          </a:p>
        </p:txBody>
      </p:sp>
      <p:sp>
        <p:nvSpPr>
          <p:cNvPr id="35" name="Text 32"/>
          <p:cNvSpPr/>
          <p:nvPr/>
        </p:nvSpPr>
        <p:spPr>
          <a:xfrm>
            <a:off x="3869888" y="9809917"/>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χ² = (60 - 50)² / 50 + (40 - 50)² / 50</a:t>
            </a:r>
            <a:endParaRPr lang="en-US" sz="1225" dirty="0"/>
          </a:p>
        </p:txBody>
      </p:sp>
      <p:sp>
        <p:nvSpPr>
          <p:cNvPr id="36" name="Text 33"/>
          <p:cNvSpPr/>
          <p:nvPr/>
        </p:nvSpPr>
        <p:spPr>
          <a:xfrm>
            <a:off x="3869888" y="10151864"/>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χ² = 2.0 + 2.0 = 4.0  </a:t>
            </a:r>
            <a:endParaRPr lang="en-US" sz="1225" dirty="0"/>
          </a:p>
        </p:txBody>
      </p:sp>
      <p:sp>
        <p:nvSpPr>
          <p:cNvPr id="37" name="Text 34"/>
          <p:cNvSpPr/>
          <p:nvPr/>
        </p:nvSpPr>
        <p:spPr>
          <a:xfrm>
            <a:off x="3621167" y="10606564"/>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Determine the degrees of freedom: </a:t>
            </a:r>
            <a:endParaRPr lang="en-US" sz="1225" dirty="0"/>
          </a:p>
        </p:txBody>
      </p:sp>
      <p:sp>
        <p:nvSpPr>
          <p:cNvPr id="38" name="Text 35"/>
          <p:cNvSpPr/>
          <p:nvPr/>
        </p:nvSpPr>
        <p:spPr>
          <a:xfrm>
            <a:off x="3621167" y="11030188"/>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Since we have 2 gender categories, the degrees of freedom is (2 - 1) = 1.</a:t>
            </a:r>
            <a:endParaRPr lang="en-US" sz="1225" dirty="0"/>
          </a:p>
        </p:txBody>
      </p:sp>
      <p:sp>
        <p:nvSpPr>
          <p:cNvPr id="39" name="Text 36"/>
          <p:cNvSpPr/>
          <p:nvPr/>
        </p:nvSpPr>
        <p:spPr>
          <a:xfrm>
            <a:off x="3621167" y="11453813"/>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 Look up the p-value: </a:t>
            </a:r>
            <a:endParaRPr lang="en-US" sz="1225" dirty="0"/>
          </a:p>
        </p:txBody>
      </p:sp>
      <p:sp>
        <p:nvSpPr>
          <p:cNvPr id="40" name="Text 37"/>
          <p:cNvSpPr/>
          <p:nvPr/>
        </p:nvSpPr>
        <p:spPr>
          <a:xfrm>
            <a:off x="3621167" y="11877437"/>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With 1 degree of freedom and a chi-square statistic of 4.0, the p-value is approximately 0.046. </a:t>
            </a:r>
            <a:endParaRPr lang="en-US" sz="1225" dirty="0"/>
          </a:p>
        </p:txBody>
      </p:sp>
      <p:sp>
        <p:nvSpPr>
          <p:cNvPr id="41" name="Text 38"/>
          <p:cNvSpPr/>
          <p:nvPr/>
        </p:nvSpPr>
        <p:spPr>
          <a:xfrm>
            <a:off x="3621167" y="12301061"/>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Interpret the results:</a:t>
            </a:r>
            <a:endParaRPr lang="en-US" sz="1225" dirty="0"/>
          </a:p>
        </p:txBody>
      </p:sp>
      <p:sp>
        <p:nvSpPr>
          <p:cNvPr id="42" name="Text 39"/>
          <p:cNvSpPr/>
          <p:nvPr/>
        </p:nvSpPr>
        <p:spPr>
          <a:xfrm>
            <a:off x="3869888" y="12724686"/>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p-value of 0.046 is less than the commonly used significance level of 0.05.</a:t>
            </a:r>
            <a:endParaRPr lang="en-US" sz="1225" dirty="0"/>
          </a:p>
        </p:txBody>
      </p:sp>
      <p:sp>
        <p:nvSpPr>
          <p:cNvPr id="43" name="Text 40"/>
          <p:cNvSpPr/>
          <p:nvPr/>
        </p:nvSpPr>
        <p:spPr>
          <a:xfrm>
            <a:off x="3869888" y="13066633"/>
            <a:ext cx="7139345" cy="1119187"/>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 Therefore, we can reject the null hypothesis and conclude that the gender distribution of the students is significantly different from the expected gender distribution in the general population. In this example, the chi-square test reveals that the observed gender distribution in the student dataset is statistically different from the expected gender distribution in the general population.</a:t>
            </a:r>
            <a:endParaRPr lang="en-US" sz="1225" dirty="0"/>
          </a:p>
        </p:txBody>
      </p:sp>
      <p:sp>
        <p:nvSpPr>
          <p:cNvPr id="44" name="Text 41"/>
          <p:cNvSpPr/>
          <p:nvPr/>
        </p:nvSpPr>
        <p:spPr>
          <a:xfrm>
            <a:off x="3621167" y="14360723"/>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this example, the chi-square test reveals that the observed gender distribution in the student dataset is statistically different from the expected gender distribution in the general population.</a:t>
            </a:r>
            <a:endParaRPr lang="en-US" sz="1225" dirty="0"/>
          </a:p>
        </p:txBody>
      </p:sp>
      <p:sp>
        <p:nvSpPr>
          <p:cNvPr id="45" name="Text 42"/>
          <p:cNvSpPr/>
          <p:nvPr/>
        </p:nvSpPr>
        <p:spPr>
          <a:xfrm>
            <a:off x="3621167" y="15033069"/>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The key aspects of the chi-square test are:</a:t>
            </a:r>
            <a:endParaRPr lang="en-US" sz="1225" dirty="0"/>
          </a:p>
        </p:txBody>
      </p:sp>
      <p:sp>
        <p:nvSpPr>
          <p:cNvPr id="46" name="Text 43"/>
          <p:cNvSpPr/>
          <p:nvPr/>
        </p:nvSpPr>
        <p:spPr>
          <a:xfrm>
            <a:off x="3870008" y="15456694"/>
            <a:ext cx="7139226" cy="279797"/>
          </a:xfrm>
          <a:prstGeom prst="rect">
            <a:avLst/>
          </a:prstGeom>
          <a:noFill/>
          <a:ln/>
        </p:spPr>
        <p:txBody>
          <a:bodyPr wrap="none" rtlCol="0" anchor="t"/>
          <a:lstStyle/>
          <a:p>
            <a:pPr marL="342900" indent="-342900" algn="l">
              <a:lnSpc>
                <a:spcPts val="2204"/>
              </a:lnSpc>
              <a:buSzPct val="100000"/>
              <a:buFont typeface="+mj-lt"/>
              <a:buAutoNum type="arabicPeriod"/>
            </a:pPr>
            <a:r>
              <a:rPr lang="en-US" sz="1225" kern="0" spc="-24" dirty="0">
                <a:solidFill>
                  <a:srgbClr val="E5E0DF"/>
                </a:solidFill>
                <a:latin typeface="Inter" pitchFamily="34" charset="0"/>
                <a:ea typeface="Inter" pitchFamily="34" charset="-122"/>
                <a:cs typeface="Inter" pitchFamily="34" charset="-120"/>
              </a:rPr>
              <a:t>Comparing observed and expected frequencies</a:t>
            </a:r>
            <a:endParaRPr lang="en-US" sz="1225" dirty="0"/>
          </a:p>
        </p:txBody>
      </p:sp>
      <p:sp>
        <p:nvSpPr>
          <p:cNvPr id="47" name="Text 44"/>
          <p:cNvSpPr/>
          <p:nvPr/>
        </p:nvSpPr>
        <p:spPr>
          <a:xfrm>
            <a:off x="3870008" y="15798641"/>
            <a:ext cx="7139226" cy="279797"/>
          </a:xfrm>
          <a:prstGeom prst="rect">
            <a:avLst/>
          </a:prstGeom>
          <a:noFill/>
          <a:ln/>
        </p:spPr>
        <p:txBody>
          <a:bodyPr wrap="none" rtlCol="0" anchor="t"/>
          <a:lstStyle/>
          <a:p>
            <a:pPr marL="342900" indent="-342900" algn="l">
              <a:lnSpc>
                <a:spcPts val="2204"/>
              </a:lnSpc>
              <a:buSzPct val="100000"/>
              <a:buFont typeface="+mj-lt"/>
              <a:buAutoNum type="arabicPeriod" startAt="2"/>
            </a:pPr>
            <a:r>
              <a:rPr lang="en-US" sz="1225" kern="0" spc="-24" dirty="0">
                <a:solidFill>
                  <a:srgbClr val="E5E0DF"/>
                </a:solidFill>
                <a:latin typeface="Inter" pitchFamily="34" charset="0"/>
                <a:ea typeface="Inter" pitchFamily="34" charset="-122"/>
                <a:cs typeface="Inter" pitchFamily="34" charset="-120"/>
              </a:rPr>
              <a:t>Calculating the chi-square statistic based on the differences </a:t>
            </a:r>
            <a:endParaRPr lang="en-US" sz="1225" dirty="0"/>
          </a:p>
        </p:txBody>
      </p:sp>
      <p:sp>
        <p:nvSpPr>
          <p:cNvPr id="48" name="Text 45"/>
          <p:cNvSpPr/>
          <p:nvPr/>
        </p:nvSpPr>
        <p:spPr>
          <a:xfrm>
            <a:off x="3870008" y="16140589"/>
            <a:ext cx="7139226" cy="279797"/>
          </a:xfrm>
          <a:prstGeom prst="rect">
            <a:avLst/>
          </a:prstGeom>
          <a:noFill/>
          <a:ln/>
        </p:spPr>
        <p:txBody>
          <a:bodyPr wrap="none" rtlCol="0" anchor="t"/>
          <a:lstStyle/>
          <a:p>
            <a:pPr marL="342900" indent="-342900" algn="l">
              <a:lnSpc>
                <a:spcPts val="2204"/>
              </a:lnSpc>
              <a:buSzPct val="100000"/>
              <a:buFont typeface="+mj-lt"/>
              <a:buAutoNum type="arabicPeriod" startAt="3"/>
            </a:pPr>
            <a:r>
              <a:rPr lang="en-US" sz="1225" kern="0" spc="-24" dirty="0">
                <a:solidFill>
                  <a:srgbClr val="E5E0DF"/>
                </a:solidFill>
                <a:latin typeface="Inter" pitchFamily="34" charset="0"/>
                <a:ea typeface="Inter" pitchFamily="34" charset="-122"/>
                <a:cs typeface="Inter" pitchFamily="34" charset="-120"/>
              </a:rPr>
              <a:t>Determining the p-value and comparing it to the significance level</a:t>
            </a:r>
            <a:endParaRPr lang="en-US" sz="1225" dirty="0"/>
          </a:p>
        </p:txBody>
      </p:sp>
      <p:sp>
        <p:nvSpPr>
          <p:cNvPr id="49" name="Text 46"/>
          <p:cNvSpPr/>
          <p:nvPr/>
        </p:nvSpPr>
        <p:spPr>
          <a:xfrm>
            <a:off x="3870008" y="16482536"/>
            <a:ext cx="7139226" cy="279797"/>
          </a:xfrm>
          <a:prstGeom prst="rect">
            <a:avLst/>
          </a:prstGeom>
          <a:noFill/>
          <a:ln/>
        </p:spPr>
        <p:txBody>
          <a:bodyPr wrap="none" rtlCol="0" anchor="t"/>
          <a:lstStyle/>
          <a:p>
            <a:pPr marL="342900" indent="-342900" algn="l">
              <a:lnSpc>
                <a:spcPts val="2204"/>
              </a:lnSpc>
              <a:buSzPct val="100000"/>
              <a:buFont typeface="+mj-lt"/>
              <a:buAutoNum type="arabicPeriod" startAt="4"/>
            </a:pPr>
            <a:r>
              <a:rPr lang="en-US" sz="1225" kern="0" spc="-24" dirty="0">
                <a:solidFill>
                  <a:srgbClr val="E5E0DF"/>
                </a:solidFill>
                <a:latin typeface="Inter" pitchFamily="34" charset="0"/>
                <a:ea typeface="Inter" pitchFamily="34" charset="-122"/>
                <a:cs typeface="Inter" pitchFamily="34" charset="-120"/>
              </a:rPr>
              <a:t> Drawing conclusions about the statistical significance of the differences</a:t>
            </a:r>
            <a:endParaRPr lang="en-US" sz="12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1981"/>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31981"/>
          </a:xfrm>
          <a:prstGeom prst="rect">
            <a:avLst/>
          </a:prstGeom>
        </p:spPr>
      </p:pic>
      <p:sp>
        <p:nvSpPr>
          <p:cNvPr id="5" name="Shape 2"/>
          <p:cNvSpPr/>
          <p:nvPr/>
        </p:nvSpPr>
        <p:spPr>
          <a:xfrm>
            <a:off x="0" y="0"/>
            <a:ext cx="14630400" cy="8231981"/>
          </a:xfrm>
          <a:prstGeom prst="rect">
            <a:avLst/>
          </a:prstGeom>
          <a:solidFill>
            <a:srgbClr val="272525">
              <a:alpha val="80000"/>
            </a:srgbClr>
          </a:solidFill>
          <a:ln/>
        </p:spPr>
      </p:sp>
      <p:sp>
        <p:nvSpPr>
          <p:cNvPr id="6" name="Text 3"/>
          <p:cNvSpPr/>
          <p:nvPr/>
        </p:nvSpPr>
        <p:spPr>
          <a:xfrm>
            <a:off x="2907268" y="510302"/>
            <a:ext cx="8815745" cy="1159907"/>
          </a:xfrm>
          <a:prstGeom prst="rect">
            <a:avLst/>
          </a:prstGeom>
          <a:noFill/>
          <a:ln/>
        </p:spPr>
        <p:txBody>
          <a:bodyPr wrap="square" rtlCol="0" anchor="t"/>
          <a:lstStyle/>
          <a:p>
            <a:pPr marL="0" indent="0">
              <a:lnSpc>
                <a:spcPts val="4567"/>
              </a:lnSpc>
              <a:buNone/>
            </a:pPr>
            <a:r>
              <a:rPr lang="en-US" sz="3653" b="1" kern="0" spc="-110" dirty="0">
                <a:solidFill>
                  <a:srgbClr val="FFFFFF"/>
                </a:solidFill>
                <a:latin typeface="Inter" pitchFamily="34" charset="0"/>
                <a:ea typeface="Inter" pitchFamily="34" charset="-122"/>
                <a:cs typeface="Inter" pitchFamily="34" charset="-120"/>
              </a:rPr>
              <a:t>Exploring Our Data in terms of no of characters</a:t>
            </a:r>
            <a:endParaRPr lang="en-US" sz="3653" dirty="0"/>
          </a:p>
        </p:txBody>
      </p:sp>
      <p:sp>
        <p:nvSpPr>
          <p:cNvPr id="7" name="Text 4"/>
          <p:cNvSpPr/>
          <p:nvPr/>
        </p:nvSpPr>
        <p:spPr>
          <a:xfrm>
            <a:off x="2907268" y="1948577"/>
            <a:ext cx="8815745" cy="1484709"/>
          </a:xfrm>
          <a:prstGeom prst="rect">
            <a:avLst/>
          </a:prstGeom>
          <a:noFill/>
          <a:ln/>
        </p:spPr>
        <p:txBody>
          <a:bodyPr wrap="square" rtlCol="0" anchor="t"/>
          <a:lstStyle/>
          <a:p>
            <a:pPr marL="0" indent="0">
              <a:lnSpc>
                <a:spcPts val="2338"/>
              </a:lnSpc>
              <a:buNone/>
            </a:pPr>
            <a:r>
              <a:rPr lang="en-US" sz="1461" kern="0" spc="-29" dirty="0">
                <a:solidFill>
                  <a:srgbClr val="E5E0DF"/>
                </a:solidFill>
                <a:latin typeface="Inter" pitchFamily="34" charset="0"/>
                <a:ea typeface="Inter" pitchFamily="34" charset="-122"/>
                <a:cs typeface="Inter" pitchFamily="34" charset="-120"/>
              </a:rPr>
              <a:t>We counted the number of characters for each tweet and analyzed the data frame according to maximum number of characters, minimum number of characters, mean of the number of characters column and its standard deviation. Our longest tweet is 189 characters long, the shortest tweet is 1 character long and mean of all tweets’ character length 42.78. The standard deviation of all tweet character length is 24.16</a:t>
            </a:r>
            <a:endParaRPr lang="en-US" sz="1461" dirty="0"/>
          </a:p>
        </p:txBody>
      </p:sp>
      <p:pic>
        <p:nvPicPr>
          <p:cNvPr id="8" name="Image 1" descr="preencoded.png"/>
          <p:cNvPicPr>
            <a:picLocks noChangeAspect="1"/>
          </p:cNvPicPr>
          <p:nvPr/>
        </p:nvPicPr>
        <p:blipFill>
          <a:blip r:embed="rId4"/>
          <a:stretch>
            <a:fillRect/>
          </a:stretch>
        </p:blipFill>
        <p:spPr>
          <a:xfrm>
            <a:off x="2907268" y="3850719"/>
            <a:ext cx="4103608" cy="2553295"/>
          </a:xfrm>
          <a:prstGeom prst="rect">
            <a:avLst/>
          </a:prstGeom>
        </p:spPr>
      </p:pic>
      <p:sp>
        <p:nvSpPr>
          <p:cNvPr id="9" name="Text 5"/>
          <p:cNvSpPr/>
          <p:nvPr/>
        </p:nvSpPr>
        <p:spPr>
          <a:xfrm>
            <a:off x="2907268" y="6612731"/>
            <a:ext cx="4181475" cy="296942"/>
          </a:xfrm>
          <a:prstGeom prst="rect">
            <a:avLst/>
          </a:prstGeom>
          <a:noFill/>
          <a:ln/>
        </p:spPr>
        <p:txBody>
          <a:bodyPr wrap="none" rtlCol="0" anchor="t"/>
          <a:lstStyle/>
          <a:p>
            <a:pPr marL="0" indent="0">
              <a:lnSpc>
                <a:spcPts val="2338"/>
              </a:lnSpc>
              <a:buNone/>
            </a:pPr>
            <a:r>
              <a:rPr lang="en-US" sz="1461" b="1" kern="0" spc="-29" dirty="0">
                <a:solidFill>
                  <a:srgbClr val="E5E0DF"/>
                </a:solidFill>
                <a:latin typeface="Inter" pitchFamily="34" charset="0"/>
                <a:ea typeface="Inter" pitchFamily="34" charset="-122"/>
                <a:cs typeface="Inter" pitchFamily="34" charset="-120"/>
              </a:rPr>
              <a:t>Number of characters</a:t>
            </a:r>
            <a:endParaRPr lang="en-US" sz="1461" dirty="0"/>
          </a:p>
        </p:txBody>
      </p:sp>
      <p:pic>
        <p:nvPicPr>
          <p:cNvPr id="10" name="Image 2" descr="preencoded.png"/>
          <p:cNvPicPr>
            <a:picLocks noChangeAspect="1"/>
          </p:cNvPicPr>
          <p:nvPr/>
        </p:nvPicPr>
        <p:blipFill>
          <a:blip r:embed="rId5"/>
          <a:stretch>
            <a:fillRect/>
          </a:stretch>
        </p:blipFill>
        <p:spPr>
          <a:xfrm>
            <a:off x="7549039" y="3850719"/>
            <a:ext cx="4181475" cy="2901434"/>
          </a:xfrm>
          <a:prstGeom prst="rect">
            <a:avLst/>
          </a:prstGeom>
        </p:spPr>
      </p:pic>
      <p:sp>
        <p:nvSpPr>
          <p:cNvPr id="11" name="Text 6"/>
          <p:cNvSpPr/>
          <p:nvPr/>
        </p:nvSpPr>
        <p:spPr>
          <a:xfrm>
            <a:off x="7549039" y="6960870"/>
            <a:ext cx="4181475" cy="593884"/>
          </a:xfrm>
          <a:prstGeom prst="rect">
            <a:avLst/>
          </a:prstGeom>
          <a:noFill/>
          <a:ln/>
        </p:spPr>
        <p:txBody>
          <a:bodyPr wrap="square" rtlCol="0" anchor="t"/>
          <a:lstStyle/>
          <a:p>
            <a:pPr marL="0" indent="0">
              <a:lnSpc>
                <a:spcPts val="2338"/>
              </a:lnSpc>
              <a:buNone/>
            </a:pPr>
            <a:r>
              <a:rPr lang="en-US" sz="1461" b="1" kern="0" spc="-29" dirty="0">
                <a:solidFill>
                  <a:srgbClr val="E5E0DF"/>
                </a:solidFill>
                <a:latin typeface="Inter" pitchFamily="34" charset="0"/>
                <a:ea typeface="Inter" pitchFamily="34" charset="-122"/>
                <a:cs typeface="Inter" pitchFamily="34" charset="-120"/>
              </a:rPr>
              <a:t>Max, min, mean and standard deviation of each tweet in terms of character length.</a:t>
            </a:r>
            <a:endParaRPr lang="en-US" sz="146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sp>
        <p:nvSpPr>
          <p:cNvPr id="6" name="Text 3"/>
          <p:cNvSpPr/>
          <p:nvPr/>
        </p:nvSpPr>
        <p:spPr>
          <a:xfrm>
            <a:off x="2037993" y="612338"/>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Exploring Our Data in terms of Word Frequency</a:t>
            </a:r>
            <a:endParaRPr lang="en-US" sz="4374" dirty="0"/>
          </a:p>
        </p:txBody>
      </p:sp>
      <p:pic>
        <p:nvPicPr>
          <p:cNvPr id="7" name="Image 1" descr="preencoded.png"/>
          <p:cNvPicPr>
            <a:picLocks noChangeAspect="1"/>
          </p:cNvPicPr>
          <p:nvPr/>
        </p:nvPicPr>
        <p:blipFill>
          <a:blip r:embed="rId4"/>
          <a:stretch>
            <a:fillRect/>
          </a:stretch>
        </p:blipFill>
        <p:spPr>
          <a:xfrm>
            <a:off x="2037993" y="2584252"/>
            <a:ext cx="5006221" cy="2279452"/>
          </a:xfrm>
          <a:prstGeom prst="rect">
            <a:avLst/>
          </a:prstGeom>
        </p:spPr>
      </p:pic>
      <p:sp>
        <p:nvSpPr>
          <p:cNvPr id="8" name="Text 4"/>
          <p:cNvSpPr/>
          <p:nvPr/>
        </p:nvSpPr>
        <p:spPr>
          <a:xfrm>
            <a:off x="2037993" y="5113615"/>
            <a:ext cx="5006221" cy="355402"/>
          </a:xfrm>
          <a:prstGeom prst="rect">
            <a:avLst/>
          </a:prstGeom>
          <a:noFill/>
          <a:ln/>
        </p:spPr>
        <p:txBody>
          <a:bodyPr wrap="none" rtlCol="0" anchor="t"/>
          <a:lstStyle/>
          <a:p>
            <a:pPr marL="0" indent="0">
              <a:lnSpc>
                <a:spcPts val="2799"/>
              </a:lnSpc>
              <a:buNone/>
            </a:pPr>
            <a:r>
              <a:rPr lang="en-US" sz="1750" b="1" kern="0" spc="-35" dirty="0">
                <a:solidFill>
                  <a:srgbClr val="E5E0DF"/>
                </a:solidFill>
                <a:latin typeface="Inter" pitchFamily="34" charset="0"/>
                <a:ea typeface="Inter" pitchFamily="34" charset="-122"/>
                <a:cs typeface="Inter" pitchFamily="34" charset="-120"/>
              </a:rPr>
              <a:t>Number of words of each tweet.</a:t>
            </a:r>
            <a:endParaRPr lang="en-US" sz="1750" dirty="0"/>
          </a:p>
        </p:txBody>
      </p:sp>
      <p:pic>
        <p:nvPicPr>
          <p:cNvPr id="9" name="Image 2" descr="preencoded.png"/>
          <p:cNvPicPr>
            <a:picLocks noChangeAspect="1"/>
          </p:cNvPicPr>
          <p:nvPr/>
        </p:nvPicPr>
        <p:blipFill>
          <a:blip r:embed="rId5"/>
          <a:stretch>
            <a:fillRect/>
          </a:stretch>
        </p:blipFill>
        <p:spPr>
          <a:xfrm>
            <a:off x="7593806" y="2584252"/>
            <a:ext cx="5006221" cy="3872270"/>
          </a:xfrm>
          <a:prstGeom prst="rect">
            <a:avLst/>
          </a:prstGeom>
        </p:spPr>
      </p:pic>
      <p:sp>
        <p:nvSpPr>
          <p:cNvPr id="10" name="Text 5"/>
          <p:cNvSpPr/>
          <p:nvPr/>
        </p:nvSpPr>
        <p:spPr>
          <a:xfrm>
            <a:off x="7593806" y="6706433"/>
            <a:ext cx="5006221"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Max, min, mean and standard deviation of each tweet in terms of number of words.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2037993" y="2559010"/>
            <a:ext cx="10554414" cy="31115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2037993" y="2559010"/>
            <a:ext cx="10554414" cy="31115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2037993" y="2559010"/>
            <a:ext cx="10554414" cy="31115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2037993" y="1147882"/>
            <a:ext cx="10554414" cy="5328404"/>
          </a:xfrm>
          <a:prstGeom prst="rect">
            <a:avLst/>
          </a:prstGeom>
        </p:spPr>
      </p:pic>
      <p:sp>
        <p:nvSpPr>
          <p:cNvPr id="5" name="Text 2"/>
          <p:cNvSpPr/>
          <p:nvPr/>
        </p:nvSpPr>
        <p:spPr>
          <a:xfrm>
            <a:off x="2037993" y="6726198"/>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larger the word, the more frequently it appears in the positive tweets.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3767"/>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6143387" y="745331"/>
            <a:ext cx="1030843" cy="1207889"/>
          </a:xfrm>
          <a:prstGeom prst="rect">
            <a:avLst/>
          </a:prstGeom>
        </p:spPr>
      </p:pic>
      <p:pic>
        <p:nvPicPr>
          <p:cNvPr id="5" name="Image 1" descr="preencoded.png"/>
          <p:cNvPicPr>
            <a:picLocks noChangeAspect="1"/>
          </p:cNvPicPr>
          <p:nvPr/>
        </p:nvPicPr>
        <p:blipFill>
          <a:blip r:embed="rId4"/>
          <a:stretch>
            <a:fillRect/>
          </a:stretch>
        </p:blipFill>
        <p:spPr>
          <a:xfrm>
            <a:off x="7335203" y="745331"/>
            <a:ext cx="982980" cy="1207889"/>
          </a:xfrm>
          <a:prstGeom prst="rect">
            <a:avLst/>
          </a:prstGeom>
        </p:spPr>
      </p:pic>
      <p:sp>
        <p:nvSpPr>
          <p:cNvPr id="6" name="Text 2"/>
          <p:cNvSpPr/>
          <p:nvPr/>
        </p:nvSpPr>
        <p:spPr>
          <a:xfrm>
            <a:off x="2533769" y="2310170"/>
            <a:ext cx="9562743" cy="805339"/>
          </a:xfrm>
          <a:prstGeom prst="rect">
            <a:avLst/>
          </a:prstGeom>
          <a:noFill/>
          <a:ln/>
        </p:spPr>
        <p:txBody>
          <a:bodyPr wrap="square" rtlCol="0" anchor="t"/>
          <a:lstStyle/>
          <a:p>
            <a:pPr marL="0" indent="0">
              <a:lnSpc>
                <a:spcPts val="3170"/>
              </a:lnSpc>
              <a:buNone/>
            </a:pPr>
            <a:r>
              <a:rPr lang="en-US" sz="1982" kern="0" spc="-32" dirty="0">
                <a:solidFill>
                  <a:srgbClr val="E5E0DF"/>
                </a:solidFill>
                <a:latin typeface="Inter" pitchFamily="34" charset="0"/>
                <a:ea typeface="Inter" pitchFamily="34" charset="-122"/>
                <a:cs typeface="Inter" pitchFamily="34" charset="-120"/>
              </a:rPr>
              <a:t>(Approved by AICTE, New Delhi and affliated to VTU Belagavi) No. 50(part) Hootagalli Industrial Area, Koorgalli Village,Mysuru-570018</a:t>
            </a:r>
            <a:endParaRPr lang="en-US" sz="1982" dirty="0"/>
          </a:p>
        </p:txBody>
      </p:sp>
      <p:sp>
        <p:nvSpPr>
          <p:cNvPr id="7" name="Text 3"/>
          <p:cNvSpPr/>
          <p:nvPr/>
        </p:nvSpPr>
        <p:spPr>
          <a:xfrm>
            <a:off x="2533769" y="3341965"/>
            <a:ext cx="9562743" cy="402669"/>
          </a:xfrm>
          <a:prstGeom prst="rect">
            <a:avLst/>
          </a:prstGeom>
          <a:noFill/>
          <a:ln/>
        </p:spPr>
        <p:txBody>
          <a:bodyPr wrap="none" rtlCol="0" anchor="t"/>
          <a:lstStyle/>
          <a:p>
            <a:pPr marL="0" indent="0">
              <a:lnSpc>
                <a:spcPts val="3170"/>
              </a:lnSpc>
              <a:buNone/>
            </a:pPr>
            <a:r>
              <a:rPr lang="en-US" sz="1982" kern="0" spc="-32" dirty="0">
                <a:solidFill>
                  <a:srgbClr val="E5E0DF"/>
                </a:solidFill>
                <a:latin typeface="Inter" pitchFamily="34" charset="0"/>
                <a:ea typeface="Inter" pitchFamily="34" charset="-122"/>
                <a:cs typeface="Inter" pitchFamily="34" charset="-120"/>
              </a:rPr>
              <a:t>                                    Department of Information Science Engineering</a:t>
            </a:r>
            <a:endParaRPr lang="en-US" sz="1982" dirty="0"/>
          </a:p>
        </p:txBody>
      </p:sp>
      <p:sp>
        <p:nvSpPr>
          <p:cNvPr id="8" name="Text 4"/>
          <p:cNvSpPr/>
          <p:nvPr/>
        </p:nvSpPr>
        <p:spPr>
          <a:xfrm>
            <a:off x="2533769" y="3971092"/>
            <a:ext cx="9562743" cy="402669"/>
          </a:xfrm>
          <a:prstGeom prst="rect">
            <a:avLst/>
          </a:prstGeom>
          <a:noFill/>
          <a:ln/>
        </p:spPr>
        <p:txBody>
          <a:bodyPr wrap="none" rtlCol="0" anchor="t"/>
          <a:lstStyle/>
          <a:p>
            <a:pPr marL="0" indent="0">
              <a:lnSpc>
                <a:spcPts val="3170"/>
              </a:lnSpc>
              <a:buNone/>
            </a:pPr>
            <a:r>
              <a:rPr lang="en-US" sz="1982" b="1" kern="0" spc="-32" dirty="0">
                <a:solidFill>
                  <a:srgbClr val="E5E0DF"/>
                </a:solidFill>
                <a:latin typeface="Inter" pitchFamily="34" charset="0"/>
                <a:ea typeface="Inter" pitchFamily="34" charset="-122"/>
                <a:cs typeface="Inter" pitchFamily="34" charset="-120"/>
              </a:rPr>
              <a:t>                                                              INTERNSHIP PPT ON</a:t>
            </a:r>
            <a:endParaRPr lang="en-US" sz="1982" dirty="0"/>
          </a:p>
        </p:txBody>
      </p:sp>
      <p:sp>
        <p:nvSpPr>
          <p:cNvPr id="9" name="Text 5"/>
          <p:cNvSpPr/>
          <p:nvPr/>
        </p:nvSpPr>
        <p:spPr>
          <a:xfrm>
            <a:off x="2533769" y="4600218"/>
            <a:ext cx="9562743" cy="322064"/>
          </a:xfrm>
          <a:prstGeom prst="rect">
            <a:avLst/>
          </a:prstGeom>
          <a:noFill/>
          <a:ln/>
        </p:spPr>
        <p:txBody>
          <a:bodyPr wrap="none" rtlCol="0" anchor="t"/>
          <a:lstStyle/>
          <a:p>
            <a:pPr marL="0" indent="0" algn="ctr">
              <a:lnSpc>
                <a:spcPts val="2536"/>
              </a:lnSpc>
              <a:buNone/>
            </a:pPr>
            <a:r>
              <a:rPr lang="en-US" sz="1585" b="1" kern="0" spc="-32" dirty="0">
                <a:solidFill>
                  <a:srgbClr val="E5E0DF"/>
                </a:solidFill>
                <a:latin typeface="Inter" pitchFamily="34" charset="0"/>
                <a:ea typeface="Inter" pitchFamily="34" charset="-122"/>
                <a:cs typeface="Inter" pitchFamily="34" charset="-120"/>
              </a:rPr>
              <a:t>“SOCIAL MEDIA SENTIMENT ANALYSIS”</a:t>
            </a:r>
            <a:endParaRPr lang="en-US" sz="1585" dirty="0"/>
          </a:p>
        </p:txBody>
      </p:sp>
      <p:sp>
        <p:nvSpPr>
          <p:cNvPr id="10" name="Text 6"/>
          <p:cNvSpPr/>
          <p:nvPr/>
        </p:nvSpPr>
        <p:spPr>
          <a:xfrm>
            <a:off x="2533769" y="5148739"/>
            <a:ext cx="9562743" cy="322064"/>
          </a:xfrm>
          <a:prstGeom prst="rect">
            <a:avLst/>
          </a:prstGeom>
          <a:noFill/>
          <a:ln/>
        </p:spPr>
        <p:txBody>
          <a:bodyPr wrap="none" rtlCol="0" anchor="t"/>
          <a:lstStyle/>
          <a:p>
            <a:pPr marL="0" indent="0" algn="ctr">
              <a:lnSpc>
                <a:spcPts val="2536"/>
              </a:lnSpc>
              <a:buNone/>
            </a:pPr>
            <a:r>
              <a:rPr lang="en-US" sz="1585" b="1" kern="0" spc="-32" dirty="0">
                <a:solidFill>
                  <a:srgbClr val="E5E0DF"/>
                </a:solidFill>
                <a:latin typeface="Inter" pitchFamily="34" charset="0"/>
                <a:ea typeface="Inter" pitchFamily="34" charset="-122"/>
                <a:cs typeface="Inter" pitchFamily="34" charset="-120"/>
              </a:rPr>
              <a:t>AT</a:t>
            </a:r>
            <a:endParaRPr lang="en-US" sz="1585" dirty="0"/>
          </a:p>
        </p:txBody>
      </p:sp>
      <p:sp>
        <p:nvSpPr>
          <p:cNvPr id="11" name="Text 7"/>
          <p:cNvSpPr/>
          <p:nvPr/>
        </p:nvSpPr>
        <p:spPr>
          <a:xfrm>
            <a:off x="2533769" y="5697260"/>
            <a:ext cx="9562743" cy="322064"/>
          </a:xfrm>
          <a:prstGeom prst="rect">
            <a:avLst/>
          </a:prstGeom>
          <a:noFill/>
          <a:ln/>
        </p:spPr>
        <p:txBody>
          <a:bodyPr wrap="none" rtlCol="0" anchor="t"/>
          <a:lstStyle/>
          <a:p>
            <a:pPr marL="0" indent="0" algn="ctr">
              <a:lnSpc>
                <a:spcPts val="2536"/>
              </a:lnSpc>
              <a:buNone/>
            </a:pPr>
            <a:r>
              <a:rPr lang="en-US" sz="1585" b="1" kern="0" spc="-32" dirty="0">
                <a:solidFill>
                  <a:srgbClr val="E5E0DF"/>
                </a:solidFill>
                <a:latin typeface="Inter" pitchFamily="34" charset="0"/>
                <a:ea typeface="Inter" pitchFamily="34" charset="-122"/>
                <a:cs typeface="Inter" pitchFamily="34" charset="-120"/>
              </a:rPr>
              <a:t>VARCONS TECHNOLOGY PRIVATE LIMITED</a:t>
            </a:r>
            <a:endParaRPr lang="en-US" sz="1585" dirty="0"/>
          </a:p>
        </p:txBody>
      </p:sp>
      <p:sp>
        <p:nvSpPr>
          <p:cNvPr id="12" name="Text 8"/>
          <p:cNvSpPr/>
          <p:nvPr/>
        </p:nvSpPr>
        <p:spPr>
          <a:xfrm>
            <a:off x="2533769" y="6245781"/>
            <a:ext cx="9562743" cy="805339"/>
          </a:xfrm>
          <a:prstGeom prst="rect">
            <a:avLst/>
          </a:prstGeom>
          <a:noFill/>
          <a:ln/>
        </p:spPr>
        <p:txBody>
          <a:bodyPr wrap="square" rtlCol="0" anchor="t"/>
          <a:lstStyle/>
          <a:p>
            <a:pPr marL="0" indent="0">
              <a:lnSpc>
                <a:spcPts val="3170"/>
              </a:lnSpc>
              <a:buNone/>
            </a:pPr>
            <a:r>
              <a:rPr lang="en-US" sz="1982" b="1" kern="0" spc="-32" dirty="0">
                <a:solidFill>
                  <a:srgbClr val="E5E0DF"/>
                </a:solidFill>
                <a:latin typeface="Inter" pitchFamily="34" charset="0"/>
                <a:ea typeface="Inter" pitchFamily="34" charset="-122"/>
                <a:cs typeface="Inter" pitchFamily="34" charset="-120"/>
              </a:rPr>
              <a:t>Under the Guidance of Ms. Spoorthi H C</a:t>
            </a:r>
            <a:r>
              <a:rPr lang="en-US" sz="1982" kern="0" spc="-32" dirty="0">
                <a:solidFill>
                  <a:srgbClr val="E5E0DF"/>
                </a:solidFill>
                <a:latin typeface="Inter" pitchFamily="34" charset="0"/>
                <a:ea typeface="Inter" pitchFamily="34" charset="-122"/>
                <a:cs typeface="Inter" pitchFamily="34" charset="-120"/>
              </a:rPr>
              <a:t>, Director of Varcons Technology Private                                                                                                        -                                                          Limited</a:t>
            </a:r>
            <a:endParaRPr lang="en-US" sz="1982" dirty="0"/>
          </a:p>
        </p:txBody>
      </p:sp>
      <p:sp>
        <p:nvSpPr>
          <p:cNvPr id="13" name="Text 9"/>
          <p:cNvSpPr/>
          <p:nvPr/>
        </p:nvSpPr>
        <p:spPr>
          <a:xfrm>
            <a:off x="2533769" y="7277576"/>
            <a:ext cx="9562743" cy="402669"/>
          </a:xfrm>
          <a:prstGeom prst="rect">
            <a:avLst/>
          </a:prstGeom>
          <a:noFill/>
          <a:ln/>
        </p:spPr>
        <p:txBody>
          <a:bodyPr wrap="none" rtlCol="0" anchor="t"/>
          <a:lstStyle/>
          <a:p>
            <a:pPr marL="0" indent="0">
              <a:lnSpc>
                <a:spcPts val="3170"/>
              </a:lnSpc>
              <a:buNone/>
            </a:pPr>
            <a:endParaRPr lang="en-US" sz="1982"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2037993" y="1147882"/>
            <a:ext cx="10554414" cy="5328404"/>
          </a:xfrm>
          <a:prstGeom prst="rect">
            <a:avLst/>
          </a:prstGeom>
        </p:spPr>
      </p:pic>
      <p:sp>
        <p:nvSpPr>
          <p:cNvPr id="5" name="Text 2"/>
          <p:cNvSpPr/>
          <p:nvPr/>
        </p:nvSpPr>
        <p:spPr>
          <a:xfrm>
            <a:off x="2037993" y="6726198"/>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larger the word, the more frequently it appears in the negative tweets.</a:t>
            </a:r>
            <a:endParaRPr lang="en-US" sz="17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4783633"/>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4783633"/>
          </a:xfrm>
          <a:prstGeom prst="rect">
            <a:avLst/>
          </a:prstGeom>
        </p:spPr>
      </p:pic>
      <p:sp>
        <p:nvSpPr>
          <p:cNvPr id="5" name="Shape 2"/>
          <p:cNvSpPr/>
          <p:nvPr/>
        </p:nvSpPr>
        <p:spPr>
          <a:xfrm>
            <a:off x="0" y="0"/>
            <a:ext cx="14630400" cy="14783633"/>
          </a:xfrm>
          <a:prstGeom prst="rect">
            <a:avLst/>
          </a:prstGeom>
          <a:solidFill>
            <a:srgbClr val="272525">
              <a:alpha val="80000"/>
            </a:srgbClr>
          </a:solidFill>
          <a:ln/>
        </p:spPr>
      </p:sp>
      <p:sp>
        <p:nvSpPr>
          <p:cNvPr id="6" name="Text 3"/>
          <p:cNvSpPr/>
          <p:nvPr/>
        </p:nvSpPr>
        <p:spPr>
          <a:xfrm>
            <a:off x="3621167" y="567571"/>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GloVe (Global Vectors for Word Representation)</a:t>
            </a:r>
            <a:endParaRPr lang="en-US" sz="1225" dirty="0"/>
          </a:p>
        </p:txBody>
      </p:sp>
      <p:pic>
        <p:nvPicPr>
          <p:cNvPr id="7" name="Image 1" descr="preencoded.png"/>
          <p:cNvPicPr>
            <a:picLocks noChangeAspect="1"/>
          </p:cNvPicPr>
          <p:nvPr/>
        </p:nvPicPr>
        <p:blipFill>
          <a:blip r:embed="rId4"/>
          <a:stretch>
            <a:fillRect/>
          </a:stretch>
        </p:blipFill>
        <p:spPr>
          <a:xfrm>
            <a:off x="3621167" y="991195"/>
            <a:ext cx="5054918" cy="4270653"/>
          </a:xfrm>
          <a:prstGeom prst="rect">
            <a:avLst/>
          </a:prstGeom>
        </p:spPr>
      </p:pic>
      <p:sp>
        <p:nvSpPr>
          <p:cNvPr id="8" name="Text 4"/>
          <p:cNvSpPr/>
          <p:nvPr/>
        </p:nvSpPr>
        <p:spPr>
          <a:xfrm>
            <a:off x="3621167" y="5436751"/>
            <a:ext cx="7388066" cy="994886"/>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natural language processing (NLP), Embedding refers to a technique for representing words or phrases as vectors. These vectors are essentially numerical arrays that capture the semantic meaning and relationships between words. Word embedding allows us to process text data numerically, which is much more efficient for tasks like machine learning.</a:t>
            </a:r>
            <a:endParaRPr lang="en-US" sz="1225" dirty="0"/>
          </a:p>
        </p:txBody>
      </p:sp>
      <p:sp>
        <p:nvSpPr>
          <p:cNvPr id="9" name="Text 5"/>
          <p:cNvSpPr/>
          <p:nvPr/>
        </p:nvSpPr>
        <p:spPr>
          <a:xfrm>
            <a:off x="3621167" y="6606540"/>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Example:</a:t>
            </a:r>
            <a:endParaRPr lang="en-US" sz="1225" dirty="0"/>
          </a:p>
        </p:txBody>
      </p:sp>
      <p:sp>
        <p:nvSpPr>
          <p:cNvPr id="10" name="Text 6"/>
          <p:cNvSpPr/>
          <p:nvPr/>
        </p:nvSpPr>
        <p:spPr>
          <a:xfrm>
            <a:off x="3621167" y="7030164"/>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Imagine you're trying to teach a computer to understand synonyms. Here's how word embeddings, specifically GloVe, could help:</a:t>
            </a:r>
            <a:endParaRPr lang="en-US" sz="1225" dirty="0"/>
          </a:p>
        </p:txBody>
      </p:sp>
      <p:sp>
        <p:nvSpPr>
          <p:cNvPr id="11" name="Text 7"/>
          <p:cNvSpPr/>
          <p:nvPr/>
        </p:nvSpPr>
        <p:spPr>
          <a:xfrm>
            <a:off x="3870008" y="7702510"/>
            <a:ext cx="7139226" cy="279797"/>
          </a:xfrm>
          <a:prstGeom prst="rect">
            <a:avLst/>
          </a:prstGeom>
          <a:noFill/>
          <a:ln/>
        </p:spPr>
        <p:txBody>
          <a:bodyPr wrap="none" rtlCol="0" anchor="t"/>
          <a:lstStyle/>
          <a:p>
            <a:pPr marL="342900" indent="-342900" algn="l">
              <a:lnSpc>
                <a:spcPts val="2204"/>
              </a:lnSpc>
              <a:buSzPct val="100000"/>
              <a:buFont typeface="+mj-lt"/>
              <a:buAutoNum type="arabicPeriod"/>
            </a:pPr>
            <a:r>
              <a:rPr lang="en-US" sz="1225" kern="0" spc="-24" dirty="0">
                <a:solidFill>
                  <a:srgbClr val="E5E0DF"/>
                </a:solidFill>
                <a:latin typeface="Inter" pitchFamily="34" charset="0"/>
                <a:ea typeface="Inter" pitchFamily="34" charset="-122"/>
                <a:cs typeface="Inter" pitchFamily="34" charset="-120"/>
              </a:rPr>
              <a:t>Building a Word Neighborhood:</a:t>
            </a:r>
            <a:endParaRPr lang="en-US" sz="1225" dirty="0"/>
          </a:p>
        </p:txBody>
      </p:sp>
      <p:sp>
        <p:nvSpPr>
          <p:cNvPr id="12" name="Text 8"/>
          <p:cNvSpPr/>
          <p:nvPr/>
        </p:nvSpPr>
        <p:spPr>
          <a:xfrm>
            <a:off x="3621167" y="8157210"/>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Think of a sentence like "The king wore a golden crown." GloVe would look at nearby words for "king" - in this case, "wore" and "crown." These words appear close together often, making them "neighbors" for "king". </a:t>
            </a:r>
            <a:endParaRPr lang="en-US" sz="1225" dirty="0"/>
          </a:p>
        </p:txBody>
      </p:sp>
      <p:sp>
        <p:nvSpPr>
          <p:cNvPr id="13" name="Text 9"/>
          <p:cNvSpPr/>
          <p:nvPr/>
        </p:nvSpPr>
        <p:spPr>
          <a:xfrm>
            <a:off x="3621167" y="9078278"/>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2. Analyzing the Neighborhood:</a:t>
            </a:r>
            <a:endParaRPr lang="en-US" sz="1225" dirty="0"/>
          </a:p>
        </p:txBody>
      </p:sp>
      <p:sp>
        <p:nvSpPr>
          <p:cNvPr id="14" name="Text 10"/>
          <p:cNvSpPr/>
          <p:nvPr/>
        </p:nvSpPr>
        <p:spPr>
          <a:xfrm>
            <a:off x="3621167" y="9501902"/>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Now, imagine another sentence: "The queen wore a beautiful crown." Similar to "king," GloVe would see "wore" and "crown" as neighbors for "queen."</a:t>
            </a:r>
            <a:endParaRPr lang="en-US" sz="1225" dirty="0"/>
          </a:p>
        </p:txBody>
      </p:sp>
      <p:sp>
        <p:nvSpPr>
          <p:cNvPr id="15" name="Text 11"/>
          <p:cNvSpPr/>
          <p:nvPr/>
        </p:nvSpPr>
        <p:spPr>
          <a:xfrm>
            <a:off x="3621167" y="10174248"/>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 3. Making Connections:</a:t>
            </a:r>
            <a:endParaRPr lang="en-US" sz="1225" dirty="0"/>
          </a:p>
        </p:txBody>
      </p:sp>
      <p:sp>
        <p:nvSpPr>
          <p:cNvPr id="16" name="Text 12"/>
          <p:cNvSpPr/>
          <p:nvPr/>
        </p:nvSpPr>
        <p:spPr>
          <a:xfrm>
            <a:off x="3621167" y="10597872"/>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Since both "king" and "queen" share similar neighbors ("wore" and "crown"), GloVe creates a connection between them. It understands that "king" and "queen" are somehow related, even though they aren't exactly the same word. </a:t>
            </a:r>
            <a:endParaRPr lang="en-US" sz="1225" dirty="0"/>
          </a:p>
        </p:txBody>
      </p:sp>
      <p:sp>
        <p:nvSpPr>
          <p:cNvPr id="17" name="Text 13"/>
          <p:cNvSpPr/>
          <p:nvPr/>
        </p:nvSpPr>
        <p:spPr>
          <a:xfrm>
            <a:off x="3621167" y="11518940"/>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4. Capturing Meaning in Numbers:</a:t>
            </a:r>
            <a:endParaRPr lang="en-US" sz="1225" dirty="0"/>
          </a:p>
        </p:txBody>
      </p:sp>
      <p:sp>
        <p:nvSpPr>
          <p:cNvPr id="18" name="Text 14"/>
          <p:cNvSpPr/>
          <p:nvPr/>
        </p:nvSpPr>
        <p:spPr>
          <a:xfrm>
            <a:off x="3621167" y="11942564"/>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GloVe takes these connections and turns them into numbers. Each word gets its own unique set of numbers, like a special code. Words with similar meanings will have codes that are close to each other. So, how is this useful?</a:t>
            </a:r>
            <a:endParaRPr lang="en-US" sz="1225" dirty="0"/>
          </a:p>
        </p:txBody>
      </p:sp>
      <p:sp>
        <p:nvSpPr>
          <p:cNvPr id="19" name="Text 15"/>
          <p:cNvSpPr/>
          <p:nvPr/>
        </p:nvSpPr>
        <p:spPr>
          <a:xfrm>
            <a:off x="3621167" y="12863632"/>
            <a:ext cx="7388066" cy="1492329"/>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Imagine the computer is reading a new sentence: "The prince needs a hat." Based on the codes, the computer can see that "prince" is similar to "king" (both royalty), and "hat" is similar to "crown" (both headwear). Using this knowledge, the computer might guess that the prince, like the king, needs something for his head. This is a simplified example, but it shows how GloVe captures the meaning of words by looking at how they are used together. It creates a numerical representation of words and their relationships, allowing computers to better understand the nuances of language.</a:t>
            </a:r>
            <a:endParaRPr lang="en-US" sz="122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21478280"/>
          </a:xfrm>
          <a:prstGeom prst="rect">
            <a:avLst/>
          </a:prstGeom>
          <a:solidFill>
            <a:srgbClr val="CCCCCC"/>
          </a:solidFill>
          <a:ln/>
        </p:spPr>
      </p:sp>
      <p:pic>
        <p:nvPicPr>
          <p:cNvPr id="4" name="Image 0" descr="preencoded.png"/>
          <p:cNvPicPr>
            <a:picLocks noChangeAspect="1"/>
          </p:cNvPicPr>
          <p:nvPr/>
        </p:nvPicPr>
        <p:blipFill>
          <a:blip r:embed="rId3"/>
          <a:stretch>
            <a:fillRect/>
          </a:stretch>
        </p:blipFill>
        <p:spPr>
          <a:xfrm>
            <a:off x="0" y="0"/>
            <a:ext cx="14630400" cy="21478280"/>
          </a:xfrm>
          <a:prstGeom prst="rect">
            <a:avLst/>
          </a:prstGeom>
        </p:spPr>
      </p:pic>
      <p:sp>
        <p:nvSpPr>
          <p:cNvPr id="5" name="Shape 2"/>
          <p:cNvSpPr/>
          <p:nvPr/>
        </p:nvSpPr>
        <p:spPr>
          <a:xfrm>
            <a:off x="0" y="0"/>
            <a:ext cx="14630400" cy="21478280"/>
          </a:xfrm>
          <a:prstGeom prst="rect">
            <a:avLst/>
          </a:prstGeom>
          <a:solidFill>
            <a:srgbClr val="CCCCCC">
              <a:alpha val="85000"/>
            </a:srgbClr>
          </a:solidFill>
          <a:ln/>
        </p:spPr>
      </p:sp>
      <p:sp>
        <p:nvSpPr>
          <p:cNvPr id="6" name="Text 3"/>
          <p:cNvSpPr/>
          <p:nvPr/>
        </p:nvSpPr>
        <p:spPr>
          <a:xfrm>
            <a:off x="3621167" y="427673"/>
            <a:ext cx="2851309" cy="243007"/>
          </a:xfrm>
          <a:prstGeom prst="rect">
            <a:avLst/>
          </a:prstGeom>
          <a:noFill/>
          <a:ln/>
        </p:spPr>
        <p:txBody>
          <a:bodyPr wrap="none" rtlCol="0" anchor="t"/>
          <a:lstStyle/>
          <a:p>
            <a:pPr marL="0" indent="0">
              <a:lnSpc>
                <a:spcPts val="1914"/>
              </a:lnSpc>
              <a:buNone/>
            </a:pPr>
            <a:r>
              <a:rPr lang="en-US" sz="1531" b="1" kern="0" spc="-46" dirty="0">
                <a:solidFill>
                  <a:srgbClr val="000000"/>
                </a:solidFill>
                <a:latin typeface="Inter" pitchFamily="34" charset="0"/>
                <a:ea typeface="Inter" pitchFamily="34" charset="-122"/>
                <a:cs typeface="Inter" pitchFamily="34" charset="-120"/>
              </a:rPr>
              <a:t>Feature Extraction - Scatter Plot</a:t>
            </a:r>
            <a:endParaRPr lang="en-US" sz="1531" dirty="0"/>
          </a:p>
        </p:txBody>
      </p:sp>
      <p:pic>
        <p:nvPicPr>
          <p:cNvPr id="7" name="Image 1" descr="preencoded.png"/>
          <p:cNvPicPr>
            <a:picLocks noChangeAspect="1"/>
          </p:cNvPicPr>
          <p:nvPr/>
        </p:nvPicPr>
        <p:blipFill>
          <a:blip r:embed="rId4"/>
          <a:stretch>
            <a:fillRect/>
          </a:stretch>
        </p:blipFill>
        <p:spPr>
          <a:xfrm>
            <a:off x="5228392" y="845582"/>
            <a:ext cx="4173617" cy="4018955"/>
          </a:xfrm>
          <a:prstGeom prst="rect">
            <a:avLst/>
          </a:prstGeom>
        </p:spPr>
      </p:pic>
      <p:sp>
        <p:nvSpPr>
          <p:cNvPr id="8" name="Text 4"/>
          <p:cNvSpPr/>
          <p:nvPr/>
        </p:nvSpPr>
        <p:spPr>
          <a:xfrm>
            <a:off x="3621167" y="5039439"/>
            <a:ext cx="7388066" cy="497443"/>
          </a:xfrm>
          <a:prstGeom prst="rect">
            <a:avLst/>
          </a:prstGeom>
          <a:noFill/>
          <a:ln/>
        </p:spPr>
        <p:txBody>
          <a:bodyPr wrap="squar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Scatter plot that shows correlation of words in the corpus: red indicates negatives, blue indicates positives.</a:t>
            </a:r>
            <a:endParaRPr lang="en-US" sz="1225" dirty="0"/>
          </a:p>
        </p:txBody>
      </p:sp>
      <p:sp>
        <p:nvSpPr>
          <p:cNvPr id="9" name="Text 5"/>
          <p:cNvSpPr/>
          <p:nvPr/>
        </p:nvSpPr>
        <p:spPr>
          <a:xfrm>
            <a:off x="3869888" y="5711785"/>
            <a:ext cx="7139345" cy="839391"/>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272525"/>
                </a:solidFill>
                <a:latin typeface="Inter" pitchFamily="34" charset="0"/>
                <a:ea typeface="Inter" pitchFamily="34" charset="-122"/>
                <a:cs typeface="Inter" pitchFamily="34" charset="-120"/>
              </a:rPr>
              <a:t>Feature extraction</a:t>
            </a:r>
            <a:r>
              <a:rPr lang="en-US" sz="1225" kern="0" spc="-24" dirty="0">
                <a:solidFill>
                  <a:srgbClr val="272525"/>
                </a:solidFill>
                <a:latin typeface="Inter" pitchFamily="34" charset="0"/>
                <a:ea typeface="Inter" pitchFamily="34" charset="-122"/>
                <a:cs typeface="Inter" pitchFamily="34" charset="-120"/>
              </a:rPr>
              <a:t> is a technique used in machine learning to identify and extract important information from raw data. In the case of text data, features might be individual words or groups of words.</a:t>
            </a:r>
            <a:endParaRPr lang="en-US" sz="1225" dirty="0"/>
          </a:p>
        </p:txBody>
      </p:sp>
      <p:sp>
        <p:nvSpPr>
          <p:cNvPr id="10" name="Text 6"/>
          <p:cNvSpPr/>
          <p:nvPr/>
        </p:nvSpPr>
        <p:spPr>
          <a:xfrm>
            <a:off x="3869888" y="6613327"/>
            <a:ext cx="7139345" cy="839391"/>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272525"/>
                </a:solidFill>
                <a:latin typeface="Inter" pitchFamily="34" charset="0"/>
                <a:ea typeface="Inter" pitchFamily="34" charset="-122"/>
                <a:cs typeface="Inter" pitchFamily="34" charset="-120"/>
              </a:rPr>
              <a:t>Bag-of-words</a:t>
            </a:r>
            <a:r>
              <a:rPr lang="en-US" sz="1225" kern="0" spc="-24" dirty="0">
                <a:solidFill>
                  <a:srgbClr val="272525"/>
                </a:solidFill>
                <a:latin typeface="Inter" pitchFamily="34" charset="0"/>
                <a:ea typeface="Inter" pitchFamily="34" charset="-122"/>
                <a:cs typeface="Inter" pitchFamily="34" charset="-120"/>
              </a:rPr>
              <a:t> is a common approach to feature extraction for text. It treats a document as a collection of words, ignoring grammar and word order. Each word is considered a feature, and the frequency of each word in the document is counted.</a:t>
            </a:r>
            <a:endParaRPr lang="en-US" sz="1225" dirty="0"/>
          </a:p>
        </p:txBody>
      </p:sp>
      <p:sp>
        <p:nvSpPr>
          <p:cNvPr id="11" name="Text 7"/>
          <p:cNvSpPr/>
          <p:nvPr/>
        </p:nvSpPr>
        <p:spPr>
          <a:xfrm>
            <a:off x="3869888" y="7514868"/>
            <a:ext cx="7139345" cy="1119187"/>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272525"/>
                </a:solidFill>
                <a:latin typeface="Inter" pitchFamily="34" charset="0"/>
                <a:ea typeface="Inter" pitchFamily="34" charset="-122"/>
                <a:cs typeface="Inter" pitchFamily="34" charset="-120"/>
              </a:rPr>
              <a:t>TF-IDF</a:t>
            </a:r>
            <a:r>
              <a:rPr lang="en-US" sz="1225" kern="0" spc="-24" dirty="0">
                <a:solidFill>
                  <a:srgbClr val="272525"/>
                </a:solidFill>
                <a:latin typeface="Inter" pitchFamily="34" charset="0"/>
                <a:ea typeface="Inter" pitchFamily="34" charset="-122"/>
                <a:cs typeface="Inter" pitchFamily="34" charset="-120"/>
              </a:rPr>
              <a:t> (term frequency-inverse document frequency) is a way to weight the features extracted from text data. Words that appear often in a single document but not in many documents overall are considered more important features. This is because they are more likely to be relevant to the content of that specific document.</a:t>
            </a:r>
            <a:endParaRPr lang="en-US" sz="1225" dirty="0"/>
          </a:p>
        </p:txBody>
      </p:sp>
      <p:sp>
        <p:nvSpPr>
          <p:cNvPr id="12" name="Text 8"/>
          <p:cNvSpPr/>
          <p:nvPr/>
        </p:nvSpPr>
        <p:spPr>
          <a:xfrm>
            <a:off x="3621167" y="8808958"/>
            <a:ext cx="7388066" cy="497443"/>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The scatter plot in the image shows the correlation between these features (words) according to the TF-IDF weighting. Words are plotted based on two measures:</a:t>
            </a:r>
            <a:endParaRPr lang="en-US" sz="1225" dirty="0"/>
          </a:p>
        </p:txBody>
      </p:sp>
      <p:sp>
        <p:nvSpPr>
          <p:cNvPr id="13" name="Text 9"/>
          <p:cNvSpPr/>
          <p:nvPr/>
        </p:nvSpPr>
        <p:spPr>
          <a:xfrm>
            <a:off x="3869888" y="9481304"/>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272525"/>
                </a:solidFill>
                <a:latin typeface="Inter" pitchFamily="34" charset="0"/>
                <a:ea typeface="Inter" pitchFamily="34" charset="-122"/>
                <a:cs typeface="Inter" pitchFamily="34" charset="-120"/>
              </a:rPr>
              <a:t>X-axis:</a:t>
            </a:r>
            <a:r>
              <a:rPr lang="en-US" sz="1225" kern="0" spc="-24" dirty="0">
                <a:solidFill>
                  <a:srgbClr val="272525"/>
                </a:solidFill>
                <a:latin typeface="Inter" pitchFamily="34" charset="0"/>
                <a:ea typeface="Inter" pitchFamily="34" charset="-122"/>
                <a:cs typeface="Inter" pitchFamily="34" charset="-120"/>
              </a:rPr>
              <a:t> TF-IDF weight of the word in a specific document</a:t>
            </a:r>
            <a:endParaRPr lang="en-US" sz="1225" dirty="0"/>
          </a:p>
        </p:txBody>
      </p:sp>
      <p:sp>
        <p:nvSpPr>
          <p:cNvPr id="14" name="Text 10"/>
          <p:cNvSpPr/>
          <p:nvPr/>
        </p:nvSpPr>
        <p:spPr>
          <a:xfrm>
            <a:off x="3869888" y="9823252"/>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272525"/>
                </a:solidFill>
                <a:latin typeface="Inter" pitchFamily="34" charset="0"/>
                <a:ea typeface="Inter" pitchFamily="34" charset="-122"/>
                <a:cs typeface="Inter" pitchFamily="34" charset="-120"/>
              </a:rPr>
              <a:t>Y-axis:</a:t>
            </a:r>
            <a:r>
              <a:rPr lang="en-US" sz="1225" kern="0" spc="-24" dirty="0">
                <a:solidFill>
                  <a:srgbClr val="272525"/>
                </a:solidFill>
                <a:latin typeface="Inter" pitchFamily="34" charset="0"/>
                <a:ea typeface="Inter" pitchFamily="34" charset="-122"/>
                <a:cs typeface="Inter" pitchFamily="34" charset="-120"/>
              </a:rPr>
              <a:t> TF-IDF weight of the word across the entire corpus (all documents)</a:t>
            </a:r>
            <a:endParaRPr lang="en-US" sz="1225" dirty="0"/>
          </a:p>
        </p:txBody>
      </p:sp>
      <p:sp>
        <p:nvSpPr>
          <p:cNvPr id="15" name="Text 11"/>
          <p:cNvSpPr/>
          <p:nvPr/>
        </p:nvSpPr>
        <p:spPr>
          <a:xfrm>
            <a:off x="3621167" y="10277951"/>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The color of the point corresponds to the sentiment of the word:</a:t>
            </a:r>
            <a:endParaRPr lang="en-US" sz="1225" dirty="0"/>
          </a:p>
        </p:txBody>
      </p:sp>
      <p:sp>
        <p:nvSpPr>
          <p:cNvPr id="16" name="Text 12"/>
          <p:cNvSpPr/>
          <p:nvPr/>
        </p:nvSpPr>
        <p:spPr>
          <a:xfrm>
            <a:off x="3869888" y="10701576"/>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272525"/>
                </a:solidFill>
                <a:latin typeface="Inter" pitchFamily="34" charset="0"/>
                <a:ea typeface="Inter" pitchFamily="34" charset="-122"/>
                <a:cs typeface="Inter" pitchFamily="34" charset="-120"/>
              </a:rPr>
              <a:t>Red:</a:t>
            </a:r>
            <a:r>
              <a:rPr lang="en-US" sz="1225" kern="0" spc="-24" dirty="0">
                <a:solidFill>
                  <a:srgbClr val="272525"/>
                </a:solidFill>
                <a:latin typeface="Inter" pitchFamily="34" charset="0"/>
                <a:ea typeface="Inter" pitchFamily="34" charset="-122"/>
                <a:cs typeface="Inter" pitchFamily="34" charset="-120"/>
              </a:rPr>
              <a:t> Negative sentiment</a:t>
            </a:r>
            <a:endParaRPr lang="en-US" sz="1225" dirty="0"/>
          </a:p>
        </p:txBody>
      </p:sp>
      <p:sp>
        <p:nvSpPr>
          <p:cNvPr id="17" name="Text 13"/>
          <p:cNvSpPr/>
          <p:nvPr/>
        </p:nvSpPr>
        <p:spPr>
          <a:xfrm>
            <a:off x="3869888" y="11043523"/>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272525"/>
                </a:solidFill>
                <a:latin typeface="Inter" pitchFamily="34" charset="0"/>
                <a:ea typeface="Inter" pitchFamily="34" charset="-122"/>
                <a:cs typeface="Inter" pitchFamily="34" charset="-120"/>
              </a:rPr>
              <a:t>Blue:</a:t>
            </a:r>
            <a:r>
              <a:rPr lang="en-US" sz="1225" kern="0" spc="-24" dirty="0">
                <a:solidFill>
                  <a:srgbClr val="272525"/>
                </a:solidFill>
                <a:latin typeface="Inter" pitchFamily="34" charset="0"/>
                <a:ea typeface="Inter" pitchFamily="34" charset="-122"/>
                <a:cs typeface="Inter" pitchFamily="34" charset="-120"/>
              </a:rPr>
              <a:t> Positive sentiment</a:t>
            </a:r>
            <a:endParaRPr lang="en-US" sz="1225" dirty="0"/>
          </a:p>
        </p:txBody>
      </p:sp>
      <p:sp>
        <p:nvSpPr>
          <p:cNvPr id="18" name="Text 14"/>
          <p:cNvSpPr/>
          <p:nvPr/>
        </p:nvSpPr>
        <p:spPr>
          <a:xfrm>
            <a:off x="3621167" y="11498223"/>
            <a:ext cx="7388066" cy="1243608"/>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By looking at the scatter plot, we can see which words tend to appear together in documents that have similar sentiment. For example, if we see a cluster of red dots in the upper right corner, this would indicate that there are words that frequently appear together in documents with a negative sentiment, and that these words also tend to have a high TF-IDF weight overall (i.e. they are important words across the corpus).</a:t>
            </a:r>
            <a:endParaRPr lang="en-US" sz="1225" dirty="0"/>
          </a:p>
        </p:txBody>
      </p:sp>
      <p:sp>
        <p:nvSpPr>
          <p:cNvPr id="19" name="Text 15"/>
          <p:cNvSpPr/>
          <p:nvPr/>
        </p:nvSpPr>
        <p:spPr>
          <a:xfrm>
            <a:off x="3621167" y="12916733"/>
            <a:ext cx="7388066" cy="248722"/>
          </a:xfrm>
          <a:prstGeom prst="rect">
            <a:avLst/>
          </a:prstGeom>
          <a:noFill/>
          <a:ln/>
        </p:spPr>
        <p:txBody>
          <a:bodyPr wrap="non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Example:</a:t>
            </a:r>
            <a:endParaRPr lang="en-US" sz="1225" dirty="0"/>
          </a:p>
        </p:txBody>
      </p:sp>
      <p:sp>
        <p:nvSpPr>
          <p:cNvPr id="20" name="Text 16"/>
          <p:cNvSpPr/>
          <p:nvPr/>
        </p:nvSpPr>
        <p:spPr>
          <a:xfrm>
            <a:off x="3621167" y="13340358"/>
            <a:ext cx="7388066"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Let's take a much simpler example with just three short documents:</a:t>
            </a:r>
            <a:endParaRPr lang="en-US" sz="1225" dirty="0"/>
          </a:p>
        </p:txBody>
      </p:sp>
      <p:sp>
        <p:nvSpPr>
          <p:cNvPr id="21" name="Text 17"/>
          <p:cNvSpPr/>
          <p:nvPr/>
        </p:nvSpPr>
        <p:spPr>
          <a:xfrm>
            <a:off x="3869888" y="13763982"/>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272525"/>
                </a:solidFill>
                <a:latin typeface="Inter" pitchFamily="34" charset="0"/>
                <a:ea typeface="Inter" pitchFamily="34" charset="-122"/>
                <a:cs typeface="Inter" pitchFamily="34" charset="-120"/>
              </a:rPr>
              <a:t>Doc 1: "I love pizza! It's the best food ever." (Positive)</a:t>
            </a:r>
            <a:endParaRPr lang="en-US" sz="1225" dirty="0"/>
          </a:p>
        </p:txBody>
      </p:sp>
      <p:sp>
        <p:nvSpPr>
          <p:cNvPr id="22" name="Text 18"/>
          <p:cNvSpPr/>
          <p:nvPr/>
        </p:nvSpPr>
        <p:spPr>
          <a:xfrm>
            <a:off x="3869888" y="14105930"/>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272525"/>
                </a:solidFill>
                <a:latin typeface="Inter" pitchFamily="34" charset="0"/>
                <a:ea typeface="Inter" pitchFamily="34" charset="-122"/>
                <a:cs typeface="Inter" pitchFamily="34" charset="-120"/>
              </a:rPr>
              <a:t>Doc 2: "This movie was awful. The acting was terrible." (Negative)</a:t>
            </a:r>
            <a:endParaRPr lang="en-US" sz="1225" dirty="0"/>
          </a:p>
        </p:txBody>
      </p:sp>
      <p:sp>
        <p:nvSpPr>
          <p:cNvPr id="23" name="Text 19"/>
          <p:cNvSpPr/>
          <p:nvPr/>
        </p:nvSpPr>
        <p:spPr>
          <a:xfrm>
            <a:off x="3869888" y="14447877"/>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272525"/>
                </a:solidFill>
                <a:latin typeface="Inter" pitchFamily="34" charset="0"/>
                <a:ea typeface="Inter" pitchFamily="34" charset="-122"/>
                <a:cs typeface="Inter" pitchFamily="34" charset="-120"/>
              </a:rPr>
              <a:t>Doc 3: "I made a delicious cake today. It's chocolate." (Positive)</a:t>
            </a:r>
            <a:endParaRPr lang="en-US" sz="1225" dirty="0"/>
          </a:p>
        </p:txBody>
      </p:sp>
      <p:sp>
        <p:nvSpPr>
          <p:cNvPr id="24" name="Text 20"/>
          <p:cNvSpPr/>
          <p:nvPr/>
        </p:nvSpPr>
        <p:spPr>
          <a:xfrm>
            <a:off x="3621167" y="14902577"/>
            <a:ext cx="7388066" cy="497443"/>
          </a:xfrm>
          <a:prstGeom prst="rect">
            <a:avLst/>
          </a:prstGeom>
          <a:noFill/>
          <a:ln/>
        </p:spPr>
        <p:txBody>
          <a:bodyPr wrap="squar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Feature Extraction:</a:t>
            </a:r>
            <a:r>
              <a:rPr lang="en-US" sz="1225" kern="0" spc="-24" dirty="0">
                <a:solidFill>
                  <a:srgbClr val="272525"/>
                </a:solidFill>
                <a:latin typeface="Inter" pitchFamily="34" charset="0"/>
                <a:ea typeface="Inter" pitchFamily="34" charset="-122"/>
                <a:cs typeface="Inter" pitchFamily="34" charset="-120"/>
              </a:rPr>
              <a:t> Here, our features are individual words. We get: "I", "love", "pizza", "best", "food", "ever", "this", "movie", "awful", "acting", "terrible", "made", "delicious", "cake", "today", "chocolate".</a:t>
            </a:r>
            <a:endParaRPr lang="en-US" sz="1225" dirty="0"/>
          </a:p>
        </p:txBody>
      </p:sp>
      <p:sp>
        <p:nvSpPr>
          <p:cNvPr id="25" name="Text 21"/>
          <p:cNvSpPr/>
          <p:nvPr/>
        </p:nvSpPr>
        <p:spPr>
          <a:xfrm>
            <a:off x="3621167" y="15574923"/>
            <a:ext cx="7388066" cy="248722"/>
          </a:xfrm>
          <a:prstGeom prst="rect">
            <a:avLst/>
          </a:prstGeom>
          <a:noFill/>
          <a:ln/>
        </p:spPr>
        <p:txBody>
          <a:bodyPr wrap="non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TF-IDF:</a:t>
            </a:r>
            <a:endParaRPr lang="en-US" sz="1225" dirty="0"/>
          </a:p>
        </p:txBody>
      </p:sp>
      <p:sp>
        <p:nvSpPr>
          <p:cNvPr id="26" name="Text 22"/>
          <p:cNvSpPr/>
          <p:nvPr/>
        </p:nvSpPr>
        <p:spPr>
          <a:xfrm>
            <a:off x="3869888" y="15998547"/>
            <a:ext cx="7139345" cy="1119187"/>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272525"/>
                </a:solidFill>
                <a:latin typeface="Inter" pitchFamily="34" charset="0"/>
                <a:ea typeface="Inter" pitchFamily="34" charset="-122"/>
                <a:cs typeface="Inter" pitchFamily="34" charset="-120"/>
              </a:rPr>
              <a:t>Consider "love" - It appears once in Doc 1 (positive) but not at all in the other documents. So, TF (term frequency) for "love" in Doc 1 would be 1, and IDF (inverse document frequency) would be high because it's only in one document. This gives "love" a high TF-IDF weight for Doc 1, potentially indicating a positive sentiment.</a:t>
            </a:r>
            <a:endParaRPr lang="en-US" sz="1225" dirty="0"/>
          </a:p>
        </p:txBody>
      </p:sp>
      <p:sp>
        <p:nvSpPr>
          <p:cNvPr id="27" name="Text 23"/>
          <p:cNvSpPr/>
          <p:nvPr/>
        </p:nvSpPr>
        <p:spPr>
          <a:xfrm>
            <a:off x="3869888" y="17179885"/>
            <a:ext cx="7139345"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272525"/>
                </a:solidFill>
                <a:latin typeface="Inter" pitchFamily="34" charset="0"/>
                <a:ea typeface="Inter" pitchFamily="34" charset="-122"/>
                <a:cs typeface="Inter" pitchFamily="34" charset="-120"/>
              </a:rPr>
              <a:t>Consider "awful" - It appears once in Doc 2 (negative) but not in the others. Similar to "love", "awful" would have a high TF-IDF weight for Doc 2, suggesting a negative sentiment.</a:t>
            </a:r>
            <a:endParaRPr lang="en-US" sz="1225" dirty="0"/>
          </a:p>
        </p:txBody>
      </p:sp>
      <p:sp>
        <p:nvSpPr>
          <p:cNvPr id="28" name="Text 24"/>
          <p:cNvSpPr/>
          <p:nvPr/>
        </p:nvSpPr>
        <p:spPr>
          <a:xfrm>
            <a:off x="3621167" y="17914382"/>
            <a:ext cx="7388066" cy="248722"/>
          </a:xfrm>
          <a:prstGeom prst="rect">
            <a:avLst/>
          </a:prstGeom>
          <a:noFill/>
          <a:ln/>
        </p:spPr>
        <p:txBody>
          <a:bodyPr wrap="none" rtlCol="0" anchor="t"/>
          <a:lstStyle/>
          <a:p>
            <a:pPr marL="0" indent="0">
              <a:lnSpc>
                <a:spcPts val="1960"/>
              </a:lnSpc>
              <a:buNone/>
            </a:pPr>
            <a:r>
              <a:rPr lang="en-US" sz="1225" b="1" kern="0" spc="-24" dirty="0">
                <a:solidFill>
                  <a:srgbClr val="272525"/>
                </a:solidFill>
                <a:latin typeface="Inter" pitchFamily="34" charset="0"/>
                <a:ea typeface="Inter" pitchFamily="34" charset="-122"/>
                <a:cs typeface="Inter" pitchFamily="34" charset="-120"/>
              </a:rPr>
              <a:t>Scatter Plot (Imagine this, not an actual plot):</a:t>
            </a:r>
            <a:endParaRPr lang="en-US" sz="1225" dirty="0"/>
          </a:p>
        </p:txBody>
      </p:sp>
      <p:sp>
        <p:nvSpPr>
          <p:cNvPr id="29" name="Text 25"/>
          <p:cNvSpPr/>
          <p:nvPr/>
        </p:nvSpPr>
        <p:spPr>
          <a:xfrm>
            <a:off x="3869888" y="18338006"/>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272525"/>
                </a:solidFill>
                <a:latin typeface="Inter" pitchFamily="34" charset="0"/>
                <a:ea typeface="Inter" pitchFamily="34" charset="-122"/>
                <a:cs typeface="Inter" pitchFamily="34" charset="-120"/>
              </a:rPr>
              <a:t>X-axis: TF-IDF weight of the word in a specific document (Doc 1, 2, or 3).</a:t>
            </a:r>
            <a:endParaRPr lang="en-US" sz="1225" dirty="0"/>
          </a:p>
        </p:txBody>
      </p:sp>
      <p:sp>
        <p:nvSpPr>
          <p:cNvPr id="30" name="Text 26"/>
          <p:cNvSpPr/>
          <p:nvPr/>
        </p:nvSpPr>
        <p:spPr>
          <a:xfrm>
            <a:off x="3869888" y="18679954"/>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272525"/>
                </a:solidFill>
                <a:latin typeface="Inter" pitchFamily="34" charset="0"/>
                <a:ea typeface="Inter" pitchFamily="34" charset="-122"/>
                <a:cs typeface="Inter" pitchFamily="34" charset="-120"/>
              </a:rPr>
              <a:t>Y-axis: TF-IDF weight of the word across all documents (all 3 documents here).</a:t>
            </a:r>
            <a:endParaRPr lang="en-US" sz="1225" dirty="0"/>
          </a:p>
        </p:txBody>
      </p:sp>
      <p:sp>
        <p:nvSpPr>
          <p:cNvPr id="31" name="Text 27"/>
          <p:cNvSpPr/>
          <p:nvPr/>
        </p:nvSpPr>
        <p:spPr>
          <a:xfrm>
            <a:off x="3621167" y="19134653"/>
            <a:ext cx="7388066" cy="994886"/>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Words like "love" and "awful" would likely be far apart in the plot. "Love" might be in the upper right corner for Doc 1 (high TF-IDF in that document, uncommon overall) while "awful" might be in the upper right for Doc 2 (high TF-IDF in Doc 2, uncommon overall). This visually shows how these words hold weight in their respective documents and helps categorize the sentiment.</a:t>
            </a:r>
            <a:endParaRPr lang="en-US" sz="1225" dirty="0"/>
          </a:p>
        </p:txBody>
      </p:sp>
      <p:sp>
        <p:nvSpPr>
          <p:cNvPr id="32" name="Text 28"/>
          <p:cNvSpPr/>
          <p:nvPr/>
        </p:nvSpPr>
        <p:spPr>
          <a:xfrm>
            <a:off x="3621167" y="20304443"/>
            <a:ext cx="7388066" cy="746165"/>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By analyzing all the words this way, we can see which words tend to appear in positive documents (like "love", "delicious") and which appear more in negative ones (like "awful", "terrible"). This helps us understand the sentiment of new documents based on the features (words) they contain.</a:t>
            </a:r>
            <a:endParaRPr lang="en-US" sz="122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2077283"/>
          </a:xfrm>
          <a:prstGeom prst="rect">
            <a:avLst/>
          </a:prstGeom>
        </p:spPr>
      </p:pic>
      <p:sp>
        <p:nvSpPr>
          <p:cNvPr id="5" name="Text 2"/>
          <p:cNvSpPr/>
          <p:nvPr/>
        </p:nvSpPr>
        <p:spPr>
          <a:xfrm>
            <a:off x="3368278" y="2534245"/>
            <a:ext cx="4154686" cy="519351"/>
          </a:xfrm>
          <a:prstGeom prst="rect">
            <a:avLst/>
          </a:prstGeom>
          <a:noFill/>
          <a:ln/>
        </p:spPr>
        <p:txBody>
          <a:bodyPr wrap="none" rtlCol="0" anchor="t"/>
          <a:lstStyle/>
          <a:p>
            <a:pPr marL="0" indent="0">
              <a:lnSpc>
                <a:spcPts val="4089"/>
              </a:lnSpc>
              <a:buNone/>
            </a:pPr>
            <a:r>
              <a:rPr lang="en-US" sz="3271" b="1" kern="0" spc="-98" dirty="0">
                <a:solidFill>
                  <a:srgbClr val="FFFFFF"/>
                </a:solidFill>
                <a:latin typeface="Inter" pitchFamily="34" charset="0"/>
                <a:ea typeface="Inter" pitchFamily="34" charset="-122"/>
                <a:cs typeface="Inter" pitchFamily="34" charset="-120"/>
              </a:rPr>
              <a:t>Entropy</a:t>
            </a:r>
            <a:endParaRPr lang="en-US" sz="3271" dirty="0"/>
          </a:p>
        </p:txBody>
      </p:sp>
      <p:sp>
        <p:nvSpPr>
          <p:cNvPr id="6" name="Text 3"/>
          <p:cNvSpPr/>
          <p:nvPr/>
        </p:nvSpPr>
        <p:spPr>
          <a:xfrm>
            <a:off x="3368278" y="3302794"/>
            <a:ext cx="7893844" cy="1063466"/>
          </a:xfrm>
          <a:prstGeom prst="rect">
            <a:avLst/>
          </a:prstGeom>
          <a:noFill/>
          <a:ln/>
        </p:spPr>
        <p:txBody>
          <a:bodyPr wrap="square" rtlCol="0" anchor="t"/>
          <a:lstStyle/>
          <a:p>
            <a:pPr marL="0" indent="0">
              <a:lnSpc>
                <a:spcPts val="2094"/>
              </a:lnSpc>
              <a:buNone/>
            </a:pPr>
            <a:r>
              <a:rPr lang="en-US" sz="1309" kern="0" spc="-26" dirty="0">
                <a:solidFill>
                  <a:srgbClr val="E5E0DF"/>
                </a:solidFill>
                <a:latin typeface="Inter" pitchFamily="34" charset="0"/>
                <a:ea typeface="Inter" pitchFamily="34" charset="-122"/>
                <a:cs typeface="Inter" pitchFamily="34" charset="-120"/>
              </a:rPr>
              <a:t>Entropy is a concept borrowed from information theory that measures the level of uncertainty or disorder in a dataset. In simpler terms, it reflects how mixed up or random the data is. A higher entropy indicates a more uncertain and unpredictable dataset, while a lower entropy signifies a more organized and predictable one.</a:t>
            </a:r>
            <a:endParaRPr lang="en-US" sz="1309" dirty="0"/>
          </a:p>
        </p:txBody>
      </p:sp>
      <p:sp>
        <p:nvSpPr>
          <p:cNvPr id="7" name="Text 4"/>
          <p:cNvSpPr/>
          <p:nvPr/>
        </p:nvSpPr>
        <p:spPr>
          <a:xfrm>
            <a:off x="3368278" y="4553188"/>
            <a:ext cx="7893844" cy="797600"/>
          </a:xfrm>
          <a:prstGeom prst="rect">
            <a:avLst/>
          </a:prstGeom>
          <a:noFill/>
          <a:ln/>
        </p:spPr>
        <p:txBody>
          <a:bodyPr wrap="square" rtlCol="0" anchor="t"/>
          <a:lstStyle/>
          <a:p>
            <a:pPr marL="0" indent="0">
              <a:lnSpc>
                <a:spcPts val="2094"/>
              </a:lnSpc>
              <a:buNone/>
            </a:pPr>
            <a:r>
              <a:rPr lang="en-US" sz="1309" kern="0" spc="-26" dirty="0">
                <a:solidFill>
                  <a:srgbClr val="E5E0DF"/>
                </a:solidFill>
                <a:latin typeface="Inter" pitchFamily="34" charset="0"/>
                <a:ea typeface="Inter" pitchFamily="34" charset="-122"/>
                <a:cs typeface="Inter" pitchFamily="34" charset="-120"/>
              </a:rPr>
              <a:t>At the beginning, our dataset had 6 features which were target, id, date, query, user and text. We chose two of them for our purpose which are target and text. We can see that the entropy decreases significantly after thistransformation.</a:t>
            </a:r>
            <a:endParaRPr lang="en-US" sz="1309" dirty="0"/>
          </a:p>
        </p:txBody>
      </p:sp>
      <p:sp>
        <p:nvSpPr>
          <p:cNvPr id="8" name="Text 5"/>
          <p:cNvSpPr/>
          <p:nvPr/>
        </p:nvSpPr>
        <p:spPr>
          <a:xfrm>
            <a:off x="3368278" y="5537716"/>
            <a:ext cx="7893844" cy="265867"/>
          </a:xfrm>
          <a:prstGeom prst="rect">
            <a:avLst/>
          </a:prstGeom>
          <a:noFill/>
          <a:ln/>
        </p:spPr>
        <p:txBody>
          <a:bodyPr wrap="none" rtlCol="0" anchor="t"/>
          <a:lstStyle/>
          <a:p>
            <a:pPr marL="0" indent="0">
              <a:lnSpc>
                <a:spcPts val="2094"/>
              </a:lnSpc>
              <a:buNone/>
            </a:pPr>
            <a:r>
              <a:rPr lang="en-US" sz="1309" kern="0" spc="-26" dirty="0">
                <a:solidFill>
                  <a:srgbClr val="E5E0DF"/>
                </a:solidFill>
                <a:latin typeface="Inter" pitchFamily="34" charset="0"/>
                <a:ea typeface="Inter" pitchFamily="34" charset="-122"/>
                <a:cs typeface="Inter" pitchFamily="34" charset="-120"/>
              </a:rPr>
              <a:t>● First entropy of dataset = 41.08269441306875 </a:t>
            </a:r>
            <a:endParaRPr lang="en-US" sz="1309" dirty="0"/>
          </a:p>
        </p:txBody>
      </p:sp>
      <p:sp>
        <p:nvSpPr>
          <p:cNvPr id="9" name="Text 6"/>
          <p:cNvSpPr/>
          <p:nvPr/>
        </p:nvSpPr>
        <p:spPr>
          <a:xfrm>
            <a:off x="3368278" y="5990511"/>
            <a:ext cx="7893844" cy="265867"/>
          </a:xfrm>
          <a:prstGeom prst="rect">
            <a:avLst/>
          </a:prstGeom>
          <a:noFill/>
          <a:ln/>
        </p:spPr>
        <p:txBody>
          <a:bodyPr wrap="none" rtlCol="0" anchor="t"/>
          <a:lstStyle/>
          <a:p>
            <a:pPr marL="0" indent="0">
              <a:lnSpc>
                <a:spcPts val="2094"/>
              </a:lnSpc>
              <a:buNone/>
            </a:pPr>
            <a:r>
              <a:rPr lang="en-US" sz="1309" kern="0" spc="-26" dirty="0">
                <a:solidFill>
                  <a:srgbClr val="E5E0DF"/>
                </a:solidFill>
                <a:latin typeface="Inter" pitchFamily="34" charset="0"/>
                <a:ea typeface="Inter" pitchFamily="34" charset="-122"/>
                <a:cs typeface="Inter" pitchFamily="34" charset="-120"/>
              </a:rPr>
              <a:t>● Entropy after preprocess = 14.73368002815221</a:t>
            </a:r>
            <a:endParaRPr lang="en-US" sz="1309" dirty="0"/>
          </a:p>
        </p:txBody>
      </p:sp>
      <p:sp>
        <p:nvSpPr>
          <p:cNvPr id="10" name="Text 7"/>
          <p:cNvSpPr/>
          <p:nvPr/>
        </p:nvSpPr>
        <p:spPr>
          <a:xfrm>
            <a:off x="3368278" y="6443305"/>
            <a:ext cx="7893844" cy="1329333"/>
          </a:xfrm>
          <a:prstGeom prst="rect">
            <a:avLst/>
          </a:prstGeom>
          <a:noFill/>
          <a:ln/>
        </p:spPr>
        <p:txBody>
          <a:bodyPr wrap="square" rtlCol="0" anchor="t"/>
          <a:lstStyle/>
          <a:p>
            <a:pPr marL="0" indent="0">
              <a:lnSpc>
                <a:spcPts val="2094"/>
              </a:lnSpc>
              <a:buNone/>
            </a:pPr>
            <a:r>
              <a:rPr lang="en-US" sz="1309" kern="0" spc="-26" dirty="0">
                <a:solidFill>
                  <a:srgbClr val="E5E0DF"/>
                </a:solidFill>
                <a:latin typeface="Inter" pitchFamily="34" charset="0"/>
                <a:ea typeface="Inter" pitchFamily="34" charset="-122"/>
                <a:cs typeface="Inter" pitchFamily="34" charset="-120"/>
              </a:rPr>
              <a:t> Imagine a box filled with different colored balls (representing data points) and you want to find all the red ones (representing the target class). Initially, the box also contains blue, green, yellow balls (irrelevant features). This makes it difficult to find the red balls quickly (high uncertainty). However, by removing the non-red balls, you're left with a smaller set where finding the red ones becomes easier (lower uncertainty).</a:t>
            </a:r>
            <a:endParaRPr lang="en-US" sz="1309"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22494716"/>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621167" y="2371844"/>
            <a:ext cx="4606885" cy="486013"/>
          </a:xfrm>
          <a:prstGeom prst="rect">
            <a:avLst/>
          </a:prstGeom>
          <a:noFill/>
          <a:ln/>
        </p:spPr>
        <p:txBody>
          <a:bodyPr wrap="none" rtlCol="0" anchor="t"/>
          <a:lstStyle/>
          <a:p>
            <a:pPr marL="0" indent="0">
              <a:lnSpc>
                <a:spcPts val="3827"/>
              </a:lnSpc>
              <a:buNone/>
            </a:pPr>
            <a:r>
              <a:rPr lang="en-US" sz="3062" b="1" kern="0" spc="-92" dirty="0">
                <a:solidFill>
                  <a:srgbClr val="FFFFFF"/>
                </a:solidFill>
                <a:latin typeface="Inter" pitchFamily="34" charset="0"/>
                <a:ea typeface="Inter" pitchFamily="34" charset="-122"/>
                <a:cs typeface="Inter" pitchFamily="34" charset="-120"/>
              </a:rPr>
              <a:t>Classification/Regression</a:t>
            </a:r>
            <a:endParaRPr lang="en-US" sz="3062" dirty="0"/>
          </a:p>
        </p:txBody>
      </p:sp>
      <p:sp>
        <p:nvSpPr>
          <p:cNvPr id="6" name="Text 3"/>
          <p:cNvSpPr/>
          <p:nvPr/>
        </p:nvSpPr>
        <p:spPr>
          <a:xfrm>
            <a:off x="3621167" y="3091101"/>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Test Set Percentage:</a:t>
            </a:r>
            <a:endParaRPr lang="en-US" sz="1225" dirty="0"/>
          </a:p>
        </p:txBody>
      </p:sp>
      <p:sp>
        <p:nvSpPr>
          <p:cNvPr id="7" name="Text 4"/>
          <p:cNvSpPr/>
          <p:nvPr/>
        </p:nvSpPr>
        <p:spPr>
          <a:xfrm>
            <a:off x="3869888" y="3514725"/>
            <a:ext cx="7139345" cy="839391"/>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You've chosen to split your data into 80% training data and 20% test data. This is a common split, where the training data is used to train the models, and the unseen test data is used to evaluate their performance on unseen examples.</a:t>
            </a:r>
            <a:endParaRPr lang="en-US" sz="1225" dirty="0"/>
          </a:p>
        </p:txBody>
      </p:sp>
      <p:sp>
        <p:nvSpPr>
          <p:cNvPr id="8" name="Text 5"/>
          <p:cNvSpPr/>
          <p:nvPr/>
        </p:nvSpPr>
        <p:spPr>
          <a:xfrm>
            <a:off x="3621167" y="4529018"/>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Algorithms and Models:</a:t>
            </a:r>
            <a:endParaRPr lang="en-US" sz="1225" dirty="0"/>
          </a:p>
        </p:txBody>
      </p:sp>
      <p:sp>
        <p:nvSpPr>
          <p:cNvPr id="9" name="Text 6"/>
          <p:cNvSpPr/>
          <p:nvPr/>
        </p:nvSpPr>
        <p:spPr>
          <a:xfrm>
            <a:off x="3869888" y="4952643"/>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You're experimenting with six different models across three algorithms for text classification:</a:t>
            </a:r>
            <a:endParaRPr lang="en-US" sz="1225" dirty="0"/>
          </a:p>
        </p:txBody>
      </p:sp>
      <p:sp>
        <p:nvSpPr>
          <p:cNvPr id="10" name="Text 7"/>
          <p:cNvSpPr/>
          <p:nvPr/>
        </p:nvSpPr>
        <p:spPr>
          <a:xfrm>
            <a:off x="4118729" y="5294590"/>
            <a:ext cx="6890504" cy="279797"/>
          </a:xfrm>
          <a:prstGeom prst="rect">
            <a:avLst/>
          </a:prstGeom>
          <a:noFill/>
          <a:ln/>
        </p:spPr>
        <p:txBody>
          <a:bodyPr wrap="none" rtlCol="0" anchor="t"/>
          <a:lstStyle/>
          <a:p>
            <a:pPr marL="685800" lvl="1"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Algorithms:</a:t>
            </a:r>
            <a:endParaRPr lang="en-US" sz="1225" dirty="0"/>
          </a:p>
        </p:txBody>
      </p:sp>
      <p:sp>
        <p:nvSpPr>
          <p:cNvPr id="11" name="Text 8"/>
          <p:cNvSpPr/>
          <p:nvPr/>
        </p:nvSpPr>
        <p:spPr>
          <a:xfrm>
            <a:off x="4367689" y="5636538"/>
            <a:ext cx="6641544" cy="839391"/>
          </a:xfrm>
          <a:prstGeom prst="rect">
            <a:avLst/>
          </a:prstGeom>
          <a:noFill/>
          <a:ln/>
        </p:spPr>
        <p:txBody>
          <a:bodyPr wrap="square" rtlCol="0" anchor="t"/>
          <a:lstStyle/>
          <a:p>
            <a:pPr marL="1028700" lvl="2"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LSTM (Long Short-Term Memory):</a:t>
            </a:r>
            <a:r>
              <a:rPr lang="en-US" sz="1225" kern="0" spc="-24" dirty="0">
                <a:solidFill>
                  <a:srgbClr val="E5E0DF"/>
                </a:solidFill>
                <a:latin typeface="Inter" pitchFamily="34" charset="0"/>
                <a:ea typeface="Inter" pitchFamily="34" charset="-122"/>
                <a:cs typeface="Inter" pitchFamily="34" charset="-120"/>
              </a:rPr>
              <a:t> A type of recurrent neural network (RNN) powerful at handling sequential data like text. You've tried two variations with different batch sizes (1024 and 512). Batch size refers to the number of samples processed at once during training.</a:t>
            </a:r>
            <a:endParaRPr lang="en-US" sz="1225" dirty="0"/>
          </a:p>
        </p:txBody>
      </p:sp>
      <p:sp>
        <p:nvSpPr>
          <p:cNvPr id="12" name="Text 9"/>
          <p:cNvSpPr/>
          <p:nvPr/>
        </p:nvSpPr>
        <p:spPr>
          <a:xfrm>
            <a:off x="4367689" y="6538079"/>
            <a:ext cx="6641544" cy="839391"/>
          </a:xfrm>
          <a:prstGeom prst="rect">
            <a:avLst/>
          </a:prstGeom>
          <a:noFill/>
          <a:ln/>
        </p:spPr>
        <p:txBody>
          <a:bodyPr wrap="square" rtlCol="0" anchor="t"/>
          <a:lstStyle/>
          <a:p>
            <a:pPr marL="1028700" lvl="2"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CNN (Convolutional Neural Network):</a:t>
            </a:r>
            <a:r>
              <a:rPr lang="en-US" sz="1225" kern="0" spc="-24" dirty="0">
                <a:solidFill>
                  <a:srgbClr val="E5E0DF"/>
                </a:solidFill>
                <a:latin typeface="Inter" pitchFamily="34" charset="0"/>
                <a:ea typeface="Inter" pitchFamily="34" charset="-122"/>
                <a:cs typeface="Inter" pitchFamily="34" charset="-120"/>
              </a:rPr>
              <a:t> Another powerful neural network architecture, often used for image recognition, but also adaptable to text data. Similar to LSTM, you've experimented with two batch sizes (1024 and 512).</a:t>
            </a:r>
            <a:endParaRPr lang="en-US" sz="1225" dirty="0"/>
          </a:p>
        </p:txBody>
      </p:sp>
      <p:sp>
        <p:nvSpPr>
          <p:cNvPr id="13" name="Text 10"/>
          <p:cNvSpPr/>
          <p:nvPr/>
        </p:nvSpPr>
        <p:spPr>
          <a:xfrm>
            <a:off x="4367689" y="7439620"/>
            <a:ext cx="6641544" cy="839391"/>
          </a:xfrm>
          <a:prstGeom prst="rect">
            <a:avLst/>
          </a:prstGeom>
          <a:noFill/>
          <a:ln/>
        </p:spPr>
        <p:txBody>
          <a:bodyPr wrap="square" rtlCol="0" anchor="t"/>
          <a:lstStyle/>
          <a:p>
            <a:pPr marL="1028700" lvl="2"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Multinomial Naive Bayes:</a:t>
            </a:r>
            <a:r>
              <a:rPr lang="en-US" sz="1225" kern="0" spc="-24" dirty="0">
                <a:solidFill>
                  <a:srgbClr val="E5E0DF"/>
                </a:solidFill>
                <a:latin typeface="Inter" pitchFamily="34" charset="0"/>
                <a:ea typeface="Inter" pitchFamily="34" charset="-122"/>
                <a:cs typeface="Inter" pitchFamily="34" charset="-120"/>
              </a:rPr>
              <a:t> A simpler classification algorithm based on Bayes' theorem. You've tested it with two different text vectorization techniques: Count Vectorizer and TF-IDF Vectorizer.</a:t>
            </a:r>
            <a:endParaRPr lang="en-US" sz="1225" dirty="0"/>
          </a:p>
        </p:txBody>
      </p:sp>
      <p:sp>
        <p:nvSpPr>
          <p:cNvPr id="14" name="Text 11"/>
          <p:cNvSpPr/>
          <p:nvPr/>
        </p:nvSpPr>
        <p:spPr>
          <a:xfrm>
            <a:off x="4118729" y="8341162"/>
            <a:ext cx="6890504" cy="279797"/>
          </a:xfrm>
          <a:prstGeom prst="rect">
            <a:avLst/>
          </a:prstGeom>
          <a:noFill/>
          <a:ln/>
        </p:spPr>
        <p:txBody>
          <a:bodyPr wrap="none" rtlCol="0" anchor="t"/>
          <a:lstStyle/>
          <a:p>
            <a:pPr marL="685800" lvl="1"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Text Vectorization:</a:t>
            </a:r>
            <a:endParaRPr lang="en-US" sz="1225" dirty="0"/>
          </a:p>
        </p:txBody>
      </p:sp>
      <p:sp>
        <p:nvSpPr>
          <p:cNvPr id="15" name="Text 12"/>
          <p:cNvSpPr/>
          <p:nvPr/>
        </p:nvSpPr>
        <p:spPr>
          <a:xfrm>
            <a:off x="4367689" y="8683109"/>
            <a:ext cx="6641544" cy="559594"/>
          </a:xfrm>
          <a:prstGeom prst="rect">
            <a:avLst/>
          </a:prstGeom>
          <a:noFill/>
          <a:ln/>
        </p:spPr>
        <p:txBody>
          <a:bodyPr wrap="square" rtlCol="0" anchor="t"/>
          <a:lstStyle/>
          <a:p>
            <a:pPr marL="1028700" lvl="2"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Count Vectorizer:</a:t>
            </a:r>
            <a:r>
              <a:rPr lang="en-US" sz="1225" kern="0" spc="-24" dirty="0">
                <a:solidFill>
                  <a:srgbClr val="E5E0DF"/>
                </a:solidFill>
                <a:latin typeface="Inter" pitchFamily="34" charset="0"/>
                <a:ea typeface="Inter" pitchFamily="34" charset="-122"/>
                <a:cs typeface="Inter" pitchFamily="34" charset="-120"/>
              </a:rPr>
              <a:t> Converts text data into numerical features by simply counting the occurrences of each word in a document.</a:t>
            </a:r>
            <a:endParaRPr lang="en-US" sz="1225" dirty="0"/>
          </a:p>
        </p:txBody>
      </p:sp>
      <p:sp>
        <p:nvSpPr>
          <p:cNvPr id="16" name="Text 13"/>
          <p:cNvSpPr/>
          <p:nvPr/>
        </p:nvSpPr>
        <p:spPr>
          <a:xfrm>
            <a:off x="4367689" y="9304853"/>
            <a:ext cx="6641544" cy="839391"/>
          </a:xfrm>
          <a:prstGeom prst="rect">
            <a:avLst/>
          </a:prstGeom>
          <a:noFill/>
          <a:ln/>
        </p:spPr>
        <p:txBody>
          <a:bodyPr wrap="square" rtlCol="0" anchor="t"/>
          <a:lstStyle/>
          <a:p>
            <a:pPr marL="1028700" lvl="2"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TF-IDF Vectorizer:</a:t>
            </a:r>
            <a:r>
              <a:rPr lang="en-US" sz="1225" kern="0" spc="-24" dirty="0">
                <a:solidFill>
                  <a:srgbClr val="E5E0DF"/>
                </a:solidFill>
                <a:latin typeface="Inter" pitchFamily="34" charset="0"/>
                <a:ea typeface="Inter" pitchFamily="34" charset="-122"/>
                <a:cs typeface="Inter" pitchFamily="34" charset="-120"/>
              </a:rPr>
              <a:t> Similar to Count Vectorizer, but it weights the words based on their importance in the document and overall corpus. This can be helpful when some words are very common and don't provide much discriminatory power.</a:t>
            </a:r>
            <a:endParaRPr lang="en-US" sz="1225" dirty="0"/>
          </a:p>
        </p:txBody>
      </p:sp>
      <p:sp>
        <p:nvSpPr>
          <p:cNvPr id="17" name="Text 14"/>
          <p:cNvSpPr/>
          <p:nvPr/>
        </p:nvSpPr>
        <p:spPr>
          <a:xfrm>
            <a:off x="3621167" y="10319147"/>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what is batch size?</a:t>
            </a:r>
            <a:r>
              <a:rPr lang="en-US" sz="1225" kern="0" spc="-24" dirty="0">
                <a:solidFill>
                  <a:srgbClr val="000000"/>
                </a:solidFill>
                <a:latin typeface="Inter" pitchFamily="34" charset="0"/>
                <a:ea typeface="Inter" pitchFamily="34" charset="-122"/>
                <a:cs typeface="Inter" pitchFamily="34" charset="-120"/>
              </a:rPr>
              <a:t>🤔</a:t>
            </a:r>
            <a:endParaRPr lang="en-US" sz="1225" dirty="0"/>
          </a:p>
        </p:txBody>
      </p:sp>
      <p:sp>
        <p:nvSpPr>
          <p:cNvPr id="18" name="Text 15"/>
          <p:cNvSpPr/>
          <p:nvPr/>
        </p:nvSpPr>
        <p:spPr>
          <a:xfrm>
            <a:off x="3621167" y="10742771"/>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the context of machine learning, especially when training neural networks, </a:t>
            </a:r>
            <a:r>
              <a:rPr lang="en-US" sz="1225" b="1" kern="0" spc="-24" dirty="0">
                <a:solidFill>
                  <a:srgbClr val="E5E0DF"/>
                </a:solidFill>
                <a:latin typeface="Inter" pitchFamily="34" charset="0"/>
                <a:ea typeface="Inter" pitchFamily="34" charset="-122"/>
                <a:cs typeface="Inter" pitchFamily="34" charset="-120"/>
              </a:rPr>
              <a:t>batch size</a:t>
            </a:r>
            <a:r>
              <a:rPr lang="en-US" sz="1225" kern="0" spc="-24" dirty="0">
                <a:solidFill>
                  <a:srgbClr val="E5E0DF"/>
                </a:solidFill>
                <a:latin typeface="Inter" pitchFamily="34" charset="0"/>
                <a:ea typeface="Inter" pitchFamily="34" charset="-122"/>
                <a:cs typeface="Inter" pitchFamily="34" charset="-120"/>
              </a:rPr>
              <a:t> refers to the number of samples processed at a time during training. It essentially determines how much data the model sees at once to update its internal parameters and learn.</a:t>
            </a:r>
            <a:endParaRPr lang="en-US" sz="1225" dirty="0"/>
          </a:p>
        </p:txBody>
      </p:sp>
      <p:sp>
        <p:nvSpPr>
          <p:cNvPr id="19" name="Text 16"/>
          <p:cNvSpPr/>
          <p:nvPr/>
        </p:nvSpPr>
        <p:spPr>
          <a:xfrm>
            <a:off x="3621167" y="11663839"/>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Here's a breakdown of how batch size works:</a:t>
            </a:r>
            <a:endParaRPr lang="en-US" sz="1225" dirty="0"/>
          </a:p>
        </p:txBody>
      </p:sp>
      <p:sp>
        <p:nvSpPr>
          <p:cNvPr id="20" name="Text 17"/>
          <p:cNvSpPr/>
          <p:nvPr/>
        </p:nvSpPr>
        <p:spPr>
          <a:xfrm>
            <a:off x="3621167" y="12087463"/>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Training data is split into smaller chunks</a:t>
            </a:r>
            <a:r>
              <a:rPr lang="en-US" sz="1225" kern="0" spc="-24" dirty="0">
                <a:solidFill>
                  <a:srgbClr val="E5E0DF"/>
                </a:solidFill>
                <a:latin typeface="Inter" pitchFamily="34" charset="0"/>
                <a:ea typeface="Inter" pitchFamily="34" charset="-122"/>
                <a:cs typeface="Inter" pitchFamily="34" charset="-120"/>
              </a:rPr>
              <a:t> called batches. Imagine you have a large dataset of images for training a cat vs dog classifier. Batching divides this data into smaller sets of, say, 32 or 64 images each.</a:t>
            </a:r>
            <a:endParaRPr lang="en-US" sz="1225" dirty="0"/>
          </a:p>
        </p:txBody>
      </p:sp>
      <p:sp>
        <p:nvSpPr>
          <p:cNvPr id="21" name="Text 18"/>
          <p:cNvSpPr/>
          <p:nvPr/>
        </p:nvSpPr>
        <p:spPr>
          <a:xfrm>
            <a:off x="3621167" y="12759809"/>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Example:</a:t>
            </a:r>
            <a:endParaRPr lang="en-US" sz="1225" dirty="0"/>
          </a:p>
        </p:txBody>
      </p:sp>
      <p:sp>
        <p:nvSpPr>
          <p:cNvPr id="22" name="Text 19"/>
          <p:cNvSpPr/>
          <p:nvPr/>
        </p:nvSpPr>
        <p:spPr>
          <a:xfrm>
            <a:off x="3621167" y="13183433"/>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imagine you want to classify emails as spam or not spam.</a:t>
            </a:r>
            <a:endParaRPr lang="en-US" sz="1225" dirty="0"/>
          </a:p>
        </p:txBody>
      </p:sp>
      <p:sp>
        <p:nvSpPr>
          <p:cNvPr id="23" name="Text 20"/>
          <p:cNvSpPr/>
          <p:nvPr/>
        </p:nvSpPr>
        <p:spPr>
          <a:xfrm>
            <a:off x="3869888" y="13607058"/>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Data:</a:t>
            </a:r>
            <a:r>
              <a:rPr lang="en-US" sz="1225" kern="0" spc="-24" dirty="0">
                <a:solidFill>
                  <a:srgbClr val="E5E0DF"/>
                </a:solidFill>
                <a:latin typeface="Inter" pitchFamily="34" charset="0"/>
                <a:ea typeface="Inter" pitchFamily="34" charset="-122"/>
                <a:cs typeface="Inter" pitchFamily="34" charset="-120"/>
              </a:rPr>
              <a:t> You have a collection of emails.</a:t>
            </a:r>
            <a:endParaRPr lang="en-US" sz="1225" dirty="0"/>
          </a:p>
        </p:txBody>
      </p:sp>
      <p:sp>
        <p:nvSpPr>
          <p:cNvPr id="24" name="Text 21"/>
          <p:cNvSpPr/>
          <p:nvPr/>
        </p:nvSpPr>
        <p:spPr>
          <a:xfrm>
            <a:off x="3869888" y="13949005"/>
            <a:ext cx="7139345" cy="559594"/>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Test/Train Split:</a:t>
            </a:r>
            <a:r>
              <a:rPr lang="en-US" sz="1225" kern="0" spc="-24" dirty="0">
                <a:solidFill>
                  <a:srgbClr val="E5E0DF"/>
                </a:solidFill>
                <a:latin typeface="Inter" pitchFamily="34" charset="0"/>
                <a:ea typeface="Inter" pitchFamily="34" charset="-122"/>
                <a:cs typeface="Inter" pitchFamily="34" charset="-120"/>
              </a:rPr>
              <a:t> You split the data into 80% training data (emails used to train the models) and 20% test data (unseen emails used to evaluate the models).</a:t>
            </a:r>
            <a:endParaRPr lang="en-US" sz="1225" dirty="0"/>
          </a:p>
        </p:txBody>
      </p:sp>
      <p:sp>
        <p:nvSpPr>
          <p:cNvPr id="25" name="Text 22"/>
          <p:cNvSpPr/>
          <p:nvPr/>
        </p:nvSpPr>
        <p:spPr>
          <a:xfrm>
            <a:off x="3869888" y="14570750"/>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Algorithms and Models:</a:t>
            </a:r>
            <a:r>
              <a:rPr lang="en-US" sz="1225" kern="0" spc="-24" dirty="0">
                <a:solidFill>
                  <a:srgbClr val="E5E0DF"/>
                </a:solidFill>
                <a:latin typeface="Inter" pitchFamily="34" charset="0"/>
                <a:ea typeface="Inter" pitchFamily="34" charset="-122"/>
                <a:cs typeface="Inter" pitchFamily="34" charset="-120"/>
              </a:rPr>
              <a:t> You'll test different models to see which works best for classifying spam:</a:t>
            </a:r>
            <a:endParaRPr lang="en-US" sz="1225" dirty="0"/>
          </a:p>
        </p:txBody>
      </p:sp>
      <p:sp>
        <p:nvSpPr>
          <p:cNvPr id="26" name="Text 23"/>
          <p:cNvSpPr/>
          <p:nvPr/>
        </p:nvSpPr>
        <p:spPr>
          <a:xfrm>
            <a:off x="4118729" y="14912697"/>
            <a:ext cx="6890504" cy="839391"/>
          </a:xfrm>
          <a:prstGeom prst="rect">
            <a:avLst/>
          </a:prstGeom>
          <a:noFill/>
          <a:ln/>
        </p:spPr>
        <p:txBody>
          <a:bodyPr wrap="square" rtlCol="0" anchor="t"/>
          <a:lstStyle/>
          <a:p>
            <a:pPr marL="685800" lvl="1"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Simple Model (Multinomial Naive Bayes):</a:t>
            </a:r>
            <a:r>
              <a:rPr lang="en-US" sz="1225" kern="0" spc="-24" dirty="0">
                <a:solidFill>
                  <a:srgbClr val="E5E0DF"/>
                </a:solidFill>
                <a:latin typeface="Inter" pitchFamily="34" charset="0"/>
                <a:ea typeface="Inter" pitchFamily="34" charset="-122"/>
                <a:cs typeface="Inter" pitchFamily="34" charset="-120"/>
              </a:rPr>
              <a:t> Imagine a simpler model that analyzes each word in an email and assigns a "spam score" based on how often that word appears in spam emails compared to regular emails. This is similar to how Naive Bayes with vectorizers works.</a:t>
            </a:r>
            <a:endParaRPr lang="en-US" sz="1225" dirty="0"/>
          </a:p>
        </p:txBody>
      </p:sp>
      <p:sp>
        <p:nvSpPr>
          <p:cNvPr id="27" name="Text 24"/>
          <p:cNvSpPr/>
          <p:nvPr/>
        </p:nvSpPr>
        <p:spPr>
          <a:xfrm>
            <a:off x="4118729" y="15814238"/>
            <a:ext cx="6890504" cy="1119187"/>
          </a:xfrm>
          <a:prstGeom prst="rect">
            <a:avLst/>
          </a:prstGeom>
          <a:noFill/>
          <a:ln/>
        </p:spPr>
        <p:txBody>
          <a:bodyPr wrap="square" rtlCol="0" anchor="t"/>
          <a:lstStyle/>
          <a:p>
            <a:pPr marL="685800" lvl="1"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Complex Model (LSTM):</a:t>
            </a:r>
            <a:r>
              <a:rPr lang="en-US" sz="1225" kern="0" spc="-24" dirty="0">
                <a:solidFill>
                  <a:srgbClr val="E5E0DF"/>
                </a:solidFill>
                <a:latin typeface="Inter" pitchFamily="34" charset="0"/>
                <a:ea typeface="Inter" pitchFamily="34" charset="-122"/>
                <a:cs typeface="Inter" pitchFamily="34" charset="-120"/>
              </a:rPr>
              <a:t> Imagine a more advanced model that can learn the patterns of words appearing together in spam emails. This is similar to how LSTMs work. Here, you might also experiment with different "batch sizes" which affect how the model trains on chunks of data at a time (like processing 10 emails at once vs 5 emails at once).</a:t>
            </a:r>
            <a:endParaRPr lang="en-US" sz="1225" dirty="0"/>
          </a:p>
        </p:txBody>
      </p:sp>
      <p:sp>
        <p:nvSpPr>
          <p:cNvPr id="28" name="Text 25"/>
          <p:cNvSpPr/>
          <p:nvPr/>
        </p:nvSpPr>
        <p:spPr>
          <a:xfrm>
            <a:off x="3621167" y="17108329"/>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Text Vectorization (for Naive Bayes only):</a:t>
            </a:r>
            <a:endParaRPr lang="en-US" sz="1225" dirty="0"/>
          </a:p>
        </p:txBody>
      </p:sp>
      <p:sp>
        <p:nvSpPr>
          <p:cNvPr id="29" name="Text 26"/>
          <p:cNvSpPr/>
          <p:nvPr/>
        </p:nvSpPr>
        <p:spPr>
          <a:xfrm>
            <a:off x="3869888" y="17531953"/>
            <a:ext cx="7139345" cy="559594"/>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Option 1 (Count Vectorizer):</a:t>
            </a:r>
            <a:r>
              <a:rPr lang="en-US" sz="1225" kern="0" spc="-24" dirty="0">
                <a:solidFill>
                  <a:srgbClr val="E5E0DF"/>
                </a:solidFill>
                <a:latin typeface="Inter" pitchFamily="34" charset="0"/>
                <a:ea typeface="Inter" pitchFamily="34" charset="-122"/>
                <a:cs typeface="Inter" pitchFamily="34" charset="-120"/>
              </a:rPr>
              <a:t> This is like making a simple checklist of all the words in each email and counting how many times each word shows up.</a:t>
            </a:r>
            <a:endParaRPr lang="en-US" sz="1225" dirty="0"/>
          </a:p>
        </p:txBody>
      </p:sp>
      <p:sp>
        <p:nvSpPr>
          <p:cNvPr id="30" name="Text 27"/>
          <p:cNvSpPr/>
          <p:nvPr/>
        </p:nvSpPr>
        <p:spPr>
          <a:xfrm>
            <a:off x="3869888" y="18153698"/>
            <a:ext cx="7139345" cy="839391"/>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Option 2 (TF-IDF Vectorizer):</a:t>
            </a:r>
            <a:r>
              <a:rPr lang="en-US" sz="1225" kern="0" spc="-24" dirty="0">
                <a:solidFill>
                  <a:srgbClr val="E5E0DF"/>
                </a:solidFill>
                <a:latin typeface="Inter" pitchFamily="34" charset="0"/>
                <a:ea typeface="Inter" pitchFamily="34" charset="-122"/>
                <a:cs typeface="Inter" pitchFamily="34" charset="-120"/>
              </a:rPr>
              <a:t> This is like giving more weight to words that are uncommon overall but appear often in spam emails, compared to very common words like "the" or "to" that might not be very helpful for classification.</a:t>
            </a:r>
            <a:endParaRPr lang="en-US" sz="1225" dirty="0"/>
          </a:p>
        </p:txBody>
      </p:sp>
      <p:sp>
        <p:nvSpPr>
          <p:cNvPr id="31" name="Text 28"/>
          <p:cNvSpPr/>
          <p:nvPr/>
        </p:nvSpPr>
        <p:spPr>
          <a:xfrm>
            <a:off x="3621167" y="19167991"/>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Experiment and Evaluation:</a:t>
            </a:r>
            <a:endParaRPr lang="en-US" sz="1225" dirty="0"/>
          </a:p>
        </p:txBody>
      </p:sp>
      <p:sp>
        <p:nvSpPr>
          <p:cNvPr id="32" name="Text 29"/>
          <p:cNvSpPr/>
          <p:nvPr/>
        </p:nvSpPr>
        <p:spPr>
          <a:xfrm>
            <a:off x="3870008" y="19591615"/>
            <a:ext cx="7139226" cy="559594"/>
          </a:xfrm>
          <a:prstGeom prst="rect">
            <a:avLst/>
          </a:prstGeom>
          <a:noFill/>
          <a:ln/>
        </p:spPr>
        <p:txBody>
          <a:bodyPr wrap="square" rtlCol="0" anchor="t"/>
          <a:lstStyle/>
          <a:p>
            <a:pPr marL="342900" indent="-342900" algn="l">
              <a:lnSpc>
                <a:spcPts val="2204"/>
              </a:lnSpc>
              <a:buSzPct val="100000"/>
              <a:buFont typeface="+mj-lt"/>
              <a:buAutoNum type="arabicPeriod"/>
            </a:pPr>
            <a:r>
              <a:rPr lang="en-US" sz="1225" kern="0" spc="-24" dirty="0">
                <a:solidFill>
                  <a:srgbClr val="E5E0DF"/>
                </a:solidFill>
                <a:latin typeface="Inter" pitchFamily="34" charset="0"/>
                <a:ea typeface="Inter" pitchFamily="34" charset="-122"/>
                <a:cs typeface="Inter" pitchFamily="34" charset="-120"/>
              </a:rPr>
              <a:t>You train all the models (Simple Naive Bayes, Complex LSTM with different batch sizes) on the training data.</a:t>
            </a:r>
            <a:endParaRPr lang="en-US" sz="1225" dirty="0"/>
          </a:p>
        </p:txBody>
      </p:sp>
      <p:sp>
        <p:nvSpPr>
          <p:cNvPr id="33" name="Text 30"/>
          <p:cNvSpPr/>
          <p:nvPr/>
        </p:nvSpPr>
        <p:spPr>
          <a:xfrm>
            <a:off x="3870008" y="20213360"/>
            <a:ext cx="7139226" cy="559594"/>
          </a:xfrm>
          <a:prstGeom prst="rect">
            <a:avLst/>
          </a:prstGeom>
          <a:noFill/>
          <a:ln/>
        </p:spPr>
        <p:txBody>
          <a:bodyPr wrap="square" rtlCol="0" anchor="t"/>
          <a:lstStyle/>
          <a:p>
            <a:pPr marL="342900" indent="-342900" algn="l">
              <a:lnSpc>
                <a:spcPts val="2204"/>
              </a:lnSpc>
              <a:buSzPct val="100000"/>
              <a:buFont typeface="+mj-lt"/>
              <a:buAutoNum type="arabicPeriod" startAt="2"/>
            </a:pPr>
            <a:r>
              <a:rPr lang="en-US" sz="1225" kern="0" spc="-24" dirty="0">
                <a:solidFill>
                  <a:srgbClr val="E5E0DF"/>
                </a:solidFill>
                <a:latin typeface="Inter" pitchFamily="34" charset="0"/>
                <a:ea typeface="Inter" pitchFamily="34" charset="-122"/>
                <a:cs typeface="Inter" pitchFamily="34" charset="-120"/>
              </a:rPr>
              <a:t>Then, you use the unseen test data to see how well each model performs at classifying new emails as spam or not spam.</a:t>
            </a:r>
            <a:endParaRPr lang="en-US" sz="1225" dirty="0"/>
          </a:p>
        </p:txBody>
      </p:sp>
      <p:sp>
        <p:nvSpPr>
          <p:cNvPr id="34" name="Text 31"/>
          <p:cNvSpPr/>
          <p:nvPr/>
        </p:nvSpPr>
        <p:spPr>
          <a:xfrm>
            <a:off x="3870008" y="20835104"/>
            <a:ext cx="7139226" cy="559594"/>
          </a:xfrm>
          <a:prstGeom prst="rect">
            <a:avLst/>
          </a:prstGeom>
          <a:noFill/>
          <a:ln/>
        </p:spPr>
        <p:txBody>
          <a:bodyPr wrap="square" rtlCol="0" anchor="t"/>
          <a:lstStyle/>
          <a:p>
            <a:pPr marL="342900" indent="-342900" algn="l">
              <a:lnSpc>
                <a:spcPts val="2204"/>
              </a:lnSpc>
              <a:buSzPct val="100000"/>
              <a:buFont typeface="+mj-lt"/>
              <a:buAutoNum type="arabicPeriod" startAt="3"/>
            </a:pPr>
            <a:r>
              <a:rPr lang="en-US" sz="1225" kern="0" spc="-24" dirty="0">
                <a:solidFill>
                  <a:srgbClr val="E5E0DF"/>
                </a:solidFill>
                <a:latin typeface="Inter" pitchFamily="34" charset="0"/>
                <a:ea typeface="Inter" pitchFamily="34" charset="-122"/>
                <a:cs typeface="Inter" pitchFamily="34" charset="-120"/>
              </a:rPr>
              <a:t>You compare the models' accuracy (percentage of emails correctly classified) and other metrics to see which one performs best.</a:t>
            </a:r>
            <a:endParaRPr lang="en-US" sz="1225" dirty="0"/>
          </a:p>
        </p:txBody>
      </p:sp>
      <p:sp>
        <p:nvSpPr>
          <p:cNvPr id="35" name="Text 32"/>
          <p:cNvSpPr/>
          <p:nvPr/>
        </p:nvSpPr>
        <p:spPr>
          <a:xfrm>
            <a:off x="3621167" y="21569601"/>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By comparing these models, you can identify the best approach for classifying your emails as spam or not spam. This is the general idea behind your experiment design!</a:t>
            </a:r>
            <a:endParaRPr lang="en-US" sz="122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8475523"/>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8475523"/>
          </a:xfrm>
          <a:prstGeom prst="rect">
            <a:avLst/>
          </a:prstGeom>
        </p:spPr>
      </p:pic>
      <p:sp>
        <p:nvSpPr>
          <p:cNvPr id="5" name="Shape 2"/>
          <p:cNvSpPr/>
          <p:nvPr/>
        </p:nvSpPr>
        <p:spPr>
          <a:xfrm>
            <a:off x="0" y="0"/>
            <a:ext cx="14630400" cy="18475523"/>
          </a:xfrm>
          <a:prstGeom prst="rect">
            <a:avLst/>
          </a:prstGeom>
          <a:solidFill>
            <a:srgbClr val="272525">
              <a:alpha val="80000"/>
            </a:srgbClr>
          </a:solidFill>
          <a:ln/>
        </p:spPr>
      </p:sp>
      <p:pic>
        <p:nvPicPr>
          <p:cNvPr id="6" name="Image 1" descr="preencoded.png"/>
          <p:cNvPicPr>
            <a:picLocks noChangeAspect="1"/>
          </p:cNvPicPr>
          <p:nvPr/>
        </p:nvPicPr>
        <p:blipFill>
          <a:blip r:embed="rId4"/>
          <a:stretch>
            <a:fillRect/>
          </a:stretch>
        </p:blipFill>
        <p:spPr>
          <a:xfrm>
            <a:off x="3621167" y="427673"/>
            <a:ext cx="7388066" cy="4135041"/>
          </a:xfrm>
          <a:prstGeom prst="rect">
            <a:avLst/>
          </a:prstGeom>
        </p:spPr>
      </p:pic>
      <p:sp>
        <p:nvSpPr>
          <p:cNvPr id="7" name="Text 3"/>
          <p:cNvSpPr/>
          <p:nvPr/>
        </p:nvSpPr>
        <p:spPr>
          <a:xfrm>
            <a:off x="3621167" y="4737616"/>
            <a:ext cx="7388066" cy="746165"/>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LSTM (Long Short-Term Memory) model, which is a type of neural network architecture commonly used for tasks involving sequential data, such as language modeling, machine translation, and speech recognition.</a:t>
            </a:r>
            <a:endParaRPr lang="en-US" sz="1225" dirty="0"/>
          </a:p>
        </p:txBody>
      </p:sp>
      <p:sp>
        <p:nvSpPr>
          <p:cNvPr id="8" name="Text 4"/>
          <p:cNvSpPr/>
          <p:nvPr/>
        </p:nvSpPr>
        <p:spPr>
          <a:xfrm>
            <a:off x="3621167" y="5658683"/>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Key details:</a:t>
            </a:r>
            <a:endParaRPr lang="en-US" sz="1225" dirty="0"/>
          </a:p>
        </p:txBody>
      </p:sp>
      <p:sp>
        <p:nvSpPr>
          <p:cNvPr id="9" name="Text 5"/>
          <p:cNvSpPr/>
          <p:nvPr/>
        </p:nvSpPr>
        <p:spPr>
          <a:xfrm>
            <a:off x="3870008" y="6082308"/>
            <a:ext cx="7139226" cy="559594"/>
          </a:xfrm>
          <a:prstGeom prst="rect">
            <a:avLst/>
          </a:prstGeom>
          <a:noFill/>
          <a:ln/>
        </p:spPr>
        <p:txBody>
          <a:bodyPr wrap="square" rtlCol="0" anchor="t"/>
          <a:lstStyle/>
          <a:p>
            <a:pPr marL="342900" indent="-342900" algn="l">
              <a:lnSpc>
                <a:spcPts val="2204"/>
              </a:lnSpc>
              <a:buSzPct val="100000"/>
              <a:buFont typeface="+mj-lt"/>
              <a:buAutoNum type="arabicPeriod"/>
            </a:pPr>
            <a:r>
              <a:rPr lang="en-US" sz="1225" kern="0" spc="-24" dirty="0">
                <a:solidFill>
                  <a:srgbClr val="E5E0DF"/>
                </a:solidFill>
                <a:latin typeface="Inter" pitchFamily="34" charset="0"/>
                <a:ea typeface="Inter" pitchFamily="34" charset="-122"/>
                <a:cs typeface="Inter" pitchFamily="34" charset="-120"/>
              </a:rPr>
              <a:t>Batch Size: The batch size is set to 1024, which means the model will process 1024 input sequences at a time during training.</a:t>
            </a:r>
            <a:endParaRPr lang="en-US" sz="1225" dirty="0"/>
          </a:p>
        </p:txBody>
      </p:sp>
      <p:sp>
        <p:nvSpPr>
          <p:cNvPr id="10" name="Text 6"/>
          <p:cNvSpPr/>
          <p:nvPr/>
        </p:nvSpPr>
        <p:spPr>
          <a:xfrm>
            <a:off x="3870008" y="6704052"/>
            <a:ext cx="7139226" cy="1119187"/>
          </a:xfrm>
          <a:prstGeom prst="rect">
            <a:avLst/>
          </a:prstGeom>
          <a:noFill/>
          <a:ln/>
        </p:spPr>
        <p:txBody>
          <a:bodyPr wrap="square" rtlCol="0" anchor="t"/>
          <a:lstStyle/>
          <a:p>
            <a:pPr marL="342900" indent="-342900" algn="l">
              <a:lnSpc>
                <a:spcPts val="2204"/>
              </a:lnSpc>
              <a:buSzPct val="100000"/>
              <a:buFont typeface="+mj-lt"/>
              <a:buAutoNum type="arabicPeriod" startAt="2"/>
            </a:pPr>
            <a:r>
              <a:rPr lang="en-US" sz="1225" kern="0" spc="-24" dirty="0">
                <a:solidFill>
                  <a:srgbClr val="E5E0DF"/>
                </a:solidFill>
                <a:latin typeface="Inter" pitchFamily="34" charset="0"/>
                <a:ea typeface="Inter" pitchFamily="34" charset="-122"/>
                <a:cs typeface="Inter" pitchFamily="34" charset="-120"/>
              </a:rPr>
              <a:t>Model Architecture: The model consists of various layers, including an InputLayer, an Embedding layer, a SpatialDropoutID layer, a ConvID layer, a Bidirectional layer, several Dense layers, and a Dropout layer. These layers define the structure of the neural network and the operations performed on the input data.</a:t>
            </a:r>
            <a:endParaRPr lang="en-US" sz="1225" dirty="0"/>
          </a:p>
        </p:txBody>
      </p:sp>
      <p:sp>
        <p:nvSpPr>
          <p:cNvPr id="11" name="Text 7"/>
          <p:cNvSpPr/>
          <p:nvPr/>
        </p:nvSpPr>
        <p:spPr>
          <a:xfrm>
            <a:off x="3870008" y="7885390"/>
            <a:ext cx="7139226" cy="839391"/>
          </a:xfrm>
          <a:prstGeom prst="rect">
            <a:avLst/>
          </a:prstGeom>
          <a:noFill/>
          <a:ln/>
        </p:spPr>
        <p:txBody>
          <a:bodyPr wrap="square" rtlCol="0" anchor="t"/>
          <a:lstStyle/>
          <a:p>
            <a:pPr marL="342900" indent="-342900" algn="l">
              <a:lnSpc>
                <a:spcPts val="2204"/>
              </a:lnSpc>
              <a:buSzPct val="100000"/>
              <a:buFont typeface="+mj-lt"/>
              <a:buAutoNum type="arabicPeriod" startAt="3"/>
            </a:pPr>
            <a:r>
              <a:rPr lang="en-US" sz="1225" kern="0" spc="-24" dirty="0">
                <a:solidFill>
                  <a:srgbClr val="E5E0DF"/>
                </a:solidFill>
                <a:latin typeface="Inter" pitchFamily="34" charset="0"/>
                <a:ea typeface="Inter" pitchFamily="34" charset="-122"/>
                <a:cs typeface="Inter" pitchFamily="34" charset="-120"/>
              </a:rPr>
              <a:t>Layer Parameters: The image provides the output shape and parameter count for each layer in the model. For example, the Embedding layer has 30,300 parameters, and the ConvID layer has 96,064 parameters.</a:t>
            </a:r>
            <a:endParaRPr lang="en-US" sz="1225" dirty="0"/>
          </a:p>
        </p:txBody>
      </p:sp>
      <p:sp>
        <p:nvSpPr>
          <p:cNvPr id="12" name="Text 8"/>
          <p:cNvSpPr/>
          <p:nvPr/>
        </p:nvSpPr>
        <p:spPr>
          <a:xfrm>
            <a:off x="3870008" y="8786932"/>
            <a:ext cx="7139226" cy="559594"/>
          </a:xfrm>
          <a:prstGeom prst="rect">
            <a:avLst/>
          </a:prstGeom>
          <a:noFill/>
          <a:ln/>
        </p:spPr>
        <p:txBody>
          <a:bodyPr wrap="square" rtlCol="0" anchor="t"/>
          <a:lstStyle/>
          <a:p>
            <a:pPr marL="342900" indent="-342900" algn="l">
              <a:lnSpc>
                <a:spcPts val="2204"/>
              </a:lnSpc>
              <a:buSzPct val="100000"/>
              <a:buFont typeface="+mj-lt"/>
              <a:buAutoNum type="arabicPeriod" startAt="4"/>
            </a:pPr>
            <a:r>
              <a:rPr lang="en-US" sz="1225" kern="0" spc="-24" dirty="0">
                <a:solidFill>
                  <a:srgbClr val="E5E0DF"/>
                </a:solidFill>
                <a:latin typeface="Inter" pitchFamily="34" charset="0"/>
                <a:ea typeface="Inter" pitchFamily="34" charset="-122"/>
                <a:cs typeface="Inter" pitchFamily="34" charset="-120"/>
              </a:rPr>
              <a:t>Total Parameters: The total number of parameters in the model is 87,628,729, of which 491,329 are trainable and 87,137,400 are non-trainable.</a:t>
            </a:r>
            <a:endParaRPr lang="en-US" sz="1225" dirty="0"/>
          </a:p>
        </p:txBody>
      </p:sp>
      <p:sp>
        <p:nvSpPr>
          <p:cNvPr id="13" name="Text 9"/>
          <p:cNvSpPr/>
          <p:nvPr/>
        </p:nvSpPr>
        <p:spPr>
          <a:xfrm>
            <a:off x="3621167" y="9521428"/>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specific purpose and architecture of this model are not explicitly stated, but the detailed layer information provides insights into the model's complexity and the types of operations it performs on the input data</a:t>
            </a:r>
            <a:endParaRPr lang="en-US" sz="1225" dirty="0"/>
          </a:p>
        </p:txBody>
      </p:sp>
      <p:sp>
        <p:nvSpPr>
          <p:cNvPr id="14" name="Text 10"/>
          <p:cNvSpPr/>
          <p:nvPr/>
        </p:nvSpPr>
        <p:spPr>
          <a:xfrm>
            <a:off x="3621167" y="10442496"/>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Example:</a:t>
            </a:r>
            <a:endParaRPr lang="en-US" sz="1225" dirty="0"/>
          </a:p>
        </p:txBody>
      </p:sp>
      <p:sp>
        <p:nvSpPr>
          <p:cNvPr id="15" name="Text 11"/>
          <p:cNvSpPr/>
          <p:nvPr/>
        </p:nvSpPr>
        <p:spPr>
          <a:xfrm>
            <a:off x="3621167" y="10866120"/>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Imagine you want to build a model that can predict the next word in a sentence, based on the previous words. This is a common task in natural language processing.</a:t>
            </a:r>
            <a:endParaRPr lang="en-US" sz="1225" dirty="0"/>
          </a:p>
        </p:txBody>
      </p:sp>
      <p:sp>
        <p:nvSpPr>
          <p:cNvPr id="16" name="Text 12"/>
          <p:cNvSpPr/>
          <p:nvPr/>
        </p:nvSpPr>
        <p:spPr>
          <a:xfrm>
            <a:off x="3621167" y="11538466"/>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LSTM model is well-suited for this kind of sequential data, where the order of the words matters.</a:t>
            </a:r>
            <a:endParaRPr lang="en-US" sz="1225" dirty="0"/>
          </a:p>
        </p:txBody>
      </p:sp>
      <p:sp>
        <p:nvSpPr>
          <p:cNvPr id="17" name="Text 13"/>
          <p:cNvSpPr/>
          <p:nvPr/>
        </p:nvSpPr>
        <p:spPr>
          <a:xfrm>
            <a:off x="3621167" y="11962090"/>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Here's a simple example:</a:t>
            </a:r>
            <a:endParaRPr lang="en-US" sz="1225" dirty="0"/>
          </a:p>
        </p:txBody>
      </p:sp>
      <p:sp>
        <p:nvSpPr>
          <p:cNvPr id="18" name="Text 14"/>
          <p:cNvSpPr/>
          <p:nvPr/>
        </p:nvSpPr>
        <p:spPr>
          <a:xfrm>
            <a:off x="3621167" y="12385715"/>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Let's say the input sentence is "The quick brown fox". The LSTM model would process this sentence word by word, in order.</a:t>
            </a:r>
            <a:endParaRPr lang="en-US" sz="1225" dirty="0"/>
          </a:p>
        </p:txBody>
      </p:sp>
      <p:sp>
        <p:nvSpPr>
          <p:cNvPr id="19" name="Text 15"/>
          <p:cNvSpPr/>
          <p:nvPr/>
        </p:nvSpPr>
        <p:spPr>
          <a:xfrm>
            <a:off x="3870008" y="13058061"/>
            <a:ext cx="7139226" cy="559594"/>
          </a:xfrm>
          <a:prstGeom prst="rect">
            <a:avLst/>
          </a:prstGeom>
          <a:noFill/>
          <a:ln/>
        </p:spPr>
        <p:txBody>
          <a:bodyPr wrap="square" rtlCol="0" anchor="t"/>
          <a:lstStyle/>
          <a:p>
            <a:pPr marL="342900" indent="-342900" algn="l">
              <a:lnSpc>
                <a:spcPts val="2204"/>
              </a:lnSpc>
              <a:buSzPct val="100000"/>
              <a:buFont typeface="+mj-lt"/>
              <a:buAutoNum type="arabicPeriod"/>
            </a:pPr>
            <a:r>
              <a:rPr lang="en-US" sz="1225" kern="0" spc="-24" dirty="0">
                <a:solidFill>
                  <a:srgbClr val="E5E0DF"/>
                </a:solidFill>
                <a:latin typeface="Inter" pitchFamily="34" charset="0"/>
                <a:ea typeface="Inter" pitchFamily="34" charset="-122"/>
                <a:cs typeface="Inter" pitchFamily="34" charset="-120"/>
              </a:rPr>
              <a:t>The model starts with the first word "The". It takes this word as the input and tries to understand its meaning and context.</a:t>
            </a:r>
            <a:endParaRPr lang="en-US" sz="1225" dirty="0"/>
          </a:p>
        </p:txBody>
      </p:sp>
      <p:sp>
        <p:nvSpPr>
          <p:cNvPr id="20" name="Text 16"/>
          <p:cNvSpPr/>
          <p:nvPr/>
        </p:nvSpPr>
        <p:spPr>
          <a:xfrm>
            <a:off x="3870008" y="13679805"/>
            <a:ext cx="7139226" cy="559594"/>
          </a:xfrm>
          <a:prstGeom prst="rect">
            <a:avLst/>
          </a:prstGeom>
          <a:noFill/>
          <a:ln/>
        </p:spPr>
        <p:txBody>
          <a:bodyPr wrap="square" rtlCol="0" anchor="t"/>
          <a:lstStyle/>
          <a:p>
            <a:pPr marL="342900" indent="-342900" algn="l">
              <a:lnSpc>
                <a:spcPts val="2204"/>
              </a:lnSpc>
              <a:buSzPct val="100000"/>
              <a:buFont typeface="+mj-lt"/>
              <a:buAutoNum type="arabicPeriod" startAt="2"/>
            </a:pPr>
            <a:r>
              <a:rPr lang="en-US" sz="1225" kern="0" spc="-24" dirty="0">
                <a:solidFill>
                  <a:srgbClr val="E5E0DF"/>
                </a:solidFill>
                <a:latin typeface="Inter" pitchFamily="34" charset="0"/>
                <a:ea typeface="Inter" pitchFamily="34" charset="-122"/>
                <a:cs typeface="Inter" pitchFamily="34" charset="-120"/>
              </a:rPr>
              <a:t>For the next word "quick", the model not only looks at the current word, but also remembers the previous word "The". This helps it understand the sequence and context better.</a:t>
            </a:r>
            <a:endParaRPr lang="en-US" sz="1225" dirty="0"/>
          </a:p>
        </p:txBody>
      </p:sp>
      <p:sp>
        <p:nvSpPr>
          <p:cNvPr id="21" name="Text 17"/>
          <p:cNvSpPr/>
          <p:nvPr/>
        </p:nvSpPr>
        <p:spPr>
          <a:xfrm>
            <a:off x="3870008" y="14301549"/>
            <a:ext cx="7139226" cy="559594"/>
          </a:xfrm>
          <a:prstGeom prst="rect">
            <a:avLst/>
          </a:prstGeom>
          <a:noFill/>
          <a:ln/>
        </p:spPr>
        <p:txBody>
          <a:bodyPr wrap="square" rtlCol="0" anchor="t"/>
          <a:lstStyle/>
          <a:p>
            <a:pPr marL="342900" indent="-342900" algn="l">
              <a:lnSpc>
                <a:spcPts val="2204"/>
              </a:lnSpc>
              <a:buSzPct val="100000"/>
              <a:buFont typeface="+mj-lt"/>
              <a:buAutoNum type="arabicPeriod" startAt="3"/>
            </a:pPr>
            <a:r>
              <a:rPr lang="en-US" sz="1225" kern="0" spc="-24" dirty="0">
                <a:solidFill>
                  <a:srgbClr val="E5E0DF"/>
                </a:solidFill>
                <a:latin typeface="Inter" pitchFamily="34" charset="0"/>
                <a:ea typeface="Inter" pitchFamily="34" charset="-122"/>
                <a:cs typeface="Inter" pitchFamily="34" charset="-120"/>
              </a:rPr>
              <a:t>The model continues this process, remembering the previous words and using that information to predict the next word in the sequence.</a:t>
            </a:r>
            <a:endParaRPr lang="en-US" sz="1225" dirty="0"/>
          </a:p>
        </p:txBody>
      </p:sp>
      <p:sp>
        <p:nvSpPr>
          <p:cNvPr id="22" name="Text 18"/>
          <p:cNvSpPr/>
          <p:nvPr/>
        </p:nvSpPr>
        <p:spPr>
          <a:xfrm>
            <a:off x="3621167" y="15036046"/>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different layers in the LSTM model perform various functions:</a:t>
            </a:r>
            <a:endParaRPr lang="en-US" sz="1225" dirty="0"/>
          </a:p>
        </p:txBody>
      </p:sp>
      <p:sp>
        <p:nvSpPr>
          <p:cNvPr id="23" name="Text 19"/>
          <p:cNvSpPr/>
          <p:nvPr/>
        </p:nvSpPr>
        <p:spPr>
          <a:xfrm>
            <a:off x="3869888" y="15459670"/>
            <a:ext cx="7139345"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Embedding layer converts the words into numerical representations that the model can understand.</a:t>
            </a:r>
            <a:endParaRPr lang="en-US" sz="1225" dirty="0"/>
          </a:p>
        </p:txBody>
      </p:sp>
      <p:sp>
        <p:nvSpPr>
          <p:cNvPr id="24" name="Text 20"/>
          <p:cNvSpPr/>
          <p:nvPr/>
        </p:nvSpPr>
        <p:spPr>
          <a:xfrm>
            <a:off x="3869888" y="16081415"/>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LSTM layers remember the context and sequence of the words.</a:t>
            </a:r>
            <a:endParaRPr lang="en-US" sz="1225" dirty="0"/>
          </a:p>
        </p:txBody>
      </p:sp>
      <p:sp>
        <p:nvSpPr>
          <p:cNvPr id="25" name="Text 21"/>
          <p:cNvSpPr/>
          <p:nvPr/>
        </p:nvSpPr>
        <p:spPr>
          <a:xfrm>
            <a:off x="3869888" y="16423362"/>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Dense layers take the information from the LSTM layers and use it to predict the next word.</a:t>
            </a:r>
            <a:endParaRPr lang="en-US" sz="1225" dirty="0"/>
          </a:p>
        </p:txBody>
      </p:sp>
      <p:sp>
        <p:nvSpPr>
          <p:cNvPr id="26" name="Text 22"/>
          <p:cNvSpPr/>
          <p:nvPr/>
        </p:nvSpPr>
        <p:spPr>
          <a:xfrm>
            <a:off x="3621167" y="16878062"/>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model parameters, like the batch size and the number of layers, are tuned to optimize the model's performance on the specific language task.</a:t>
            </a:r>
            <a:endParaRPr lang="en-US" sz="1225" dirty="0"/>
          </a:p>
        </p:txBody>
      </p:sp>
      <p:sp>
        <p:nvSpPr>
          <p:cNvPr id="27" name="Text 23"/>
          <p:cNvSpPr/>
          <p:nvPr/>
        </p:nvSpPr>
        <p:spPr>
          <a:xfrm>
            <a:off x="3621167" y="17550408"/>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So, in summary, the LSTM model is a powerful tool for processing sequential data, like text, by remembering the context and using it to make predictions about the next element in the sequence.</a:t>
            </a:r>
            <a:endParaRPr lang="en-US" sz="122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5255597"/>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3621167" y="427673"/>
            <a:ext cx="7388066" cy="4229219"/>
          </a:xfrm>
          <a:prstGeom prst="rect">
            <a:avLst/>
          </a:prstGeom>
        </p:spPr>
      </p:pic>
      <p:sp>
        <p:nvSpPr>
          <p:cNvPr id="5" name="Text 2"/>
          <p:cNvSpPr/>
          <p:nvPr/>
        </p:nvSpPr>
        <p:spPr>
          <a:xfrm>
            <a:off x="3621167" y="4831794"/>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The image you sent is a visualization of the results of feature extraction using bag-of-words and TF-IDF. Let’s break that down:</a:t>
            </a:r>
            <a:endParaRPr lang="en-US" sz="1225" dirty="0"/>
          </a:p>
        </p:txBody>
      </p:sp>
      <p:sp>
        <p:nvSpPr>
          <p:cNvPr id="6" name="Text 3"/>
          <p:cNvSpPr/>
          <p:nvPr/>
        </p:nvSpPr>
        <p:spPr>
          <a:xfrm>
            <a:off x="3869888" y="5504140"/>
            <a:ext cx="7139345" cy="839391"/>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Feature extraction</a:t>
            </a:r>
            <a:r>
              <a:rPr lang="en-US" sz="1225" kern="0" spc="-24" dirty="0">
                <a:solidFill>
                  <a:srgbClr val="E5E0DF"/>
                </a:solidFill>
                <a:latin typeface="Inter" pitchFamily="34" charset="0"/>
                <a:ea typeface="Inter" pitchFamily="34" charset="-122"/>
                <a:cs typeface="Inter" pitchFamily="34" charset="-120"/>
              </a:rPr>
              <a:t> is a technique used in machine learning to identify and extract important information from raw data. In the case of text data, features might be individual words or groups of words.</a:t>
            </a:r>
            <a:endParaRPr lang="en-US" sz="1225" dirty="0"/>
          </a:p>
        </p:txBody>
      </p:sp>
      <p:sp>
        <p:nvSpPr>
          <p:cNvPr id="7" name="Text 4"/>
          <p:cNvSpPr/>
          <p:nvPr/>
        </p:nvSpPr>
        <p:spPr>
          <a:xfrm>
            <a:off x="3869888" y="6405682"/>
            <a:ext cx="7139345" cy="839391"/>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Bag-of-words</a:t>
            </a:r>
            <a:r>
              <a:rPr lang="en-US" sz="1225" kern="0" spc="-24" dirty="0">
                <a:solidFill>
                  <a:srgbClr val="E5E0DF"/>
                </a:solidFill>
                <a:latin typeface="Inter" pitchFamily="34" charset="0"/>
                <a:ea typeface="Inter" pitchFamily="34" charset="-122"/>
                <a:cs typeface="Inter" pitchFamily="34" charset="-120"/>
              </a:rPr>
              <a:t> is a common approach to feature extraction for text. It treats a document as a collection of words, ignoring grammar and word order. Each word is considered a feature, and the frequency of each word in the document is counted.</a:t>
            </a:r>
            <a:endParaRPr lang="en-US" sz="1225" dirty="0"/>
          </a:p>
        </p:txBody>
      </p:sp>
      <p:sp>
        <p:nvSpPr>
          <p:cNvPr id="8" name="Text 5"/>
          <p:cNvSpPr/>
          <p:nvPr/>
        </p:nvSpPr>
        <p:spPr>
          <a:xfrm>
            <a:off x="3869888" y="7307223"/>
            <a:ext cx="7139345" cy="1119187"/>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TF-IDF</a:t>
            </a:r>
            <a:r>
              <a:rPr lang="en-US" sz="1225" kern="0" spc="-24" dirty="0">
                <a:solidFill>
                  <a:srgbClr val="E5E0DF"/>
                </a:solidFill>
                <a:latin typeface="Inter" pitchFamily="34" charset="0"/>
                <a:ea typeface="Inter" pitchFamily="34" charset="-122"/>
                <a:cs typeface="Inter" pitchFamily="34" charset="-120"/>
              </a:rPr>
              <a:t> (term frequency-inverse document frequency) is a way to weight the features extracted from text data. Words that appear often in a single document but not in many documents overall are considered more important features. This is because they are more likely to be relevant to the content of that specific document.</a:t>
            </a:r>
            <a:endParaRPr lang="en-US" sz="1225" dirty="0"/>
          </a:p>
        </p:txBody>
      </p:sp>
      <p:sp>
        <p:nvSpPr>
          <p:cNvPr id="9" name="Text 6"/>
          <p:cNvSpPr/>
          <p:nvPr/>
        </p:nvSpPr>
        <p:spPr>
          <a:xfrm>
            <a:off x="3621167" y="8601313"/>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scatter plot in the image shows the correlation between these features (words) according to the TF-IDF weighting. Words are plotted based on two measures:</a:t>
            </a:r>
            <a:endParaRPr lang="en-US" sz="1225" dirty="0"/>
          </a:p>
        </p:txBody>
      </p:sp>
      <p:sp>
        <p:nvSpPr>
          <p:cNvPr id="10" name="Text 7"/>
          <p:cNvSpPr/>
          <p:nvPr/>
        </p:nvSpPr>
        <p:spPr>
          <a:xfrm>
            <a:off x="3869888" y="9273659"/>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X-axis:</a:t>
            </a:r>
            <a:r>
              <a:rPr lang="en-US" sz="1225" kern="0" spc="-24" dirty="0">
                <a:solidFill>
                  <a:srgbClr val="E5E0DF"/>
                </a:solidFill>
                <a:latin typeface="Inter" pitchFamily="34" charset="0"/>
                <a:ea typeface="Inter" pitchFamily="34" charset="-122"/>
                <a:cs typeface="Inter" pitchFamily="34" charset="-120"/>
              </a:rPr>
              <a:t> TF-IDF weight of the word in a specific document</a:t>
            </a:r>
            <a:endParaRPr lang="en-US" sz="1225" dirty="0"/>
          </a:p>
        </p:txBody>
      </p:sp>
      <p:sp>
        <p:nvSpPr>
          <p:cNvPr id="11" name="Text 8"/>
          <p:cNvSpPr/>
          <p:nvPr/>
        </p:nvSpPr>
        <p:spPr>
          <a:xfrm>
            <a:off x="3869888" y="9615607"/>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Y-axis:</a:t>
            </a:r>
            <a:r>
              <a:rPr lang="en-US" sz="1225" kern="0" spc="-24" dirty="0">
                <a:solidFill>
                  <a:srgbClr val="E5E0DF"/>
                </a:solidFill>
                <a:latin typeface="Inter" pitchFamily="34" charset="0"/>
                <a:ea typeface="Inter" pitchFamily="34" charset="-122"/>
                <a:cs typeface="Inter" pitchFamily="34" charset="-120"/>
              </a:rPr>
              <a:t> TF-IDF weight of the word across the entire corpus (all documents)</a:t>
            </a:r>
            <a:endParaRPr lang="en-US" sz="1225" dirty="0"/>
          </a:p>
        </p:txBody>
      </p:sp>
      <p:sp>
        <p:nvSpPr>
          <p:cNvPr id="12" name="Text 9"/>
          <p:cNvSpPr/>
          <p:nvPr/>
        </p:nvSpPr>
        <p:spPr>
          <a:xfrm>
            <a:off x="3621167" y="10070306"/>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color of the point corresponds to the sentiment of the word:</a:t>
            </a:r>
            <a:endParaRPr lang="en-US" sz="1225" dirty="0"/>
          </a:p>
        </p:txBody>
      </p:sp>
      <p:sp>
        <p:nvSpPr>
          <p:cNvPr id="13" name="Text 10"/>
          <p:cNvSpPr/>
          <p:nvPr/>
        </p:nvSpPr>
        <p:spPr>
          <a:xfrm>
            <a:off x="3869888" y="10493931"/>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Red:</a:t>
            </a:r>
            <a:r>
              <a:rPr lang="en-US" sz="1225" kern="0" spc="-24" dirty="0">
                <a:solidFill>
                  <a:srgbClr val="E5E0DF"/>
                </a:solidFill>
                <a:latin typeface="Inter" pitchFamily="34" charset="0"/>
                <a:ea typeface="Inter" pitchFamily="34" charset="-122"/>
                <a:cs typeface="Inter" pitchFamily="34" charset="-120"/>
              </a:rPr>
              <a:t> Negative sentiment</a:t>
            </a:r>
            <a:endParaRPr lang="en-US" sz="1225" dirty="0"/>
          </a:p>
        </p:txBody>
      </p:sp>
      <p:sp>
        <p:nvSpPr>
          <p:cNvPr id="14" name="Text 11"/>
          <p:cNvSpPr/>
          <p:nvPr/>
        </p:nvSpPr>
        <p:spPr>
          <a:xfrm>
            <a:off x="3869888" y="10835878"/>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Blue:</a:t>
            </a:r>
            <a:r>
              <a:rPr lang="en-US" sz="1225" kern="0" spc="-24" dirty="0">
                <a:solidFill>
                  <a:srgbClr val="E5E0DF"/>
                </a:solidFill>
                <a:latin typeface="Inter" pitchFamily="34" charset="0"/>
                <a:ea typeface="Inter" pitchFamily="34" charset="-122"/>
                <a:cs typeface="Inter" pitchFamily="34" charset="-120"/>
              </a:rPr>
              <a:t> Positive sentiment</a:t>
            </a:r>
            <a:endParaRPr lang="en-US" sz="1225" dirty="0"/>
          </a:p>
        </p:txBody>
      </p:sp>
      <p:sp>
        <p:nvSpPr>
          <p:cNvPr id="15" name="Text 12"/>
          <p:cNvSpPr/>
          <p:nvPr/>
        </p:nvSpPr>
        <p:spPr>
          <a:xfrm>
            <a:off x="3621167" y="11290578"/>
            <a:ext cx="7388066" cy="1243608"/>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By looking at the scatter plot, we can see which words tend to appear together in documents that have similar sentiment. For example, if we see a cluster of red dots in the upper right corner, this would indicate that there are words that frequently appear together in documents with a negative sentiment, and that these words also tend to have a high TF-IDF weight overall (i.e. they are important words across the corpus).</a:t>
            </a:r>
            <a:endParaRPr lang="en-US" sz="1225" dirty="0"/>
          </a:p>
        </p:txBody>
      </p:sp>
      <p:pic>
        <p:nvPicPr>
          <p:cNvPr id="16" name="Image 1" descr="preencoded.png"/>
          <p:cNvPicPr>
            <a:picLocks noChangeAspect="1"/>
          </p:cNvPicPr>
          <p:nvPr/>
        </p:nvPicPr>
        <p:blipFill>
          <a:blip r:embed="rId4"/>
          <a:stretch>
            <a:fillRect/>
          </a:stretch>
        </p:blipFill>
        <p:spPr>
          <a:xfrm>
            <a:off x="3724751" y="12811601"/>
            <a:ext cx="3457456" cy="1866424"/>
          </a:xfrm>
          <a:prstGeom prst="rect">
            <a:avLst/>
          </a:prstGeom>
        </p:spPr>
      </p:pic>
      <p:pic>
        <p:nvPicPr>
          <p:cNvPr id="17" name="Image 2" descr="preencoded.png"/>
          <p:cNvPicPr>
            <a:picLocks noChangeAspect="1"/>
          </p:cNvPicPr>
          <p:nvPr/>
        </p:nvPicPr>
        <p:blipFill>
          <a:blip r:embed="rId5"/>
          <a:stretch>
            <a:fillRect/>
          </a:stretch>
        </p:blipFill>
        <p:spPr>
          <a:xfrm>
            <a:off x="7306628" y="12811601"/>
            <a:ext cx="3466862" cy="18664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9185791"/>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5154930" y="427673"/>
            <a:ext cx="4320540" cy="2380417"/>
          </a:xfrm>
          <a:prstGeom prst="rect">
            <a:avLst/>
          </a:prstGeom>
        </p:spPr>
      </p:pic>
      <p:sp>
        <p:nvSpPr>
          <p:cNvPr id="5" name="Text 2"/>
          <p:cNvSpPr/>
          <p:nvPr/>
        </p:nvSpPr>
        <p:spPr>
          <a:xfrm>
            <a:off x="3621167" y="2982992"/>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The image compares the performance of two LSTM (Long Short-Term Memory) models, LSTM-1 and LSTM-2, using a ROC (Receiver Operating Characteristic) curve.</a:t>
            </a:r>
            <a:endParaRPr lang="en-US" sz="1225" dirty="0"/>
          </a:p>
        </p:txBody>
      </p:sp>
      <p:sp>
        <p:nvSpPr>
          <p:cNvPr id="6" name="Text 3"/>
          <p:cNvSpPr/>
          <p:nvPr/>
        </p:nvSpPr>
        <p:spPr>
          <a:xfrm>
            <a:off x="3621167" y="3655338"/>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Let's go through the key point about the models and explain it with an example:</a:t>
            </a:r>
            <a:endParaRPr lang="en-US" sz="1225" dirty="0"/>
          </a:p>
        </p:txBody>
      </p:sp>
      <p:sp>
        <p:nvSpPr>
          <p:cNvPr id="7" name="Text 4"/>
          <p:cNvSpPr/>
          <p:nvPr/>
        </p:nvSpPr>
        <p:spPr>
          <a:xfrm>
            <a:off x="3621167" y="4078962"/>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text states that "Decreasing the batch size from 1024 to 512 did not make a significant change in accuracy." This means that reducing the batch size, which is the number of samples processed in one iteration, did not significantly impact the model's performance.</a:t>
            </a:r>
            <a:endParaRPr lang="en-US" sz="1225" dirty="0"/>
          </a:p>
        </p:txBody>
      </p:sp>
      <p:sp>
        <p:nvSpPr>
          <p:cNvPr id="8" name="Text 5"/>
          <p:cNvSpPr/>
          <p:nvPr/>
        </p:nvSpPr>
        <p:spPr>
          <a:xfrm>
            <a:off x="3621167" y="5000030"/>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For example, let's say the LSTM-1 model had an accuracy of 0.78 when the batch size was 1024, and an accuracy of 0.77 when the batch size was 512. The decrease from 0.78 to 0.77 is not considered a significant change, as it's a relatively small difference.</a:t>
            </a:r>
            <a:endParaRPr lang="en-US" sz="1225" dirty="0"/>
          </a:p>
        </p:txBody>
      </p:sp>
      <p:sp>
        <p:nvSpPr>
          <p:cNvPr id="9" name="Text 6"/>
          <p:cNvSpPr/>
          <p:nvPr/>
        </p:nvSpPr>
        <p:spPr>
          <a:xfrm>
            <a:off x="3621167" y="5921097"/>
            <a:ext cx="7388066" cy="994886"/>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ROC curve in the image shows the trade-off between the true positive rate (TPR) and the false positive rate (FPR) for the two LSTM models. The curves for LSTM-1 and LSTM-2 are very similar, indicating that the change in batch size from 1024 to 512 did not result in a significant difference in the models' overall performance.</a:t>
            </a:r>
            <a:endParaRPr lang="en-US" sz="1225" dirty="0"/>
          </a:p>
        </p:txBody>
      </p:sp>
      <p:sp>
        <p:nvSpPr>
          <p:cNvPr id="10" name="Text 7"/>
          <p:cNvSpPr/>
          <p:nvPr/>
        </p:nvSpPr>
        <p:spPr>
          <a:xfrm>
            <a:off x="3621167" y="7090886"/>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Area Under the Curve (AUC) values for LSTM-1 and LSTM-2 are both around 0.868, further supporting the idea that the change in batch size did not have a major impact on the models' ability to classify the data accurately.</a:t>
            </a:r>
            <a:endParaRPr lang="en-US" sz="1225" dirty="0"/>
          </a:p>
        </p:txBody>
      </p:sp>
      <p:sp>
        <p:nvSpPr>
          <p:cNvPr id="11" name="Text 8"/>
          <p:cNvSpPr/>
          <p:nvPr/>
        </p:nvSpPr>
        <p:spPr>
          <a:xfrm>
            <a:off x="3621167" y="8011954"/>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summary, the key point is that reducing the batch size from 1024 to 512 did not significantly affect the accuracy of the LSTM models, as demonstrated by the similar ROC curves and AUC values for both models.</a:t>
            </a:r>
            <a:endParaRPr lang="en-US" sz="1225" dirty="0"/>
          </a:p>
        </p:txBody>
      </p:sp>
      <p:pic>
        <p:nvPicPr>
          <p:cNvPr id="1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3726716"/>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4779050" y="427673"/>
            <a:ext cx="5072301" cy="2771061"/>
          </a:xfrm>
          <a:prstGeom prst="rect">
            <a:avLst/>
          </a:prstGeom>
        </p:spPr>
      </p:pic>
      <p:sp>
        <p:nvSpPr>
          <p:cNvPr id="5" name="Text 2"/>
          <p:cNvSpPr/>
          <p:nvPr/>
        </p:nvSpPr>
        <p:spPr>
          <a:xfrm>
            <a:off x="3621167" y="3373636"/>
            <a:ext cx="7388066" cy="497443"/>
          </a:xfrm>
          <a:prstGeom prst="rect">
            <a:avLst/>
          </a:prstGeom>
          <a:noFill/>
          <a:ln/>
        </p:spPr>
        <p:txBody>
          <a:bodyPr wrap="squar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The image shows the configuration details of a CNN (Convolutional Neural Network) model, which is a type of deep learning model commonly used for tasks involving image processing and recognition.</a:t>
            </a:r>
            <a:endParaRPr lang="en-US" sz="1225" dirty="0"/>
          </a:p>
        </p:txBody>
      </p:sp>
      <p:sp>
        <p:nvSpPr>
          <p:cNvPr id="6" name="Text 3"/>
          <p:cNvSpPr/>
          <p:nvPr/>
        </p:nvSpPr>
        <p:spPr>
          <a:xfrm>
            <a:off x="3621167" y="4045982"/>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Okay, let's explain the CNN model using a simpler example of classifying tweets as either positive or negative sentiment.</a:t>
            </a:r>
            <a:endParaRPr lang="en-US" sz="1225" dirty="0"/>
          </a:p>
        </p:txBody>
      </p:sp>
      <p:sp>
        <p:nvSpPr>
          <p:cNvPr id="7" name="Text 4"/>
          <p:cNvSpPr/>
          <p:nvPr/>
        </p:nvSpPr>
        <p:spPr>
          <a:xfrm>
            <a:off x="3621167" y="4718328"/>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Imagine you want to build a model that can analyze tweets and determine if the sentiment expressed is positive or negative. A CNN model would be well-suited for this task.</a:t>
            </a:r>
            <a:endParaRPr lang="en-US" sz="1225" dirty="0"/>
          </a:p>
        </p:txBody>
      </p:sp>
      <p:sp>
        <p:nvSpPr>
          <p:cNvPr id="8" name="Text 5"/>
          <p:cNvSpPr/>
          <p:nvPr/>
        </p:nvSpPr>
        <p:spPr>
          <a:xfrm>
            <a:off x="3621167" y="5390674"/>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Here's how the CNN model "functional_1" might work:</a:t>
            </a:r>
            <a:endParaRPr lang="en-US" sz="1225" dirty="0"/>
          </a:p>
        </p:txBody>
      </p:sp>
      <p:sp>
        <p:nvSpPr>
          <p:cNvPr id="9" name="Text 6"/>
          <p:cNvSpPr/>
          <p:nvPr/>
        </p:nvSpPr>
        <p:spPr>
          <a:xfrm>
            <a:off x="3870008" y="5814298"/>
            <a:ext cx="7139226" cy="559594"/>
          </a:xfrm>
          <a:prstGeom prst="rect">
            <a:avLst/>
          </a:prstGeom>
          <a:noFill/>
          <a:ln/>
        </p:spPr>
        <p:txBody>
          <a:bodyPr wrap="square" rtlCol="0" anchor="t"/>
          <a:lstStyle/>
          <a:p>
            <a:pPr marL="342900" indent="-342900" algn="l">
              <a:lnSpc>
                <a:spcPts val="2204"/>
              </a:lnSpc>
              <a:buSzPct val="100000"/>
              <a:buFont typeface="+mj-lt"/>
              <a:buAutoNum type="arabicPeriod"/>
            </a:pPr>
            <a:r>
              <a:rPr lang="en-US" sz="1225" b="1" kern="0" spc="-24" dirty="0">
                <a:solidFill>
                  <a:srgbClr val="E5E0DF"/>
                </a:solidFill>
                <a:latin typeface="Inter" pitchFamily="34" charset="0"/>
                <a:ea typeface="Inter" pitchFamily="34" charset="-122"/>
                <a:cs typeface="Inter" pitchFamily="34" charset="-120"/>
              </a:rPr>
              <a:t>Batch Size:</a:t>
            </a:r>
            <a:r>
              <a:rPr lang="en-US" sz="1225" kern="0" spc="-24" dirty="0">
                <a:solidFill>
                  <a:srgbClr val="E5E0DF"/>
                </a:solidFill>
                <a:latin typeface="Inter" pitchFamily="34" charset="0"/>
                <a:ea typeface="Inter" pitchFamily="34" charset="-122"/>
                <a:cs typeface="Inter" pitchFamily="34" charset="-120"/>
              </a:rPr>
              <a:t> The batch size is set to 1024, which means the model will process 1024 tweet texts at a time during training.</a:t>
            </a:r>
            <a:endParaRPr lang="en-US" sz="1225" dirty="0"/>
          </a:p>
        </p:txBody>
      </p:sp>
      <p:sp>
        <p:nvSpPr>
          <p:cNvPr id="10" name="Text 7"/>
          <p:cNvSpPr/>
          <p:nvPr/>
        </p:nvSpPr>
        <p:spPr>
          <a:xfrm>
            <a:off x="3621167" y="6548795"/>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For example, the model might take in a batch of 1024 tweets and process them all together, rather than looking at each tweet one by one.</a:t>
            </a:r>
            <a:endParaRPr lang="en-US" sz="1225" dirty="0"/>
          </a:p>
        </p:txBody>
      </p:sp>
      <p:sp>
        <p:nvSpPr>
          <p:cNvPr id="11" name="Text 8"/>
          <p:cNvSpPr/>
          <p:nvPr/>
        </p:nvSpPr>
        <p:spPr>
          <a:xfrm>
            <a:off x="3870008" y="7221141"/>
            <a:ext cx="7139226" cy="279797"/>
          </a:xfrm>
          <a:prstGeom prst="rect">
            <a:avLst/>
          </a:prstGeom>
          <a:noFill/>
          <a:ln/>
        </p:spPr>
        <p:txBody>
          <a:bodyPr wrap="none" rtlCol="0" anchor="t"/>
          <a:lstStyle/>
          <a:p>
            <a:pPr marL="342900" indent="-342900" algn="l">
              <a:lnSpc>
                <a:spcPts val="2204"/>
              </a:lnSpc>
              <a:buSzPct val="100000"/>
              <a:buFont typeface="+mj-lt"/>
              <a:buAutoNum type="arabicPeriod"/>
            </a:pPr>
            <a:r>
              <a:rPr lang="en-US" sz="1225" b="1" kern="0" spc="-24" dirty="0">
                <a:solidFill>
                  <a:srgbClr val="E5E0DF"/>
                </a:solidFill>
                <a:latin typeface="Inter" pitchFamily="34" charset="0"/>
                <a:ea typeface="Inter" pitchFamily="34" charset="-122"/>
                <a:cs typeface="Inter" pitchFamily="34" charset="-120"/>
              </a:rPr>
              <a:t>Model Architecture:</a:t>
            </a:r>
            <a:endParaRPr lang="en-US" sz="1225" dirty="0"/>
          </a:p>
        </p:txBody>
      </p:sp>
      <p:sp>
        <p:nvSpPr>
          <p:cNvPr id="12" name="Text 9"/>
          <p:cNvSpPr/>
          <p:nvPr/>
        </p:nvSpPr>
        <p:spPr>
          <a:xfrm>
            <a:off x="3869888" y="7563088"/>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Input layer takes in the tweet text as the input.</a:t>
            </a:r>
            <a:endParaRPr lang="en-US" sz="1225" dirty="0"/>
          </a:p>
        </p:txBody>
      </p:sp>
      <p:sp>
        <p:nvSpPr>
          <p:cNvPr id="13" name="Text 10"/>
          <p:cNvSpPr/>
          <p:nvPr/>
        </p:nvSpPr>
        <p:spPr>
          <a:xfrm>
            <a:off x="3869888" y="7905036"/>
            <a:ext cx="7139345"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Embedding layer converts the words in the tweets into numerical representations that the model can understand.</a:t>
            </a:r>
            <a:endParaRPr lang="en-US" sz="1225" dirty="0"/>
          </a:p>
        </p:txBody>
      </p:sp>
      <p:sp>
        <p:nvSpPr>
          <p:cNvPr id="14" name="Text 11"/>
          <p:cNvSpPr/>
          <p:nvPr/>
        </p:nvSpPr>
        <p:spPr>
          <a:xfrm>
            <a:off x="3869888" y="8526780"/>
            <a:ext cx="7139345"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Convolutional layers (ConvID) then analyze the numeric tweet representations and extract important features, like keywords or phrases that indicate positive or negative sentiment.</a:t>
            </a:r>
            <a:endParaRPr lang="en-US" sz="1225" dirty="0"/>
          </a:p>
        </p:txBody>
      </p:sp>
      <p:sp>
        <p:nvSpPr>
          <p:cNvPr id="15" name="Text 12"/>
          <p:cNvSpPr/>
          <p:nvPr/>
        </p:nvSpPr>
        <p:spPr>
          <a:xfrm>
            <a:off x="3869888" y="9148524"/>
            <a:ext cx="7139345" cy="559594"/>
          </a:xfrm>
          <a:prstGeom prst="rect">
            <a:avLst/>
          </a:prstGeom>
          <a:noFill/>
          <a:ln/>
        </p:spPr>
        <p:txBody>
          <a:bodyPr wrap="squar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Dense layers take these extracted features and use them to classify the tweets as either positive or negative.</a:t>
            </a:r>
            <a:endParaRPr lang="en-US" sz="1225" dirty="0"/>
          </a:p>
        </p:txBody>
      </p:sp>
      <p:sp>
        <p:nvSpPr>
          <p:cNvPr id="16" name="Text 13"/>
          <p:cNvSpPr/>
          <p:nvPr/>
        </p:nvSpPr>
        <p:spPr>
          <a:xfrm>
            <a:off x="3869888" y="9770269"/>
            <a:ext cx="7139345" cy="279797"/>
          </a:xfrm>
          <a:prstGeom prst="rect">
            <a:avLst/>
          </a:prstGeom>
          <a:noFill/>
          <a:ln/>
        </p:spPr>
        <p:txBody>
          <a:bodyPr wrap="none" rtlCol="0" anchor="t"/>
          <a:lstStyle/>
          <a:p>
            <a:pPr marL="342900"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Flatten layer prepares the data to be fed into the final Dense layer for the classification output.</a:t>
            </a:r>
            <a:endParaRPr lang="en-US" sz="1225" dirty="0"/>
          </a:p>
        </p:txBody>
      </p:sp>
      <p:sp>
        <p:nvSpPr>
          <p:cNvPr id="17" name="Text 14"/>
          <p:cNvSpPr/>
          <p:nvPr/>
        </p:nvSpPr>
        <p:spPr>
          <a:xfrm>
            <a:off x="3621167" y="10224968"/>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This architecture allows the model to learn patterns in the tweet text and use that information to accurately classify the sentiment.</a:t>
            </a:r>
            <a:endParaRPr lang="en-US" sz="1225" dirty="0"/>
          </a:p>
        </p:txBody>
      </p:sp>
      <p:sp>
        <p:nvSpPr>
          <p:cNvPr id="18" name="Text 15"/>
          <p:cNvSpPr/>
          <p:nvPr/>
        </p:nvSpPr>
        <p:spPr>
          <a:xfrm>
            <a:off x="3870008" y="10897314"/>
            <a:ext cx="7139226" cy="559594"/>
          </a:xfrm>
          <a:prstGeom prst="rect">
            <a:avLst/>
          </a:prstGeom>
          <a:noFill/>
          <a:ln/>
        </p:spPr>
        <p:txBody>
          <a:bodyPr wrap="square" rtlCol="0" anchor="t"/>
          <a:lstStyle/>
          <a:p>
            <a:pPr marL="342900" indent="-342900" algn="l">
              <a:lnSpc>
                <a:spcPts val="2204"/>
              </a:lnSpc>
              <a:buSzPct val="100000"/>
              <a:buFont typeface="+mj-lt"/>
              <a:buAutoNum type="arabicPeriod"/>
            </a:pPr>
            <a:r>
              <a:rPr lang="en-US" sz="1225" b="1" kern="0" spc="-24" dirty="0">
                <a:solidFill>
                  <a:srgbClr val="E5E0DF"/>
                </a:solidFill>
                <a:latin typeface="Inter" pitchFamily="34" charset="0"/>
                <a:ea typeface="Inter" pitchFamily="34" charset="-122"/>
                <a:cs typeface="Inter" pitchFamily="34" charset="-120"/>
              </a:rPr>
              <a:t>Layer Parameters:</a:t>
            </a:r>
            <a:r>
              <a:rPr lang="en-US" sz="1225" kern="0" spc="-24" dirty="0">
                <a:solidFill>
                  <a:srgbClr val="E5E0DF"/>
                </a:solidFill>
                <a:latin typeface="Inter" pitchFamily="34" charset="0"/>
                <a:ea typeface="Inter" pitchFamily="34" charset="-122"/>
                <a:cs typeface="Inter" pitchFamily="34" charset="-120"/>
              </a:rPr>
              <a:t> The model has a total of 87,536,057 parameters, with 398,657 trainable parameters that can be updated during the learning process.</a:t>
            </a:r>
            <a:endParaRPr lang="en-US" sz="1225" dirty="0"/>
          </a:p>
        </p:txBody>
      </p:sp>
      <p:sp>
        <p:nvSpPr>
          <p:cNvPr id="19" name="Text 16"/>
          <p:cNvSpPr/>
          <p:nvPr/>
        </p:nvSpPr>
        <p:spPr>
          <a:xfrm>
            <a:off x="3621167" y="11631811"/>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These parameters represent the internal weights and biases of the neural network, which the model adjusts to improve its ability to classify tweets correctly as positive or negative.</a:t>
            </a:r>
            <a:endParaRPr lang="en-US" sz="1225" dirty="0"/>
          </a:p>
        </p:txBody>
      </p:sp>
      <p:sp>
        <p:nvSpPr>
          <p:cNvPr id="20" name="Text 17"/>
          <p:cNvSpPr/>
          <p:nvPr/>
        </p:nvSpPr>
        <p:spPr>
          <a:xfrm>
            <a:off x="3621167" y="12304157"/>
            <a:ext cx="7388066" cy="994886"/>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summary, this CNN model is designed to take in batches of tweet texts, extract relevant features using the convolutional and dense layers, and then classify the tweets as either positive or negative sentiment. The specific architecture and parameters of the model are optimized to perform well on this tweet classification task.</a:t>
            </a:r>
            <a:endParaRPr lang="en-US" sz="122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2171224" y="1052989"/>
            <a:ext cx="4932521" cy="2666286"/>
          </a:xfrm>
          <a:prstGeom prst="rect">
            <a:avLst/>
          </a:prstGeom>
        </p:spPr>
      </p:pic>
      <p:pic>
        <p:nvPicPr>
          <p:cNvPr id="5" name="Image 1" descr="preencoded.png"/>
          <p:cNvPicPr>
            <a:picLocks noChangeAspect="1"/>
          </p:cNvPicPr>
          <p:nvPr/>
        </p:nvPicPr>
        <p:blipFill>
          <a:blip r:embed="rId4"/>
          <a:stretch>
            <a:fillRect/>
          </a:stretch>
        </p:blipFill>
        <p:spPr>
          <a:xfrm>
            <a:off x="7281386" y="1052989"/>
            <a:ext cx="4992529" cy="2666286"/>
          </a:xfrm>
          <a:prstGeom prst="rect">
            <a:avLst/>
          </a:prstGeom>
        </p:spPr>
      </p:pic>
      <p:pic>
        <p:nvPicPr>
          <p:cNvPr id="6" name="Image 2" descr="preencoded.png"/>
          <p:cNvPicPr>
            <a:picLocks noChangeAspect="1"/>
          </p:cNvPicPr>
          <p:nvPr/>
        </p:nvPicPr>
        <p:blipFill>
          <a:blip r:embed="rId5"/>
          <a:stretch>
            <a:fillRect/>
          </a:stretch>
        </p:blipFill>
        <p:spPr>
          <a:xfrm>
            <a:off x="2037993" y="4362212"/>
            <a:ext cx="5006221" cy="2775347"/>
          </a:xfrm>
          <a:prstGeom prst="rect">
            <a:avLst/>
          </a:prstGeom>
        </p:spPr>
      </p:pic>
      <p:pic>
        <p:nvPicPr>
          <p:cNvPr id="7" name="Image 3" descr="preencoded.png"/>
          <p:cNvPicPr>
            <a:picLocks noChangeAspect="1"/>
          </p:cNvPicPr>
          <p:nvPr/>
        </p:nvPicPr>
        <p:blipFill>
          <a:blip r:embed="rId6"/>
          <a:stretch>
            <a:fillRect/>
          </a:stretch>
        </p:blipFill>
        <p:spPr>
          <a:xfrm>
            <a:off x="7593806" y="4362212"/>
            <a:ext cx="5006221" cy="25396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2658606"/>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2658606"/>
          </a:xfrm>
          <a:prstGeom prst="rect">
            <a:avLst/>
          </a:prstGeom>
        </p:spPr>
      </p:pic>
      <p:sp>
        <p:nvSpPr>
          <p:cNvPr id="5" name="Shape 2"/>
          <p:cNvSpPr/>
          <p:nvPr/>
        </p:nvSpPr>
        <p:spPr>
          <a:xfrm>
            <a:off x="0" y="18854"/>
            <a:ext cx="14630400" cy="12658606"/>
          </a:xfrm>
          <a:prstGeom prst="rect">
            <a:avLst/>
          </a:prstGeom>
          <a:solidFill>
            <a:srgbClr val="272525">
              <a:alpha val="80000"/>
            </a:srgbClr>
          </a:solidFill>
          <a:ln/>
        </p:spPr>
      </p:sp>
      <p:sp>
        <p:nvSpPr>
          <p:cNvPr id="6" name="Text 3"/>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kern="0" spc="-92" dirty="0">
                <a:solidFill>
                  <a:srgbClr val="FFFFFF"/>
                </a:solidFill>
                <a:latin typeface="Inter" pitchFamily="34" charset="0"/>
                <a:ea typeface="Inter" pitchFamily="34" charset="-122"/>
                <a:cs typeface="Inter" pitchFamily="34" charset="-120"/>
              </a:rPr>
              <a:t>Contents</a:t>
            </a:r>
            <a:endParaRPr lang="en-US" sz="3062" dirty="0"/>
          </a:p>
        </p:txBody>
      </p:sp>
      <p:sp>
        <p:nvSpPr>
          <p:cNvPr id="7" name="Shape 4"/>
          <p:cNvSpPr/>
          <p:nvPr/>
        </p:nvSpPr>
        <p:spPr>
          <a:xfrm>
            <a:off x="3838932" y="1146929"/>
            <a:ext cx="31075" cy="11084004"/>
          </a:xfrm>
          <a:prstGeom prst="roundRect">
            <a:avLst>
              <a:gd name="adj" fmla="val 225238"/>
            </a:avLst>
          </a:prstGeom>
          <a:solidFill>
            <a:srgbClr val="2A1999"/>
          </a:solidFill>
          <a:ln/>
        </p:spPr>
      </p:sp>
      <p:sp>
        <p:nvSpPr>
          <p:cNvPr id="8" name="Shape 5"/>
          <p:cNvSpPr/>
          <p:nvPr/>
        </p:nvSpPr>
        <p:spPr>
          <a:xfrm>
            <a:off x="4029373" y="1452027"/>
            <a:ext cx="544354" cy="31075"/>
          </a:xfrm>
          <a:prstGeom prst="roundRect">
            <a:avLst>
              <a:gd name="adj" fmla="val 225238"/>
            </a:avLst>
          </a:prstGeom>
          <a:solidFill>
            <a:srgbClr val="2A1999"/>
          </a:solidFill>
          <a:ln/>
        </p:spPr>
      </p:sp>
      <p:sp>
        <p:nvSpPr>
          <p:cNvPr id="9" name="Shape 6"/>
          <p:cNvSpPr/>
          <p:nvPr/>
        </p:nvSpPr>
        <p:spPr>
          <a:xfrm>
            <a:off x="3679448" y="1292662"/>
            <a:ext cx="349925" cy="349925"/>
          </a:xfrm>
          <a:prstGeom prst="roundRect">
            <a:avLst>
              <a:gd name="adj" fmla="val 20002"/>
            </a:avLst>
          </a:prstGeom>
          <a:solidFill>
            <a:srgbClr val="110080"/>
          </a:solidFill>
          <a:ln w="7620">
            <a:solidFill>
              <a:srgbClr val="2A1999"/>
            </a:solidFill>
            <a:prstDash val="solid"/>
          </a:ln>
        </p:spPr>
      </p:sp>
      <p:sp>
        <p:nvSpPr>
          <p:cNvPr id="10" name="Text 7"/>
          <p:cNvSpPr/>
          <p:nvPr/>
        </p:nvSpPr>
        <p:spPr>
          <a:xfrm>
            <a:off x="3800773" y="1321713"/>
            <a:ext cx="107156"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1</a:t>
            </a:r>
            <a:endParaRPr lang="en-US" sz="1837" dirty="0"/>
          </a:p>
        </p:txBody>
      </p:sp>
      <p:sp>
        <p:nvSpPr>
          <p:cNvPr id="11" name="Text 8"/>
          <p:cNvSpPr/>
          <p:nvPr/>
        </p:nvSpPr>
        <p:spPr>
          <a:xfrm>
            <a:off x="4709874" y="1302425"/>
            <a:ext cx="2333030" cy="291703"/>
          </a:xfrm>
          <a:prstGeom prst="rect">
            <a:avLst/>
          </a:prstGeom>
          <a:noFill/>
          <a:ln/>
        </p:spPr>
        <p:txBody>
          <a:bodyPr wrap="none" rtlCol="0" anchor="t"/>
          <a:lstStyle/>
          <a:p>
            <a:pPr marL="0" indent="0" algn="l">
              <a:lnSpc>
                <a:spcPts val="2296"/>
              </a:lnSpc>
              <a:buNone/>
            </a:pPr>
            <a:r>
              <a:rPr lang="en-US" sz="1837" b="1" kern="0" spc="-55" dirty="0">
                <a:solidFill>
                  <a:srgbClr val="E5E0DF"/>
                </a:solidFill>
                <a:latin typeface="Inter" pitchFamily="34" charset="0"/>
                <a:ea typeface="Inter" pitchFamily="34" charset="-122"/>
                <a:cs typeface="Inter" pitchFamily="34" charset="-120"/>
              </a:rPr>
              <a:t>Introduction</a:t>
            </a:r>
            <a:endParaRPr lang="en-US" sz="1837" dirty="0"/>
          </a:p>
        </p:txBody>
      </p:sp>
      <p:sp>
        <p:nvSpPr>
          <p:cNvPr id="12" name="Text 9"/>
          <p:cNvSpPr/>
          <p:nvPr/>
        </p:nvSpPr>
        <p:spPr>
          <a:xfrm>
            <a:off x="4709874" y="1687354"/>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Dataset</a:t>
            </a:r>
            <a:endParaRPr lang="en-US" sz="1225" dirty="0"/>
          </a:p>
        </p:txBody>
      </p:sp>
      <p:sp>
        <p:nvSpPr>
          <p:cNvPr id="13" name="Shape 10"/>
          <p:cNvSpPr/>
          <p:nvPr/>
        </p:nvSpPr>
        <p:spPr>
          <a:xfrm>
            <a:off x="4029373" y="2552164"/>
            <a:ext cx="544354" cy="31075"/>
          </a:xfrm>
          <a:prstGeom prst="roundRect">
            <a:avLst>
              <a:gd name="adj" fmla="val 225238"/>
            </a:avLst>
          </a:prstGeom>
          <a:solidFill>
            <a:srgbClr val="2A1999"/>
          </a:solidFill>
          <a:ln/>
        </p:spPr>
      </p:sp>
      <p:sp>
        <p:nvSpPr>
          <p:cNvPr id="14" name="Shape 11"/>
          <p:cNvSpPr/>
          <p:nvPr/>
        </p:nvSpPr>
        <p:spPr>
          <a:xfrm>
            <a:off x="3679448" y="2392799"/>
            <a:ext cx="349925" cy="349925"/>
          </a:xfrm>
          <a:prstGeom prst="roundRect">
            <a:avLst>
              <a:gd name="adj" fmla="val 20002"/>
            </a:avLst>
          </a:prstGeom>
          <a:solidFill>
            <a:srgbClr val="110080"/>
          </a:solidFill>
          <a:ln w="7620">
            <a:solidFill>
              <a:srgbClr val="2A1999"/>
            </a:solidFill>
            <a:prstDash val="solid"/>
          </a:ln>
        </p:spPr>
      </p:sp>
      <p:sp>
        <p:nvSpPr>
          <p:cNvPr id="15" name="Text 12"/>
          <p:cNvSpPr/>
          <p:nvPr/>
        </p:nvSpPr>
        <p:spPr>
          <a:xfrm>
            <a:off x="3784342" y="2421850"/>
            <a:ext cx="140018"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2</a:t>
            </a:r>
            <a:endParaRPr lang="en-US" sz="1837" dirty="0"/>
          </a:p>
        </p:txBody>
      </p:sp>
      <p:sp>
        <p:nvSpPr>
          <p:cNvPr id="16" name="Text 13"/>
          <p:cNvSpPr/>
          <p:nvPr/>
        </p:nvSpPr>
        <p:spPr>
          <a:xfrm>
            <a:off x="4709874" y="2402562"/>
            <a:ext cx="2333030" cy="291703"/>
          </a:xfrm>
          <a:prstGeom prst="rect">
            <a:avLst/>
          </a:prstGeom>
          <a:noFill/>
          <a:ln/>
        </p:spPr>
        <p:txBody>
          <a:bodyPr wrap="none" rtlCol="0" anchor="t"/>
          <a:lstStyle/>
          <a:p>
            <a:pPr marL="0" indent="0" algn="l">
              <a:lnSpc>
                <a:spcPts val="2296"/>
              </a:lnSpc>
              <a:buNone/>
            </a:pPr>
            <a:r>
              <a:rPr lang="en-US" sz="1837" b="1" kern="0" spc="-55" dirty="0">
                <a:solidFill>
                  <a:srgbClr val="E5E0DF"/>
                </a:solidFill>
                <a:latin typeface="Inter" pitchFamily="34" charset="0"/>
                <a:ea typeface="Inter" pitchFamily="34" charset="-122"/>
                <a:cs typeface="Inter" pitchFamily="34" charset="-120"/>
              </a:rPr>
              <a:t>Exploring The Data</a:t>
            </a:r>
            <a:endParaRPr lang="en-US" sz="1837" dirty="0"/>
          </a:p>
        </p:txBody>
      </p:sp>
      <p:sp>
        <p:nvSpPr>
          <p:cNvPr id="17" name="Text 14"/>
          <p:cNvSpPr/>
          <p:nvPr/>
        </p:nvSpPr>
        <p:spPr>
          <a:xfrm>
            <a:off x="4709874" y="2787491"/>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Exploring Our Data in terms of Letter Frequency</a:t>
            </a:r>
            <a:endParaRPr lang="en-US" sz="1225" dirty="0"/>
          </a:p>
        </p:txBody>
      </p:sp>
      <p:sp>
        <p:nvSpPr>
          <p:cNvPr id="18" name="Text 15"/>
          <p:cNvSpPr/>
          <p:nvPr/>
        </p:nvSpPr>
        <p:spPr>
          <a:xfrm>
            <a:off x="4709874" y="3129439"/>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Exploring Our Data in terms of Word Frequency</a:t>
            </a:r>
            <a:endParaRPr lang="en-US" sz="1225" dirty="0"/>
          </a:p>
        </p:txBody>
      </p:sp>
      <p:sp>
        <p:nvSpPr>
          <p:cNvPr id="19" name="Text 16"/>
          <p:cNvSpPr/>
          <p:nvPr/>
        </p:nvSpPr>
        <p:spPr>
          <a:xfrm>
            <a:off x="4709874" y="3471386"/>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Embedding - Glove</a:t>
            </a:r>
            <a:endParaRPr lang="en-US" sz="1225" dirty="0"/>
          </a:p>
        </p:txBody>
      </p:sp>
      <p:sp>
        <p:nvSpPr>
          <p:cNvPr id="20" name="Text 17"/>
          <p:cNvSpPr/>
          <p:nvPr/>
        </p:nvSpPr>
        <p:spPr>
          <a:xfrm>
            <a:off x="4709874" y="3813334"/>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Feature Extraction - Scatter Plot</a:t>
            </a:r>
            <a:endParaRPr lang="en-US" sz="1225" dirty="0"/>
          </a:p>
        </p:txBody>
      </p:sp>
      <p:sp>
        <p:nvSpPr>
          <p:cNvPr id="21" name="Shape 18"/>
          <p:cNvSpPr/>
          <p:nvPr/>
        </p:nvSpPr>
        <p:spPr>
          <a:xfrm>
            <a:off x="4029373" y="4678144"/>
            <a:ext cx="544354" cy="31075"/>
          </a:xfrm>
          <a:prstGeom prst="roundRect">
            <a:avLst>
              <a:gd name="adj" fmla="val 225238"/>
            </a:avLst>
          </a:prstGeom>
          <a:solidFill>
            <a:srgbClr val="2A1999"/>
          </a:solidFill>
          <a:ln/>
        </p:spPr>
      </p:sp>
      <p:sp>
        <p:nvSpPr>
          <p:cNvPr id="22" name="Shape 19"/>
          <p:cNvSpPr/>
          <p:nvPr/>
        </p:nvSpPr>
        <p:spPr>
          <a:xfrm>
            <a:off x="3679448" y="4518779"/>
            <a:ext cx="349925" cy="349925"/>
          </a:xfrm>
          <a:prstGeom prst="roundRect">
            <a:avLst>
              <a:gd name="adj" fmla="val 20002"/>
            </a:avLst>
          </a:prstGeom>
          <a:solidFill>
            <a:srgbClr val="110080"/>
          </a:solidFill>
          <a:ln w="7620">
            <a:solidFill>
              <a:srgbClr val="2A1999"/>
            </a:solidFill>
            <a:prstDash val="solid"/>
          </a:ln>
        </p:spPr>
      </p:sp>
      <p:sp>
        <p:nvSpPr>
          <p:cNvPr id="23" name="Text 20"/>
          <p:cNvSpPr/>
          <p:nvPr/>
        </p:nvSpPr>
        <p:spPr>
          <a:xfrm>
            <a:off x="3780889" y="4547830"/>
            <a:ext cx="146923"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3</a:t>
            </a:r>
            <a:endParaRPr lang="en-US" sz="1837" dirty="0"/>
          </a:p>
        </p:txBody>
      </p:sp>
      <p:sp>
        <p:nvSpPr>
          <p:cNvPr id="24" name="Text 21"/>
          <p:cNvSpPr/>
          <p:nvPr/>
        </p:nvSpPr>
        <p:spPr>
          <a:xfrm>
            <a:off x="4709874" y="4528542"/>
            <a:ext cx="2333030" cy="291703"/>
          </a:xfrm>
          <a:prstGeom prst="rect">
            <a:avLst/>
          </a:prstGeom>
          <a:noFill/>
          <a:ln/>
        </p:spPr>
        <p:txBody>
          <a:bodyPr wrap="none" rtlCol="0" anchor="t"/>
          <a:lstStyle/>
          <a:p>
            <a:pPr marL="0" indent="0" algn="l">
              <a:lnSpc>
                <a:spcPts val="2296"/>
              </a:lnSpc>
              <a:buNone/>
            </a:pPr>
            <a:r>
              <a:rPr lang="en-US" sz="1837" b="1" kern="0" spc="-55" dirty="0">
                <a:solidFill>
                  <a:srgbClr val="E5E0DF"/>
                </a:solidFill>
                <a:latin typeface="Inter" pitchFamily="34" charset="0"/>
                <a:ea typeface="Inter" pitchFamily="34" charset="-122"/>
                <a:cs typeface="Inter" pitchFamily="34" charset="-120"/>
              </a:rPr>
              <a:t>Predictive Analysis</a:t>
            </a:r>
            <a:endParaRPr lang="en-US" sz="1837" dirty="0"/>
          </a:p>
        </p:txBody>
      </p:sp>
      <p:sp>
        <p:nvSpPr>
          <p:cNvPr id="25" name="Text 22"/>
          <p:cNvSpPr/>
          <p:nvPr/>
        </p:nvSpPr>
        <p:spPr>
          <a:xfrm>
            <a:off x="4709874" y="4913471"/>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Entropy</a:t>
            </a:r>
            <a:endParaRPr lang="en-US" sz="1225" dirty="0"/>
          </a:p>
        </p:txBody>
      </p:sp>
      <p:sp>
        <p:nvSpPr>
          <p:cNvPr id="26" name="Text 23"/>
          <p:cNvSpPr/>
          <p:nvPr/>
        </p:nvSpPr>
        <p:spPr>
          <a:xfrm>
            <a:off x="4709874" y="5255419"/>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Classification/Regression</a:t>
            </a:r>
            <a:endParaRPr lang="en-US" sz="1225" dirty="0"/>
          </a:p>
        </p:txBody>
      </p:sp>
      <p:sp>
        <p:nvSpPr>
          <p:cNvPr id="27" name="Text 24"/>
          <p:cNvSpPr/>
          <p:nvPr/>
        </p:nvSpPr>
        <p:spPr>
          <a:xfrm>
            <a:off x="4709874" y="5597366"/>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LSTM Model - 1</a:t>
            </a:r>
            <a:endParaRPr lang="en-US" sz="1225" dirty="0"/>
          </a:p>
        </p:txBody>
      </p:sp>
      <p:sp>
        <p:nvSpPr>
          <p:cNvPr id="28" name="Text 25"/>
          <p:cNvSpPr/>
          <p:nvPr/>
        </p:nvSpPr>
        <p:spPr>
          <a:xfrm>
            <a:off x="4709874" y="5939314"/>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Evaluation Metrics of LSTM Model - 1</a:t>
            </a:r>
            <a:endParaRPr lang="en-US" sz="1225" dirty="0"/>
          </a:p>
        </p:txBody>
      </p:sp>
      <p:sp>
        <p:nvSpPr>
          <p:cNvPr id="29" name="Text 26"/>
          <p:cNvSpPr/>
          <p:nvPr/>
        </p:nvSpPr>
        <p:spPr>
          <a:xfrm>
            <a:off x="4709874" y="6281261"/>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LSTM Model - 2</a:t>
            </a:r>
            <a:endParaRPr lang="en-US" sz="1225" dirty="0"/>
          </a:p>
        </p:txBody>
      </p:sp>
      <p:sp>
        <p:nvSpPr>
          <p:cNvPr id="30" name="Text 27"/>
          <p:cNvSpPr/>
          <p:nvPr/>
        </p:nvSpPr>
        <p:spPr>
          <a:xfrm>
            <a:off x="4709874" y="6623209"/>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Evaluation Metrics of LSTM Model - 2</a:t>
            </a:r>
            <a:endParaRPr lang="en-US" sz="1225" dirty="0"/>
          </a:p>
        </p:txBody>
      </p:sp>
      <p:sp>
        <p:nvSpPr>
          <p:cNvPr id="31" name="Text 28"/>
          <p:cNvSpPr/>
          <p:nvPr/>
        </p:nvSpPr>
        <p:spPr>
          <a:xfrm>
            <a:off x="4709874" y="6965156"/>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LSTM Model - 1 and LSTM Model - 2</a:t>
            </a:r>
            <a:endParaRPr lang="en-US" sz="1225" dirty="0"/>
          </a:p>
        </p:txBody>
      </p:sp>
      <p:sp>
        <p:nvSpPr>
          <p:cNvPr id="32" name="Text 29"/>
          <p:cNvSpPr/>
          <p:nvPr/>
        </p:nvSpPr>
        <p:spPr>
          <a:xfrm>
            <a:off x="4709874" y="7307104"/>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CNN Model - 1</a:t>
            </a:r>
            <a:endParaRPr lang="en-US" sz="1225" dirty="0"/>
          </a:p>
        </p:txBody>
      </p:sp>
      <p:sp>
        <p:nvSpPr>
          <p:cNvPr id="33" name="Text 30"/>
          <p:cNvSpPr/>
          <p:nvPr/>
        </p:nvSpPr>
        <p:spPr>
          <a:xfrm>
            <a:off x="4709874" y="7649051"/>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Evaluation Metrics of CNN Model - 1</a:t>
            </a:r>
            <a:endParaRPr lang="en-US" sz="1225" dirty="0"/>
          </a:p>
        </p:txBody>
      </p:sp>
      <p:sp>
        <p:nvSpPr>
          <p:cNvPr id="34" name="Text 31"/>
          <p:cNvSpPr/>
          <p:nvPr/>
        </p:nvSpPr>
        <p:spPr>
          <a:xfrm>
            <a:off x="4709874" y="7990999"/>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CNN Model - 2</a:t>
            </a:r>
            <a:endParaRPr lang="en-US" sz="1225" dirty="0"/>
          </a:p>
        </p:txBody>
      </p:sp>
      <p:sp>
        <p:nvSpPr>
          <p:cNvPr id="35" name="Text 32"/>
          <p:cNvSpPr/>
          <p:nvPr/>
        </p:nvSpPr>
        <p:spPr>
          <a:xfrm>
            <a:off x="4709874" y="8332946"/>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Evaluation Metrics of CNN Model - 2</a:t>
            </a:r>
            <a:endParaRPr lang="en-US" sz="1225" dirty="0"/>
          </a:p>
        </p:txBody>
      </p:sp>
      <p:sp>
        <p:nvSpPr>
          <p:cNvPr id="36" name="Text 33"/>
          <p:cNvSpPr/>
          <p:nvPr/>
        </p:nvSpPr>
        <p:spPr>
          <a:xfrm>
            <a:off x="4709874" y="8674894"/>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CNN Model - 1 and CNN Model - 2</a:t>
            </a:r>
            <a:endParaRPr lang="en-US" sz="1225" dirty="0"/>
          </a:p>
        </p:txBody>
      </p:sp>
      <p:sp>
        <p:nvSpPr>
          <p:cNvPr id="37" name="Text 34"/>
          <p:cNvSpPr/>
          <p:nvPr/>
        </p:nvSpPr>
        <p:spPr>
          <a:xfrm>
            <a:off x="4709874" y="9016841"/>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Multinomial Naive Bayes with Count Vectorizer</a:t>
            </a:r>
            <a:endParaRPr lang="en-US" sz="1225" dirty="0"/>
          </a:p>
        </p:txBody>
      </p:sp>
      <p:sp>
        <p:nvSpPr>
          <p:cNvPr id="38" name="Text 35"/>
          <p:cNvSpPr/>
          <p:nvPr/>
        </p:nvSpPr>
        <p:spPr>
          <a:xfrm>
            <a:off x="4709874" y="9358789"/>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Multinomial Naive Bayes with TF-IDF</a:t>
            </a:r>
            <a:endParaRPr lang="en-US" sz="1225" dirty="0"/>
          </a:p>
        </p:txBody>
      </p:sp>
      <p:sp>
        <p:nvSpPr>
          <p:cNvPr id="39" name="Text 36"/>
          <p:cNvSpPr/>
          <p:nvPr/>
        </p:nvSpPr>
        <p:spPr>
          <a:xfrm>
            <a:off x="4709874" y="9700736"/>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Statistical Significance Analysis</a:t>
            </a:r>
            <a:endParaRPr lang="en-US" sz="1225" dirty="0"/>
          </a:p>
        </p:txBody>
      </p:sp>
      <p:sp>
        <p:nvSpPr>
          <p:cNvPr id="40" name="Shape 37"/>
          <p:cNvSpPr/>
          <p:nvPr/>
        </p:nvSpPr>
        <p:spPr>
          <a:xfrm>
            <a:off x="4029373" y="10565547"/>
            <a:ext cx="544354" cy="31075"/>
          </a:xfrm>
          <a:prstGeom prst="roundRect">
            <a:avLst>
              <a:gd name="adj" fmla="val 225238"/>
            </a:avLst>
          </a:prstGeom>
          <a:solidFill>
            <a:srgbClr val="2A1999"/>
          </a:solidFill>
          <a:ln/>
        </p:spPr>
      </p:sp>
      <p:sp>
        <p:nvSpPr>
          <p:cNvPr id="41" name="Shape 38"/>
          <p:cNvSpPr/>
          <p:nvPr/>
        </p:nvSpPr>
        <p:spPr>
          <a:xfrm>
            <a:off x="3679448" y="10406182"/>
            <a:ext cx="349925" cy="349925"/>
          </a:xfrm>
          <a:prstGeom prst="roundRect">
            <a:avLst>
              <a:gd name="adj" fmla="val 20002"/>
            </a:avLst>
          </a:prstGeom>
          <a:solidFill>
            <a:srgbClr val="110080"/>
          </a:solidFill>
          <a:ln w="7620">
            <a:solidFill>
              <a:srgbClr val="2A1999"/>
            </a:solidFill>
            <a:prstDash val="solid"/>
          </a:ln>
        </p:spPr>
      </p:sp>
      <p:sp>
        <p:nvSpPr>
          <p:cNvPr id="42" name="Text 39"/>
          <p:cNvSpPr/>
          <p:nvPr/>
        </p:nvSpPr>
        <p:spPr>
          <a:xfrm>
            <a:off x="3778746" y="10435233"/>
            <a:ext cx="151209"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4</a:t>
            </a:r>
            <a:endParaRPr lang="en-US" sz="1837" dirty="0"/>
          </a:p>
        </p:txBody>
      </p:sp>
      <p:sp>
        <p:nvSpPr>
          <p:cNvPr id="43" name="Text 40"/>
          <p:cNvSpPr/>
          <p:nvPr/>
        </p:nvSpPr>
        <p:spPr>
          <a:xfrm>
            <a:off x="4709874" y="10415945"/>
            <a:ext cx="2333030" cy="291703"/>
          </a:xfrm>
          <a:prstGeom prst="rect">
            <a:avLst/>
          </a:prstGeom>
          <a:noFill/>
          <a:ln/>
        </p:spPr>
        <p:txBody>
          <a:bodyPr wrap="none" rtlCol="0" anchor="t"/>
          <a:lstStyle/>
          <a:p>
            <a:pPr marL="0" indent="0" algn="l">
              <a:lnSpc>
                <a:spcPts val="2296"/>
              </a:lnSpc>
              <a:buNone/>
            </a:pPr>
            <a:r>
              <a:rPr lang="en-US" sz="1837" b="1" kern="0" spc="-55" dirty="0">
                <a:solidFill>
                  <a:srgbClr val="E5E0DF"/>
                </a:solidFill>
                <a:latin typeface="Inter" pitchFamily="34" charset="0"/>
                <a:ea typeface="Inter" pitchFamily="34" charset="-122"/>
                <a:cs typeface="Inter" pitchFamily="34" charset="-120"/>
              </a:rPr>
              <a:t>Descriptive Analytics</a:t>
            </a:r>
            <a:endParaRPr lang="en-US" sz="1837" dirty="0"/>
          </a:p>
        </p:txBody>
      </p:sp>
      <p:sp>
        <p:nvSpPr>
          <p:cNvPr id="44" name="Text 41"/>
          <p:cNvSpPr/>
          <p:nvPr/>
        </p:nvSpPr>
        <p:spPr>
          <a:xfrm>
            <a:off x="4709874" y="10800874"/>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Project Delivery #5 - Descriptive Analytics</a:t>
            </a:r>
            <a:endParaRPr lang="en-US" sz="1225" dirty="0"/>
          </a:p>
        </p:txBody>
      </p:sp>
      <p:sp>
        <p:nvSpPr>
          <p:cNvPr id="45" name="Text 42"/>
          <p:cNvSpPr/>
          <p:nvPr/>
        </p:nvSpPr>
        <p:spPr>
          <a:xfrm>
            <a:off x="4709874" y="11142821"/>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Instance Distribution - Pie Charts</a:t>
            </a:r>
            <a:endParaRPr lang="en-US" sz="1225" dirty="0"/>
          </a:p>
        </p:txBody>
      </p:sp>
      <p:sp>
        <p:nvSpPr>
          <p:cNvPr id="46" name="Text 43"/>
          <p:cNvSpPr/>
          <p:nvPr/>
        </p:nvSpPr>
        <p:spPr>
          <a:xfrm>
            <a:off x="4709874" y="11484769"/>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Evaluation of Experiments - Experiment 1 Number of Clusters = 2</a:t>
            </a:r>
            <a:endParaRPr lang="en-US" sz="1225" dirty="0"/>
          </a:p>
        </p:txBody>
      </p:sp>
      <p:sp>
        <p:nvSpPr>
          <p:cNvPr id="47" name="Text 44"/>
          <p:cNvSpPr/>
          <p:nvPr/>
        </p:nvSpPr>
        <p:spPr>
          <a:xfrm>
            <a:off x="4709874" y="11826716"/>
            <a:ext cx="6299359" cy="248722"/>
          </a:xfrm>
          <a:prstGeom prst="rect">
            <a:avLst/>
          </a:prstGeom>
          <a:noFill/>
          <a:ln/>
        </p:spPr>
        <p:txBody>
          <a:bodyPr wrap="non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Evaluation of Experiments - Experiment 2 Number of Clusters = 3</a:t>
            </a:r>
            <a:endParaRPr lang="en-US" sz="122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9342834"/>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5224105" y="427673"/>
            <a:ext cx="4182189" cy="2223016"/>
          </a:xfrm>
          <a:prstGeom prst="rect">
            <a:avLst/>
          </a:prstGeom>
        </p:spPr>
      </p:pic>
      <p:sp>
        <p:nvSpPr>
          <p:cNvPr id="5" name="Text 2"/>
          <p:cNvSpPr/>
          <p:nvPr/>
        </p:nvSpPr>
        <p:spPr>
          <a:xfrm>
            <a:off x="3621167" y="2825591"/>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The image presents a Multinomial Naive Bayes model with a Count Vectorizer, which is a machine learning algorithm used for text classification tasks.</a:t>
            </a:r>
            <a:endParaRPr lang="en-US" sz="1225" dirty="0"/>
          </a:p>
        </p:txBody>
      </p:sp>
      <p:sp>
        <p:nvSpPr>
          <p:cNvPr id="6" name="Text 3"/>
          <p:cNvSpPr/>
          <p:nvPr/>
        </p:nvSpPr>
        <p:spPr>
          <a:xfrm>
            <a:off x="3621167" y="3497937"/>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Key points:</a:t>
            </a:r>
            <a:endParaRPr lang="en-US" sz="1225" dirty="0"/>
          </a:p>
        </p:txBody>
      </p:sp>
      <p:sp>
        <p:nvSpPr>
          <p:cNvPr id="7" name="Text 4"/>
          <p:cNvSpPr/>
          <p:nvPr/>
        </p:nvSpPr>
        <p:spPr>
          <a:xfrm>
            <a:off x="3870008" y="3921562"/>
            <a:ext cx="7139226" cy="559594"/>
          </a:xfrm>
          <a:prstGeom prst="rect">
            <a:avLst/>
          </a:prstGeom>
          <a:noFill/>
          <a:ln/>
        </p:spPr>
        <p:txBody>
          <a:bodyPr wrap="square" rtlCol="0" anchor="t"/>
          <a:lstStyle/>
          <a:p>
            <a:pPr marL="342900" indent="-342900" algn="l">
              <a:lnSpc>
                <a:spcPts val="2204"/>
              </a:lnSpc>
              <a:buSzPct val="100000"/>
              <a:buFont typeface="+mj-lt"/>
              <a:buAutoNum type="arabicPeriod"/>
            </a:pPr>
            <a:r>
              <a:rPr lang="en-US" sz="1225" kern="0" spc="-24" dirty="0">
                <a:solidFill>
                  <a:srgbClr val="E5E0DF"/>
                </a:solidFill>
                <a:latin typeface="Inter" pitchFamily="34" charset="0"/>
                <a:ea typeface="Inter" pitchFamily="34" charset="-122"/>
                <a:cs typeface="Inter" pitchFamily="34" charset="-120"/>
              </a:rPr>
              <a:t>Model Implementation: The code snippet shows how the Multinomial Naive Bayes model is implemented and trained on the 'train_data' with the 'label' as the target variable.</a:t>
            </a:r>
            <a:endParaRPr lang="en-US" sz="1225" dirty="0"/>
          </a:p>
        </p:txBody>
      </p:sp>
      <p:sp>
        <p:nvSpPr>
          <p:cNvPr id="8" name="Text 5"/>
          <p:cNvSpPr/>
          <p:nvPr/>
        </p:nvSpPr>
        <p:spPr>
          <a:xfrm>
            <a:off x="3870008" y="4543306"/>
            <a:ext cx="7139226" cy="839391"/>
          </a:xfrm>
          <a:prstGeom prst="rect">
            <a:avLst/>
          </a:prstGeom>
          <a:noFill/>
          <a:ln/>
        </p:spPr>
        <p:txBody>
          <a:bodyPr wrap="square" rtlCol="0" anchor="t"/>
          <a:lstStyle/>
          <a:p>
            <a:pPr marL="342900" indent="-342900" algn="l">
              <a:lnSpc>
                <a:spcPts val="2204"/>
              </a:lnSpc>
              <a:buSzPct val="100000"/>
              <a:buFont typeface="+mj-lt"/>
              <a:buAutoNum type="arabicPeriod" startAt="2"/>
            </a:pPr>
            <a:r>
              <a:rPr lang="en-US" sz="1225" kern="0" spc="-24" dirty="0">
                <a:solidFill>
                  <a:srgbClr val="E5E0DF"/>
                </a:solidFill>
                <a:latin typeface="Inter" pitchFamily="34" charset="0"/>
                <a:ea typeface="Inter" pitchFamily="34" charset="-122"/>
                <a:cs typeface="Inter" pitchFamily="34" charset="-120"/>
              </a:rPr>
              <a:t>Evaluation Metrics: The table displays the performance metrics of the model, including precision, recall, F1-score, and support. The model achieves a precision, recall, and F1-score of 0.77 for both the Negative and Positive classes.</a:t>
            </a:r>
            <a:endParaRPr lang="en-US" sz="1225" dirty="0"/>
          </a:p>
        </p:txBody>
      </p:sp>
      <p:sp>
        <p:nvSpPr>
          <p:cNvPr id="9" name="Text 6"/>
          <p:cNvSpPr/>
          <p:nvPr/>
        </p:nvSpPr>
        <p:spPr>
          <a:xfrm>
            <a:off x="3870008" y="5444847"/>
            <a:ext cx="7139226" cy="1119187"/>
          </a:xfrm>
          <a:prstGeom prst="rect">
            <a:avLst/>
          </a:prstGeom>
          <a:noFill/>
          <a:ln/>
        </p:spPr>
        <p:txBody>
          <a:bodyPr wrap="square" rtlCol="0" anchor="t"/>
          <a:lstStyle/>
          <a:p>
            <a:pPr marL="342900" indent="-342900" algn="l">
              <a:lnSpc>
                <a:spcPts val="2204"/>
              </a:lnSpc>
              <a:buSzPct val="100000"/>
              <a:buFont typeface="+mj-lt"/>
              <a:buAutoNum type="arabicPeriod" startAt="3"/>
            </a:pPr>
            <a:r>
              <a:rPr lang="en-US" sz="1225" kern="0" spc="-24" dirty="0">
                <a:solidFill>
                  <a:srgbClr val="E5E0DF"/>
                </a:solidFill>
                <a:latin typeface="Inter" pitchFamily="34" charset="0"/>
                <a:ea typeface="Inter" pitchFamily="34" charset="-122"/>
                <a:cs typeface="Inter" pitchFamily="34" charset="-120"/>
              </a:rPr>
              <a:t>Confusion Matrix: The confusion matrix plot visualizes the true positive, true negative, false positive, and false negative counts for the model's predictions. The true negative count is 159,493, and the true positive count is 158,973, indicating the model's ability to accurately classify the Negative and Positive instances.</a:t>
            </a:r>
            <a:endParaRPr lang="en-US" sz="1225" dirty="0"/>
          </a:p>
        </p:txBody>
      </p:sp>
      <p:sp>
        <p:nvSpPr>
          <p:cNvPr id="10" name="Text 7"/>
          <p:cNvSpPr/>
          <p:nvPr/>
        </p:nvSpPr>
        <p:spPr>
          <a:xfrm>
            <a:off x="3870008" y="6626185"/>
            <a:ext cx="7139226" cy="1119187"/>
          </a:xfrm>
          <a:prstGeom prst="rect">
            <a:avLst/>
          </a:prstGeom>
          <a:noFill/>
          <a:ln/>
        </p:spPr>
        <p:txBody>
          <a:bodyPr wrap="square" rtlCol="0" anchor="t"/>
          <a:lstStyle/>
          <a:p>
            <a:pPr marL="342900" indent="-342900" algn="l">
              <a:lnSpc>
                <a:spcPts val="2204"/>
              </a:lnSpc>
              <a:buSzPct val="100000"/>
              <a:buFont typeface="+mj-lt"/>
              <a:buAutoNum type="arabicPeriod" startAt="4"/>
            </a:pPr>
            <a:r>
              <a:rPr lang="en-US" sz="1225" kern="0" spc="-24" dirty="0">
                <a:solidFill>
                  <a:srgbClr val="E5E0DF"/>
                </a:solidFill>
                <a:latin typeface="Inter" pitchFamily="34" charset="0"/>
                <a:ea typeface="Inter" pitchFamily="34" charset="-122"/>
                <a:cs typeface="Inter" pitchFamily="34" charset="-120"/>
              </a:rPr>
              <a:t>ROC Curve: The ROC (Receiver Operating Characteristic) curve shows the trade-off between the true positive rate and the false positive rate for the model's predictions. The area under the curve (AUC) is a measure of the model's overall performance, with a higher AUC indicating better classification ability.</a:t>
            </a:r>
            <a:endParaRPr lang="en-US" sz="1225" dirty="0"/>
          </a:p>
        </p:txBody>
      </p:sp>
      <p:sp>
        <p:nvSpPr>
          <p:cNvPr id="11" name="Text 8"/>
          <p:cNvSpPr/>
          <p:nvPr/>
        </p:nvSpPr>
        <p:spPr>
          <a:xfrm>
            <a:off x="3621167" y="7920276"/>
            <a:ext cx="7388066" cy="994886"/>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summary, this Multinomial Naive Bayes model with a Count Vectorizer is a text classification algorithm that has been trained and evaluated on a dataset. The performance metrics and visualization provide insights into the model's capability to distinguish between Negative and Positive classes in the given data.</a:t>
            </a:r>
            <a:endParaRPr lang="en-US" sz="122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2037993" y="1039416"/>
            <a:ext cx="5006221" cy="2702957"/>
          </a:xfrm>
          <a:prstGeom prst="rect">
            <a:avLst/>
          </a:prstGeom>
        </p:spPr>
      </p:pic>
      <p:pic>
        <p:nvPicPr>
          <p:cNvPr id="5" name="Image 1" descr="preencoded.png"/>
          <p:cNvPicPr>
            <a:picLocks noChangeAspect="1"/>
          </p:cNvPicPr>
          <p:nvPr/>
        </p:nvPicPr>
        <p:blipFill>
          <a:blip r:embed="rId4"/>
          <a:stretch>
            <a:fillRect/>
          </a:stretch>
        </p:blipFill>
        <p:spPr>
          <a:xfrm>
            <a:off x="7593806" y="1039416"/>
            <a:ext cx="5006221" cy="2644735"/>
          </a:xfrm>
          <a:prstGeom prst="rect">
            <a:avLst/>
          </a:prstGeom>
        </p:spPr>
      </p:pic>
      <p:pic>
        <p:nvPicPr>
          <p:cNvPr id="6" name="Image 2" descr="preencoded.png"/>
          <p:cNvPicPr>
            <a:picLocks noChangeAspect="1"/>
          </p:cNvPicPr>
          <p:nvPr/>
        </p:nvPicPr>
        <p:blipFill>
          <a:blip r:embed="rId5"/>
          <a:stretch>
            <a:fillRect/>
          </a:stretch>
        </p:blipFill>
        <p:spPr>
          <a:xfrm>
            <a:off x="2117169" y="4385310"/>
            <a:ext cx="4952524" cy="2666286"/>
          </a:xfrm>
          <a:prstGeom prst="rect">
            <a:avLst/>
          </a:prstGeom>
        </p:spPr>
      </p:pic>
      <p:pic>
        <p:nvPicPr>
          <p:cNvPr id="7" name="Image 3" descr="preencoded.png"/>
          <p:cNvPicPr>
            <a:picLocks noChangeAspect="1"/>
          </p:cNvPicPr>
          <p:nvPr/>
        </p:nvPicPr>
        <p:blipFill>
          <a:blip r:embed="rId6"/>
          <a:stretch>
            <a:fillRect/>
          </a:stretch>
        </p:blipFill>
        <p:spPr>
          <a:xfrm>
            <a:off x="7247334" y="4385310"/>
            <a:ext cx="5265896" cy="266628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4618137"/>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4878467" y="427673"/>
            <a:ext cx="4873466" cy="2349579"/>
          </a:xfrm>
          <a:prstGeom prst="rect">
            <a:avLst/>
          </a:prstGeom>
        </p:spPr>
      </p:pic>
      <p:sp>
        <p:nvSpPr>
          <p:cNvPr id="5" name="Text 2"/>
          <p:cNvSpPr/>
          <p:nvPr/>
        </p:nvSpPr>
        <p:spPr>
          <a:xfrm>
            <a:off x="3621167" y="2952155"/>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What is cluster ?</a:t>
            </a:r>
            <a:endParaRPr lang="en-US" sz="1225" dirty="0"/>
          </a:p>
        </p:txBody>
      </p:sp>
      <p:sp>
        <p:nvSpPr>
          <p:cNvPr id="6" name="Text 3"/>
          <p:cNvSpPr/>
          <p:nvPr/>
        </p:nvSpPr>
        <p:spPr>
          <a:xfrm>
            <a:off x="3621167" y="3375779"/>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A cluster is a group of similar data points within a dataset. In the context of data analysis, clustering refers to the task of grouping a set of objects in such a way that objects in the same group (cluster) are more similar to each other than to those in other groups.</a:t>
            </a:r>
            <a:endParaRPr lang="en-US" sz="1225" dirty="0"/>
          </a:p>
        </p:txBody>
      </p:sp>
      <p:sp>
        <p:nvSpPr>
          <p:cNvPr id="7" name="Text 4"/>
          <p:cNvSpPr/>
          <p:nvPr/>
        </p:nvSpPr>
        <p:spPr>
          <a:xfrm>
            <a:off x="3621167" y="4296847"/>
            <a:ext cx="7388066" cy="1243608"/>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For example, imagine you have a dataset of customer data for an e-commerce platform. This data includes features such as age, spending habits, and shopping preferences for each customer. By using clustering algorithms, you can group similar customers together into clusters. Customers within the same cluster may share common characteristics, such as similar spending patterns or demographic profiles.</a:t>
            </a:r>
            <a:endParaRPr lang="en-US" sz="1225" dirty="0"/>
          </a:p>
        </p:txBody>
      </p:sp>
      <p:sp>
        <p:nvSpPr>
          <p:cNvPr id="8" name="Text 5"/>
          <p:cNvSpPr/>
          <p:nvPr/>
        </p:nvSpPr>
        <p:spPr>
          <a:xfrm>
            <a:off x="3621167" y="5715357"/>
            <a:ext cx="7388066" cy="746165"/>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In summary, a cluster represents a collection of data points that are similar to each other based on certain characteristics or features, and clustering is the process of identifying and grouping these similar data points together</a:t>
            </a:r>
            <a:endParaRPr lang="en-US" sz="1225" dirty="0"/>
          </a:p>
        </p:txBody>
      </p:sp>
      <p:sp>
        <p:nvSpPr>
          <p:cNvPr id="9" name="Text 6"/>
          <p:cNvSpPr/>
          <p:nvPr/>
        </p:nvSpPr>
        <p:spPr>
          <a:xfrm>
            <a:off x="3870008" y="6636425"/>
            <a:ext cx="7139226" cy="279797"/>
          </a:xfrm>
          <a:prstGeom prst="rect">
            <a:avLst/>
          </a:prstGeom>
          <a:noFill/>
          <a:ln/>
        </p:spPr>
        <p:txBody>
          <a:bodyPr wrap="none" rtlCol="0" anchor="t"/>
          <a:lstStyle/>
          <a:p>
            <a:pPr marL="342900" indent="-342900" algn="l">
              <a:lnSpc>
                <a:spcPts val="2204"/>
              </a:lnSpc>
              <a:buSzPct val="100000"/>
              <a:buFont typeface="+mj-lt"/>
              <a:buAutoNum type="arabicPeriod"/>
            </a:pPr>
            <a:r>
              <a:rPr lang="en-US" sz="1225" b="1" kern="0" spc="-24" dirty="0">
                <a:solidFill>
                  <a:srgbClr val="E5E0DF"/>
                </a:solidFill>
                <a:latin typeface="Inter" pitchFamily="34" charset="0"/>
                <a:ea typeface="Inter" pitchFamily="34" charset="-122"/>
                <a:cs typeface="Inter" pitchFamily="34" charset="-120"/>
              </a:rPr>
              <a:t>Text Data Transformation</a:t>
            </a:r>
            <a:r>
              <a:rPr lang="en-US" sz="1225" kern="0" spc="-24" dirty="0">
                <a:solidFill>
                  <a:srgbClr val="E5E0DF"/>
                </a:solidFill>
                <a:latin typeface="Inter" pitchFamily="34" charset="0"/>
                <a:ea typeface="Inter" pitchFamily="34" charset="-122"/>
                <a:cs typeface="Inter" pitchFamily="34" charset="-120"/>
              </a:rPr>
              <a:t>:</a:t>
            </a:r>
            <a:endParaRPr lang="en-US" sz="1225" dirty="0"/>
          </a:p>
        </p:txBody>
      </p:sp>
      <p:sp>
        <p:nvSpPr>
          <p:cNvPr id="10" name="Text 7"/>
          <p:cNvSpPr/>
          <p:nvPr/>
        </p:nvSpPr>
        <p:spPr>
          <a:xfrm>
            <a:off x="4118729" y="6978372"/>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Text data, like customer reviews or feedback, is converted into numerical form.</a:t>
            </a:r>
            <a:endParaRPr lang="en-US" sz="1225" dirty="0"/>
          </a:p>
        </p:txBody>
      </p:sp>
      <p:sp>
        <p:nvSpPr>
          <p:cNvPr id="11" name="Text 8"/>
          <p:cNvSpPr/>
          <p:nvPr/>
        </p:nvSpPr>
        <p:spPr>
          <a:xfrm>
            <a:off x="4118729" y="7320320"/>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TF-IDF (Term Frequency-Inverse Document Frequency) method is used for this transformation.</a:t>
            </a:r>
            <a:endParaRPr lang="en-US" sz="1225" dirty="0"/>
          </a:p>
        </p:txBody>
      </p:sp>
      <p:sp>
        <p:nvSpPr>
          <p:cNvPr id="12" name="Text 9"/>
          <p:cNvSpPr/>
          <p:nvPr/>
        </p:nvSpPr>
        <p:spPr>
          <a:xfrm>
            <a:off x="4118729" y="7662267"/>
            <a:ext cx="6890504" cy="559594"/>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TF-IDF considers both how often words appear in each text (Term Frequency) and how unique those words are across all texts (Inverse Document Frequency).</a:t>
            </a:r>
            <a:endParaRPr lang="en-US" sz="1225" dirty="0"/>
          </a:p>
        </p:txBody>
      </p:sp>
      <p:sp>
        <p:nvSpPr>
          <p:cNvPr id="13" name="Text 10"/>
          <p:cNvSpPr/>
          <p:nvPr/>
        </p:nvSpPr>
        <p:spPr>
          <a:xfrm>
            <a:off x="4118729" y="8284012"/>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Each word is given a score representing its importance in a specific text.</a:t>
            </a:r>
            <a:endParaRPr lang="en-US" sz="1225" dirty="0"/>
          </a:p>
        </p:txBody>
      </p:sp>
      <p:sp>
        <p:nvSpPr>
          <p:cNvPr id="14" name="Text 11"/>
          <p:cNvSpPr/>
          <p:nvPr/>
        </p:nvSpPr>
        <p:spPr>
          <a:xfrm>
            <a:off x="3870008" y="8625959"/>
            <a:ext cx="7139226" cy="279797"/>
          </a:xfrm>
          <a:prstGeom prst="rect">
            <a:avLst/>
          </a:prstGeom>
          <a:noFill/>
          <a:ln/>
        </p:spPr>
        <p:txBody>
          <a:bodyPr wrap="none" rtlCol="0" anchor="t"/>
          <a:lstStyle/>
          <a:p>
            <a:pPr marL="342900" indent="-342900" algn="l">
              <a:lnSpc>
                <a:spcPts val="2204"/>
              </a:lnSpc>
              <a:buSzPct val="100000"/>
              <a:buFont typeface="+mj-lt"/>
              <a:buAutoNum type="arabicPeriod" startAt="2"/>
            </a:pPr>
            <a:r>
              <a:rPr lang="en-US" sz="1225" b="1" kern="0" spc="-24" dirty="0">
                <a:solidFill>
                  <a:srgbClr val="E5E0DF"/>
                </a:solidFill>
                <a:latin typeface="Inter" pitchFamily="34" charset="0"/>
                <a:ea typeface="Inter" pitchFamily="34" charset="-122"/>
                <a:cs typeface="Inter" pitchFamily="34" charset="-120"/>
              </a:rPr>
              <a:t>Finding the Optimal Number of Groups</a:t>
            </a:r>
            <a:r>
              <a:rPr lang="en-US" sz="1225" kern="0" spc="-24" dirty="0">
                <a:solidFill>
                  <a:srgbClr val="E5E0DF"/>
                </a:solidFill>
                <a:latin typeface="Inter" pitchFamily="34" charset="0"/>
                <a:ea typeface="Inter" pitchFamily="34" charset="-122"/>
                <a:cs typeface="Inter" pitchFamily="34" charset="-120"/>
              </a:rPr>
              <a:t>:</a:t>
            </a:r>
            <a:endParaRPr lang="en-US" sz="1225" dirty="0"/>
          </a:p>
        </p:txBody>
      </p:sp>
      <p:sp>
        <p:nvSpPr>
          <p:cNvPr id="15" name="Text 12"/>
          <p:cNvSpPr/>
          <p:nvPr/>
        </p:nvSpPr>
        <p:spPr>
          <a:xfrm>
            <a:off x="4118729" y="8967907"/>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goal is to group texts based on their content.</a:t>
            </a:r>
            <a:endParaRPr lang="en-US" sz="1225" dirty="0"/>
          </a:p>
        </p:txBody>
      </p:sp>
      <p:sp>
        <p:nvSpPr>
          <p:cNvPr id="16" name="Text 13"/>
          <p:cNvSpPr/>
          <p:nvPr/>
        </p:nvSpPr>
        <p:spPr>
          <a:xfrm>
            <a:off x="4118729" y="9309854"/>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Elbow method helps determine the best number of groups (clusters) for this task.</a:t>
            </a:r>
            <a:endParaRPr lang="en-US" sz="1225" dirty="0"/>
          </a:p>
        </p:txBody>
      </p:sp>
      <p:sp>
        <p:nvSpPr>
          <p:cNvPr id="17" name="Text 14"/>
          <p:cNvSpPr/>
          <p:nvPr/>
        </p:nvSpPr>
        <p:spPr>
          <a:xfrm>
            <a:off x="4118729" y="9651802"/>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It's analogous to finding the ideal number of drawers to organize clothes.</a:t>
            </a:r>
            <a:endParaRPr lang="en-US" sz="1225" dirty="0"/>
          </a:p>
        </p:txBody>
      </p:sp>
      <p:sp>
        <p:nvSpPr>
          <p:cNvPr id="18" name="Text 15"/>
          <p:cNvSpPr/>
          <p:nvPr/>
        </p:nvSpPr>
        <p:spPr>
          <a:xfrm>
            <a:off x="4118729" y="9993749"/>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Start with a guess, like 2 or 3 clusters, then assess how well the data fits into these clusters.</a:t>
            </a:r>
            <a:endParaRPr lang="en-US" sz="1225" dirty="0"/>
          </a:p>
        </p:txBody>
      </p:sp>
      <p:sp>
        <p:nvSpPr>
          <p:cNvPr id="19" name="Text 16"/>
          <p:cNvSpPr/>
          <p:nvPr/>
        </p:nvSpPr>
        <p:spPr>
          <a:xfrm>
            <a:off x="3870008" y="10335697"/>
            <a:ext cx="7139226" cy="279797"/>
          </a:xfrm>
          <a:prstGeom prst="rect">
            <a:avLst/>
          </a:prstGeom>
          <a:noFill/>
          <a:ln/>
        </p:spPr>
        <p:txBody>
          <a:bodyPr wrap="none" rtlCol="0" anchor="t"/>
          <a:lstStyle/>
          <a:p>
            <a:pPr marL="342900" indent="-342900" algn="l">
              <a:lnSpc>
                <a:spcPts val="2204"/>
              </a:lnSpc>
              <a:buSzPct val="100000"/>
              <a:buFont typeface="+mj-lt"/>
              <a:buAutoNum type="arabicPeriod" startAt="3"/>
            </a:pPr>
            <a:r>
              <a:rPr lang="en-US" sz="1225" b="1" kern="0" spc="-24" dirty="0">
                <a:solidFill>
                  <a:srgbClr val="E5E0DF"/>
                </a:solidFill>
                <a:latin typeface="Inter" pitchFamily="34" charset="0"/>
                <a:ea typeface="Inter" pitchFamily="34" charset="-122"/>
                <a:cs typeface="Inter" pitchFamily="34" charset="-120"/>
              </a:rPr>
              <a:t>Using the Elbow Method</a:t>
            </a:r>
            <a:r>
              <a:rPr lang="en-US" sz="1225" kern="0" spc="-24" dirty="0">
                <a:solidFill>
                  <a:srgbClr val="E5E0DF"/>
                </a:solidFill>
                <a:latin typeface="Inter" pitchFamily="34" charset="0"/>
                <a:ea typeface="Inter" pitchFamily="34" charset="-122"/>
                <a:cs typeface="Inter" pitchFamily="34" charset="-120"/>
              </a:rPr>
              <a:t>:</a:t>
            </a:r>
            <a:endParaRPr lang="en-US" sz="1225" dirty="0"/>
          </a:p>
        </p:txBody>
      </p:sp>
      <p:sp>
        <p:nvSpPr>
          <p:cNvPr id="20" name="Text 17"/>
          <p:cNvSpPr/>
          <p:nvPr/>
        </p:nvSpPr>
        <p:spPr>
          <a:xfrm>
            <a:off x="4118729" y="10677644"/>
            <a:ext cx="6890504" cy="559594"/>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Plot a graph with the number of clusters on the x-axis and a measure of cluster quality on the y-axis.</a:t>
            </a:r>
            <a:endParaRPr lang="en-US" sz="1225" dirty="0"/>
          </a:p>
        </p:txBody>
      </p:sp>
      <p:sp>
        <p:nvSpPr>
          <p:cNvPr id="21" name="Text 18"/>
          <p:cNvSpPr/>
          <p:nvPr/>
        </p:nvSpPr>
        <p:spPr>
          <a:xfrm>
            <a:off x="4118729" y="11299388"/>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This measure could be the sum of squared distances of samples to their assigned cluster centers.</a:t>
            </a:r>
            <a:endParaRPr lang="en-US" sz="1225" dirty="0"/>
          </a:p>
        </p:txBody>
      </p:sp>
      <p:sp>
        <p:nvSpPr>
          <p:cNvPr id="22" name="Text 19"/>
          <p:cNvSpPr/>
          <p:nvPr/>
        </p:nvSpPr>
        <p:spPr>
          <a:xfrm>
            <a:off x="4118729" y="11641336"/>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The graph resembles how well clothes fit into different numbers of drawers.</a:t>
            </a:r>
            <a:endParaRPr lang="en-US" sz="1225" dirty="0"/>
          </a:p>
        </p:txBody>
      </p:sp>
      <p:sp>
        <p:nvSpPr>
          <p:cNvPr id="23" name="Text 20"/>
          <p:cNvSpPr/>
          <p:nvPr/>
        </p:nvSpPr>
        <p:spPr>
          <a:xfrm>
            <a:off x="4118729" y="11983283"/>
            <a:ext cx="6890504" cy="559594"/>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Look for the "elbow" point on the graph, where adding more clusters doesn't significantly improve organization.</a:t>
            </a:r>
            <a:endParaRPr lang="en-US" sz="1225" dirty="0"/>
          </a:p>
        </p:txBody>
      </p:sp>
      <p:sp>
        <p:nvSpPr>
          <p:cNvPr id="24" name="Text 21"/>
          <p:cNvSpPr/>
          <p:nvPr/>
        </p:nvSpPr>
        <p:spPr>
          <a:xfrm>
            <a:off x="3870008" y="12605028"/>
            <a:ext cx="7139226" cy="279797"/>
          </a:xfrm>
          <a:prstGeom prst="rect">
            <a:avLst/>
          </a:prstGeom>
          <a:noFill/>
          <a:ln/>
        </p:spPr>
        <p:txBody>
          <a:bodyPr wrap="none" rtlCol="0" anchor="t"/>
          <a:lstStyle/>
          <a:p>
            <a:pPr marL="342900" indent="-342900" algn="l">
              <a:lnSpc>
                <a:spcPts val="2204"/>
              </a:lnSpc>
              <a:buSzPct val="100000"/>
              <a:buFont typeface="+mj-lt"/>
              <a:buAutoNum type="arabicPeriod" startAt="4"/>
            </a:pPr>
            <a:r>
              <a:rPr lang="en-US" sz="1225" b="1" kern="0" spc="-24" dirty="0">
                <a:solidFill>
                  <a:srgbClr val="E5E0DF"/>
                </a:solidFill>
                <a:latin typeface="Inter" pitchFamily="34" charset="0"/>
                <a:ea typeface="Inter" pitchFamily="34" charset="-122"/>
                <a:cs typeface="Inter" pitchFamily="34" charset="-120"/>
              </a:rPr>
              <a:t>Final Step</a:t>
            </a:r>
            <a:r>
              <a:rPr lang="en-US" sz="1225" kern="0" spc="-24" dirty="0">
                <a:solidFill>
                  <a:srgbClr val="E5E0DF"/>
                </a:solidFill>
                <a:latin typeface="Inter" pitchFamily="34" charset="0"/>
                <a:ea typeface="Inter" pitchFamily="34" charset="-122"/>
                <a:cs typeface="Inter" pitchFamily="34" charset="-120"/>
              </a:rPr>
              <a:t>:</a:t>
            </a:r>
            <a:endParaRPr lang="en-US" sz="1225" dirty="0"/>
          </a:p>
        </p:txBody>
      </p:sp>
      <p:sp>
        <p:nvSpPr>
          <p:cNvPr id="25" name="Text 22"/>
          <p:cNvSpPr/>
          <p:nvPr/>
        </p:nvSpPr>
        <p:spPr>
          <a:xfrm>
            <a:off x="4118729" y="12946975"/>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Once the "elbow" point is identified, it indicates the optimal number of clusters.</a:t>
            </a:r>
            <a:endParaRPr lang="en-US" sz="1225" dirty="0"/>
          </a:p>
        </p:txBody>
      </p:sp>
      <p:sp>
        <p:nvSpPr>
          <p:cNvPr id="26" name="Text 23"/>
          <p:cNvSpPr/>
          <p:nvPr/>
        </p:nvSpPr>
        <p:spPr>
          <a:xfrm>
            <a:off x="4118729" y="13288923"/>
            <a:ext cx="6890504" cy="279797"/>
          </a:xfrm>
          <a:prstGeom prst="rect">
            <a:avLst/>
          </a:prstGeom>
          <a:noFill/>
          <a:ln/>
        </p:spPr>
        <p:txBody>
          <a:bodyPr wrap="non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Assign each text to its corresponding cluster based on TF-IDF scores.</a:t>
            </a:r>
            <a:endParaRPr lang="en-US" sz="1225" dirty="0"/>
          </a:p>
        </p:txBody>
      </p:sp>
      <p:sp>
        <p:nvSpPr>
          <p:cNvPr id="27" name="Text 24"/>
          <p:cNvSpPr/>
          <p:nvPr/>
        </p:nvSpPr>
        <p:spPr>
          <a:xfrm>
            <a:off x="4118729" y="13630870"/>
            <a:ext cx="6890504" cy="559594"/>
          </a:xfrm>
          <a:prstGeom prst="rect">
            <a:avLst/>
          </a:prstGeom>
          <a:noFill/>
          <a:ln/>
        </p:spPr>
        <p:txBody>
          <a:bodyPr wrap="square" rtlCol="0" anchor="t"/>
          <a:lstStyle/>
          <a:p>
            <a:pPr marL="685800" lvl="1" indent="-342900" algn="l">
              <a:lnSpc>
                <a:spcPts val="2204"/>
              </a:lnSpc>
              <a:buSzPct val="100000"/>
              <a:buChar char="•"/>
            </a:pPr>
            <a:r>
              <a:rPr lang="en-US" sz="1225" kern="0" spc="-24" dirty="0">
                <a:solidFill>
                  <a:srgbClr val="E5E0DF"/>
                </a:solidFill>
                <a:latin typeface="Inter" pitchFamily="34" charset="0"/>
                <a:ea typeface="Inter" pitchFamily="34" charset="-122"/>
                <a:cs typeface="Inter" pitchFamily="34" charset="-120"/>
              </a:rPr>
              <a:t>This clustering helps reveal patterns and themes in the text data, aiding analysis and insight extraction.</a:t>
            </a:r>
            <a:endParaRPr lang="en-US" sz="122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3053"/>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4953000" y="442793"/>
            <a:ext cx="4724281" cy="2797731"/>
          </a:xfrm>
          <a:prstGeom prst="rect">
            <a:avLst/>
          </a:prstGeom>
        </p:spPr>
      </p:pic>
      <p:sp>
        <p:nvSpPr>
          <p:cNvPr id="5" name="Text 2"/>
          <p:cNvSpPr/>
          <p:nvPr/>
        </p:nvSpPr>
        <p:spPr>
          <a:xfrm>
            <a:off x="3490079" y="3421618"/>
            <a:ext cx="7650123" cy="515303"/>
          </a:xfrm>
          <a:prstGeom prst="rect">
            <a:avLst/>
          </a:prstGeom>
          <a:noFill/>
          <a:ln/>
        </p:spPr>
        <p:txBody>
          <a:bodyPr wrap="square" rtlCol="0" anchor="t"/>
          <a:lstStyle/>
          <a:p>
            <a:pPr marL="0" indent="0">
              <a:lnSpc>
                <a:spcPts val="2029"/>
              </a:lnSpc>
              <a:buNone/>
            </a:pPr>
            <a:r>
              <a:rPr lang="en-US" sz="1268" kern="0" spc="-25" dirty="0">
                <a:solidFill>
                  <a:srgbClr val="E5E0DF"/>
                </a:solidFill>
                <a:latin typeface="Inter" pitchFamily="34" charset="0"/>
                <a:ea typeface="Inter" pitchFamily="34" charset="-122"/>
                <a:cs typeface="Inter" pitchFamily="34" charset="-120"/>
              </a:rPr>
              <a:t>These pie charts illustrate the distribution of instances across different clusters. Here's what we can gather from them:</a:t>
            </a:r>
            <a:endParaRPr lang="en-US" sz="1268" dirty="0"/>
          </a:p>
        </p:txBody>
      </p:sp>
      <p:sp>
        <p:nvSpPr>
          <p:cNvPr id="6" name="Text 3"/>
          <p:cNvSpPr/>
          <p:nvPr/>
        </p:nvSpPr>
        <p:spPr>
          <a:xfrm>
            <a:off x="3747730" y="4118015"/>
            <a:ext cx="7392472" cy="579834"/>
          </a:xfrm>
          <a:prstGeom prst="rect">
            <a:avLst/>
          </a:prstGeom>
          <a:noFill/>
          <a:ln/>
        </p:spPr>
        <p:txBody>
          <a:bodyPr wrap="square" rtlCol="0" anchor="t"/>
          <a:lstStyle/>
          <a:p>
            <a:pPr marL="342900" indent="-342900" algn="l">
              <a:lnSpc>
                <a:spcPts val="2283"/>
              </a:lnSpc>
              <a:buSzPct val="100000"/>
              <a:buChar char="•"/>
            </a:pPr>
            <a:r>
              <a:rPr lang="en-US" sz="1268" b="1" kern="0" spc="-25" dirty="0">
                <a:solidFill>
                  <a:srgbClr val="E5E0DF"/>
                </a:solidFill>
                <a:latin typeface="Inter" pitchFamily="34" charset="0"/>
                <a:ea typeface="Inter" pitchFamily="34" charset="-122"/>
                <a:cs typeface="Inter" pitchFamily="34" charset="-120"/>
              </a:rPr>
              <a:t>Cluster Representation</a:t>
            </a:r>
            <a:r>
              <a:rPr lang="en-US" sz="1268" kern="0" spc="-25" dirty="0">
                <a:solidFill>
                  <a:srgbClr val="E5E0DF"/>
                </a:solidFill>
                <a:latin typeface="Inter" pitchFamily="34" charset="0"/>
                <a:ea typeface="Inter" pitchFamily="34" charset="-122"/>
                <a:cs typeface="Inter" pitchFamily="34" charset="-120"/>
              </a:rPr>
              <a:t>: Each pie chart represents a different scenario: one for 2 clusters (left), and another for 3 clusters (right).</a:t>
            </a:r>
            <a:endParaRPr lang="en-US" sz="1268" dirty="0"/>
          </a:p>
        </p:txBody>
      </p:sp>
      <p:sp>
        <p:nvSpPr>
          <p:cNvPr id="7" name="Text 4"/>
          <p:cNvSpPr/>
          <p:nvPr/>
        </p:nvSpPr>
        <p:spPr>
          <a:xfrm>
            <a:off x="3747730" y="4762262"/>
            <a:ext cx="7392472" cy="869752"/>
          </a:xfrm>
          <a:prstGeom prst="rect">
            <a:avLst/>
          </a:prstGeom>
          <a:noFill/>
          <a:ln/>
        </p:spPr>
        <p:txBody>
          <a:bodyPr wrap="square" rtlCol="0" anchor="t"/>
          <a:lstStyle/>
          <a:p>
            <a:pPr marL="342900" indent="-342900" algn="l">
              <a:lnSpc>
                <a:spcPts val="2283"/>
              </a:lnSpc>
              <a:buSzPct val="100000"/>
              <a:buChar char="•"/>
            </a:pPr>
            <a:r>
              <a:rPr lang="en-US" sz="1268" b="1" kern="0" spc="-25" dirty="0">
                <a:solidFill>
                  <a:srgbClr val="E5E0DF"/>
                </a:solidFill>
                <a:latin typeface="Inter" pitchFamily="34" charset="0"/>
                <a:ea typeface="Inter" pitchFamily="34" charset="-122"/>
                <a:cs typeface="Inter" pitchFamily="34" charset="-120"/>
              </a:rPr>
              <a:t>Color Segmentation</a:t>
            </a:r>
            <a:r>
              <a:rPr lang="en-US" sz="1268" kern="0" spc="-25" dirty="0">
                <a:solidFill>
                  <a:srgbClr val="E5E0DF"/>
                </a:solidFill>
                <a:latin typeface="Inter" pitchFamily="34" charset="0"/>
                <a:ea typeface="Inter" pitchFamily="34" charset="-122"/>
                <a:cs typeface="Inter" pitchFamily="34" charset="-120"/>
              </a:rPr>
              <a:t>: The segments in each pie chart represent the different clusters. In the left chart, there are two segments (blue and red), while in the right chart, there are three segments (blue, orange, and red).</a:t>
            </a:r>
            <a:endParaRPr lang="en-US" sz="1268" dirty="0"/>
          </a:p>
        </p:txBody>
      </p:sp>
      <p:sp>
        <p:nvSpPr>
          <p:cNvPr id="8" name="Text 5"/>
          <p:cNvSpPr/>
          <p:nvPr/>
        </p:nvSpPr>
        <p:spPr>
          <a:xfrm>
            <a:off x="3747730" y="5696426"/>
            <a:ext cx="7392472" cy="869752"/>
          </a:xfrm>
          <a:prstGeom prst="rect">
            <a:avLst/>
          </a:prstGeom>
          <a:noFill/>
          <a:ln/>
        </p:spPr>
        <p:txBody>
          <a:bodyPr wrap="square" rtlCol="0" anchor="t"/>
          <a:lstStyle/>
          <a:p>
            <a:pPr marL="342900" indent="-342900" algn="l">
              <a:lnSpc>
                <a:spcPts val="2283"/>
              </a:lnSpc>
              <a:buSzPct val="100000"/>
              <a:buChar char="•"/>
            </a:pPr>
            <a:r>
              <a:rPr lang="en-US" sz="1268" b="1" kern="0" spc="-25" dirty="0">
                <a:solidFill>
                  <a:srgbClr val="E5E0DF"/>
                </a:solidFill>
                <a:latin typeface="Inter" pitchFamily="34" charset="0"/>
                <a:ea typeface="Inter" pitchFamily="34" charset="-122"/>
                <a:cs typeface="Inter" pitchFamily="34" charset="-120"/>
              </a:rPr>
              <a:t>Instance Distribution</a:t>
            </a:r>
            <a:r>
              <a:rPr lang="en-US" sz="1268" kern="0" spc="-25" dirty="0">
                <a:solidFill>
                  <a:srgbClr val="E5E0DF"/>
                </a:solidFill>
                <a:latin typeface="Inter" pitchFamily="34" charset="0"/>
                <a:ea typeface="Inter" pitchFamily="34" charset="-122"/>
                <a:cs typeface="Inter" pitchFamily="34" charset="-120"/>
              </a:rPr>
              <a:t>: The size of each segment indicates the proportion of instances assigned to that cluster. For example, in the left chart, the blue segment is larger, indicating that more instances belong to Cluster 0 compared to Cluster 1.</a:t>
            </a:r>
            <a:endParaRPr lang="en-US" sz="1268" dirty="0"/>
          </a:p>
        </p:txBody>
      </p:sp>
      <p:sp>
        <p:nvSpPr>
          <p:cNvPr id="9" name="Text 6"/>
          <p:cNvSpPr/>
          <p:nvPr/>
        </p:nvSpPr>
        <p:spPr>
          <a:xfrm>
            <a:off x="3747730" y="6630591"/>
            <a:ext cx="7392472" cy="1159669"/>
          </a:xfrm>
          <a:prstGeom prst="rect">
            <a:avLst/>
          </a:prstGeom>
          <a:noFill/>
          <a:ln/>
        </p:spPr>
        <p:txBody>
          <a:bodyPr wrap="square" rtlCol="0" anchor="t"/>
          <a:lstStyle/>
          <a:p>
            <a:pPr marL="342900" indent="-342900" algn="l">
              <a:lnSpc>
                <a:spcPts val="2283"/>
              </a:lnSpc>
              <a:buSzPct val="100000"/>
              <a:buChar char="•"/>
            </a:pPr>
            <a:r>
              <a:rPr lang="en-US" sz="1268" b="1" kern="0" spc="-25" dirty="0">
                <a:solidFill>
                  <a:srgbClr val="E5E0DF"/>
                </a:solidFill>
                <a:latin typeface="Inter" pitchFamily="34" charset="0"/>
                <a:ea typeface="Inter" pitchFamily="34" charset="-122"/>
                <a:cs typeface="Inter" pitchFamily="34" charset="-120"/>
              </a:rPr>
              <a:t>Percentage Representation</a:t>
            </a:r>
            <a:r>
              <a:rPr lang="en-US" sz="1268" kern="0" spc="-25" dirty="0">
                <a:solidFill>
                  <a:srgbClr val="E5E0DF"/>
                </a:solidFill>
                <a:latin typeface="Inter" pitchFamily="34" charset="0"/>
                <a:ea typeface="Inter" pitchFamily="34" charset="-122"/>
                <a:cs typeface="Inter" pitchFamily="34" charset="-120"/>
              </a:rPr>
              <a:t>: The text below each chart provides the percentage representation of each cluster. This tells us the proportion of instances assigned to each cluster out of the total instances analyzed. For instance, in the right chart, Cluster 0 represents 88.6% of the instances, while Cluster 1 and Cluster 2 each represent 5.7% of the instances.</a:t>
            </a:r>
            <a:endParaRPr lang="en-US" sz="1268"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728073"/>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Conclusion</a:t>
            </a:r>
            <a:endParaRPr lang="en-US" sz="4374" dirty="0"/>
          </a:p>
        </p:txBody>
      </p:sp>
      <p:pic>
        <p:nvPicPr>
          <p:cNvPr id="5" name="Image 0" descr="preencoded.png"/>
          <p:cNvPicPr>
            <a:picLocks noChangeAspect="1"/>
          </p:cNvPicPr>
          <p:nvPr/>
        </p:nvPicPr>
        <p:blipFill>
          <a:blip r:embed="rId3"/>
          <a:stretch>
            <a:fillRect/>
          </a:stretch>
        </p:blipFill>
        <p:spPr>
          <a:xfrm>
            <a:off x="2037993" y="2866787"/>
            <a:ext cx="444341" cy="444341"/>
          </a:xfrm>
          <a:prstGeom prst="rect">
            <a:avLst/>
          </a:prstGeom>
        </p:spPr>
      </p:pic>
      <p:sp>
        <p:nvSpPr>
          <p:cNvPr id="6" name="Text 3"/>
          <p:cNvSpPr/>
          <p:nvPr/>
        </p:nvSpPr>
        <p:spPr>
          <a:xfrm>
            <a:off x="2037993" y="3533299"/>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Best Model</a:t>
            </a:r>
            <a:endParaRPr lang="en-US" sz="2187" dirty="0"/>
          </a:p>
        </p:txBody>
      </p:sp>
      <p:sp>
        <p:nvSpPr>
          <p:cNvPr id="7" name="Text 4"/>
          <p:cNvSpPr/>
          <p:nvPr/>
        </p:nvSpPr>
        <p:spPr>
          <a:xfrm>
            <a:off x="2037993" y="4013716"/>
            <a:ext cx="3295888" cy="2132409"/>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The LSTM Model-1 with a batch size of 1024 emerged as the best performing model, achieving an accuracy of 78.9% and the highest AUC score of 0.867.</a:t>
            </a:r>
            <a:endParaRPr lang="en-US" sz="1750" dirty="0"/>
          </a:p>
        </p:txBody>
      </p:sp>
      <p:pic>
        <p:nvPicPr>
          <p:cNvPr id="8" name="Image 1" descr="preencoded.png"/>
          <p:cNvPicPr>
            <a:picLocks noChangeAspect="1"/>
          </p:cNvPicPr>
          <p:nvPr/>
        </p:nvPicPr>
        <p:blipFill>
          <a:blip r:embed="rId4"/>
          <a:stretch>
            <a:fillRect/>
          </a:stretch>
        </p:blipFill>
        <p:spPr>
          <a:xfrm>
            <a:off x="5667137" y="2866787"/>
            <a:ext cx="444341" cy="444341"/>
          </a:xfrm>
          <a:prstGeom prst="rect">
            <a:avLst/>
          </a:prstGeom>
        </p:spPr>
      </p:pic>
      <p:sp>
        <p:nvSpPr>
          <p:cNvPr id="9" name="Text 5"/>
          <p:cNvSpPr/>
          <p:nvPr/>
        </p:nvSpPr>
        <p:spPr>
          <a:xfrm>
            <a:off x="5667137" y="3533299"/>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Training Time</a:t>
            </a:r>
            <a:endParaRPr lang="en-US" sz="2187" dirty="0"/>
          </a:p>
        </p:txBody>
      </p:sp>
      <p:sp>
        <p:nvSpPr>
          <p:cNvPr id="10" name="Text 6"/>
          <p:cNvSpPr/>
          <p:nvPr/>
        </p:nvSpPr>
        <p:spPr>
          <a:xfrm>
            <a:off x="5667137" y="4013716"/>
            <a:ext cx="3296007" cy="2132409"/>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While the Naive Bayes models had the fastest training times, the LSTM and CNN models with a batch size of 512 offered a good balance between training time and accuracy.</a:t>
            </a:r>
            <a:endParaRPr lang="en-US" sz="1750" dirty="0"/>
          </a:p>
        </p:txBody>
      </p:sp>
      <p:pic>
        <p:nvPicPr>
          <p:cNvPr id="11" name="Image 2" descr="preencoded.png"/>
          <p:cNvPicPr>
            <a:picLocks noChangeAspect="1"/>
          </p:cNvPicPr>
          <p:nvPr/>
        </p:nvPicPr>
        <p:blipFill>
          <a:blip r:embed="rId5"/>
          <a:stretch>
            <a:fillRect/>
          </a:stretch>
        </p:blipFill>
        <p:spPr>
          <a:xfrm>
            <a:off x="9296400" y="2866787"/>
            <a:ext cx="444341" cy="444341"/>
          </a:xfrm>
          <a:prstGeom prst="rect">
            <a:avLst/>
          </a:prstGeom>
        </p:spPr>
      </p:pic>
      <p:sp>
        <p:nvSpPr>
          <p:cNvPr id="12" name="Text 7"/>
          <p:cNvSpPr/>
          <p:nvPr/>
        </p:nvSpPr>
        <p:spPr>
          <a:xfrm>
            <a:off x="9296400" y="3533299"/>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Future Work</a:t>
            </a:r>
            <a:endParaRPr lang="en-US" sz="2187" dirty="0"/>
          </a:p>
        </p:txBody>
      </p:sp>
      <p:sp>
        <p:nvSpPr>
          <p:cNvPr id="13" name="Text 8"/>
          <p:cNvSpPr/>
          <p:nvPr/>
        </p:nvSpPr>
        <p:spPr>
          <a:xfrm>
            <a:off x="9296400" y="4013716"/>
            <a:ext cx="3296007" cy="2487811"/>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Future work could involve exploring other feature engineering techniques, experimenting with ensemble models, and applying the sentiment analysis models to different domains or datasets.</a:t>
            </a:r>
            <a:endParaRPr lang="en-US" sz="17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pic>
        <p:nvPicPr>
          <p:cNvPr id="6" name="Image 1" descr="preencoded.png"/>
          <p:cNvPicPr>
            <a:picLocks noChangeAspect="1"/>
          </p:cNvPicPr>
          <p:nvPr/>
        </p:nvPicPr>
        <p:blipFill>
          <a:blip r:embed="rId4"/>
          <a:stretch>
            <a:fillRect/>
          </a:stretch>
        </p:blipFill>
        <p:spPr>
          <a:xfrm>
            <a:off x="3383518" y="1316474"/>
            <a:ext cx="7863364" cy="4991219"/>
          </a:xfrm>
          <a:prstGeom prst="rect">
            <a:avLst/>
          </a:prstGeom>
        </p:spPr>
      </p:pic>
      <p:sp>
        <p:nvSpPr>
          <p:cNvPr id="7" name="Text 3"/>
          <p:cNvSpPr/>
          <p:nvPr/>
        </p:nvSpPr>
        <p:spPr>
          <a:xfrm>
            <a:off x="2037993" y="6557605"/>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2338"/>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994416"/>
          </a:xfrm>
          <a:prstGeom prst="rect">
            <a:avLst/>
          </a:prstGeom>
        </p:spPr>
      </p:pic>
      <p:sp>
        <p:nvSpPr>
          <p:cNvPr id="5" name="Text 2"/>
          <p:cNvSpPr/>
          <p:nvPr/>
        </p:nvSpPr>
        <p:spPr>
          <a:xfrm>
            <a:off x="3525679" y="2433161"/>
            <a:ext cx="3988832" cy="498515"/>
          </a:xfrm>
          <a:prstGeom prst="rect">
            <a:avLst/>
          </a:prstGeom>
          <a:noFill/>
          <a:ln/>
        </p:spPr>
        <p:txBody>
          <a:bodyPr wrap="none" rtlCol="0" anchor="t"/>
          <a:lstStyle/>
          <a:p>
            <a:pPr marL="0" indent="0">
              <a:lnSpc>
                <a:spcPts val="3926"/>
              </a:lnSpc>
              <a:buNone/>
            </a:pPr>
            <a:r>
              <a:rPr lang="en-US" sz="3141" b="1" kern="0" spc="-94" dirty="0">
                <a:solidFill>
                  <a:srgbClr val="FFFFFF"/>
                </a:solidFill>
                <a:latin typeface="Inter" pitchFamily="34" charset="0"/>
                <a:ea typeface="Inter" pitchFamily="34" charset="-122"/>
                <a:cs typeface="Inter" pitchFamily="34" charset="-120"/>
              </a:rPr>
              <a:t>Introduction</a:t>
            </a:r>
            <a:endParaRPr lang="en-US" sz="3141" dirty="0"/>
          </a:p>
        </p:txBody>
      </p:sp>
      <p:sp>
        <p:nvSpPr>
          <p:cNvPr id="6" name="Text 3"/>
          <p:cNvSpPr/>
          <p:nvPr/>
        </p:nvSpPr>
        <p:spPr>
          <a:xfrm>
            <a:off x="3525679" y="3170992"/>
            <a:ext cx="7578923" cy="765810"/>
          </a:xfrm>
          <a:prstGeom prst="rect">
            <a:avLst/>
          </a:prstGeom>
          <a:noFill/>
          <a:ln/>
        </p:spPr>
        <p:txBody>
          <a:bodyPr wrap="square" rtlCol="0" anchor="t"/>
          <a:lstStyle/>
          <a:p>
            <a:pPr marL="0" indent="0">
              <a:lnSpc>
                <a:spcPts val="2010"/>
              </a:lnSpc>
              <a:buNone/>
            </a:pPr>
            <a:r>
              <a:rPr lang="en-US" sz="1256" kern="0" spc="-25" dirty="0">
                <a:solidFill>
                  <a:srgbClr val="E5E0DF"/>
                </a:solidFill>
                <a:latin typeface="Inter" pitchFamily="34" charset="0"/>
                <a:ea typeface="Inter" pitchFamily="34" charset="-122"/>
                <a:cs typeface="Inter" pitchFamily="34" charset="-120"/>
              </a:rPr>
              <a:t>Sentiment analysis, a sub-field of Natural Language Processing, is one of the most popular topics and research fields in data science. We will be working on social media sentiment analysis. We aim to be able to classify tweets, reviews and comments from social media as positive, negative or neutral. .</a:t>
            </a:r>
            <a:endParaRPr lang="en-US" sz="1256" dirty="0"/>
          </a:p>
        </p:txBody>
      </p:sp>
      <p:sp>
        <p:nvSpPr>
          <p:cNvPr id="7" name="Text 4"/>
          <p:cNvSpPr/>
          <p:nvPr/>
        </p:nvSpPr>
        <p:spPr>
          <a:xfrm>
            <a:off x="3525679" y="4116229"/>
            <a:ext cx="7578923" cy="1786890"/>
          </a:xfrm>
          <a:prstGeom prst="rect">
            <a:avLst/>
          </a:prstGeom>
          <a:noFill/>
          <a:ln/>
        </p:spPr>
        <p:txBody>
          <a:bodyPr wrap="square" rtlCol="0" anchor="t"/>
          <a:lstStyle/>
          <a:p>
            <a:pPr marL="0" indent="0">
              <a:lnSpc>
                <a:spcPts val="2010"/>
              </a:lnSpc>
              <a:buNone/>
            </a:pPr>
            <a:r>
              <a:rPr lang="en-US" sz="1256" kern="0" spc="-25" dirty="0">
                <a:solidFill>
                  <a:srgbClr val="E5E0DF"/>
                </a:solidFill>
                <a:latin typeface="Inter" pitchFamily="34" charset="0"/>
                <a:ea typeface="Inter" pitchFamily="34" charset="-122"/>
                <a:cs typeface="Inter" pitchFamily="34" charset="-120"/>
              </a:rPr>
              <a:t>The most important point of our project is data mining to collect a large amount of data from several sources. For this purpose, we found open source datasets such as Sentiment140 [1] and many others. Besides, we would like to collect our own data from social media and expand our dataset. We also found some tools and APIs to retrieve new data. TWINT - Twitter Intelligence Tool [2] is an advanced Twitter scraping tool written in Python that allows for scraping tweets. One of the most important features of TWINT is that there is no need to use Twitter Developer API. This feature allows collecting data with no rate limitations. </a:t>
            </a:r>
            <a:endParaRPr lang="en-US" sz="1256" dirty="0"/>
          </a:p>
        </p:txBody>
      </p:sp>
      <p:sp>
        <p:nvSpPr>
          <p:cNvPr id="8" name="Text 5"/>
          <p:cNvSpPr/>
          <p:nvPr/>
        </p:nvSpPr>
        <p:spPr>
          <a:xfrm>
            <a:off x="3525679" y="6082546"/>
            <a:ext cx="7578923" cy="765810"/>
          </a:xfrm>
          <a:prstGeom prst="rect">
            <a:avLst/>
          </a:prstGeom>
          <a:noFill/>
          <a:ln/>
        </p:spPr>
        <p:txBody>
          <a:bodyPr wrap="square" rtlCol="0" anchor="t"/>
          <a:lstStyle/>
          <a:p>
            <a:pPr marL="0" indent="0">
              <a:lnSpc>
                <a:spcPts val="2010"/>
              </a:lnSpc>
              <a:buNone/>
            </a:pPr>
            <a:r>
              <a:rPr lang="en-US" sz="1256" kern="0" spc="-25" dirty="0">
                <a:solidFill>
                  <a:srgbClr val="E5E0DF"/>
                </a:solidFill>
                <a:latin typeface="Inter" pitchFamily="34" charset="0"/>
                <a:ea typeface="Inter" pitchFamily="34" charset="-122"/>
                <a:cs typeface="Inter" pitchFamily="34" charset="-120"/>
              </a:rPr>
              <a:t>Most of the open-source datasets that we found on the internet are properly labeled and structured. Data collected by ourselves need to be properly labeled. Then, we will go through the cleaning, preprocessing and separation of test and training data steps. </a:t>
            </a:r>
            <a:endParaRPr lang="en-US" sz="1256" dirty="0"/>
          </a:p>
        </p:txBody>
      </p:sp>
      <p:sp>
        <p:nvSpPr>
          <p:cNvPr id="9" name="Text 6"/>
          <p:cNvSpPr/>
          <p:nvPr/>
        </p:nvSpPr>
        <p:spPr>
          <a:xfrm>
            <a:off x="3525679" y="7027783"/>
            <a:ext cx="7578923" cy="765810"/>
          </a:xfrm>
          <a:prstGeom prst="rect">
            <a:avLst/>
          </a:prstGeom>
          <a:noFill/>
          <a:ln/>
        </p:spPr>
        <p:txBody>
          <a:bodyPr wrap="square" rtlCol="0" anchor="t"/>
          <a:lstStyle/>
          <a:p>
            <a:pPr marL="0" indent="0">
              <a:lnSpc>
                <a:spcPts val="2010"/>
              </a:lnSpc>
              <a:buNone/>
            </a:pPr>
            <a:r>
              <a:rPr lang="en-US" sz="1256" kern="0" spc="-25" dirty="0">
                <a:solidFill>
                  <a:srgbClr val="E5E0DF"/>
                </a:solidFill>
                <a:latin typeface="Inter" pitchFamily="34" charset="0"/>
                <a:ea typeface="Inter" pitchFamily="34" charset="-122"/>
                <a:cs typeface="Inter" pitchFamily="34" charset="-120"/>
              </a:rPr>
              <a:t>We searched for some tools for our project and found some popular and powerful open-source NLP frameworks in Python. We will probably use Natural Language Toolkit (NLTK) [3]. It comes with all the pieces you need to get started on sentiment analysis</a:t>
            </a:r>
            <a:endParaRPr lang="en-US" sz="125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368743"/>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Libraries Used</a:t>
            </a:r>
            <a:endParaRPr lang="en-US" sz="4374" dirty="0"/>
          </a:p>
        </p:txBody>
      </p:sp>
      <p:sp>
        <p:nvSpPr>
          <p:cNvPr id="5" name="Text 3"/>
          <p:cNvSpPr/>
          <p:nvPr/>
        </p:nvSpPr>
        <p:spPr>
          <a:xfrm>
            <a:off x="2393394" y="2507456"/>
            <a:ext cx="10199013"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5E0DF"/>
                </a:solidFill>
                <a:latin typeface="Inter" pitchFamily="34" charset="0"/>
                <a:ea typeface="Inter" pitchFamily="34" charset="-122"/>
                <a:cs typeface="Inter" pitchFamily="34" charset="-120"/>
              </a:rPr>
              <a:t>RE(Regular expression</a:t>
            </a:r>
            <a:r>
              <a:rPr lang="en-US" sz="1750" kern="0" spc="-35" dirty="0">
                <a:solidFill>
                  <a:srgbClr val="E5E0DF"/>
                </a:solidFill>
                <a:latin typeface="Inter" pitchFamily="34" charset="0"/>
                <a:ea typeface="Inter" pitchFamily="34" charset="-122"/>
                <a:cs typeface="Inter" pitchFamily="34" charset="-120"/>
              </a:rPr>
              <a:t>)-A Regular Expressions (RegEx) is a special sequence of characters that uses a search pattern to find a string or set of strings.</a:t>
            </a:r>
            <a:endParaRPr lang="en-US" sz="1750" dirty="0"/>
          </a:p>
        </p:txBody>
      </p:sp>
      <p:sp>
        <p:nvSpPr>
          <p:cNvPr id="6" name="Text 4"/>
          <p:cNvSpPr/>
          <p:nvPr/>
        </p:nvSpPr>
        <p:spPr>
          <a:xfrm>
            <a:off x="2393394" y="3395901"/>
            <a:ext cx="10199013"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5E0DF"/>
                </a:solidFill>
                <a:latin typeface="Inter" pitchFamily="34" charset="0"/>
                <a:ea typeface="Inter" pitchFamily="34" charset="-122"/>
                <a:cs typeface="Inter" pitchFamily="34" charset="-120"/>
              </a:rPr>
              <a:t>Pandas</a:t>
            </a:r>
            <a:r>
              <a:rPr lang="en-US" sz="1750" kern="0" spc="-35" dirty="0">
                <a:solidFill>
                  <a:srgbClr val="E5E0DF"/>
                </a:solidFill>
                <a:latin typeface="Inter" pitchFamily="34" charset="0"/>
                <a:ea typeface="Inter" pitchFamily="34" charset="-122"/>
                <a:cs typeface="Inter" pitchFamily="34" charset="-120"/>
              </a:rPr>
              <a:t>-It is used to analyze data. It has functions for analyzing, cleaning, exploring, and manipulating data</a:t>
            </a:r>
            <a:endParaRPr lang="en-US" sz="1750" dirty="0"/>
          </a:p>
        </p:txBody>
      </p:sp>
      <p:sp>
        <p:nvSpPr>
          <p:cNvPr id="7" name="Text 5"/>
          <p:cNvSpPr/>
          <p:nvPr/>
        </p:nvSpPr>
        <p:spPr>
          <a:xfrm>
            <a:off x="2393394" y="4284345"/>
            <a:ext cx="10199013"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5E0DF"/>
                </a:solidFill>
                <a:latin typeface="Inter" pitchFamily="34" charset="0"/>
                <a:ea typeface="Inter" pitchFamily="34" charset="-122"/>
                <a:cs typeface="Inter" pitchFamily="34" charset="-120"/>
              </a:rPr>
              <a:t>NumPy</a:t>
            </a:r>
            <a:r>
              <a:rPr lang="en-US" sz="1750" kern="0" spc="-35" dirty="0">
                <a:solidFill>
                  <a:srgbClr val="E5E0DF"/>
                </a:solidFill>
                <a:latin typeface="Inter" pitchFamily="34" charset="0"/>
                <a:ea typeface="Inter" pitchFamily="34" charset="-122"/>
                <a:cs typeface="Inter" pitchFamily="34" charset="-120"/>
              </a:rPr>
              <a:t>-used for working with arrays. It also has functions for working in domain of linear algebra, Fourier transform, and matrices.</a:t>
            </a:r>
            <a:endParaRPr lang="en-US" sz="1750" dirty="0"/>
          </a:p>
        </p:txBody>
      </p:sp>
      <p:sp>
        <p:nvSpPr>
          <p:cNvPr id="8" name="Text 6"/>
          <p:cNvSpPr/>
          <p:nvPr/>
        </p:nvSpPr>
        <p:spPr>
          <a:xfrm>
            <a:off x="2393394" y="5172789"/>
            <a:ext cx="10199013"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5E0DF"/>
                </a:solidFill>
                <a:latin typeface="Inter" pitchFamily="34" charset="0"/>
                <a:ea typeface="Inter" pitchFamily="34" charset="-122"/>
                <a:cs typeface="Inter" pitchFamily="34" charset="-120"/>
              </a:rPr>
              <a:t>Seaborn</a:t>
            </a:r>
            <a:r>
              <a:rPr lang="en-US" sz="1750" kern="0" spc="-35" dirty="0">
                <a:solidFill>
                  <a:srgbClr val="E5E0DF"/>
                </a:solidFill>
                <a:latin typeface="Inter" pitchFamily="34" charset="0"/>
                <a:ea typeface="Inter" pitchFamily="34" charset="-122"/>
                <a:cs typeface="Inter" pitchFamily="34" charset="-120"/>
              </a:rPr>
              <a:t>- Seaborn is a Python data visualization library based on matplotlib. It provides a high-level interface for drawing attractive and informative statistical graphics.</a:t>
            </a:r>
            <a:endParaRPr lang="en-US" sz="1750" dirty="0"/>
          </a:p>
        </p:txBody>
      </p:sp>
      <p:sp>
        <p:nvSpPr>
          <p:cNvPr id="9" name="Text 7"/>
          <p:cNvSpPr/>
          <p:nvPr/>
        </p:nvSpPr>
        <p:spPr>
          <a:xfrm>
            <a:off x="2393394" y="6061234"/>
            <a:ext cx="10199013"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E5E0DF"/>
                </a:solidFill>
                <a:latin typeface="Inter" pitchFamily="34" charset="0"/>
                <a:ea typeface="Inter" pitchFamily="34" charset="-122"/>
                <a:cs typeface="Inter" pitchFamily="34" charset="-120"/>
              </a:rPr>
              <a:t>Matplotlib</a:t>
            </a:r>
            <a:r>
              <a:rPr lang="en-US" sz="1750" kern="0" spc="-35" dirty="0">
                <a:solidFill>
                  <a:srgbClr val="E5E0DF"/>
                </a:solidFill>
                <a:latin typeface="Inter" pitchFamily="34" charset="0"/>
                <a:ea typeface="Inter" pitchFamily="34" charset="-122"/>
                <a:cs typeface="Inter" pitchFamily="34" charset="-120"/>
              </a:rPr>
              <a:t>-It is a comprehensive library for creating static, animated, and interactive visualizations in Python. Matplotlib makes easy things easy and hard things possible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12069961"/>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2069961"/>
          </a:xfrm>
          <a:prstGeom prst="rect">
            <a:avLst/>
          </a:prstGeom>
        </p:spPr>
      </p:pic>
      <p:sp>
        <p:nvSpPr>
          <p:cNvPr id="5" name="Shape 2"/>
          <p:cNvSpPr/>
          <p:nvPr/>
        </p:nvSpPr>
        <p:spPr>
          <a:xfrm>
            <a:off x="0" y="0"/>
            <a:ext cx="14630400" cy="12069961"/>
          </a:xfrm>
          <a:prstGeom prst="rect">
            <a:avLst/>
          </a:prstGeom>
          <a:solidFill>
            <a:srgbClr val="272525">
              <a:alpha val="80000"/>
            </a:srgbClr>
          </a:solidFill>
          <a:ln/>
        </p:spPr>
      </p:sp>
      <p:sp>
        <p:nvSpPr>
          <p:cNvPr id="6" name="Text 3"/>
          <p:cNvSpPr/>
          <p:nvPr/>
        </p:nvSpPr>
        <p:spPr>
          <a:xfrm>
            <a:off x="3621167" y="427673"/>
            <a:ext cx="7388066" cy="777716"/>
          </a:xfrm>
          <a:prstGeom prst="rect">
            <a:avLst/>
          </a:prstGeom>
          <a:noFill/>
          <a:ln/>
        </p:spPr>
        <p:txBody>
          <a:bodyPr wrap="square" rtlCol="0" anchor="t"/>
          <a:lstStyle/>
          <a:p>
            <a:pPr marL="0" indent="0">
              <a:lnSpc>
                <a:spcPts val="3062"/>
              </a:lnSpc>
              <a:buNone/>
            </a:pPr>
            <a:r>
              <a:rPr lang="en-US" sz="2449" b="1" kern="0" spc="-73" dirty="0">
                <a:solidFill>
                  <a:srgbClr val="FFFFFF"/>
                </a:solidFill>
                <a:latin typeface="Inter" pitchFamily="34" charset="0"/>
                <a:ea typeface="Inter" pitchFamily="34" charset="-122"/>
                <a:cs typeface="Inter" pitchFamily="34" charset="-120"/>
              </a:rPr>
              <a:t>what is the use of social media sentement analysis in machine learning</a:t>
            </a:r>
            <a:endParaRPr lang="en-US" sz="2449" dirty="0"/>
          </a:p>
        </p:txBody>
      </p:sp>
      <p:pic>
        <p:nvPicPr>
          <p:cNvPr id="7" name="Image 1" descr="preencoded.png"/>
          <p:cNvPicPr>
            <a:picLocks noChangeAspect="1"/>
          </p:cNvPicPr>
          <p:nvPr/>
        </p:nvPicPr>
        <p:blipFill>
          <a:blip r:embed="rId4"/>
          <a:stretch>
            <a:fillRect/>
          </a:stretch>
        </p:blipFill>
        <p:spPr>
          <a:xfrm>
            <a:off x="5052060" y="1380292"/>
            <a:ext cx="4526161" cy="4526161"/>
          </a:xfrm>
          <a:prstGeom prst="rect">
            <a:avLst/>
          </a:prstGeom>
        </p:spPr>
      </p:pic>
      <p:sp>
        <p:nvSpPr>
          <p:cNvPr id="8" name="Text 4"/>
          <p:cNvSpPr/>
          <p:nvPr/>
        </p:nvSpPr>
        <p:spPr>
          <a:xfrm>
            <a:off x="3621167" y="6081355"/>
            <a:ext cx="7388066" cy="497443"/>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Social media sentiment analysis with machine learning is like having a giant ear to the ground, helping understand what people are feeling about various topics. Here are some key uses:</a:t>
            </a:r>
            <a:endParaRPr lang="en-US" sz="1225" dirty="0"/>
          </a:p>
        </p:txBody>
      </p:sp>
      <p:sp>
        <p:nvSpPr>
          <p:cNvPr id="9" name="Text 5"/>
          <p:cNvSpPr/>
          <p:nvPr/>
        </p:nvSpPr>
        <p:spPr>
          <a:xfrm>
            <a:off x="3869888" y="6753701"/>
            <a:ext cx="7139345" cy="839391"/>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Brand Monitoring:</a:t>
            </a:r>
            <a:r>
              <a:rPr lang="en-US" sz="1225" kern="0" spc="-24" dirty="0">
                <a:solidFill>
                  <a:srgbClr val="E5E0DF"/>
                </a:solidFill>
                <a:latin typeface="Inter" pitchFamily="34" charset="0"/>
                <a:ea typeface="Inter" pitchFamily="34" charset="-122"/>
                <a:cs typeface="Inter" pitchFamily="34" charset="-120"/>
              </a:rPr>
              <a:t> Companies can track sentiment around their brand, products, or marketing campaigns. This helps them see if people are happy, what features they like, or if there are any areas for improvement.</a:t>
            </a:r>
            <a:endParaRPr lang="en-US" sz="1225" dirty="0"/>
          </a:p>
        </p:txBody>
      </p:sp>
      <p:sp>
        <p:nvSpPr>
          <p:cNvPr id="10" name="Text 6"/>
          <p:cNvSpPr/>
          <p:nvPr/>
        </p:nvSpPr>
        <p:spPr>
          <a:xfrm>
            <a:off x="3869888" y="7655243"/>
            <a:ext cx="7139345" cy="559594"/>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Customer Service:</a:t>
            </a:r>
            <a:r>
              <a:rPr lang="en-US" sz="1225" kern="0" spc="-24" dirty="0">
                <a:solidFill>
                  <a:srgbClr val="E5E0DF"/>
                </a:solidFill>
                <a:latin typeface="Inter" pitchFamily="34" charset="0"/>
                <a:ea typeface="Inter" pitchFamily="34" charset="-122"/>
                <a:cs typeface="Inter" pitchFamily="34" charset="-120"/>
              </a:rPr>
              <a:t> By analyzing social media sentiment, companies can identify frustrated customers and reach out to them quickly to address their concerns.</a:t>
            </a:r>
            <a:endParaRPr lang="en-US" sz="1225" dirty="0"/>
          </a:p>
        </p:txBody>
      </p:sp>
      <p:sp>
        <p:nvSpPr>
          <p:cNvPr id="11" name="Text 7"/>
          <p:cNvSpPr/>
          <p:nvPr/>
        </p:nvSpPr>
        <p:spPr>
          <a:xfrm>
            <a:off x="3869888" y="8276987"/>
            <a:ext cx="7139345" cy="559594"/>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Product Development:</a:t>
            </a:r>
            <a:r>
              <a:rPr lang="en-US" sz="1225" kern="0" spc="-24" dirty="0">
                <a:solidFill>
                  <a:srgbClr val="E5E0DF"/>
                </a:solidFill>
                <a:latin typeface="Inter" pitchFamily="34" charset="0"/>
                <a:ea typeface="Inter" pitchFamily="34" charset="-122"/>
                <a:cs typeface="Inter" pitchFamily="34" charset="-120"/>
              </a:rPr>
              <a:t> Social media analysis can help identify what features resonate with people and what problems customers are facing. This can inform the direction of new product development.</a:t>
            </a:r>
            <a:endParaRPr lang="en-US" sz="1225" dirty="0"/>
          </a:p>
        </p:txBody>
      </p:sp>
      <p:sp>
        <p:nvSpPr>
          <p:cNvPr id="12" name="Text 8"/>
          <p:cNvSpPr/>
          <p:nvPr/>
        </p:nvSpPr>
        <p:spPr>
          <a:xfrm>
            <a:off x="3869888" y="8898731"/>
            <a:ext cx="7139345" cy="559594"/>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Public Relations:</a:t>
            </a:r>
            <a:r>
              <a:rPr lang="en-US" sz="1225" kern="0" spc="-24" dirty="0">
                <a:solidFill>
                  <a:srgbClr val="E5E0DF"/>
                </a:solidFill>
                <a:latin typeface="Inter" pitchFamily="34" charset="0"/>
                <a:ea typeface="Inter" pitchFamily="34" charset="-122"/>
                <a:cs typeface="Inter" pitchFamily="34" charset="-120"/>
              </a:rPr>
              <a:t> Understanding public sentiment on social media can help shape PR strategies and messaging during crisis situations.</a:t>
            </a:r>
            <a:endParaRPr lang="en-US" sz="1225" dirty="0"/>
          </a:p>
        </p:txBody>
      </p:sp>
      <p:sp>
        <p:nvSpPr>
          <p:cNvPr id="13" name="Text 9"/>
          <p:cNvSpPr/>
          <p:nvPr/>
        </p:nvSpPr>
        <p:spPr>
          <a:xfrm>
            <a:off x="3869888" y="9520476"/>
            <a:ext cx="7139345" cy="559594"/>
          </a:xfrm>
          <a:prstGeom prst="rect">
            <a:avLst/>
          </a:prstGeom>
          <a:noFill/>
          <a:ln/>
        </p:spPr>
        <p:txBody>
          <a:bodyPr wrap="squar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Election Predictions:</a:t>
            </a:r>
            <a:r>
              <a:rPr lang="en-US" sz="1225" kern="0" spc="-24" dirty="0">
                <a:solidFill>
                  <a:srgbClr val="E5E0DF"/>
                </a:solidFill>
                <a:latin typeface="Inter" pitchFamily="34" charset="0"/>
                <a:ea typeface="Inter" pitchFamily="34" charset="-122"/>
                <a:cs typeface="Inter" pitchFamily="34" charset="-120"/>
              </a:rPr>
              <a:t> Social media analysis can be used to gauge public opinion on political candidates and issues, although it's not always perfect.</a:t>
            </a:r>
            <a:endParaRPr lang="en-US" sz="1225" dirty="0"/>
          </a:p>
        </p:txBody>
      </p:sp>
      <p:sp>
        <p:nvSpPr>
          <p:cNvPr id="14" name="Text 10"/>
          <p:cNvSpPr/>
          <p:nvPr/>
        </p:nvSpPr>
        <p:spPr>
          <a:xfrm>
            <a:off x="3621167" y="10254972"/>
            <a:ext cx="7388066" cy="248722"/>
          </a:xfrm>
          <a:prstGeom prst="rect">
            <a:avLst/>
          </a:prstGeom>
          <a:noFill/>
          <a:ln/>
        </p:spPr>
        <p:txBody>
          <a:bodyPr wrap="non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Overall, social media sentiment analysis with machine learning helps businesses and organizations:</a:t>
            </a:r>
            <a:endParaRPr lang="en-US" sz="1225" dirty="0"/>
          </a:p>
        </p:txBody>
      </p:sp>
      <p:sp>
        <p:nvSpPr>
          <p:cNvPr id="15" name="Text 11"/>
          <p:cNvSpPr/>
          <p:nvPr/>
        </p:nvSpPr>
        <p:spPr>
          <a:xfrm>
            <a:off x="3869888" y="10678597"/>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Gain insights:</a:t>
            </a:r>
            <a:r>
              <a:rPr lang="en-US" sz="1225" kern="0" spc="-24" dirty="0">
                <a:solidFill>
                  <a:srgbClr val="E5E0DF"/>
                </a:solidFill>
                <a:latin typeface="Inter" pitchFamily="34" charset="0"/>
                <a:ea typeface="Inter" pitchFamily="34" charset="-122"/>
                <a:cs typeface="Inter" pitchFamily="34" charset="-120"/>
              </a:rPr>
              <a:t> Understand what people are feeling and talking about.</a:t>
            </a:r>
            <a:endParaRPr lang="en-US" sz="1225" dirty="0"/>
          </a:p>
        </p:txBody>
      </p:sp>
      <p:sp>
        <p:nvSpPr>
          <p:cNvPr id="16" name="Text 12"/>
          <p:cNvSpPr/>
          <p:nvPr/>
        </p:nvSpPr>
        <p:spPr>
          <a:xfrm>
            <a:off x="3869888" y="11020544"/>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Make better decisions:</a:t>
            </a:r>
            <a:r>
              <a:rPr lang="en-US" sz="1225" kern="0" spc="-24" dirty="0">
                <a:solidFill>
                  <a:srgbClr val="E5E0DF"/>
                </a:solidFill>
                <a:latin typeface="Inter" pitchFamily="34" charset="0"/>
                <a:ea typeface="Inter" pitchFamily="34" charset="-122"/>
                <a:cs typeface="Inter" pitchFamily="34" charset="-120"/>
              </a:rPr>
              <a:t> Use data-driven insights to improve products, services, and communication.</a:t>
            </a:r>
            <a:endParaRPr lang="en-US" sz="1225" dirty="0"/>
          </a:p>
        </p:txBody>
      </p:sp>
      <p:sp>
        <p:nvSpPr>
          <p:cNvPr id="17" name="Text 13"/>
          <p:cNvSpPr/>
          <p:nvPr/>
        </p:nvSpPr>
        <p:spPr>
          <a:xfrm>
            <a:off x="3869888" y="11362492"/>
            <a:ext cx="7139345" cy="279797"/>
          </a:xfrm>
          <a:prstGeom prst="rect">
            <a:avLst/>
          </a:prstGeom>
          <a:noFill/>
          <a:ln/>
        </p:spPr>
        <p:txBody>
          <a:bodyPr wrap="none" rtlCol="0" anchor="t"/>
          <a:lstStyle/>
          <a:p>
            <a:pPr marL="342900" indent="-342900" algn="l">
              <a:lnSpc>
                <a:spcPts val="2204"/>
              </a:lnSpc>
              <a:buSzPct val="100000"/>
              <a:buChar char="•"/>
            </a:pPr>
            <a:r>
              <a:rPr lang="en-US" sz="1225" b="1" kern="0" spc="-24" dirty="0">
                <a:solidFill>
                  <a:srgbClr val="E5E0DF"/>
                </a:solidFill>
                <a:latin typeface="Inter" pitchFamily="34" charset="0"/>
                <a:ea typeface="Inter" pitchFamily="34" charset="-122"/>
                <a:cs typeface="Inter" pitchFamily="34" charset="-120"/>
              </a:rPr>
              <a:t>Respond effectively:</a:t>
            </a:r>
            <a:r>
              <a:rPr lang="en-US" sz="1225" kern="0" spc="-24" dirty="0">
                <a:solidFill>
                  <a:srgbClr val="E5E0DF"/>
                </a:solidFill>
                <a:latin typeface="Inter" pitchFamily="34" charset="0"/>
                <a:ea typeface="Inter" pitchFamily="34" charset="-122"/>
                <a:cs typeface="Inter" pitchFamily="34" charset="-120"/>
              </a:rPr>
              <a:t> Identify and address customer concerns and negative sentiment.</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3053"/>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2350770"/>
          </a:xfrm>
          <a:prstGeom prst="rect">
            <a:avLst/>
          </a:prstGeom>
        </p:spPr>
      </p:pic>
      <p:sp>
        <p:nvSpPr>
          <p:cNvPr id="5" name="Text 2"/>
          <p:cNvSpPr/>
          <p:nvPr/>
        </p:nvSpPr>
        <p:spPr>
          <a:xfrm>
            <a:off x="2848570" y="2867858"/>
            <a:ext cx="4701659" cy="587693"/>
          </a:xfrm>
          <a:prstGeom prst="rect">
            <a:avLst/>
          </a:prstGeom>
          <a:noFill/>
          <a:ln/>
        </p:spPr>
        <p:txBody>
          <a:bodyPr wrap="none" rtlCol="0" anchor="t"/>
          <a:lstStyle/>
          <a:p>
            <a:pPr marL="0" indent="0">
              <a:lnSpc>
                <a:spcPts val="4628"/>
              </a:lnSpc>
              <a:buNone/>
            </a:pPr>
            <a:r>
              <a:rPr lang="en-US" sz="3702" b="1" kern="0" spc="-111" dirty="0">
                <a:solidFill>
                  <a:srgbClr val="FFFFFF"/>
                </a:solidFill>
                <a:latin typeface="Inter" pitchFamily="34" charset="0"/>
                <a:ea typeface="Inter" pitchFamily="34" charset="-122"/>
                <a:cs typeface="Inter" pitchFamily="34" charset="-120"/>
              </a:rPr>
              <a:t>Dataset</a:t>
            </a:r>
            <a:endParaRPr lang="en-US" sz="3702" dirty="0"/>
          </a:p>
        </p:txBody>
      </p:sp>
      <p:sp>
        <p:nvSpPr>
          <p:cNvPr id="6" name="Text 3"/>
          <p:cNvSpPr/>
          <p:nvPr/>
        </p:nvSpPr>
        <p:spPr>
          <a:xfrm>
            <a:off x="2848570" y="3737610"/>
            <a:ext cx="8933140" cy="902970"/>
          </a:xfrm>
          <a:prstGeom prst="rect">
            <a:avLst/>
          </a:prstGeom>
          <a:noFill/>
          <a:ln/>
        </p:spPr>
        <p:txBody>
          <a:bodyPr wrap="square" rtlCol="0" anchor="t"/>
          <a:lstStyle/>
          <a:p>
            <a:pPr marL="0" indent="0">
              <a:lnSpc>
                <a:spcPts val="2369"/>
              </a:lnSpc>
              <a:buNone/>
            </a:pPr>
            <a:r>
              <a:rPr lang="en-US" sz="1481" kern="0" spc="-30" dirty="0">
                <a:solidFill>
                  <a:srgbClr val="E5E0DF"/>
                </a:solidFill>
                <a:latin typeface="Inter" pitchFamily="34" charset="0"/>
                <a:ea typeface="Inter" pitchFamily="34" charset="-122"/>
                <a:cs typeface="Inter" pitchFamily="34" charset="-120"/>
              </a:rPr>
              <a:t>The dataset contains 1,600,000 tweets extracted using the twitter api. The tweets have been classified from 0 (negative) to 4 (positive). The dataset contains 6 fields which are target as integer, ids as integer, date as date, flag as string, user as string and text as string. These 6 fields are shown below</a:t>
            </a:r>
            <a:endParaRPr lang="en-US" sz="1481" dirty="0"/>
          </a:p>
        </p:txBody>
      </p:sp>
      <p:sp>
        <p:nvSpPr>
          <p:cNvPr id="7" name="Text 4"/>
          <p:cNvSpPr/>
          <p:nvPr/>
        </p:nvSpPr>
        <p:spPr>
          <a:xfrm>
            <a:off x="2848570" y="4852154"/>
            <a:ext cx="8933140" cy="300990"/>
          </a:xfrm>
          <a:prstGeom prst="rect">
            <a:avLst/>
          </a:prstGeom>
          <a:noFill/>
          <a:ln/>
        </p:spPr>
        <p:txBody>
          <a:bodyPr wrap="none" rtlCol="0" anchor="t"/>
          <a:lstStyle/>
          <a:p>
            <a:pPr marL="0" indent="0">
              <a:lnSpc>
                <a:spcPts val="2369"/>
              </a:lnSpc>
              <a:buNone/>
            </a:pPr>
            <a:r>
              <a:rPr lang="en-US" sz="1481" kern="0" spc="-30" dirty="0">
                <a:solidFill>
                  <a:srgbClr val="E5E0DF"/>
                </a:solidFill>
                <a:latin typeface="Inter" pitchFamily="34" charset="0"/>
                <a:ea typeface="Inter" pitchFamily="34" charset="-122"/>
                <a:cs typeface="Inter" pitchFamily="34" charset="-120"/>
              </a:rPr>
              <a:t>● target: The polarity of the tweet (0 - negative, 2 - neutral, 4 - positive) </a:t>
            </a:r>
            <a:endParaRPr lang="en-US" sz="1481" dirty="0"/>
          </a:p>
        </p:txBody>
      </p:sp>
      <p:sp>
        <p:nvSpPr>
          <p:cNvPr id="8" name="Text 5"/>
          <p:cNvSpPr/>
          <p:nvPr/>
        </p:nvSpPr>
        <p:spPr>
          <a:xfrm>
            <a:off x="2848570" y="5364718"/>
            <a:ext cx="8933140" cy="300990"/>
          </a:xfrm>
          <a:prstGeom prst="rect">
            <a:avLst/>
          </a:prstGeom>
          <a:noFill/>
          <a:ln/>
        </p:spPr>
        <p:txBody>
          <a:bodyPr wrap="none" rtlCol="0" anchor="t"/>
          <a:lstStyle/>
          <a:p>
            <a:pPr marL="0" indent="0">
              <a:lnSpc>
                <a:spcPts val="2369"/>
              </a:lnSpc>
              <a:buNone/>
            </a:pPr>
            <a:r>
              <a:rPr lang="en-US" sz="1481" kern="0" spc="-30" dirty="0">
                <a:solidFill>
                  <a:srgbClr val="E5E0DF"/>
                </a:solidFill>
                <a:latin typeface="Inter" pitchFamily="34" charset="0"/>
                <a:ea typeface="Inter" pitchFamily="34" charset="-122"/>
                <a:cs typeface="Inter" pitchFamily="34" charset="-120"/>
              </a:rPr>
              <a:t>● ids: The id of the tweet. </a:t>
            </a:r>
            <a:endParaRPr lang="en-US" sz="1481" dirty="0"/>
          </a:p>
        </p:txBody>
      </p:sp>
      <p:sp>
        <p:nvSpPr>
          <p:cNvPr id="9" name="Text 6"/>
          <p:cNvSpPr/>
          <p:nvPr/>
        </p:nvSpPr>
        <p:spPr>
          <a:xfrm>
            <a:off x="2848570" y="5877282"/>
            <a:ext cx="8933140" cy="300990"/>
          </a:xfrm>
          <a:prstGeom prst="rect">
            <a:avLst/>
          </a:prstGeom>
          <a:noFill/>
          <a:ln/>
        </p:spPr>
        <p:txBody>
          <a:bodyPr wrap="none" rtlCol="0" anchor="t"/>
          <a:lstStyle/>
          <a:p>
            <a:pPr marL="0" indent="0">
              <a:lnSpc>
                <a:spcPts val="2369"/>
              </a:lnSpc>
              <a:buNone/>
            </a:pPr>
            <a:r>
              <a:rPr lang="en-US" sz="1481" kern="0" spc="-30" dirty="0">
                <a:solidFill>
                  <a:srgbClr val="E5E0DF"/>
                </a:solidFill>
                <a:latin typeface="Inter" pitchFamily="34" charset="0"/>
                <a:ea typeface="Inter" pitchFamily="34" charset="-122"/>
                <a:cs typeface="Inter" pitchFamily="34" charset="-120"/>
              </a:rPr>
              <a:t>● date: The date of the tweet. </a:t>
            </a:r>
            <a:endParaRPr lang="en-US" sz="1481" dirty="0"/>
          </a:p>
        </p:txBody>
      </p:sp>
      <p:sp>
        <p:nvSpPr>
          <p:cNvPr id="10" name="Text 7"/>
          <p:cNvSpPr/>
          <p:nvPr/>
        </p:nvSpPr>
        <p:spPr>
          <a:xfrm>
            <a:off x="2848570" y="6389846"/>
            <a:ext cx="8933140" cy="300990"/>
          </a:xfrm>
          <a:prstGeom prst="rect">
            <a:avLst/>
          </a:prstGeom>
          <a:noFill/>
          <a:ln/>
        </p:spPr>
        <p:txBody>
          <a:bodyPr wrap="none" rtlCol="0" anchor="t"/>
          <a:lstStyle/>
          <a:p>
            <a:pPr marL="0" indent="0">
              <a:lnSpc>
                <a:spcPts val="2369"/>
              </a:lnSpc>
              <a:buNone/>
            </a:pPr>
            <a:r>
              <a:rPr lang="en-US" sz="1481" kern="0" spc="-30" dirty="0">
                <a:solidFill>
                  <a:srgbClr val="E5E0DF"/>
                </a:solidFill>
                <a:latin typeface="Inter" pitchFamily="34" charset="0"/>
                <a:ea typeface="Inter" pitchFamily="34" charset="-122"/>
                <a:cs typeface="Inter" pitchFamily="34" charset="-120"/>
              </a:rPr>
              <a:t>● flag: The query. If there is no query, then this value is NO_QUERY. </a:t>
            </a:r>
            <a:endParaRPr lang="en-US" sz="1481" dirty="0"/>
          </a:p>
        </p:txBody>
      </p:sp>
      <p:sp>
        <p:nvSpPr>
          <p:cNvPr id="11" name="Text 8"/>
          <p:cNvSpPr/>
          <p:nvPr/>
        </p:nvSpPr>
        <p:spPr>
          <a:xfrm>
            <a:off x="2848570" y="6902410"/>
            <a:ext cx="8933140" cy="300990"/>
          </a:xfrm>
          <a:prstGeom prst="rect">
            <a:avLst/>
          </a:prstGeom>
          <a:noFill/>
          <a:ln/>
        </p:spPr>
        <p:txBody>
          <a:bodyPr wrap="none" rtlCol="0" anchor="t"/>
          <a:lstStyle/>
          <a:p>
            <a:pPr marL="0" indent="0">
              <a:lnSpc>
                <a:spcPts val="2369"/>
              </a:lnSpc>
              <a:buNone/>
            </a:pPr>
            <a:r>
              <a:rPr lang="en-US" sz="1481" kern="0" spc="-30" dirty="0">
                <a:solidFill>
                  <a:srgbClr val="E5E0DF"/>
                </a:solidFill>
                <a:latin typeface="Inter" pitchFamily="34" charset="0"/>
                <a:ea typeface="Inter" pitchFamily="34" charset="-122"/>
                <a:cs typeface="Inter" pitchFamily="34" charset="-120"/>
              </a:rPr>
              <a:t>● user: The user that tweeted. </a:t>
            </a:r>
            <a:endParaRPr lang="en-US" sz="1481" dirty="0"/>
          </a:p>
        </p:txBody>
      </p:sp>
      <p:sp>
        <p:nvSpPr>
          <p:cNvPr id="12" name="Text 9"/>
          <p:cNvSpPr/>
          <p:nvPr/>
        </p:nvSpPr>
        <p:spPr>
          <a:xfrm>
            <a:off x="2848570" y="7414974"/>
            <a:ext cx="8933140" cy="300990"/>
          </a:xfrm>
          <a:prstGeom prst="rect">
            <a:avLst/>
          </a:prstGeom>
          <a:noFill/>
          <a:ln/>
        </p:spPr>
        <p:txBody>
          <a:bodyPr wrap="none" rtlCol="0" anchor="t"/>
          <a:lstStyle/>
          <a:p>
            <a:pPr marL="0" indent="0">
              <a:lnSpc>
                <a:spcPts val="2369"/>
              </a:lnSpc>
              <a:buNone/>
            </a:pPr>
            <a:r>
              <a:rPr lang="en-US" sz="1481" kern="0" spc="-30" dirty="0">
                <a:solidFill>
                  <a:srgbClr val="E5E0DF"/>
                </a:solidFill>
                <a:latin typeface="Inter" pitchFamily="34" charset="0"/>
                <a:ea typeface="Inter" pitchFamily="34" charset="-122"/>
                <a:cs typeface="Inter" pitchFamily="34" charset="-120"/>
              </a:rPr>
              <a:t>● text: The text of the tweet</a:t>
            </a:r>
            <a:endParaRPr lang="en-US" sz="148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851315"/>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Data Preprocessing</a:t>
            </a:r>
            <a:endParaRPr lang="en-US" sz="4374" dirty="0"/>
          </a:p>
        </p:txBody>
      </p:sp>
      <p:sp>
        <p:nvSpPr>
          <p:cNvPr id="6" name="Text 3"/>
          <p:cNvSpPr/>
          <p:nvPr/>
        </p:nvSpPr>
        <p:spPr>
          <a:xfrm>
            <a:off x="2037993" y="4878943"/>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target: The polarity of the tweet (0 - negative, 2 - neutral, 4 - positive) </a:t>
            </a:r>
            <a:endParaRPr lang="en-US" sz="1750" dirty="0"/>
          </a:p>
        </p:txBody>
      </p:sp>
      <p:sp>
        <p:nvSpPr>
          <p:cNvPr id="7" name="Text 4"/>
          <p:cNvSpPr/>
          <p:nvPr/>
        </p:nvSpPr>
        <p:spPr>
          <a:xfrm>
            <a:off x="2037993" y="5484257"/>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dataset has a dimension of 1600000×2 after necessary data reduction is applied</a:t>
            </a:r>
            <a:endParaRPr lang="en-US" sz="1750" dirty="0"/>
          </a:p>
        </p:txBody>
      </p:sp>
      <p:sp>
        <p:nvSpPr>
          <p:cNvPr id="8" name="Text 5"/>
          <p:cNvSpPr/>
          <p:nvPr/>
        </p:nvSpPr>
        <p:spPr>
          <a:xfrm>
            <a:off x="2037993" y="6089571"/>
            <a:ext cx="10554414"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loaded a dataset containing tweets and performed various preprocessing steps such as removing unnecessary columns, converting labels, and cleaning text data by removing stopwords, punctuations, and URLs.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1654" y="2825829"/>
            <a:ext cx="4931093" cy="2577822"/>
          </a:xfrm>
          <a:prstGeom prst="rect">
            <a:avLst/>
          </a:prstGeom>
        </p:spPr>
      </p:pic>
      <p:sp>
        <p:nvSpPr>
          <p:cNvPr id="6" name="Text 2"/>
          <p:cNvSpPr/>
          <p:nvPr/>
        </p:nvSpPr>
        <p:spPr>
          <a:xfrm>
            <a:off x="833199" y="3245525"/>
            <a:ext cx="55549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Data Distribution</a:t>
            </a:r>
            <a:endParaRPr lang="en-US" sz="4374" dirty="0"/>
          </a:p>
        </p:txBody>
      </p:sp>
      <p:sp>
        <p:nvSpPr>
          <p:cNvPr id="7" name="Text 3"/>
          <p:cNvSpPr/>
          <p:nvPr/>
        </p:nvSpPr>
        <p:spPr>
          <a:xfrm>
            <a:off x="833199" y="4273153"/>
            <a:ext cx="7477601"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Positive and negative samples are equal. The dataset distribution has not anyskewness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7560</Words>
  <Application>Microsoft Office PowerPoint</Application>
  <PresentationFormat>Custom</PresentationFormat>
  <Paragraphs>533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2024-04-14T19:33:03Z</dcterms:created>
  <dcterms:modified xsi:type="dcterms:W3CDTF">2024-04-14T19:48:26Z</dcterms:modified>
</cp:coreProperties>
</file>