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1" r:id="rId4"/>
    <p:sldId id="257" r:id="rId5"/>
    <p:sldId id="258" r:id="rId6"/>
    <p:sldId id="259" r:id="rId7"/>
    <p:sldId id="260" r:id="rId8"/>
    <p:sldId id="261" r:id="rId9"/>
    <p:sldId id="273" r:id="rId10"/>
    <p:sldId id="274" r:id="rId11"/>
    <p:sldId id="275" r:id="rId12"/>
    <p:sldId id="276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56F332-0EF4-430B-A083-6BC5DEBD504C}">
          <p14:sldIdLst>
            <p14:sldId id="256"/>
            <p14:sldId id="272"/>
            <p14:sldId id="271"/>
            <p14:sldId id="257"/>
            <p14:sldId id="258"/>
            <p14:sldId id="259"/>
            <p14:sldId id="260"/>
            <p14:sldId id="261"/>
            <p14:sldId id="273"/>
            <p14:sldId id="274"/>
            <p14:sldId id="275"/>
            <p14:sldId id="276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021" y="130629"/>
            <a:ext cx="8915399" cy="1711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 of 1000 movies rated by IMDB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7281" y="5731717"/>
            <a:ext cx="4794719" cy="1126283"/>
          </a:xfrm>
        </p:spPr>
        <p:txBody>
          <a:bodyPr/>
          <a:lstStyle/>
          <a:p>
            <a:r>
              <a:rPr lang="en-US" dirty="0" smtClean="0"/>
              <a:t>By – Akash Bhatt</a:t>
            </a:r>
          </a:p>
          <a:p>
            <a:r>
              <a:rPr lang="en-US" dirty="0" smtClean="0"/>
              <a:t>INSAID COHORT BATCH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MARCH </a:t>
            </a:r>
            <a:r>
              <a:rPr lang="en-US" dirty="0" smtClean="0"/>
              <a:t>2019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45" y="1948636"/>
            <a:ext cx="6304535" cy="377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94" y="1057980"/>
            <a:ext cx="1541377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4956628"/>
            <a:ext cx="7552561" cy="1272942"/>
          </a:xfrm>
        </p:spPr>
        <p:txBody>
          <a:bodyPr/>
          <a:lstStyle/>
          <a:p>
            <a:r>
              <a:rPr lang="en-US" b="1" dirty="0" smtClean="0"/>
              <a:t>Christian Bale </a:t>
            </a:r>
            <a:r>
              <a:rPr lang="en-US" dirty="0" smtClean="0"/>
              <a:t>and </a:t>
            </a:r>
            <a:r>
              <a:rPr lang="en-US" b="1" dirty="0" smtClean="0"/>
              <a:t>Mark Wahlberg </a:t>
            </a:r>
            <a:r>
              <a:rPr lang="en-US" dirty="0" smtClean="0"/>
              <a:t>are the two celebrities who have starred in 11 movies between 2006 – 2016.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62" y="1264555"/>
            <a:ext cx="9531396" cy="300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811" y="174167"/>
            <a:ext cx="8911687" cy="1280890"/>
          </a:xfrm>
        </p:spPr>
        <p:txBody>
          <a:bodyPr/>
          <a:lstStyle/>
          <a:p>
            <a:r>
              <a:rPr lang="en-US" dirty="0"/>
              <a:t>No. of </a:t>
            </a:r>
            <a:r>
              <a:rPr lang="en-US" dirty="0" smtClean="0"/>
              <a:t>Movies </a:t>
            </a:r>
            <a:r>
              <a:rPr lang="en-US" b="1" dirty="0"/>
              <a:t>vs</a:t>
            </a:r>
            <a:r>
              <a:rPr lang="en-US" dirty="0"/>
              <a:t> No. of </a:t>
            </a:r>
            <a:r>
              <a:rPr lang="en-US" dirty="0" smtClean="0"/>
              <a:t>Directors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401" y="4746170"/>
            <a:ext cx="8915400" cy="1930401"/>
          </a:xfrm>
        </p:spPr>
        <p:txBody>
          <a:bodyPr/>
          <a:lstStyle/>
          <a:p>
            <a:r>
              <a:rPr lang="en-US" dirty="0"/>
              <a:t>Y axis represents the number of movies</a:t>
            </a:r>
          </a:p>
          <a:p>
            <a:r>
              <a:rPr lang="en-US" dirty="0"/>
              <a:t>X axis represent </a:t>
            </a:r>
            <a:r>
              <a:rPr lang="en-US" dirty="0" smtClean="0"/>
              <a:t>(</a:t>
            </a:r>
            <a:r>
              <a:rPr lang="en-US" dirty="0"/>
              <a:t>No. of movies directed </a:t>
            </a:r>
            <a:r>
              <a:rPr lang="en-US" dirty="0" smtClean="0"/>
              <a:t>, No</a:t>
            </a:r>
            <a:r>
              <a:rPr lang="en-US" dirty="0"/>
              <a:t>. of </a:t>
            </a:r>
            <a:r>
              <a:rPr lang="en-US" dirty="0" smtClean="0"/>
              <a:t>Directors)</a:t>
            </a:r>
            <a:endParaRPr lang="en-US" dirty="0"/>
          </a:p>
          <a:p>
            <a:r>
              <a:rPr lang="en-US" dirty="0" smtClean="0"/>
              <a:t>444 directors directed only </a:t>
            </a:r>
            <a:r>
              <a:rPr lang="en-US" dirty="0"/>
              <a:t>1 movie</a:t>
            </a:r>
          </a:p>
          <a:p>
            <a:r>
              <a:rPr lang="en-US" dirty="0"/>
              <a:t>Only </a:t>
            </a:r>
            <a:r>
              <a:rPr lang="en-US" dirty="0" smtClean="0"/>
              <a:t>1 director directed in 8 </a:t>
            </a:r>
            <a:r>
              <a:rPr lang="en-US" dirty="0"/>
              <a:t>movies.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89" y="814612"/>
            <a:ext cx="10423225" cy="348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3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555" y="4833256"/>
            <a:ext cx="8915400" cy="1295679"/>
          </a:xfrm>
        </p:spPr>
        <p:txBody>
          <a:bodyPr/>
          <a:lstStyle/>
          <a:p>
            <a:r>
              <a:rPr lang="en-US" b="1" dirty="0" smtClean="0"/>
              <a:t>Ridley Scott </a:t>
            </a:r>
            <a:r>
              <a:rPr lang="en-US" dirty="0" smtClean="0"/>
              <a:t> is the only director who has directed 8 movies between year 2006 - 2016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84" y="1399039"/>
            <a:ext cx="10187248" cy="27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410" y="100705"/>
            <a:ext cx="8911687" cy="128089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Runtime(Minutes) vs Rating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230" y="498153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Movies with runtime between 60 to 100 minutes has </a:t>
            </a:r>
            <a:r>
              <a:rPr lang="en-US" dirty="0" err="1" smtClean="0"/>
              <a:t>avg</a:t>
            </a:r>
            <a:r>
              <a:rPr lang="en-US" dirty="0" smtClean="0"/>
              <a:t> rating between 5.5 to 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262" y="1381595"/>
            <a:ext cx="5461984" cy="359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711" y="134713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Runtime(Minutes) vs 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378" y="476089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Movies with runtime between </a:t>
            </a:r>
            <a:r>
              <a:rPr lang="en-US" dirty="0" smtClean="0"/>
              <a:t>100 to 120 </a:t>
            </a:r>
            <a:r>
              <a:rPr lang="en-US" dirty="0"/>
              <a:t>minutes has </a:t>
            </a:r>
            <a:r>
              <a:rPr lang="en-US" dirty="0" err="1"/>
              <a:t>avg</a:t>
            </a:r>
            <a:r>
              <a:rPr lang="en-US" dirty="0"/>
              <a:t> rating </a:t>
            </a:r>
            <a:r>
              <a:rPr lang="en-US" dirty="0" smtClean="0"/>
              <a:t>between 5.5 </a:t>
            </a:r>
            <a:r>
              <a:rPr lang="en-US" dirty="0"/>
              <a:t>to </a:t>
            </a:r>
            <a:r>
              <a:rPr lang="en-US" dirty="0" smtClean="0"/>
              <a:t>7.5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634" y="1415603"/>
            <a:ext cx="4788026" cy="317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638" y="0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Runtime(Minutes) vs 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481164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Movies with runtime between </a:t>
            </a:r>
            <a:r>
              <a:rPr lang="en-US" dirty="0" smtClean="0"/>
              <a:t>120 </a:t>
            </a:r>
            <a:r>
              <a:rPr lang="en-US" dirty="0"/>
              <a:t>to </a:t>
            </a:r>
            <a:r>
              <a:rPr lang="en-US" dirty="0" smtClean="0"/>
              <a:t>180 </a:t>
            </a:r>
            <a:r>
              <a:rPr lang="en-US" dirty="0"/>
              <a:t>minutes has </a:t>
            </a:r>
            <a:r>
              <a:rPr lang="en-US" dirty="0" err="1"/>
              <a:t>avg</a:t>
            </a:r>
            <a:r>
              <a:rPr lang="en-US" dirty="0"/>
              <a:t> rating between </a:t>
            </a:r>
            <a:r>
              <a:rPr lang="en-US" dirty="0" smtClean="0"/>
              <a:t>6.5 </a:t>
            </a:r>
            <a:r>
              <a:rPr lang="en-US" dirty="0"/>
              <a:t>to </a:t>
            </a:r>
            <a:r>
              <a:rPr lang="en-US" dirty="0" smtClean="0"/>
              <a:t>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000" y="1442118"/>
            <a:ext cx="5399535" cy="336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967" y="89837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Runtime(Minutes) vs 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017" y="5100033"/>
            <a:ext cx="8950882" cy="32839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Movies with runtime between </a:t>
            </a:r>
            <a:r>
              <a:rPr lang="en-US" dirty="0" smtClean="0"/>
              <a:t>180 to 200 minutes </a:t>
            </a:r>
            <a:r>
              <a:rPr lang="en-US" dirty="0"/>
              <a:t>has </a:t>
            </a:r>
            <a:r>
              <a:rPr lang="en-US" dirty="0" err="1"/>
              <a:t>avg</a:t>
            </a:r>
            <a:r>
              <a:rPr lang="en-US" dirty="0"/>
              <a:t> rating between </a:t>
            </a:r>
            <a:r>
              <a:rPr lang="en-US" dirty="0" smtClean="0"/>
              <a:t>7.6 to 7.8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08" y="1370727"/>
            <a:ext cx="5839113" cy="372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243" y="77342"/>
            <a:ext cx="8911687" cy="938658"/>
          </a:xfrm>
        </p:spPr>
        <p:txBody>
          <a:bodyPr/>
          <a:lstStyle/>
          <a:p>
            <a:r>
              <a:rPr lang="en-US" dirty="0" err="1" smtClean="0"/>
              <a:t>Metascore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5240" y="4796971"/>
            <a:ext cx="6775160" cy="1888811"/>
          </a:xfrm>
        </p:spPr>
        <p:txBody>
          <a:bodyPr/>
          <a:lstStyle/>
          <a:p>
            <a:r>
              <a:rPr lang="en-US" dirty="0" smtClean="0"/>
              <a:t>Most of the movies have </a:t>
            </a:r>
            <a:r>
              <a:rPr lang="en-US" dirty="0" err="1" smtClean="0"/>
              <a:t>metascore</a:t>
            </a:r>
            <a:r>
              <a:rPr lang="en-US" dirty="0" smtClean="0"/>
              <a:t> between 60-75</a:t>
            </a:r>
          </a:p>
          <a:p>
            <a:r>
              <a:rPr lang="en-US" dirty="0" smtClean="0"/>
              <a:t>It is </a:t>
            </a:r>
            <a:r>
              <a:rPr lang="en-US" dirty="0" err="1" smtClean="0"/>
              <a:t>lepokurtic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43" y="1358232"/>
            <a:ext cx="4700978" cy="2826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136" y="1378422"/>
            <a:ext cx="4554901" cy="280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5312233"/>
            <a:ext cx="6541760" cy="1047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Most of the movies have rating between 6.5 and 8</a:t>
            </a:r>
          </a:p>
          <a:p>
            <a:r>
              <a:rPr lang="en-US" dirty="0" smtClean="0"/>
              <a:t>It is left skewed</a:t>
            </a:r>
          </a:p>
          <a:p>
            <a:r>
              <a:rPr lang="en-US" dirty="0" smtClean="0"/>
              <a:t>The density function is also </a:t>
            </a:r>
            <a:r>
              <a:rPr lang="en-US" dirty="0" err="1" smtClean="0"/>
              <a:t>Lepokurtic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493" y="1411132"/>
            <a:ext cx="4798571" cy="2986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366" y="1538514"/>
            <a:ext cx="4920069" cy="28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089" y="244244"/>
            <a:ext cx="8911687" cy="933003"/>
          </a:xfrm>
        </p:spPr>
        <p:txBody>
          <a:bodyPr/>
          <a:lstStyle/>
          <a:p>
            <a:r>
              <a:rPr lang="en-US" dirty="0" smtClean="0"/>
              <a:t>Runtime(Minutes)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9181" y="4760230"/>
            <a:ext cx="8915400" cy="11906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Most of the movies have the run time between 100-130 minutes</a:t>
            </a:r>
          </a:p>
          <a:p>
            <a:pPr marL="0" indent="0">
              <a:buNone/>
            </a:pPr>
            <a:r>
              <a:rPr lang="en-US" dirty="0"/>
              <a:t>The Density function is </a:t>
            </a:r>
            <a:r>
              <a:rPr lang="en-US" i="1" dirty="0" err="1"/>
              <a:t>Lepokurtic</a:t>
            </a:r>
            <a:r>
              <a:rPr lang="en-US" dirty="0"/>
              <a:t> 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095" y="1525134"/>
            <a:ext cx="4483922" cy="2887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76" y="1525134"/>
            <a:ext cx="4751595" cy="288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979" y="296378"/>
            <a:ext cx="8911687" cy="128089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6287" y="117370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dataset is 1,000 most popular movies on IMDB in the last 10 </a:t>
            </a:r>
            <a:r>
              <a:rPr lang="en-US" dirty="0" smtClean="0"/>
              <a:t>years(2006-2016). Various </a:t>
            </a:r>
            <a:r>
              <a:rPr lang="en-US" dirty="0"/>
              <a:t>variables present in the dataset includes data of Title, Genre, Description, Director, Actors, Year, Runtime, Rating, Votes, Revenue, </a:t>
            </a:r>
            <a:r>
              <a:rPr lang="en-US" dirty="0" err="1" smtClean="0"/>
              <a:t>Metascrore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113" y="2902859"/>
            <a:ext cx="9029420" cy="281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5656"/>
            <a:ext cx="8911687" cy="827773"/>
          </a:xfrm>
        </p:spPr>
        <p:txBody>
          <a:bodyPr/>
          <a:lstStyle/>
          <a:p>
            <a:r>
              <a:rPr lang="en-US" dirty="0" smtClean="0"/>
              <a:t>Votes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819" y="4935610"/>
            <a:ext cx="8915400" cy="17264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Most of the movies have votes between 0 to </a:t>
            </a:r>
            <a:r>
              <a:rPr lang="en-US" dirty="0" smtClean="0"/>
              <a:t>20000</a:t>
            </a:r>
          </a:p>
          <a:p>
            <a:pPr marL="0" indent="0">
              <a:buNone/>
            </a:pPr>
            <a:r>
              <a:rPr lang="en-US" dirty="0" smtClean="0"/>
              <a:t>The Density function is </a:t>
            </a:r>
            <a:r>
              <a:rPr lang="en-US" i="1" dirty="0" err="1"/>
              <a:t>L</a:t>
            </a:r>
            <a:r>
              <a:rPr lang="en-US" i="1" dirty="0" err="1" smtClean="0"/>
              <a:t>epokurtic</a:t>
            </a:r>
            <a:r>
              <a:rPr lang="en-US" dirty="0" smtClean="0"/>
              <a:t> . </a:t>
            </a:r>
          </a:p>
          <a:p>
            <a:pPr marL="0" indent="0">
              <a:buNone/>
            </a:pPr>
            <a:r>
              <a:rPr lang="en-US" dirty="0" smtClean="0"/>
              <a:t>It is also </a:t>
            </a:r>
            <a:r>
              <a:rPr lang="en-US" i="1" dirty="0" smtClean="0"/>
              <a:t>Right skewed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19" y="1396546"/>
            <a:ext cx="4563609" cy="3085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224" y="1396546"/>
            <a:ext cx="5268005" cy="32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810" y="217710"/>
            <a:ext cx="8911687" cy="128089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03086"/>
            <a:ext cx="8915400" cy="550817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Action ,Adventure and Animation are the most liked genres by people.</a:t>
            </a:r>
            <a:endParaRPr lang="en-US" dirty="0"/>
          </a:p>
          <a:p>
            <a:pPr lvl="0"/>
            <a:r>
              <a:rPr lang="en-US" dirty="0" smtClean="0"/>
              <a:t>Between 2006 -2016, most no. of movies were released in 2016</a:t>
            </a:r>
          </a:p>
          <a:p>
            <a:pPr lvl="0"/>
            <a:r>
              <a:rPr lang="en-US" dirty="0" smtClean="0"/>
              <a:t>.Movies with runtime: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60-100 mins. has </a:t>
            </a:r>
            <a:r>
              <a:rPr lang="en-US" dirty="0" err="1" smtClean="0"/>
              <a:t>avg</a:t>
            </a:r>
            <a:r>
              <a:rPr lang="en-US" dirty="0" smtClean="0"/>
              <a:t>  Rating between 5.5 – 7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100-120 </a:t>
            </a:r>
            <a:r>
              <a:rPr lang="en-US" dirty="0"/>
              <a:t>mins. has </a:t>
            </a:r>
            <a:r>
              <a:rPr lang="en-US" dirty="0" err="1"/>
              <a:t>avg</a:t>
            </a:r>
            <a:r>
              <a:rPr lang="en-US" dirty="0"/>
              <a:t>  </a:t>
            </a:r>
            <a:r>
              <a:rPr lang="en-US" dirty="0" smtClean="0"/>
              <a:t>Rating between </a:t>
            </a:r>
            <a:r>
              <a:rPr lang="en-US" dirty="0"/>
              <a:t>5.5 </a:t>
            </a:r>
            <a:r>
              <a:rPr lang="en-US" dirty="0" smtClean="0"/>
              <a:t>– 7.5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120-180 </a:t>
            </a:r>
            <a:r>
              <a:rPr lang="en-US" dirty="0"/>
              <a:t>mins. has </a:t>
            </a:r>
            <a:r>
              <a:rPr lang="en-US" dirty="0" err="1"/>
              <a:t>avg</a:t>
            </a:r>
            <a:r>
              <a:rPr lang="en-US" dirty="0"/>
              <a:t>  </a:t>
            </a:r>
            <a:r>
              <a:rPr lang="en-US" dirty="0" smtClean="0"/>
              <a:t>Rating between 6.5 </a:t>
            </a:r>
            <a:r>
              <a:rPr lang="en-US" dirty="0"/>
              <a:t>- </a:t>
            </a:r>
            <a:r>
              <a:rPr lang="en-US" dirty="0" smtClean="0"/>
              <a:t>8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&gt;180 mins has </a:t>
            </a:r>
            <a:r>
              <a:rPr lang="en-US" dirty="0" err="1" smtClean="0"/>
              <a:t>avg</a:t>
            </a:r>
            <a:r>
              <a:rPr lang="en-US" dirty="0" smtClean="0"/>
              <a:t> Rating between 7.6 - 7.8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 smtClean="0"/>
              <a:t>Most of the movies have </a:t>
            </a:r>
            <a:r>
              <a:rPr lang="en-US" dirty="0" err="1" smtClean="0"/>
              <a:t>Metascore</a:t>
            </a:r>
            <a:r>
              <a:rPr lang="en-US" dirty="0" smtClean="0"/>
              <a:t> between 60 - 75</a:t>
            </a:r>
            <a:endParaRPr lang="en-US" dirty="0"/>
          </a:p>
          <a:p>
            <a:pPr lvl="0"/>
            <a:r>
              <a:rPr lang="en-US" dirty="0"/>
              <a:t>Most of </a:t>
            </a:r>
            <a:r>
              <a:rPr lang="en-US" dirty="0" smtClean="0"/>
              <a:t>movies have runtime between 100 – 130 mins.</a:t>
            </a:r>
            <a:endParaRPr lang="en-US" dirty="0"/>
          </a:p>
          <a:p>
            <a:pPr lvl="0"/>
            <a:r>
              <a:rPr lang="en-US" dirty="0" smtClean="0"/>
              <a:t>Most of the movies have votes between 0 to 20000.</a:t>
            </a:r>
            <a:endParaRPr lang="en-US" dirty="0"/>
          </a:p>
          <a:p>
            <a:pPr lvl="0"/>
            <a:r>
              <a:rPr lang="en-US" dirty="0" smtClean="0"/>
              <a:t>Most of the actors (1674) have acted in only 1 movie.</a:t>
            </a:r>
            <a:endParaRPr lang="en-US" dirty="0"/>
          </a:p>
          <a:p>
            <a:r>
              <a:rPr lang="en-US" dirty="0" smtClean="0"/>
              <a:t>Only 2 actors starred in 11 movies.</a:t>
            </a:r>
          </a:p>
          <a:p>
            <a:r>
              <a:rPr lang="en-US" dirty="0" smtClean="0"/>
              <a:t>Only 1 director directed 8 movies</a:t>
            </a:r>
          </a:p>
          <a:p>
            <a:r>
              <a:rPr lang="en-US" dirty="0" smtClean="0"/>
              <a:t>Most of the directors (444) have directed only one movie.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726" y="261253"/>
            <a:ext cx="5985018" cy="1280890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18241" y="1204686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What kind of </a:t>
            </a:r>
            <a:r>
              <a:rPr lang="en-US" sz="2800" dirty="0" smtClean="0"/>
              <a:t>movies should </a:t>
            </a:r>
            <a:r>
              <a:rPr lang="en-US" sz="2800" dirty="0"/>
              <a:t>be </a:t>
            </a:r>
            <a:r>
              <a:rPr lang="en-US" sz="2800" dirty="0" smtClean="0"/>
              <a:t>produced in the film industry </a:t>
            </a:r>
            <a:r>
              <a:rPr lang="en-US" sz="2800" dirty="0"/>
              <a:t>to be successful?</a:t>
            </a:r>
          </a:p>
          <a:p>
            <a:r>
              <a:rPr lang="en-US" sz="2800" dirty="0"/>
              <a:t>Hypothesis</a:t>
            </a:r>
            <a:r>
              <a:rPr lang="en-US" sz="2800" dirty="0" smtClean="0"/>
              <a:t>: Movies in </a:t>
            </a:r>
            <a:r>
              <a:rPr lang="en-US" sz="2800" b="1" dirty="0" smtClean="0"/>
              <a:t>Action </a:t>
            </a:r>
            <a:r>
              <a:rPr lang="en-US" sz="2800" dirty="0" smtClean="0"/>
              <a:t>genre will be liked by most of the people.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47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8" y="648125"/>
            <a:ext cx="4523117" cy="3084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509" y="130132"/>
            <a:ext cx="8915399" cy="385685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Frequency of movies released vs Years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094" y="3990544"/>
            <a:ext cx="8915399" cy="2867456"/>
          </a:xfrm>
        </p:spPr>
        <p:txBody>
          <a:bodyPr>
            <a:normAutofit lnSpcReduction="10000"/>
          </a:bodyPr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           Area </a:t>
            </a:r>
            <a:r>
              <a:rPr lang="en-US" sz="1100" b="1" dirty="0">
                <a:solidFill>
                  <a:schemeClr val="tx1"/>
                </a:solidFill>
              </a:rPr>
              <a:t>Graph </a:t>
            </a:r>
            <a:r>
              <a:rPr lang="en-US" sz="1100" b="1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Histogram</a:t>
            </a:r>
            <a:endParaRPr lang="en-US" sz="1100" b="1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Most of the movies were released in 2016 and very few movies were released in or before 2006.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09" y="604348"/>
            <a:ext cx="5311606" cy="2872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651" y="3865225"/>
            <a:ext cx="4627734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438" y="0"/>
            <a:ext cx="9543310" cy="41907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Top 10 movies(Revenue) vs Common Genres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748" y="5531294"/>
            <a:ext cx="8915400" cy="1223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Almost all the movies had genres like :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 Action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Adventure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Animation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484" y="792049"/>
            <a:ext cx="5344733" cy="47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97" y="116110"/>
            <a:ext cx="8911687" cy="74023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- Correlation among various columns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92925" y="5763477"/>
            <a:ext cx="8915400" cy="1094523"/>
          </a:xfrm>
        </p:spPr>
        <p:txBody>
          <a:bodyPr/>
          <a:lstStyle/>
          <a:p>
            <a:r>
              <a:rPr lang="en-US" dirty="0" smtClean="0"/>
              <a:t>Rating and </a:t>
            </a:r>
            <a:r>
              <a:rPr lang="en-US" dirty="0" err="1" smtClean="0"/>
              <a:t>Metascore</a:t>
            </a:r>
            <a:r>
              <a:rPr lang="en-US" dirty="0" smtClean="0"/>
              <a:t> are highly correlated</a:t>
            </a:r>
          </a:p>
          <a:p>
            <a:r>
              <a:rPr lang="en-US" dirty="0" smtClean="0"/>
              <a:t>Rating vs Votes / Rating vs Runtime are also correlated.  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827" y="1131062"/>
            <a:ext cx="5649384" cy="453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181" y="199107"/>
            <a:ext cx="8911687" cy="77324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Metascore</a:t>
            </a:r>
            <a:r>
              <a:rPr lang="en-US" dirty="0" smtClean="0">
                <a:solidFill>
                  <a:schemeClr val="tx1"/>
                </a:solidFill>
              </a:rPr>
              <a:t> Vs Rating (</a:t>
            </a:r>
            <a:r>
              <a:rPr lang="en-US" dirty="0" err="1" smtClean="0">
                <a:solidFill>
                  <a:schemeClr val="tx1"/>
                </a:solidFill>
              </a:rPr>
              <a:t>ScatterPlot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181" y="5460642"/>
            <a:ext cx="8915400" cy="115891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Rating between 6-7 have </a:t>
            </a:r>
            <a:r>
              <a:rPr lang="en-US" dirty="0" err="1" smtClean="0"/>
              <a:t>Metascore</a:t>
            </a:r>
            <a:r>
              <a:rPr lang="en-US" dirty="0" smtClean="0"/>
              <a:t> between 40-60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Rating between 7-8 have </a:t>
            </a:r>
            <a:r>
              <a:rPr lang="en-US" dirty="0" err="1"/>
              <a:t>M</a:t>
            </a:r>
            <a:r>
              <a:rPr lang="en-US" dirty="0" err="1" smtClean="0"/>
              <a:t>etascore</a:t>
            </a:r>
            <a:r>
              <a:rPr lang="en-US" dirty="0" smtClean="0"/>
              <a:t> between 60-80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Very few movies having Rating between 8-9 and </a:t>
            </a:r>
            <a:r>
              <a:rPr lang="en-US" dirty="0" err="1" smtClean="0"/>
              <a:t>metascore</a:t>
            </a:r>
            <a:r>
              <a:rPr lang="en-US" dirty="0" smtClean="0"/>
              <a:t> &gt;80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883" y="1301973"/>
            <a:ext cx="53244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47" y="22558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815" y="4687910"/>
            <a:ext cx="8915400" cy="296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Out of 1000 movies , the most common genre were:</a:t>
            </a:r>
          </a:p>
          <a:p>
            <a:r>
              <a:rPr lang="en-US" sz="1400" dirty="0" smtClean="0"/>
              <a:t>Drama (in 513 movies)</a:t>
            </a:r>
          </a:p>
          <a:p>
            <a:r>
              <a:rPr lang="en-US" sz="1400" dirty="0" smtClean="0"/>
              <a:t>Action (in 303 movies)</a:t>
            </a:r>
          </a:p>
          <a:p>
            <a:r>
              <a:rPr lang="en-US" sz="1400" dirty="0" smtClean="0"/>
              <a:t>Comedy (in 279 movies)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75" y="6291646"/>
            <a:ext cx="9498230" cy="566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052" y="917082"/>
            <a:ext cx="9972675" cy="377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268" y="188407"/>
            <a:ext cx="8911687" cy="1280890"/>
          </a:xfrm>
        </p:spPr>
        <p:txBody>
          <a:bodyPr/>
          <a:lstStyle/>
          <a:p>
            <a:r>
              <a:rPr lang="en-US" dirty="0" smtClean="0"/>
              <a:t>No. of movies </a:t>
            </a:r>
            <a:r>
              <a:rPr lang="en-US" b="1" dirty="0" smtClean="0"/>
              <a:t>vs</a:t>
            </a:r>
            <a:r>
              <a:rPr lang="en-US" dirty="0" smtClean="0"/>
              <a:t> No. of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630" y="5246914"/>
            <a:ext cx="8915400" cy="2699658"/>
          </a:xfrm>
        </p:spPr>
        <p:txBody>
          <a:bodyPr/>
          <a:lstStyle/>
          <a:p>
            <a:r>
              <a:rPr lang="en-US" dirty="0" smtClean="0"/>
              <a:t>Y axis represents the number of movies</a:t>
            </a:r>
          </a:p>
          <a:p>
            <a:r>
              <a:rPr lang="en-US" dirty="0" smtClean="0"/>
              <a:t>X axis represent (</a:t>
            </a:r>
            <a:r>
              <a:rPr lang="en-US" dirty="0"/>
              <a:t>No. of movies starred in </a:t>
            </a:r>
            <a:r>
              <a:rPr lang="en-US" dirty="0" smtClean="0"/>
              <a:t>, No. of actors )</a:t>
            </a:r>
          </a:p>
          <a:p>
            <a:r>
              <a:rPr lang="en-US" dirty="0" smtClean="0"/>
              <a:t>1674 actors starred in only 1 movie</a:t>
            </a:r>
          </a:p>
          <a:p>
            <a:r>
              <a:rPr lang="en-US" dirty="0" smtClean="0"/>
              <a:t>Only 2 actors starred in 11 movies.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630" y="1092201"/>
            <a:ext cx="9848961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1007</TotalTime>
  <Words>654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Wisp</vt:lpstr>
      <vt:lpstr>Exploratory Data Analysis of 1000 movies rated by IMDB</vt:lpstr>
      <vt:lpstr>Overview</vt:lpstr>
      <vt:lpstr>Problem Statement</vt:lpstr>
      <vt:lpstr>Frequency of movies released vs Years</vt:lpstr>
      <vt:lpstr>Top 10 movies(Revenue) vs Common Genres</vt:lpstr>
      <vt:lpstr>Heatmap - Correlation among various columns</vt:lpstr>
      <vt:lpstr>Metascore Vs Rating (ScatterPlot)</vt:lpstr>
      <vt:lpstr>PowerPoint Presentation</vt:lpstr>
      <vt:lpstr>No. of movies vs No. of actors</vt:lpstr>
      <vt:lpstr>PowerPoint Presentation</vt:lpstr>
      <vt:lpstr>No. of Movies vs No. of Directors</vt:lpstr>
      <vt:lpstr>PowerPoint Presentation</vt:lpstr>
      <vt:lpstr>Runtime(Minutes) vs Rating</vt:lpstr>
      <vt:lpstr>Runtime(Minutes) vs Rating</vt:lpstr>
      <vt:lpstr>Runtime(Minutes) vs Rating</vt:lpstr>
      <vt:lpstr>Runtime(Minutes) vs Rating</vt:lpstr>
      <vt:lpstr>Metascore</vt:lpstr>
      <vt:lpstr>Rating</vt:lpstr>
      <vt:lpstr>Runtime(Minutes)</vt:lpstr>
      <vt:lpstr>Votes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1000 movies rated by IMDB</dc:title>
  <dc:creator>juet</dc:creator>
  <cp:lastModifiedBy>juet</cp:lastModifiedBy>
  <cp:revision>42</cp:revision>
  <dcterms:created xsi:type="dcterms:W3CDTF">2019-05-05T05:00:34Z</dcterms:created>
  <dcterms:modified xsi:type="dcterms:W3CDTF">2019-05-06T04:09:28Z</dcterms:modified>
</cp:coreProperties>
</file>