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8"/>
  </p:notesMasterIdLst>
  <p:handoutMasterIdLst>
    <p:handoutMasterId r:id="rId9"/>
  </p:handoutMasterIdLst>
  <p:sldIdLst>
    <p:sldId id="256" r:id="rId5"/>
    <p:sldId id="265" r:id="rId6"/>
    <p:sldId id="270" r:id="rId7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8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6" autoAdjust="0"/>
    <p:restoredTop sz="94706" autoAdjust="0"/>
  </p:normalViewPr>
  <p:slideViewPr>
    <p:cSldViewPr showGuides="1">
      <p:cViewPr varScale="1">
        <p:scale>
          <a:sx n="48" d="100"/>
          <a:sy n="48" d="100"/>
        </p:scale>
        <p:origin x="67" y="806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E221E-83ED-4F6C-BA5F-3F9E6FDB6953}" type="datetimeFigureOut">
              <a:rPr lang="en-US"/>
              <a:t>2/12/2025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CBEF8-5CDE-472B-839B-B8BB0C88100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53E5F-CE67-483C-A264-F17AC70E9CA2}" type="datetimeFigureOut">
              <a:rPr lang="en-US"/>
              <a:t>2/12/2025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98AFB-CB0D-4DFE-87B9-B4B0D0DE73CD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5029200" cy="251460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1397000"/>
          </a:xfrm>
        </p:spPr>
        <p:txBody>
          <a:bodyPr>
            <a:norm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2/12/2025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6475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2/12/2025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68093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61412" y="533400"/>
            <a:ext cx="2362201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5213" y="533400"/>
            <a:ext cx="7467599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2/12/2025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8244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2/12/2025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9153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4" y="533400"/>
            <a:ext cx="8686800" cy="2286000"/>
          </a:xfrm>
        </p:spPr>
        <p:txBody>
          <a:bodyPr anchor="b">
            <a:normAutofit/>
          </a:bodyPr>
          <a:lstStyle>
            <a:lvl1pPr algn="l">
              <a:defRPr sz="5400" b="1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4" y="3124200"/>
            <a:ext cx="8686800" cy="1371600"/>
          </a:xfrm>
        </p:spPr>
        <p:txBody>
          <a:bodyPr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2/12/2025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01331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4598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2/12/2025</a:t>
            </a:fld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13709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521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0005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0005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2/12/2025</a:t>
            </a:fld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00784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2/12/2025</a:t>
            </a:fld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07158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2/12/2025</a:t>
            </a:fld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41531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rmAutofit/>
          </a:bodyPr>
          <a:lstStyle>
            <a:lvl1pPr algn="l">
              <a:defRPr sz="36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3" y="533400"/>
            <a:ext cx="586740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2/12/2025</a:t>
            </a:fld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01711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Autofit/>
          </a:bodyPr>
          <a:lstStyle>
            <a:lvl1pPr algn="l">
              <a:defRPr sz="36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865812" y="533400"/>
            <a:ext cx="5780173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19608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5212" y="533400"/>
            <a:ext cx="8686801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8686801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E0FA9E5-6744-4841-888F-9E7CC0C2B7EC}" type="datetimeFigureOut">
              <a:rPr lang="en-US" smtClean="0"/>
              <a:pPr/>
              <a:t>2/12/2025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054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772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097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23444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Decision Tree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0" i="0" dirty="0">
                <a:solidFill>
                  <a:schemeClr val="tx1"/>
                </a:solidFill>
                <a:effectLst/>
                <a:latin typeface="Inter"/>
              </a:rPr>
              <a:t>Entropy, GINI, and Model Evaluation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E4934C-6FD1-E588-FAA4-EEF23F8B989E}"/>
              </a:ext>
            </a:extLst>
          </p:cNvPr>
          <p:cNvSpPr txBox="1"/>
          <p:nvPr/>
        </p:nvSpPr>
        <p:spPr>
          <a:xfrm>
            <a:off x="6078451" y="6324600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Akash Gawade</a:t>
            </a:r>
          </a:p>
        </p:txBody>
      </p:sp>
    </p:spTree>
    <p:extLst>
      <p:ext uri="{BB962C8B-B14F-4D97-AF65-F5344CB8AC3E}">
        <p14:creationId xmlns:p14="http://schemas.microsoft.com/office/powerpoint/2010/main" val="1493259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b="1" i="0" dirty="0">
                <a:solidFill>
                  <a:srgbClr val="002060"/>
                </a:solidFill>
                <a:effectLst/>
                <a:latin typeface="Inter"/>
              </a:rPr>
              <a:t>Introduction to Decision Trees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chemeClr val="tx1"/>
                </a:solidFill>
                <a:effectLst/>
                <a:latin typeface="Inter"/>
              </a:rPr>
              <a:t>Definition</a:t>
            </a:r>
            <a:r>
              <a:rPr lang="en-IN" b="0" i="0" dirty="0">
                <a:solidFill>
                  <a:schemeClr val="tx1"/>
                </a:solidFill>
                <a:effectLst/>
                <a:latin typeface="Inter"/>
              </a:rPr>
              <a:t>: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IN" sz="2000" b="0" i="0" dirty="0">
                <a:solidFill>
                  <a:schemeClr val="tx1"/>
                </a:solidFill>
                <a:effectLst/>
                <a:latin typeface="Inter"/>
              </a:rPr>
              <a:t>A supervised ML algorithm for classification/regression.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IN" sz="2000" b="0" i="0" dirty="0">
                <a:solidFill>
                  <a:schemeClr val="tx1"/>
                </a:solidFill>
                <a:effectLst/>
                <a:latin typeface="Inter"/>
              </a:rPr>
              <a:t>Splits data into subsets based on feature values.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chemeClr val="tx1"/>
                </a:solidFill>
                <a:effectLst/>
                <a:latin typeface="Inter"/>
              </a:rPr>
              <a:t>Structure</a:t>
            </a:r>
            <a:r>
              <a:rPr lang="en-IN" b="0" i="0" dirty="0">
                <a:solidFill>
                  <a:schemeClr val="tx1"/>
                </a:solidFill>
                <a:effectLst/>
                <a:latin typeface="Inter"/>
              </a:rPr>
              <a:t>: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IN" sz="2000" b="0" i="0" dirty="0">
                <a:solidFill>
                  <a:schemeClr val="tx1"/>
                </a:solidFill>
                <a:effectLst/>
                <a:latin typeface="Inter"/>
              </a:rPr>
              <a:t>Root Node (start), Internal Nodes (decisions), Leaf Nodes (outcomes).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chemeClr val="tx1"/>
                </a:solidFill>
                <a:effectLst/>
                <a:latin typeface="Inter"/>
              </a:rPr>
              <a:t>Use Case</a:t>
            </a:r>
            <a:r>
              <a:rPr lang="en-IN" b="0" i="0" dirty="0">
                <a:solidFill>
                  <a:schemeClr val="tx1"/>
                </a:solidFill>
                <a:effectLst/>
                <a:latin typeface="Inter"/>
              </a:rPr>
              <a:t>: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IN" sz="2000" b="0" i="0" dirty="0">
                <a:solidFill>
                  <a:schemeClr val="tx1"/>
                </a:solidFill>
                <a:effectLst/>
                <a:latin typeface="Inter"/>
              </a:rPr>
              <a:t>Easy to interpret, handles </a:t>
            </a:r>
            <a:r>
              <a:rPr lang="en-IN" sz="2000" b="0" i="0" dirty="0">
                <a:solidFill>
                  <a:srgbClr val="F8FAFF"/>
                </a:solidFill>
                <a:effectLst/>
                <a:latin typeface="Inter"/>
              </a:rPr>
              <a:t>non-linear data.</a:t>
            </a:r>
          </a:p>
        </p:txBody>
      </p:sp>
    </p:spTree>
    <p:extLst>
      <p:ext uri="{BB962C8B-B14F-4D97-AF65-F5344CB8AC3E}">
        <p14:creationId xmlns:p14="http://schemas.microsoft.com/office/powerpoint/2010/main" val="1437231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i="0" dirty="0">
                <a:solidFill>
                  <a:srgbClr val="002060"/>
                </a:solidFill>
                <a:effectLst/>
                <a:latin typeface="Inter"/>
              </a:rPr>
              <a:t>Key Concepts: Entropy and GINI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Entropy</a:t>
            </a:r>
          </a:p>
          <a:p>
            <a:r>
              <a:rPr lang="en-US" dirty="0"/>
              <a:t>(Slow)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BE41320-CBA2-0A48-5E33-7AA5459C453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341884" y="2590800"/>
            <a:ext cx="2762636" cy="1076475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GINI</a:t>
            </a:r>
          </a:p>
          <a:p>
            <a:r>
              <a:rPr lang="en-US" dirty="0"/>
              <a:t>(Fast)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FB6F88F9-2219-80DB-DFDA-0F767E4E2D45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5950396" y="2590800"/>
            <a:ext cx="3077004" cy="1066949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C4921BB-D573-BF5B-3A1A-028B6C079855}"/>
              </a:ext>
            </a:extLst>
          </p:cNvPr>
          <p:cNvSpPr txBox="1"/>
          <p:nvPr/>
        </p:nvSpPr>
        <p:spPr>
          <a:xfrm>
            <a:off x="1065212" y="4077072"/>
            <a:ext cx="8269560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002060"/>
                </a:solidFill>
                <a:effectLst/>
                <a:latin typeface="Inter"/>
              </a:rPr>
              <a:t>Goal</a:t>
            </a:r>
            <a:r>
              <a:rPr lang="en-US" sz="2000" b="0" i="0" dirty="0">
                <a:solidFill>
                  <a:srgbClr val="002060"/>
                </a:solidFill>
                <a:effectLst/>
                <a:latin typeface="Inter"/>
              </a:rPr>
              <a:t>: Minimize impurity in splits.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002060"/>
                </a:solidFill>
                <a:effectLst/>
                <a:latin typeface="Inter"/>
              </a:rPr>
              <a:t>Entropy</a:t>
            </a:r>
            <a:r>
              <a:rPr lang="en-US" sz="2000" b="0" i="0" dirty="0">
                <a:solidFill>
                  <a:srgbClr val="002060"/>
                </a:solidFill>
                <a:effectLst/>
                <a:latin typeface="Inter"/>
              </a:rPr>
              <a:t>: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2060"/>
                </a:solidFill>
                <a:effectLst/>
                <a:latin typeface="Inter"/>
              </a:rPr>
              <a:t>Measures disorder (0 = pure, 1 = impure).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002060"/>
                </a:solidFill>
                <a:effectLst/>
                <a:latin typeface="Inter"/>
              </a:rPr>
              <a:t>GINI Index</a:t>
            </a:r>
            <a:r>
              <a:rPr lang="en-US" sz="2000" b="0" i="0" dirty="0">
                <a:solidFill>
                  <a:srgbClr val="002060"/>
                </a:solidFill>
                <a:effectLst/>
                <a:latin typeface="Inter"/>
              </a:rPr>
              <a:t>: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2060"/>
                </a:solidFill>
                <a:effectLst/>
                <a:latin typeface="Inter"/>
              </a:rPr>
              <a:t>Measures probability of misclassification (0 = pure, 0.5 = impure).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3189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usiness Contrast 16x9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DE3B9166-2E01-44C0-B213-4E36B4FF9306}" vid="{9FB243D3-233B-4EB4-BE37-C505132985D4}"/>
    </a:ext>
  </a:extLst>
</a:theme>
</file>

<file path=ppt/theme/theme2.xml><?xml version="1.0" encoding="utf-8"?>
<a:theme xmlns:a="http://schemas.openxmlformats.org/drawingml/2006/main" name="Office Them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4CEB76F-5C52-4F69-A3C1-2DBEA8CF746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A32D51B-405E-4F81-B5A9-F253CD7FC48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BE7567CE-A543-444C-8597-EB227849112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contrast presentation (widescreen)</Template>
  <TotalTime>9</TotalTime>
  <Words>113</Words>
  <Application>Microsoft Office PowerPoint</Application>
  <PresentationFormat>Custom</PresentationFormat>
  <Paragraphs>21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Franklin Gothic Medium</vt:lpstr>
      <vt:lpstr>Inter</vt:lpstr>
      <vt:lpstr>Business Contrast 16x9</vt:lpstr>
      <vt:lpstr>Decision Tree</vt:lpstr>
      <vt:lpstr>Introduction to Decision Trees</vt:lpstr>
      <vt:lpstr>Key Concepts: Entropy and GINI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Mstr. Akash Gawade</dc:creator>
  <cp:lastModifiedBy>Mstr. Akash Gawade</cp:lastModifiedBy>
  <cp:revision>1</cp:revision>
  <dcterms:created xsi:type="dcterms:W3CDTF">2025-02-11T18:59:04Z</dcterms:created>
  <dcterms:modified xsi:type="dcterms:W3CDTF">2025-02-11T19:08:30Z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