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74" r:id="rId6"/>
    <p:sldId id="272" r:id="rId7"/>
    <p:sldId id="273" r:id="rId8"/>
    <p:sldId id="275" r:id="rId9"/>
    <p:sldId id="278" r:id="rId10"/>
    <p:sldId id="279" r:id="rId11"/>
    <p:sldId id="276" r:id="rId12"/>
    <p:sldId id="259" r:id="rId13"/>
    <p:sldId id="277" r:id="rId14"/>
    <p:sldId id="268" r:id="rId15"/>
    <p:sldId id="269" r:id="rId16"/>
    <p:sldId id="270" r:id="rId17"/>
    <p:sldId id="271" r:id="rId18"/>
    <p:sldId id="260" r:id="rId19"/>
    <p:sldId id="261" r:id="rId20"/>
    <p:sldId id="262" r:id="rId21"/>
    <p:sldId id="263" r:id="rId22"/>
    <p:sldId id="264" r:id="rId23"/>
    <p:sldId id="266" r:id="rId24"/>
    <p:sldId id="267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59CE-81DF-4B7F-A22C-42F270985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8FD07-24BB-43D3-B1EC-BCF40EC82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92FF-4EE3-41CE-9F98-9B9C0197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D7E-2895-460B-B7B2-61C329FA5C99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2BA8-F810-47F9-8389-97AE7E27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246A-9AD5-427D-A3FB-4553B0A2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AC85-EA1C-4FD4-A2C7-2F64533A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E579-4D7C-4B57-80CA-4B9B8EA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396CA-7DC8-4FA0-A4EB-9C6941488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1E09-488A-4B7D-939B-A9033DDD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D7E-2895-460B-B7B2-61C329FA5C99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B6895-EB05-4A2A-AAE5-1E77DF56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1140-31FB-425D-BCC9-7C80F488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AC85-EA1C-4FD4-A2C7-2F64533A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20E0A-4356-4BF3-849A-DAE813933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13DBE-584F-41D3-B104-0F0E9FA06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D659-B031-4ADE-9675-EBE83F7C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D7E-2895-460B-B7B2-61C329FA5C99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D96E6-8781-4944-BE58-6DD5BF12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2558-D819-42A3-95A6-4226DDF0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AC85-EA1C-4FD4-A2C7-2F64533A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80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FB4-E251-480F-B994-87FE8854382B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D52-89EE-4FEA-9F69-ED302FB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FB4-E251-480F-B994-87FE8854382B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D52-89EE-4FEA-9F69-ED302FB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5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FB4-E251-480F-B994-87FE8854382B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D52-89EE-4FEA-9F69-ED302FB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56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FB4-E251-480F-B994-87FE8854382B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D52-89EE-4FEA-9F69-ED302FB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86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FB4-E251-480F-B994-87FE8854382B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D52-89EE-4FEA-9F69-ED302FB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20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FB4-E251-480F-B994-87FE8854382B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D52-89EE-4FEA-9F69-ED302FB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8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FB4-E251-480F-B994-87FE8854382B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D52-89EE-4FEA-9F69-ED302FB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FB4-E251-480F-B994-87FE8854382B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D52-89EE-4FEA-9F69-ED302FB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9171-B5C0-4CBB-91FC-49A3EEE4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18F3-53E9-4F74-90D0-FE3D32933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9C1D-5A8D-4DE1-ADB3-B7F2C567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D7E-2895-460B-B7B2-61C329FA5C99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F7C41-C533-4591-9530-43E27948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4289-1513-456D-8209-E6181DD1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AC85-EA1C-4FD4-A2C7-2F64533A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67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FB4-E251-480F-B994-87FE8854382B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D52-89EE-4FEA-9F69-ED302FB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37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FB4-E251-480F-B994-87FE8854382B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D52-89EE-4FEA-9F69-ED302FB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3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BFB4-E251-480F-B994-87FE8854382B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2D52-89EE-4FEA-9F69-ED302FB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4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2EBB-179C-428A-8A9D-A337D3A6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46FED-1E46-4108-9A38-80FED36AC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FFCC-EF1D-4DCF-97EE-5F6F500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D7E-2895-460B-B7B2-61C329FA5C99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3AF2-1392-4AD7-BFC5-A851BEF8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1065-7D9C-4DE3-A0FA-7B13810E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AC85-EA1C-4FD4-A2C7-2F64533A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6272-A32B-4F4E-A1B1-137A9C3B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3638-133D-43B5-8D68-116BB171C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ADB22-96A9-41CD-823F-1AA408846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FA5FB-D740-4F99-A9F1-6753D61D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D7E-2895-460B-B7B2-61C329FA5C99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57EB-E9B7-4B2B-93B8-A146C2A7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2CE42-C863-470F-A34F-5342407E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AC85-EA1C-4FD4-A2C7-2F64533A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A22F-FDBE-4EB0-B763-6AE8CF56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EEB91-DF61-4311-A41B-9BFE09F5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D9EE9-E62B-454D-AD2F-C2C1DCABA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01F86-1F80-4B57-8918-BF31E75B8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CC301-F5F1-47AB-A5FB-BF15E7CB4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544E7-B374-44AC-BB94-BFA4C58E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D7E-2895-460B-B7B2-61C329FA5C99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A227C-B722-4230-82B3-AD0B970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D6689-1DE9-40A2-8287-D018F3B7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AC85-EA1C-4FD4-A2C7-2F64533A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0DF9-5BF4-43A0-8FDD-46860218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25654-6F2A-4CE0-8CB1-08DECA32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D7E-2895-460B-B7B2-61C329FA5C99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2C61-1352-4F0E-B030-9A517EFF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E2C1A-42D5-49A5-89B7-77F613B4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AC85-EA1C-4FD4-A2C7-2F64533A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02771-930F-4A69-8720-A5CADAC4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D7E-2895-460B-B7B2-61C329FA5C99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2CF3E-B74E-4597-B05D-9A42CE4B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1995C-2641-4C2E-9F96-5FBBD239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AC85-EA1C-4FD4-A2C7-2F64533A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D3B0-B513-4F7A-A563-92ED1109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BC56-F564-424E-9129-4208FB86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6FF38-E17D-4C6D-BCDB-C035F85B8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577D8-D744-4F8C-907F-7820066B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D7E-2895-460B-B7B2-61C329FA5C99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4E355-551D-4DF6-A177-1FC47236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FCD5-DE12-42FF-A7AA-1252B269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AC85-EA1C-4FD4-A2C7-2F64533A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99F2-D9D2-4E1F-BF54-F6BCEDAE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5CC90-99BB-4EB0-B648-2770274F9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70683-F316-4A67-9947-C2704D364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85B4-603C-428B-930D-E881A173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D7E-2895-460B-B7B2-61C329FA5C99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8BEC5-8F03-49FF-83CB-D7BCB825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4AAF9-5CF1-46D8-ABDB-E7157D2A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AC85-EA1C-4FD4-A2C7-2F64533A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1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908CE-BF9D-442A-8706-2B1F2B04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B39A-B392-4F74-BFB4-315C0539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28D04-AFBC-4592-AD37-0E8256975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8D7E-2895-460B-B7B2-61C329FA5C99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822F-1A53-44D0-B59A-B9938781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7B20-1129-4E37-BF79-72C61BD92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AC85-EA1C-4FD4-A2C7-2F64533A7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0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BFB4-E251-480F-B994-87FE8854382B}" type="datetimeFigureOut">
              <a:rPr lang="en-US" smtClean="0"/>
              <a:t>29-May-19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2D52-89EE-4FEA-9F69-ED302FB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8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2BF7-1F0E-4382-BBCF-C8216D201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41" y="2377403"/>
            <a:ext cx="11662117" cy="1540486"/>
          </a:xfrm>
        </p:spPr>
        <p:txBody>
          <a:bodyPr/>
          <a:lstStyle/>
          <a:p>
            <a:r>
              <a:rPr lang="en-IN" b="1" dirty="0"/>
              <a:t>ABSTRACTION AND INTERFACE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756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2D19-7871-4E9D-AE72-80B06487B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3688"/>
            <a:ext cx="10515600" cy="57959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                                              Creating an interface</a:t>
            </a: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Public interface </a:t>
            </a:r>
            <a:r>
              <a:rPr lang="en-US" sz="2000" dirty="0" err="1">
                <a:solidFill>
                  <a:schemeClr val="tx1"/>
                </a:solidFill>
                <a:cs typeface="Calibri"/>
              </a:rPr>
              <a:t>MyInterface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{                                 </a:t>
            </a: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Public void aMethod1(int </a:t>
            </a:r>
            <a:r>
              <a:rPr lang="en-US" sz="2000" dirty="0" err="1">
                <a:solidFill>
                  <a:schemeClr val="tx1"/>
                </a:solidFill>
                <a:cs typeface="Calibri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); // an abstract methods</a:t>
            </a: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Public void aMethod2(double a);</a:t>
            </a: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              .</a:t>
            </a: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              .</a:t>
            </a: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Public void </a:t>
            </a:r>
            <a:r>
              <a:rPr lang="en-US" sz="2000" dirty="0" err="1">
                <a:solidFill>
                  <a:schemeClr val="tx1"/>
                </a:solidFill>
                <a:cs typeface="Calibri"/>
              </a:rPr>
              <a:t>aMethodN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();</a:t>
            </a: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}</a:t>
            </a:r>
          </a:p>
          <a:p>
            <a:endParaRPr lang="en-US" sz="2000" dirty="0">
              <a:solidFill>
                <a:schemeClr val="tx1"/>
              </a:solidFill>
              <a:cs typeface="Calibri"/>
            </a:endParaRP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cs typeface="Calibri"/>
              </a:rPr>
              <a:t>MyClass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 implements </a:t>
            </a:r>
            <a:r>
              <a:rPr lang="en-US" sz="2000" dirty="0" err="1">
                <a:solidFill>
                  <a:schemeClr val="tx1"/>
                </a:solidFill>
                <a:cs typeface="Calibri"/>
              </a:rPr>
              <a:t>MyInterface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Public void aMethod1(int </a:t>
            </a:r>
            <a:r>
              <a:rPr lang="en-US" sz="2000" dirty="0" err="1">
                <a:solidFill>
                  <a:schemeClr val="tx1"/>
                </a:solidFill>
                <a:cs typeface="Calibri"/>
              </a:rPr>
              <a:t>i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){   //implementation}</a:t>
            </a: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Public void aMethod2(double a){ //implementation }</a:t>
            </a: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…......</a:t>
            </a: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Public void </a:t>
            </a:r>
            <a:r>
              <a:rPr lang="en-US" sz="2000" dirty="0" err="1">
                <a:solidFill>
                  <a:schemeClr val="tx1"/>
                </a:solidFill>
                <a:cs typeface="Calibri"/>
              </a:rPr>
              <a:t>aMethodN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(){ //implementation}</a:t>
            </a: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}</a:t>
            </a:r>
          </a:p>
          <a:p>
            <a:endParaRPr lang="en-US" sz="20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533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93900-A06F-4090-A7EF-ACD5749A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2C028-D072-4C70-869C-A0AEE8D44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28" y="1980370"/>
            <a:ext cx="47053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 </a:t>
            </a:r>
            <a:r>
              <a:rPr lang="en-US" sz="2000" dirty="0">
                <a:ea typeface="+mn-lt"/>
                <a:cs typeface="+mn-lt"/>
              </a:rPr>
              <a:t>package Interface;</a:t>
            </a:r>
            <a:endParaRPr lang="en-US" sz="2000" b="1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public interface </a:t>
            </a:r>
            <a:r>
              <a:rPr lang="en-US" sz="2000" dirty="0" err="1">
                <a:ea typeface="+mn-lt"/>
                <a:cs typeface="+mn-lt"/>
              </a:rPr>
              <a:t>MyInterface</a:t>
            </a:r>
            <a:r>
              <a:rPr lang="en-US" sz="2000" dirty="0">
                <a:ea typeface="+mn-lt"/>
                <a:cs typeface="+mn-lt"/>
              </a:rPr>
              <a:t> {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   public void test();  //abstract method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   public void </a:t>
            </a:r>
            <a:r>
              <a:rPr lang="en-US" sz="2000" dirty="0" err="1">
                <a:ea typeface="+mn-lt"/>
                <a:cs typeface="+mn-lt"/>
              </a:rPr>
              <a:t>xyz</a:t>
            </a:r>
            <a:r>
              <a:rPr lang="en-US" sz="2000" dirty="0">
                <a:ea typeface="+mn-lt"/>
                <a:cs typeface="+mn-lt"/>
              </a:rPr>
              <a:t>(int i);  //abstract method</a:t>
            </a:r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}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         </a:t>
            </a:r>
            <a:endParaRPr lang="en-US" sz="2000" b="1" dirty="0">
              <a:cs typeface="Calibr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CF9BE2C-C5C1-4513-A91B-D6C3ACC999FA}"/>
              </a:ext>
            </a:extLst>
          </p:cNvPr>
          <p:cNvSpPr txBox="1">
            <a:spLocks/>
          </p:cNvSpPr>
          <p:nvPr/>
        </p:nvSpPr>
        <p:spPr>
          <a:xfrm>
            <a:off x="5438775" y="1863725"/>
            <a:ext cx="4962525" cy="49323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package Interface;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public class </a:t>
            </a:r>
            <a:r>
              <a:rPr lang="en-US" sz="2000" dirty="0" err="1">
                <a:ea typeface="+mn-lt"/>
                <a:cs typeface="+mn-lt"/>
              </a:rPr>
              <a:t>Myclass</a:t>
            </a:r>
            <a:r>
              <a:rPr lang="en-US" sz="2000" dirty="0">
                <a:ea typeface="+mn-lt"/>
                <a:cs typeface="+mn-lt"/>
              </a:rPr>
              <a:t> implements </a:t>
            </a:r>
            <a:r>
              <a:rPr lang="en-US" sz="2000" dirty="0" err="1">
                <a:ea typeface="+mn-lt"/>
                <a:cs typeface="+mn-lt"/>
              </a:rPr>
              <a:t>MyInterface</a:t>
            </a:r>
            <a:r>
              <a:rPr lang="en-US" sz="2000" dirty="0">
                <a:ea typeface="+mn-lt"/>
                <a:cs typeface="+mn-lt"/>
              </a:rPr>
              <a:t> {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public void test() {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     </a:t>
            </a:r>
            <a:r>
              <a:rPr lang="en-US" sz="2000" dirty="0" err="1">
                <a:ea typeface="+mn-lt"/>
                <a:cs typeface="+mn-lt"/>
              </a:rPr>
              <a:t>System.out.println</a:t>
            </a:r>
            <a:r>
              <a:rPr lang="en-US" sz="2000" dirty="0">
                <a:ea typeface="+mn-lt"/>
                <a:cs typeface="+mn-lt"/>
              </a:rPr>
              <a:t>("interface");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}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public void </a:t>
            </a:r>
            <a:r>
              <a:rPr lang="en-US" sz="2000" dirty="0" err="1">
                <a:ea typeface="+mn-lt"/>
                <a:cs typeface="+mn-lt"/>
              </a:rPr>
              <a:t>xyz</a:t>
            </a:r>
            <a:r>
              <a:rPr lang="en-US" sz="2000" dirty="0">
                <a:ea typeface="+mn-lt"/>
                <a:cs typeface="+mn-lt"/>
              </a:rPr>
              <a:t>(int i) {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     </a:t>
            </a:r>
            <a:r>
              <a:rPr lang="en-US" sz="2000" dirty="0" err="1">
                <a:ea typeface="+mn-lt"/>
                <a:cs typeface="+mn-lt"/>
              </a:rPr>
              <a:t>System.out.println</a:t>
            </a:r>
            <a:r>
              <a:rPr lang="en-US" sz="2000" dirty="0">
                <a:ea typeface="+mn-lt"/>
                <a:cs typeface="+mn-lt"/>
              </a:rPr>
              <a:t>(i);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}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public static void main(String[] </a:t>
            </a:r>
            <a:r>
              <a:rPr lang="en-US" sz="2000" dirty="0" err="1">
                <a:ea typeface="+mn-lt"/>
                <a:cs typeface="+mn-lt"/>
              </a:rPr>
              <a:t>args</a:t>
            </a:r>
            <a:r>
              <a:rPr lang="en-US" sz="2000" dirty="0">
                <a:ea typeface="+mn-lt"/>
                <a:cs typeface="+mn-lt"/>
              </a:rPr>
              <a:t>) {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     </a:t>
            </a:r>
            <a:r>
              <a:rPr lang="en-US" sz="2000" dirty="0" err="1">
                <a:ea typeface="+mn-lt"/>
                <a:cs typeface="+mn-lt"/>
              </a:rPr>
              <a:t>Myclass</a:t>
            </a:r>
            <a:r>
              <a:rPr lang="en-US" sz="2000" dirty="0">
                <a:ea typeface="+mn-lt"/>
                <a:cs typeface="+mn-lt"/>
              </a:rPr>
              <a:t> c1= new </a:t>
            </a:r>
            <a:r>
              <a:rPr lang="en-US" sz="2000" dirty="0" err="1">
                <a:ea typeface="+mn-lt"/>
                <a:cs typeface="+mn-lt"/>
              </a:rPr>
              <a:t>Myclass</a:t>
            </a:r>
            <a:r>
              <a:rPr lang="en-US" sz="2000" dirty="0">
                <a:ea typeface="+mn-lt"/>
                <a:cs typeface="+mn-lt"/>
              </a:rPr>
              <a:t>();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     c1.test();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     c1.xyz(18);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     </a:t>
            </a: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 }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}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68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717A0-E88B-4560-BCE8-7B30CAA69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206" y="255588"/>
            <a:ext cx="3924300" cy="1938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package Interface;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public interface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MyInterface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{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   public void test();  //abstract method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}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endParaRPr lang="en-US" sz="1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C0B133-07E4-4741-AC99-CB879F2D6E73}"/>
              </a:ext>
            </a:extLst>
          </p:cNvPr>
          <p:cNvSpPr txBox="1">
            <a:spLocks/>
          </p:cNvSpPr>
          <p:nvPr/>
        </p:nvSpPr>
        <p:spPr>
          <a:xfrm>
            <a:off x="4670425" y="255588"/>
            <a:ext cx="3581400" cy="2614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package Interface;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Myclass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 {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   public void test2() {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      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("interface");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   }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}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endParaRPr lang="en-US" sz="1800" dirty="0">
              <a:solidFill>
                <a:schemeClr val="tx1"/>
              </a:solidFill>
              <a:cs typeface="Calibri"/>
            </a:endParaRPr>
          </a:p>
          <a:p>
            <a:endParaRPr lang="en-US" sz="1800" dirty="0">
              <a:solidFill>
                <a:schemeClr val="tx1"/>
              </a:solidFill>
              <a:cs typeface="Calibri"/>
            </a:endParaRPr>
          </a:p>
          <a:p>
            <a:endParaRPr lang="en-US" sz="1800" dirty="0">
              <a:solidFill>
                <a:schemeClr val="tx1"/>
              </a:solidFill>
              <a:cs typeface="Calibri"/>
            </a:endParaRPr>
          </a:p>
          <a:p>
            <a:endParaRPr lang="en-US" sz="1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5195-BFA2-4599-94C1-E54B6E263B62}"/>
              </a:ext>
            </a:extLst>
          </p:cNvPr>
          <p:cNvSpPr txBox="1"/>
          <p:nvPr/>
        </p:nvSpPr>
        <p:spPr>
          <a:xfrm>
            <a:off x="9115425" y="257175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package Interface;</a:t>
            </a:r>
          </a:p>
          <a:p>
            <a:endParaRPr lang="en-US" dirty="0"/>
          </a:p>
          <a:p>
            <a:r>
              <a:rPr lang="en-US" dirty="0"/>
              <a:t>public interface MyInterface2 {</a:t>
            </a:r>
          </a:p>
          <a:p>
            <a:r>
              <a:rPr lang="en-US" dirty="0"/>
              <a:t>public void test3(int i);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3298410-7EFF-4D60-A590-A1D6A707CC6B}"/>
              </a:ext>
            </a:extLst>
          </p:cNvPr>
          <p:cNvSpPr txBox="1">
            <a:spLocks/>
          </p:cNvSpPr>
          <p:nvPr/>
        </p:nvSpPr>
        <p:spPr>
          <a:xfrm>
            <a:off x="298449" y="3132138"/>
            <a:ext cx="4029075" cy="3062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public class Myclass2 extends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Myclass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implements MyInterface,MyInterface2 {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 public void test() {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    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("test");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 }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 public void test3(int i) {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    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System.out.println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(i);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 }</a:t>
            </a:r>
            <a:endParaRPr lang="en-US" sz="18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824B125-6523-4FAC-8CAB-F8110D60E3D8}"/>
              </a:ext>
            </a:extLst>
          </p:cNvPr>
          <p:cNvSpPr txBox="1">
            <a:spLocks/>
          </p:cNvSpPr>
          <p:nvPr/>
        </p:nvSpPr>
        <p:spPr>
          <a:xfrm>
            <a:off x="4832349" y="3132138"/>
            <a:ext cx="4029075" cy="3062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public static void main(String[]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args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) {</a:t>
            </a:r>
            <a:endParaRPr lang="en-US" sz="1800" dirty="0">
              <a:solidFill>
                <a:schemeClr val="tx1"/>
              </a:solidFill>
              <a:cs typeface="Calibri" panose="020F0502020204030204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   Myclass2 c1= new Myclass2();</a:t>
            </a:r>
            <a:endParaRPr lang="en-US" sz="1800" dirty="0">
              <a:solidFill>
                <a:schemeClr val="tx1"/>
              </a:solidFill>
              <a:cs typeface="Calibri" panose="020F0502020204030204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   c1.test();</a:t>
            </a:r>
            <a:endParaRPr lang="en-US" sz="1800" dirty="0">
              <a:solidFill>
                <a:schemeClr val="tx1"/>
              </a:solidFill>
              <a:cs typeface="Calibri" panose="020F0502020204030204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   c1.test2();</a:t>
            </a:r>
            <a:endParaRPr lang="en-US" sz="1800" dirty="0">
              <a:solidFill>
                <a:schemeClr val="tx1"/>
              </a:solidFill>
              <a:cs typeface="Calibri" panose="020F0502020204030204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   c1.test3(45);  </a:t>
            </a: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}</a:t>
            </a:r>
            <a:endParaRPr lang="en-US" sz="1800" dirty="0">
              <a:solidFill>
                <a:schemeClr val="tx1"/>
              </a:solidFill>
              <a:cs typeface="Calibri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    }</a:t>
            </a:r>
            <a:endParaRPr lang="en-US" sz="18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14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Differences between abstract class and Interface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 class can have any access modifiers for members. Interface can have only public members.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 class may or may not contain abstract method. Interface can not have defined method.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 class can have final or non final members.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Interface can have only final member variables.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Interface do not have constructor unlike abstract class.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Interface calculation                 </a:t>
            </a:r>
          </a:p>
          <a:p>
            <a:pPr>
              <a:buNone/>
            </a:pPr>
            <a:r>
              <a:rPr lang="en-US" dirty="0"/>
              <a:t>{                                                     </a:t>
            </a:r>
          </a:p>
          <a:p>
            <a:pPr>
              <a:buNone/>
            </a:pPr>
            <a:r>
              <a:rPr lang="en-US" dirty="0"/>
              <a:t>double pi=3.14;                    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add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b);          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sub(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/>
              <a:t> a ,</a:t>
            </a:r>
            <a:r>
              <a:rPr lang="en-US" dirty="0" err="1"/>
              <a:t>int</a:t>
            </a:r>
            <a:r>
              <a:rPr lang="en-US" dirty="0"/>
              <a:t> b);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Class person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Private String  name;</a:t>
            </a:r>
          </a:p>
          <a:p>
            <a:pPr>
              <a:buNone/>
            </a:pPr>
            <a:r>
              <a:rPr lang="en-US" dirty="0"/>
              <a:t>Public void setName(String n)</a:t>
            </a:r>
          </a:p>
          <a:p>
            <a:pPr>
              <a:buNone/>
            </a:pPr>
            <a:r>
              <a:rPr lang="en-US" dirty="0"/>
              <a:t>{ name=n;}</a:t>
            </a:r>
          </a:p>
          <a:p>
            <a:pPr>
              <a:buNone/>
            </a:pPr>
            <a:r>
              <a:rPr lang="en-US" dirty="0"/>
              <a:t>Public String </a:t>
            </a:r>
            <a:r>
              <a:rPr lang="en-US" dirty="0" err="1"/>
              <a:t>getName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{ return(name);}</a:t>
            </a:r>
          </a:p>
          <a:p>
            <a:pPr>
              <a:buNone/>
            </a:pPr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-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Methods other than default and static in an interface are always public and abstract.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Static methods in interface are always public.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members in a interface are always public, static and final.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Interfaces can extend other interfaces.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class can inherit from a single base class, but can implement multiple interfaces.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Input from keyboard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InputExample</a:t>
            </a: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Public static void main(String[]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(“Enter your name and age:”);</a:t>
            </a:r>
          </a:p>
          <a:p>
            <a:pPr>
              <a:buNone/>
            </a:pPr>
            <a:r>
              <a:rPr lang="en-US" dirty="0"/>
              <a:t>Scanner sc=new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String name=</a:t>
            </a:r>
            <a:r>
              <a:rPr lang="en-US" dirty="0" err="1"/>
              <a:t>sc.next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age=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(“Name: ”+name+” Age:”+age);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DB599-05AA-46A4-A0FE-8AEA51039AB3}"/>
              </a:ext>
            </a:extLst>
          </p:cNvPr>
          <p:cNvSpPr txBox="1">
            <a:spLocks/>
          </p:cNvSpPr>
          <p:nvPr/>
        </p:nvSpPr>
        <p:spPr>
          <a:xfrm>
            <a:off x="189332" y="126609"/>
            <a:ext cx="11782273" cy="6569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AA9136-9286-410C-A995-EFFAEAEF1B29}"/>
              </a:ext>
            </a:extLst>
          </p:cNvPr>
          <p:cNvSpPr txBox="1">
            <a:spLocks/>
          </p:cNvSpPr>
          <p:nvPr/>
        </p:nvSpPr>
        <p:spPr>
          <a:xfrm>
            <a:off x="1867485" y="2676402"/>
            <a:ext cx="9499209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 Black" panose="020B0A04020102020204" pitchFamily="34" charset="0"/>
              </a:rPr>
              <a:t>INTRODUCTION TO ENCAPSULATION</a:t>
            </a:r>
          </a:p>
        </p:txBody>
      </p:sp>
    </p:spTree>
    <p:extLst>
      <p:ext uri="{BB962C8B-B14F-4D97-AF65-F5344CB8AC3E}">
        <p14:creationId xmlns:p14="http://schemas.microsoft.com/office/powerpoint/2010/main" val="82634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D365-6C15-4452-953D-0CE84C204104}"/>
              </a:ext>
            </a:extLst>
          </p:cNvPr>
          <p:cNvSpPr txBox="1">
            <a:spLocks/>
          </p:cNvSpPr>
          <p:nvPr/>
        </p:nvSpPr>
        <p:spPr>
          <a:xfrm>
            <a:off x="1981200" y="62633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2F08-FC2F-45AA-B4DF-00C85BF34643}"/>
              </a:ext>
            </a:extLst>
          </p:cNvPr>
          <p:cNvSpPr txBox="1">
            <a:spLocks/>
          </p:cNvSpPr>
          <p:nvPr/>
        </p:nvSpPr>
        <p:spPr>
          <a:xfrm>
            <a:off x="1981200" y="1923757"/>
            <a:ext cx="8229600" cy="4307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WHAT IS ENCAPSULATION ?</a:t>
            </a:r>
          </a:p>
          <a:p>
            <a:pPr algn="ctr"/>
            <a:r>
              <a:rPr lang="en-US" b="1" dirty="0"/>
              <a:t>HOW TO ACHIEVE ENCAPSULATION ?</a:t>
            </a:r>
          </a:p>
          <a:p>
            <a:pPr algn="ctr"/>
            <a:r>
              <a:rPr lang="en-US" b="1" dirty="0"/>
              <a:t>EXAMPLE </a:t>
            </a:r>
          </a:p>
          <a:p>
            <a:pPr algn="ctr"/>
            <a:r>
              <a:rPr lang="en-US" b="1" dirty="0"/>
              <a:t>ADVANTAGES OF ENCAPSULATION</a:t>
            </a:r>
          </a:p>
          <a:p>
            <a:pPr algn="ctr"/>
            <a:r>
              <a:rPr lang="en-US" b="1" dirty="0"/>
              <a:t>DIFFERENCE BETWEEN ENCAPSULATION AND ABSTRACTION</a:t>
            </a:r>
          </a:p>
        </p:txBody>
      </p:sp>
    </p:spTree>
    <p:extLst>
      <p:ext uri="{BB962C8B-B14F-4D97-AF65-F5344CB8AC3E}">
        <p14:creationId xmlns:p14="http://schemas.microsoft.com/office/powerpoint/2010/main" val="3664135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E72A-6E53-4A87-970B-3DCF26D5AAA6}"/>
              </a:ext>
            </a:extLst>
          </p:cNvPr>
          <p:cNvSpPr txBox="1">
            <a:spLocks/>
          </p:cNvSpPr>
          <p:nvPr/>
        </p:nvSpPr>
        <p:spPr>
          <a:xfrm>
            <a:off x="1981200" y="48565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WHAT IS ENCAPSULATION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A42E-1481-44A6-97E1-73F4EC7CE20B}"/>
              </a:ext>
            </a:extLst>
          </p:cNvPr>
          <p:cNvSpPr txBox="1">
            <a:spLocks/>
          </p:cNvSpPr>
          <p:nvPr/>
        </p:nvSpPr>
        <p:spPr>
          <a:xfrm>
            <a:off x="1981200" y="1639521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Encapsulation</a:t>
            </a:r>
            <a:r>
              <a:rPr lang="en-US" dirty="0"/>
              <a:t> is one of the four fundamental OOP concepts. The other three are inheritance, polymorphism, and abstraction.</a:t>
            </a:r>
          </a:p>
          <a:p>
            <a:endParaRPr lang="en-US" dirty="0"/>
          </a:p>
          <a:p>
            <a:r>
              <a:rPr lang="en-US" dirty="0"/>
              <a:t>Encapsulation is the process of wrapping up of data members (variable) along with its data handler methods (getter &amp; setter method).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In encapsulation, the variables of a class will be hidden from other classes, and can be accessed only through the methods of their current class. Therefore, it is also known as </a:t>
            </a:r>
            <a:r>
              <a:rPr lang="en-US" b="1" dirty="0"/>
              <a:t>data hiding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C9D4-E520-4A17-BD70-D88A87DF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106"/>
            <a:ext cx="10515600" cy="957238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Arial Black" panose="020B0A04020102020204" pitchFamily="34" charset="0"/>
              </a:rPr>
              <a:t>ABSTRACT CLASS</a:t>
            </a:r>
            <a:endParaRPr lang="en-US" sz="3200" b="1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D39A-A7EF-4EEC-9C4A-463DA72D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35" y="1116344"/>
            <a:ext cx="11091203" cy="5582550"/>
          </a:xfrm>
        </p:spPr>
        <p:txBody>
          <a:bodyPr/>
          <a:lstStyle/>
          <a:p>
            <a:r>
              <a:rPr lang="en-IN" dirty="0"/>
              <a:t>Abstract class is the one whose object or instance cannot be created.</a:t>
            </a:r>
          </a:p>
          <a:p>
            <a:pPr marL="0" indent="0">
              <a:buNone/>
            </a:pPr>
            <a:r>
              <a:rPr lang="en-IN" dirty="0"/>
              <a:t> and it is declared by keyword </a:t>
            </a:r>
            <a:r>
              <a:rPr lang="en-IN" b="1" dirty="0"/>
              <a:t>abstract</a:t>
            </a:r>
          </a:p>
          <a:p>
            <a:r>
              <a:rPr lang="en-IN" dirty="0"/>
              <a:t>Any class that has at least one abstract method then its class has to be declared abstract.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Abstract Class can contain both abstract and Non abstract method.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940E4-A9D9-4E45-B4C6-7ABB7868FE34}"/>
              </a:ext>
            </a:extLst>
          </p:cNvPr>
          <p:cNvSpPr/>
          <p:nvPr/>
        </p:nvSpPr>
        <p:spPr>
          <a:xfrm>
            <a:off x="5075202" y="2698492"/>
            <a:ext cx="2883877" cy="1044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A1C8BF-3333-47E2-9B3D-5A6DF36F5D27}"/>
              </a:ext>
            </a:extLst>
          </p:cNvPr>
          <p:cNvSpPr/>
          <p:nvPr/>
        </p:nvSpPr>
        <p:spPr>
          <a:xfrm>
            <a:off x="5745620" y="2869222"/>
            <a:ext cx="1617785" cy="70275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ABSTRACT METHOD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983DE3-7C6F-4E07-BC36-E0857AE44782}"/>
              </a:ext>
            </a:extLst>
          </p:cNvPr>
          <p:cNvCxnSpPr>
            <a:cxnSpLocks/>
          </p:cNvCxnSpPr>
          <p:nvPr/>
        </p:nvCxnSpPr>
        <p:spPr>
          <a:xfrm flipH="1">
            <a:off x="8131712" y="2898039"/>
            <a:ext cx="13639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B29CFA-9902-44DD-A25B-A0D06B352418}"/>
              </a:ext>
            </a:extLst>
          </p:cNvPr>
          <p:cNvSpPr txBox="1"/>
          <p:nvPr/>
        </p:nvSpPr>
        <p:spPr>
          <a:xfrm>
            <a:off x="9495692" y="2636429"/>
            <a:ext cx="225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Abstract Class</a:t>
            </a:r>
            <a:endParaRPr lang="en-US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3D18B-598E-4F1C-883B-F05B2970B623}"/>
              </a:ext>
            </a:extLst>
          </p:cNvPr>
          <p:cNvSpPr/>
          <p:nvPr/>
        </p:nvSpPr>
        <p:spPr>
          <a:xfrm>
            <a:off x="4936000" y="4840384"/>
            <a:ext cx="2883877" cy="176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AA6CF7-C088-4BE6-9820-12723BA4608D}"/>
              </a:ext>
            </a:extLst>
          </p:cNvPr>
          <p:cNvSpPr/>
          <p:nvPr/>
        </p:nvSpPr>
        <p:spPr>
          <a:xfrm>
            <a:off x="5569045" y="5020216"/>
            <a:ext cx="1617785" cy="70275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ABSTRACT METHOD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2D8179-E834-4C0B-89BA-88023EB3AF99}"/>
              </a:ext>
            </a:extLst>
          </p:cNvPr>
          <p:cNvSpPr/>
          <p:nvPr/>
        </p:nvSpPr>
        <p:spPr>
          <a:xfrm>
            <a:off x="5569045" y="5798094"/>
            <a:ext cx="1645920" cy="61465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Non Abstract</a:t>
            </a:r>
          </a:p>
          <a:p>
            <a:pPr algn="ctr"/>
            <a:r>
              <a:rPr lang="en-IN" dirty="0"/>
              <a:t>Method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E4C50-EC4F-4254-A221-F590E2DB52DF}"/>
              </a:ext>
            </a:extLst>
          </p:cNvPr>
          <p:cNvSpPr txBox="1"/>
          <p:nvPr/>
        </p:nvSpPr>
        <p:spPr>
          <a:xfrm>
            <a:off x="9105052" y="5274874"/>
            <a:ext cx="2336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 Abstract Class</a:t>
            </a:r>
            <a:endParaRPr lang="en-US" sz="28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E79E07-C8E4-45FF-BE31-6CE1EB1F0405}"/>
              </a:ext>
            </a:extLst>
          </p:cNvPr>
          <p:cNvCxnSpPr>
            <a:cxnSpLocks/>
          </p:cNvCxnSpPr>
          <p:nvPr/>
        </p:nvCxnSpPr>
        <p:spPr>
          <a:xfrm flipH="1">
            <a:off x="7819877" y="5539617"/>
            <a:ext cx="13639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4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9D51-789E-4497-B638-A3A107892219}"/>
              </a:ext>
            </a:extLst>
          </p:cNvPr>
          <p:cNvSpPr txBox="1">
            <a:spLocks/>
          </p:cNvSpPr>
          <p:nvPr/>
        </p:nvSpPr>
        <p:spPr>
          <a:xfrm>
            <a:off x="3509436" y="112115"/>
            <a:ext cx="5173127" cy="6616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EXAMPLE: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E8ED7-A404-4FBA-896D-A72F1986606B}"/>
              </a:ext>
            </a:extLst>
          </p:cNvPr>
          <p:cNvSpPr/>
          <p:nvPr/>
        </p:nvSpPr>
        <p:spPr>
          <a:xfrm>
            <a:off x="772550" y="1456257"/>
            <a:ext cx="41511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public class </a:t>
            </a:r>
            <a:r>
              <a:rPr lang="en-US" sz="2000" b="1" dirty="0" err="1"/>
              <a:t>EncapTest</a:t>
            </a:r>
            <a:endParaRPr lang="en-US" sz="2000" b="1" dirty="0"/>
          </a:p>
          <a:p>
            <a:r>
              <a:rPr lang="en-US" sz="2000" b="1" dirty="0"/>
              <a:t> {</a:t>
            </a:r>
          </a:p>
          <a:p>
            <a:r>
              <a:rPr lang="en-US" sz="2000" dirty="0"/>
              <a:t> </a:t>
            </a:r>
            <a:r>
              <a:rPr lang="en-US" sz="2000" b="1" dirty="0"/>
              <a:t>private String name;</a:t>
            </a:r>
          </a:p>
          <a:p>
            <a:r>
              <a:rPr lang="en-US" sz="2000" dirty="0"/>
              <a:t>  </a:t>
            </a:r>
            <a:r>
              <a:rPr lang="en-US" sz="2000" b="1" dirty="0"/>
              <a:t>private </a:t>
            </a:r>
            <a:r>
              <a:rPr lang="en-US" sz="2000" b="1" dirty="0" err="1"/>
              <a:t>int</a:t>
            </a:r>
            <a:r>
              <a:rPr lang="en-US" sz="2000" b="1" dirty="0"/>
              <a:t> age;</a:t>
            </a:r>
          </a:p>
          <a:p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b="1" dirty="0"/>
              <a:t>public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getAge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 {</a:t>
            </a:r>
          </a:p>
          <a:p>
            <a:r>
              <a:rPr lang="en-US" sz="2000" dirty="0"/>
              <a:t>      </a:t>
            </a:r>
            <a:r>
              <a:rPr lang="en-US" sz="2000" b="1" dirty="0"/>
              <a:t>return age;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 </a:t>
            </a:r>
            <a:r>
              <a:rPr lang="en-US" sz="2000" b="1" dirty="0"/>
              <a:t>public String </a:t>
            </a:r>
            <a:r>
              <a:rPr lang="en-US" sz="2000" b="1" dirty="0" err="1"/>
              <a:t>getName</a:t>
            </a:r>
            <a:r>
              <a:rPr lang="en-US" sz="2000" b="1" dirty="0"/>
              <a:t>()</a:t>
            </a:r>
          </a:p>
          <a:p>
            <a:r>
              <a:rPr lang="en-US" sz="2000" b="1" dirty="0"/>
              <a:t> {</a:t>
            </a:r>
          </a:p>
          <a:p>
            <a:r>
              <a:rPr lang="en-US" sz="2000" dirty="0"/>
              <a:t>      </a:t>
            </a:r>
            <a:r>
              <a:rPr lang="en-US" sz="2000" b="1" dirty="0"/>
              <a:t>return name;</a:t>
            </a:r>
          </a:p>
          <a:p>
            <a:r>
              <a:rPr lang="en-US" sz="2000" dirty="0"/>
              <a:t>   }</a:t>
            </a:r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84646-4856-47E6-BA6C-BE4F9B284D62}"/>
              </a:ext>
            </a:extLst>
          </p:cNvPr>
          <p:cNvSpPr/>
          <p:nvPr/>
        </p:nvSpPr>
        <p:spPr>
          <a:xfrm>
            <a:off x="5677352" y="886869"/>
            <a:ext cx="6010422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/>
              <a:t>   </a:t>
            </a:r>
            <a:r>
              <a:rPr lang="en-US" sz="2000" b="1" dirty="0"/>
              <a:t>public void setAge( int </a:t>
            </a:r>
            <a:r>
              <a:rPr lang="en-US" sz="2000" b="1" dirty="0" err="1"/>
              <a:t>newAge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 {</a:t>
            </a:r>
          </a:p>
          <a:p>
            <a:r>
              <a:rPr lang="en-US" sz="2000" dirty="0"/>
              <a:t>      age = </a:t>
            </a:r>
            <a:r>
              <a:rPr lang="en-US" sz="2000" dirty="0" err="1"/>
              <a:t>newAge</a:t>
            </a:r>
            <a:r>
              <a:rPr lang="en-US" sz="2000" dirty="0"/>
              <a:t>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 </a:t>
            </a:r>
            <a:r>
              <a:rPr lang="en-US" sz="2000" b="1" dirty="0"/>
              <a:t>public void setName(String </a:t>
            </a:r>
            <a:r>
              <a:rPr lang="en-US" sz="2000" b="1" dirty="0" err="1"/>
              <a:t>newName</a:t>
            </a:r>
            <a:r>
              <a:rPr lang="en-US" sz="2000" b="1" dirty="0"/>
              <a:t>)</a:t>
            </a:r>
          </a:p>
          <a:p>
            <a:r>
              <a:rPr lang="en-US" sz="2000" dirty="0"/>
              <a:t>   {</a:t>
            </a:r>
          </a:p>
          <a:p>
            <a:r>
              <a:rPr lang="en-US" sz="2000" dirty="0"/>
              <a:t>      name = </a:t>
            </a:r>
            <a:r>
              <a:rPr lang="en-US" sz="2000" dirty="0" err="1"/>
              <a:t>newName</a:t>
            </a:r>
            <a:r>
              <a:rPr lang="en-US" sz="2000" dirty="0"/>
              <a:t>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   </a:t>
            </a:r>
            <a:r>
              <a:rPr lang="en-US" sz="2000" b="1" dirty="0"/>
              <a:t>public static void main(String </a:t>
            </a:r>
            <a:r>
              <a:rPr lang="en-US" sz="2000" b="1" dirty="0" err="1"/>
              <a:t>args</a:t>
            </a:r>
            <a:r>
              <a:rPr lang="en-US" sz="2000" b="1" dirty="0"/>
              <a:t>[]) 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EncapTest</a:t>
            </a:r>
            <a:r>
              <a:rPr lang="en-US" sz="2000" dirty="0"/>
              <a:t> </a:t>
            </a:r>
            <a:r>
              <a:rPr lang="en-US" sz="2000" dirty="0" err="1"/>
              <a:t>encap</a:t>
            </a:r>
            <a:r>
              <a:rPr lang="en-US" sz="2000" dirty="0"/>
              <a:t> = </a:t>
            </a:r>
            <a:r>
              <a:rPr lang="en-US" sz="2000" b="1" dirty="0"/>
              <a:t>new </a:t>
            </a:r>
            <a:r>
              <a:rPr lang="en-US" sz="2000" b="1" dirty="0" err="1"/>
              <a:t>EncapTest</a:t>
            </a:r>
            <a:r>
              <a:rPr lang="en-US" sz="2000" b="1" dirty="0"/>
              <a:t>();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encap.setName</a:t>
            </a:r>
            <a:r>
              <a:rPr lang="en-US" sz="2000" dirty="0"/>
              <a:t>("James");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encap.setAge</a:t>
            </a:r>
            <a:r>
              <a:rPr lang="en-US" sz="2000" dirty="0"/>
              <a:t>(20);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System.</a:t>
            </a:r>
            <a:r>
              <a:rPr lang="en-US" sz="2000" b="1" i="1" dirty="0" err="1"/>
              <a:t>out.print</a:t>
            </a:r>
            <a:r>
              <a:rPr lang="en-US" sz="2000" b="1" i="1" dirty="0"/>
              <a:t>("Name : " + </a:t>
            </a:r>
            <a:r>
              <a:rPr lang="en-US" sz="2000" b="1" i="1" dirty="0" err="1"/>
              <a:t>encap.getName</a:t>
            </a:r>
            <a:r>
              <a:rPr lang="en-US" sz="2000" b="1" i="1" dirty="0"/>
              <a:t>() + " Age : " +               </a:t>
            </a:r>
            <a:r>
              <a:rPr lang="en-US" sz="2000" b="1" i="1" dirty="0" err="1"/>
              <a:t>encap.getAge</a:t>
            </a:r>
            <a:r>
              <a:rPr lang="en-US" sz="2000" b="1" i="1" dirty="0"/>
              <a:t>());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642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1A1-64E1-416A-BDAA-45CC22B3EA1C}"/>
              </a:ext>
            </a:extLst>
          </p:cNvPr>
          <p:cNvSpPr txBox="1">
            <a:spLocks/>
          </p:cNvSpPr>
          <p:nvPr/>
        </p:nvSpPr>
        <p:spPr>
          <a:xfrm>
            <a:off x="4847492" y="260570"/>
            <a:ext cx="2497015" cy="8367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CC6AD-66C1-46A3-B650-C4BB2646197D}"/>
              </a:ext>
            </a:extLst>
          </p:cNvPr>
          <p:cNvSpPr/>
          <p:nvPr/>
        </p:nvSpPr>
        <p:spPr>
          <a:xfrm>
            <a:off x="1038665" y="1690062"/>
            <a:ext cx="101146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Name :  James   Age : 20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1" dirty="0"/>
              <a:t>To achieve encapsulation in Java −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Encapsulation we make the data members as Private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Each data member must have corresponding public getter and setter methods.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120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HIDING.</a:t>
            </a:r>
          </a:p>
          <a:p>
            <a:r>
              <a:rPr lang="en-US" dirty="0"/>
              <a:t>WE CAN ACHIEVE DATA SECURITY.</a:t>
            </a:r>
          </a:p>
          <a:p>
            <a:r>
              <a:rPr lang="en-US" dirty="0"/>
              <a:t>WE CAN PERFORM DATA VALIDATION INSIDE SETTER METHOD.</a:t>
            </a:r>
          </a:p>
          <a:p>
            <a:r>
              <a:rPr lang="en-US" dirty="0"/>
              <a:t>DATA CAN BE MADE READ ONLY OR WRITE ONLY.</a:t>
            </a:r>
          </a:p>
        </p:txBody>
      </p:sp>
    </p:spTree>
    <p:extLst>
      <p:ext uri="{BB962C8B-B14F-4D97-AF65-F5344CB8AC3E}">
        <p14:creationId xmlns:p14="http://schemas.microsoft.com/office/powerpoint/2010/main" val="1144977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ifference Between Data Abstraction and Encapsulation - Comparison Summary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 descr="Difference Between Data Abstraction and Encapsulation - Comparison Summ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-19772"/>
            <a:ext cx="6781801" cy="67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52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55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6153052-30CD-49F6-AA2C-8BE281F9B98B}"/>
              </a:ext>
            </a:extLst>
          </p:cNvPr>
          <p:cNvSpPr txBox="1">
            <a:spLocks/>
          </p:cNvSpPr>
          <p:nvPr/>
        </p:nvSpPr>
        <p:spPr>
          <a:xfrm>
            <a:off x="770792" y="602920"/>
            <a:ext cx="11091203" cy="54341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Abstract class does not have Definition ,only Declaration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b="1" dirty="0"/>
              <a:t>syntax:</a:t>
            </a:r>
          </a:p>
          <a:p>
            <a:pPr marL="0" indent="0">
              <a:buNone/>
            </a:pPr>
            <a:r>
              <a:rPr lang="en-IN" b="1" dirty="0"/>
              <a:t>			</a:t>
            </a:r>
            <a:r>
              <a:rPr lang="en-IN" b="1" dirty="0">
                <a:solidFill>
                  <a:schemeClr val="accent1"/>
                </a:solidFill>
              </a:rPr>
              <a:t>abstract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chemeClr val="accent6"/>
                </a:solidFill>
              </a:rPr>
              <a:t>void method1();</a:t>
            </a:r>
          </a:p>
          <a:p>
            <a:r>
              <a:rPr lang="en-IN" dirty="0"/>
              <a:t>Concreate class need to override the definition for all the abstract method present in </a:t>
            </a:r>
            <a:r>
              <a:rPr lang="en-IN"/>
              <a:t>the abstract</a:t>
            </a:r>
            <a:r>
              <a:rPr lang="en-IN" b="1"/>
              <a:t> </a:t>
            </a:r>
            <a:r>
              <a:rPr lang="en-IN" dirty="0"/>
              <a:t>class</a:t>
            </a:r>
            <a:r>
              <a:rPr lang="en-IN" b="1" dirty="0"/>
              <a:t>.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4E9B39-DB43-4B6A-9C36-9EA6ECB45221}"/>
              </a:ext>
            </a:extLst>
          </p:cNvPr>
          <p:cNvSpPr/>
          <p:nvPr/>
        </p:nvSpPr>
        <p:spPr>
          <a:xfrm>
            <a:off x="3221502" y="3108960"/>
            <a:ext cx="1828800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Abstract class1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CA1709-3F2C-4A5C-9905-0290F374A075}"/>
              </a:ext>
            </a:extLst>
          </p:cNvPr>
          <p:cNvCxnSpPr/>
          <p:nvPr/>
        </p:nvCxnSpPr>
        <p:spPr>
          <a:xfrm>
            <a:off x="5050302" y="3319975"/>
            <a:ext cx="1266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2C017F-57BC-401B-A2A8-790EBEDF6C49}"/>
              </a:ext>
            </a:extLst>
          </p:cNvPr>
          <p:cNvCxnSpPr/>
          <p:nvPr/>
        </p:nvCxnSpPr>
        <p:spPr>
          <a:xfrm>
            <a:off x="5050302" y="3429000"/>
            <a:ext cx="1603716" cy="69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1EA560-6674-43F3-890F-DFA377943F7E}"/>
              </a:ext>
            </a:extLst>
          </p:cNvPr>
          <p:cNvSpPr/>
          <p:nvPr/>
        </p:nvSpPr>
        <p:spPr>
          <a:xfrm>
            <a:off x="6316394" y="3108960"/>
            <a:ext cx="182880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Abstract method1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47384D-F1E7-42D7-BBC5-909E1C62F2BD}"/>
              </a:ext>
            </a:extLst>
          </p:cNvPr>
          <p:cNvSpPr/>
          <p:nvPr/>
        </p:nvSpPr>
        <p:spPr>
          <a:xfrm>
            <a:off x="6654018" y="3945987"/>
            <a:ext cx="1828800" cy="5345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Abstract method2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E9DC66-EC92-4CE4-82F6-3F3C017741E0}"/>
              </a:ext>
            </a:extLst>
          </p:cNvPr>
          <p:cNvSpPr/>
          <p:nvPr/>
        </p:nvSpPr>
        <p:spPr>
          <a:xfrm>
            <a:off x="3221502" y="4866658"/>
            <a:ext cx="1828800" cy="5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class2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64398E-81C7-4EC4-9F76-EFDC719FEEAF}"/>
              </a:ext>
            </a:extLst>
          </p:cNvPr>
          <p:cNvCxnSpPr/>
          <p:nvPr/>
        </p:nvCxnSpPr>
        <p:spPr>
          <a:xfrm>
            <a:off x="3967089" y="3640016"/>
            <a:ext cx="0" cy="122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6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F6051F-32DA-4E9B-96AF-B61294D912F4}"/>
              </a:ext>
            </a:extLst>
          </p:cNvPr>
          <p:cNvSpPr/>
          <p:nvPr/>
        </p:nvSpPr>
        <p:spPr>
          <a:xfrm>
            <a:off x="980049" y="1117104"/>
            <a:ext cx="42249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pack.demo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Parent1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m1();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m2()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"parent1"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Child1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Parent1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m1()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"child1"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4DF1C-5C1D-4602-9D58-0D84943B3B9B}"/>
              </a:ext>
            </a:extLst>
          </p:cNvPr>
          <p:cNvSpPr/>
          <p:nvPr/>
        </p:nvSpPr>
        <p:spPr>
          <a:xfrm>
            <a:off x="6096000" y="1720840"/>
            <a:ext cx="52378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pack.demo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Test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Child1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Child1();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.m1();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.m2();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3C6E68-B88A-42E9-A462-F02BF8D4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049" y="182245"/>
            <a:ext cx="4043289" cy="816561"/>
          </a:xfrm>
        </p:spPr>
        <p:txBody>
          <a:bodyPr/>
          <a:lstStyle/>
          <a:p>
            <a:r>
              <a:rPr lang="en-IN" b="1" dirty="0"/>
              <a:t>Example</a:t>
            </a:r>
            <a:r>
              <a:rPr lang="en-I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5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8950-F82D-4B52-9B9F-6DEEE77B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80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Exercise: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579BF1-8562-44CD-8B7A-42F84CD05A37}"/>
              </a:ext>
            </a:extLst>
          </p:cNvPr>
          <p:cNvSpPr/>
          <p:nvPr/>
        </p:nvSpPr>
        <p:spPr>
          <a:xfrm>
            <a:off x="838200" y="1028343"/>
            <a:ext cx="440904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pack.demo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setName(String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setAge(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35957-36C8-4A2D-9616-5B8F465C7A72}"/>
              </a:ext>
            </a:extLst>
          </p:cNvPr>
          <p:cNvSpPr/>
          <p:nvPr/>
        </p:nvSpPr>
        <p:spPr>
          <a:xfrm>
            <a:off x="6096000" y="1534780"/>
            <a:ext cx="55520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AbstractExample1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.setName(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"abc"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.setAge(10);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6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C314-4CE5-4847-9C97-5E171A5E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>
            <a:normAutofit/>
          </a:bodyPr>
          <a:lstStyle/>
          <a:p>
            <a:r>
              <a:rPr lang="en-IN" sz="3600" b="1" dirty="0"/>
              <a:t>Why and when Do we have to create abstract Class?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AEEB-6A92-4C8E-9111-0135E043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3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137"/>
            <a:ext cx="9144000" cy="682625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422" y="1012875"/>
            <a:ext cx="11662116" cy="529267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  <a:r>
              <a:rPr lang="en-US" sz="3400" b="1" dirty="0">
                <a:cs typeface="Calibri"/>
              </a:rPr>
              <a:t>Like a class, An Interface can have methods and variables but the methods in interface are by default abstract(only method is declared, not defined).</a:t>
            </a:r>
          </a:p>
          <a:p>
            <a:r>
              <a:rPr lang="en-US" dirty="0">
                <a:cs typeface="Calibri"/>
              </a:rPr>
              <a:t>&gt; Interface specify what a class must do and not </a:t>
            </a:r>
            <a:r>
              <a:rPr lang="en-US" dirty="0" err="1">
                <a:cs typeface="Calibri"/>
              </a:rPr>
              <a:t>how.It</a:t>
            </a:r>
            <a:r>
              <a:rPr lang="en-US" dirty="0">
                <a:cs typeface="Calibri"/>
              </a:rPr>
              <a:t> is the blueprint of the class.</a:t>
            </a:r>
          </a:p>
          <a:p>
            <a:r>
              <a:rPr lang="en-US" dirty="0">
                <a:cs typeface="Calibri"/>
              </a:rPr>
              <a:t>&gt;Abstract  or </a:t>
            </a:r>
            <a:r>
              <a:rPr lang="en-US" dirty="0" err="1">
                <a:cs typeface="Calibri"/>
              </a:rPr>
              <a:t>Incompleted</a:t>
            </a:r>
            <a:r>
              <a:rPr lang="en-US" dirty="0">
                <a:cs typeface="Calibri"/>
              </a:rPr>
              <a:t> methods from an interface should be completed in the class.</a:t>
            </a:r>
          </a:p>
          <a:p>
            <a:r>
              <a:rPr lang="en-US" dirty="0">
                <a:cs typeface="Calibri"/>
              </a:rPr>
              <a:t>&gt;If a class implements an </a:t>
            </a:r>
            <a:r>
              <a:rPr lang="en-US" dirty="0" err="1">
                <a:cs typeface="Calibri"/>
              </a:rPr>
              <a:t>interface,it</a:t>
            </a:r>
            <a:r>
              <a:rPr lang="en-US" dirty="0">
                <a:cs typeface="Calibri"/>
              </a:rPr>
              <a:t> should override all the abstract methods declared in the interface.</a:t>
            </a:r>
          </a:p>
          <a:p>
            <a:r>
              <a:rPr lang="en-US" dirty="0">
                <a:ea typeface="+mn-lt"/>
                <a:cs typeface="+mn-lt"/>
              </a:rPr>
              <a:t>&gt;If a class implements an interface and does not provide method bodies for all functions specified in the </a:t>
            </a:r>
            <a:r>
              <a:rPr lang="en-US" dirty="0" err="1">
                <a:ea typeface="+mn-lt"/>
                <a:cs typeface="+mn-lt"/>
              </a:rPr>
              <a:t>interface,then</a:t>
            </a:r>
            <a:r>
              <a:rPr lang="en-US" dirty="0">
                <a:ea typeface="+mn-lt"/>
                <a:cs typeface="+mn-lt"/>
              </a:rPr>
              <a:t> class must be declared abstract.</a:t>
            </a:r>
          </a:p>
          <a:p>
            <a:r>
              <a:rPr lang="en-US" dirty="0">
                <a:ea typeface="+mn-lt"/>
                <a:cs typeface="+mn-lt"/>
              </a:rPr>
              <a:t>&gt;</a:t>
            </a:r>
            <a:r>
              <a:rPr lang="en-US" dirty="0">
                <a:cs typeface="Calibri"/>
              </a:rPr>
              <a:t>To Implement interface use </a:t>
            </a:r>
            <a:r>
              <a:rPr lang="en-US" b="1" dirty="0">
                <a:cs typeface="Calibri"/>
              </a:rPr>
              <a:t>implements </a:t>
            </a:r>
            <a:r>
              <a:rPr lang="en-US" dirty="0">
                <a:cs typeface="Calibri"/>
              </a:rPr>
              <a:t>keyword.</a:t>
            </a:r>
            <a:endParaRPr lang="en-US" dirty="0"/>
          </a:p>
          <a:p>
            <a:r>
              <a:rPr lang="en-US" dirty="0">
                <a:cs typeface="Calibri"/>
              </a:rPr>
              <a:t>&gt;Abstract is a keyword in JAVA which is used to specify incomplete method</a:t>
            </a:r>
          </a:p>
          <a:p>
            <a:r>
              <a:rPr lang="en-US" dirty="0">
                <a:cs typeface="Calibri"/>
              </a:rPr>
              <a:t>&gt;In an interface every method in default is abstract and it is not mandatory to use abstract keyword.</a:t>
            </a:r>
          </a:p>
          <a:p>
            <a:r>
              <a:rPr lang="en-US" dirty="0">
                <a:cs typeface="Calibri"/>
              </a:rPr>
              <a:t>&gt;every method by default in an interface is not only abstract but also </a:t>
            </a:r>
            <a:r>
              <a:rPr lang="en-US" b="1" dirty="0">
                <a:cs typeface="Calibri"/>
              </a:rPr>
              <a:t>public </a:t>
            </a:r>
            <a:r>
              <a:rPr lang="en-US" dirty="0">
                <a:cs typeface="Calibri"/>
              </a:rPr>
              <a:t>and all fields are </a:t>
            </a:r>
            <a:r>
              <a:rPr lang="en-US" dirty="0" err="1">
                <a:cs typeface="Calibri"/>
              </a:rPr>
              <a:t>public,static</a:t>
            </a:r>
            <a:r>
              <a:rPr lang="en-US" dirty="0">
                <a:cs typeface="Calibri"/>
              </a:rPr>
              <a:t> and final .</a:t>
            </a:r>
          </a:p>
          <a:p>
            <a:r>
              <a:rPr lang="en-US" dirty="0">
                <a:cs typeface="Calibri"/>
              </a:rPr>
              <a:t>&gt;we can never create the object of interface and we can never keep main method in an interface.</a:t>
            </a:r>
          </a:p>
          <a:p>
            <a:r>
              <a:rPr lang="en-US" dirty="0">
                <a:cs typeface="Calibri"/>
              </a:rPr>
              <a:t>&gt;Reference variable of an interface can be created but then object cannot be created.</a:t>
            </a:r>
          </a:p>
          <a:p>
            <a:r>
              <a:rPr lang="en-US" dirty="0">
                <a:cs typeface="Calibri"/>
              </a:rPr>
              <a:t>&gt;We cannot keep an constructor inside interface.</a:t>
            </a:r>
          </a:p>
          <a:p>
            <a:r>
              <a:rPr lang="en-US" dirty="0">
                <a:cs typeface="Calibri"/>
              </a:rPr>
              <a:t>&gt; In Java classes does not support multiple </a:t>
            </a:r>
            <a:r>
              <a:rPr lang="en-US" dirty="0" err="1">
                <a:cs typeface="Calibri"/>
              </a:rPr>
              <a:t>inheritence</a:t>
            </a:r>
            <a:r>
              <a:rPr lang="en-US" dirty="0">
                <a:cs typeface="Calibri"/>
              </a:rPr>
              <a:t> But the Interface supports multiple </a:t>
            </a:r>
            <a:r>
              <a:rPr lang="en-US" dirty="0" err="1">
                <a:cs typeface="Calibri"/>
              </a:rPr>
              <a:t>inheritences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1B40-D967-45BD-84C9-D692FCBF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D1E5-5817-43E8-9ECE-B310CE8C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A19A-5B89-4008-A322-20AE6329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2192-E713-495F-948A-E8410E87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839</Words>
  <Application>Microsoft Office PowerPoint</Application>
  <PresentationFormat>Widescreen</PresentationFormat>
  <Paragraphs>264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Consolas</vt:lpstr>
      <vt:lpstr>Times New Roman</vt:lpstr>
      <vt:lpstr>Wingdings</vt:lpstr>
      <vt:lpstr>Office Theme</vt:lpstr>
      <vt:lpstr>1_Office Theme</vt:lpstr>
      <vt:lpstr>ABSTRACTION AND INTERFACE</vt:lpstr>
      <vt:lpstr>ABSTRACT CLASS</vt:lpstr>
      <vt:lpstr>PowerPoint Presentation</vt:lpstr>
      <vt:lpstr>Example:</vt:lpstr>
      <vt:lpstr>Exercise:</vt:lpstr>
      <vt:lpstr>Why and when Do we have to create abstract Class?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Differences between abstract class and Interface</vt:lpstr>
      <vt:lpstr>Example:</vt:lpstr>
      <vt:lpstr>Interface - Rules</vt:lpstr>
      <vt:lpstr>Taking Input from keyboard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 AND INTERFACE</dc:title>
  <dc:creator>Akash .</dc:creator>
  <cp:lastModifiedBy>Akash .</cp:lastModifiedBy>
  <cp:revision>27</cp:revision>
  <dcterms:created xsi:type="dcterms:W3CDTF">2019-05-28T16:14:48Z</dcterms:created>
  <dcterms:modified xsi:type="dcterms:W3CDTF">2019-05-29T02:18:42Z</dcterms:modified>
</cp:coreProperties>
</file>