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0" r:id="rId3"/>
    <p:sldId id="257" r:id="rId4"/>
    <p:sldId id="259" r:id="rId5"/>
    <p:sldId id="260" r:id="rId6"/>
    <p:sldId id="258" r:id="rId7"/>
    <p:sldId id="269" r:id="rId8"/>
    <p:sldId id="283" r:id="rId9"/>
    <p:sldId id="287" r:id="rId10"/>
    <p:sldId id="288" r:id="rId11"/>
    <p:sldId id="289" r:id="rId12"/>
    <p:sldId id="285" r:id="rId13"/>
    <p:sldId id="286" r:id="rId14"/>
    <p:sldId id="293" r:id="rId15"/>
    <p:sldId id="292" r:id="rId16"/>
    <p:sldId id="273" r:id="rId17"/>
    <p:sldId id="274" r:id="rId18"/>
    <p:sldId id="268" r:id="rId19"/>
    <p:sldId id="275" r:id="rId20"/>
    <p:sldId id="262" r:id="rId21"/>
    <p:sldId id="263" r:id="rId22"/>
    <p:sldId id="271" r:id="rId23"/>
    <p:sldId id="265" r:id="rId24"/>
    <p:sldId id="267" r:id="rId25"/>
    <p:sldId id="276" r:id="rId26"/>
    <p:sldId id="278" r:id="rId27"/>
    <p:sldId id="279" r:id="rId28"/>
    <p:sldId id="280" r:id="rId29"/>
    <p:sldId id="284" r:id="rId30"/>
    <p:sldId id="291"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6" autoAdjust="0"/>
    <p:restoredTop sz="94660"/>
  </p:normalViewPr>
  <p:slideViewPr>
    <p:cSldViewPr snapToGrid="0">
      <p:cViewPr varScale="1">
        <p:scale>
          <a:sx n="116" d="100"/>
          <a:sy n="116" d="100"/>
        </p:scale>
        <p:origin x="1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110A0-550F-4B1F-84E0-F444D2591324}"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6110A0-550F-4B1F-84E0-F444D2591324}"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6110A0-550F-4B1F-84E0-F444D2591324}"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6110A0-550F-4B1F-84E0-F444D2591324}"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110A0-550F-4B1F-84E0-F444D2591324}"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6110A0-550F-4B1F-84E0-F444D2591324}"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8030C-573B-4DB8-B5C0-07DC6CBC40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8030C-573B-4DB8-B5C0-07DC6CBC406D}" type="slidenum">
              <a:rPr lang="en-US" smtClean="0"/>
              <a:t>‹#›</a:t>
            </a:fld>
            <a:endParaRPr lang="en-US"/>
          </a:p>
        </p:txBody>
      </p:sp>
      <p:sp>
        <p:nvSpPr>
          <p:cNvPr id="5" name="Date Placeholder 4"/>
          <p:cNvSpPr>
            <a:spLocks noGrp="1"/>
          </p:cNvSpPr>
          <p:nvPr>
            <p:ph type="dt" sz="half" idx="10"/>
          </p:nvPr>
        </p:nvSpPr>
        <p:spPr/>
        <p:txBody>
          <a:bodyPr/>
          <a:lstStyle/>
          <a:p>
            <a:fld id="{116110A0-550F-4B1F-84E0-F444D2591324}" type="datetimeFigureOut">
              <a:rPr lang="en-US" smtClean="0"/>
              <a:t>6/14/2019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110A0-550F-4B1F-84E0-F444D2591324}" type="datetimeFigureOut">
              <a:rPr lang="en-US" smtClean="0"/>
              <a:t>6/14/2019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C8030C-573B-4DB8-B5C0-07DC6CBC40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3" y="13026"/>
            <a:ext cx="4160109" cy="6781676"/>
          </a:xfrm>
          <a:prstGeom prst="rect">
            <a:avLst/>
          </a:prstGeom>
        </p:spPr>
      </p:pic>
      <p:sp>
        <p:nvSpPr>
          <p:cNvPr id="5" name="TextBox 4"/>
          <p:cNvSpPr txBox="1"/>
          <p:nvPr/>
        </p:nvSpPr>
        <p:spPr>
          <a:xfrm>
            <a:off x="4580238" y="1059372"/>
            <a:ext cx="5206312" cy="1322070"/>
          </a:xfrm>
          <a:prstGeom prst="rect">
            <a:avLst/>
          </a:prstGeom>
          <a:noFill/>
        </p:spPr>
        <p:txBody>
          <a:bodyPr wrap="square" rtlCol="0">
            <a:spAutoFit/>
          </a:bodyPr>
          <a:lstStyle/>
          <a:p>
            <a:r>
              <a:rPr lang="en-US" sz="4000" dirty="0" smtClean="0">
                <a:solidFill>
                  <a:schemeClr val="accent1"/>
                </a:solidFill>
              </a:rPr>
              <a:t>HOTE</a:t>
            </a:r>
            <a:r>
              <a:rPr lang="en-IN" altLang="en-US" sz="4000" dirty="0" smtClean="0">
                <a:solidFill>
                  <a:schemeClr val="accent1"/>
                </a:solidFill>
              </a:rPr>
              <a:t>L RESERVATION</a:t>
            </a:r>
            <a:r>
              <a:rPr lang="en-US" sz="4000" dirty="0" smtClean="0">
                <a:solidFill>
                  <a:schemeClr val="accent1"/>
                </a:solidFill>
              </a:rPr>
              <a:t> SYSTEM</a:t>
            </a:r>
            <a:endParaRPr lang="en-US" sz="4000" dirty="0">
              <a:solidFill>
                <a:schemeClr val="accent1"/>
              </a:solidFill>
            </a:endParaRPr>
          </a:p>
        </p:txBody>
      </p:sp>
      <p:sp>
        <p:nvSpPr>
          <p:cNvPr id="6" name="TextBox 2"/>
          <p:cNvSpPr txBox="1"/>
          <p:nvPr/>
        </p:nvSpPr>
        <p:spPr>
          <a:xfrm>
            <a:off x="4580237" y="3039605"/>
            <a:ext cx="3735859"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Batch : </a:t>
            </a:r>
            <a:r>
              <a:rPr lang="en-US" b="1" dirty="0" smtClean="0"/>
              <a:t>Oracle Applications</a:t>
            </a:r>
          </a:p>
          <a:p>
            <a:r>
              <a:rPr lang="en-US" dirty="0" smtClean="0"/>
              <a:t>Team : </a:t>
            </a:r>
            <a:r>
              <a:rPr lang="en-US" b="1" dirty="0" smtClean="0"/>
              <a:t>UncertainGeek</a:t>
            </a:r>
          </a:p>
          <a:p>
            <a:r>
              <a:rPr lang="en-US" b="1" dirty="0" smtClean="0"/>
              <a:t>AKASH</a:t>
            </a:r>
            <a:r>
              <a:rPr lang="en-US" dirty="0" smtClean="0"/>
              <a:t> 		     (</a:t>
            </a:r>
            <a:r>
              <a:rPr lang="en-US" b="1" dirty="0" smtClean="0"/>
              <a:t>178028</a:t>
            </a:r>
            <a:r>
              <a:rPr lang="en-US" dirty="0" smtClean="0"/>
              <a:t>)</a:t>
            </a:r>
          </a:p>
          <a:p>
            <a:r>
              <a:rPr lang="en-US" b="1" dirty="0"/>
              <a:t>ARCHANA </a:t>
            </a:r>
            <a:r>
              <a:rPr lang="en-US" b="1" dirty="0" smtClean="0"/>
              <a:t>BORKAR    (</a:t>
            </a:r>
            <a:r>
              <a:rPr lang="en-US" b="1" dirty="0"/>
              <a:t>177356</a:t>
            </a:r>
            <a:r>
              <a:rPr lang="en-US" b="1" dirty="0" smtClean="0"/>
              <a:t>)</a:t>
            </a:r>
          </a:p>
          <a:p>
            <a:r>
              <a:rPr lang="en-US" b="1" dirty="0"/>
              <a:t>MINNI </a:t>
            </a:r>
            <a:r>
              <a:rPr lang="en-US" b="1" dirty="0" smtClean="0"/>
              <a:t>JHA	     (</a:t>
            </a:r>
            <a:r>
              <a:rPr lang="en-US" b="1" dirty="0"/>
              <a:t>177777)</a:t>
            </a:r>
            <a:endParaRPr lang="en-US" b="1" dirty="0" smtClean="0"/>
          </a:p>
          <a:p>
            <a:r>
              <a:rPr lang="en-US" b="1" dirty="0" smtClean="0"/>
              <a:t>YASHWANTH K.A	     (178032)</a:t>
            </a:r>
          </a:p>
        </p:txBody>
      </p:sp>
      <p:sp>
        <p:nvSpPr>
          <p:cNvPr id="7" name="TextBox 2"/>
          <p:cNvSpPr txBox="1"/>
          <p:nvPr/>
        </p:nvSpPr>
        <p:spPr>
          <a:xfrm>
            <a:off x="6853879" y="5347929"/>
            <a:ext cx="286676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PROJECT GUIDED BY :</a:t>
            </a:r>
          </a:p>
          <a:p>
            <a:r>
              <a:rPr lang="en-US" b="1" dirty="0" smtClean="0"/>
              <a:t>ANIL ANCHAN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3697"/>
            <a:ext cx="8596668" cy="5464713"/>
          </a:xfrm>
        </p:spPr>
        <p:txBody>
          <a:bodyPr>
            <a:normAutofit/>
          </a:bodyPr>
          <a:lstStyle/>
          <a:p>
            <a:pPr marL="0" indent="0">
              <a:buNone/>
            </a:pPr>
            <a:r>
              <a:rPr lang="en-US" b="1" dirty="0" smtClean="0">
                <a:solidFill>
                  <a:srgbClr val="00B0F0"/>
                </a:solidFill>
              </a:rPr>
              <a:t>Solution Design</a:t>
            </a:r>
            <a:endParaRPr lang="en-US" b="1" dirty="0">
              <a:solidFill>
                <a:srgbClr val="00B0F0"/>
              </a:solidFill>
            </a:endParaRPr>
          </a:p>
          <a:p>
            <a:r>
              <a:rPr lang="en-US" dirty="0"/>
              <a:t>Develop the detailed designs to meet the future business requirements.</a:t>
            </a:r>
          </a:p>
          <a:p>
            <a:r>
              <a:rPr lang="en-US" dirty="0"/>
              <a:t>Project team members </a:t>
            </a:r>
            <a:r>
              <a:rPr lang="en-US" dirty="0" smtClean="0"/>
              <a:t>created the </a:t>
            </a:r>
            <a:r>
              <a:rPr lang="en-US" dirty="0"/>
              <a:t>detailed of process solutions develops using Operational Analysis. </a:t>
            </a:r>
          </a:p>
          <a:p>
            <a:r>
              <a:rPr lang="en-US" dirty="0"/>
              <a:t>The project team carefully scrutinizes these solutions and chooses the most cost effective alternatives</a:t>
            </a:r>
            <a:r>
              <a:rPr lang="en-US" b="1" dirty="0" smtClean="0"/>
              <a:t>.</a:t>
            </a:r>
          </a:p>
          <a:p>
            <a:pPr marL="0" indent="0">
              <a:buNone/>
            </a:pPr>
            <a:endParaRPr lang="en-US" b="1" dirty="0" smtClean="0"/>
          </a:p>
          <a:p>
            <a:pPr marL="0" indent="0">
              <a:buNone/>
            </a:pPr>
            <a:endParaRPr lang="en-US" b="1" dirty="0"/>
          </a:p>
          <a:p>
            <a:pPr marL="0" indent="0">
              <a:buNone/>
            </a:pPr>
            <a:r>
              <a:rPr lang="en-US" b="1" dirty="0" smtClean="0">
                <a:solidFill>
                  <a:srgbClr val="00B0F0"/>
                </a:solidFill>
              </a:rPr>
              <a:t>Build</a:t>
            </a:r>
            <a:endParaRPr lang="en-US" b="1" dirty="0">
              <a:solidFill>
                <a:srgbClr val="00B0F0"/>
              </a:solidFill>
            </a:endParaRPr>
          </a:p>
          <a:p>
            <a:r>
              <a:rPr lang="en-US" dirty="0" smtClean="0"/>
              <a:t>Coding Standards </a:t>
            </a:r>
            <a:r>
              <a:rPr lang="en-US" dirty="0"/>
              <a:t>and testing of all customizations and other custom </a:t>
            </a:r>
            <a:r>
              <a:rPr lang="en-US" dirty="0" smtClean="0"/>
              <a:t>software were done.</a:t>
            </a:r>
            <a:endParaRPr lang="en-US" dirty="0"/>
          </a:p>
          <a:p>
            <a:r>
              <a:rPr lang="en-US" dirty="0"/>
              <a:t>Policy and procedure changes relating to business process modifications </a:t>
            </a:r>
            <a:r>
              <a:rPr lang="en-US" dirty="0" smtClean="0"/>
              <a:t>were </a:t>
            </a:r>
            <a:r>
              <a:rPr lang="en-US" dirty="0"/>
              <a:t>developed.</a:t>
            </a:r>
          </a:p>
          <a:p>
            <a:pPr algn="just"/>
            <a:r>
              <a:rPr lang="en-US" dirty="0"/>
              <a:t>Business system testing </a:t>
            </a:r>
            <a:r>
              <a:rPr lang="en-US" dirty="0" smtClean="0"/>
              <a:t>were </a:t>
            </a:r>
            <a:r>
              <a:rPr lang="en-US" dirty="0"/>
              <a:t>performed to validate the developed solutions meet business requirements. </a:t>
            </a:r>
          </a:p>
          <a:p>
            <a:endParaRPr lang="en-US" dirty="0"/>
          </a:p>
        </p:txBody>
      </p:sp>
    </p:spTree>
    <p:extLst>
      <p:ext uri="{BB962C8B-B14F-4D97-AF65-F5344CB8AC3E}">
        <p14:creationId xmlns:p14="http://schemas.microsoft.com/office/powerpoint/2010/main" val="2483861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2465"/>
            <a:ext cx="8596668" cy="5687135"/>
          </a:xfrm>
        </p:spPr>
        <p:txBody>
          <a:bodyPr>
            <a:normAutofit/>
          </a:bodyPr>
          <a:lstStyle/>
          <a:p>
            <a:pPr marL="0" indent="0">
              <a:buNone/>
            </a:pPr>
            <a:r>
              <a:rPr lang="en-US" b="1" dirty="0" smtClean="0">
                <a:solidFill>
                  <a:srgbClr val="00B0F0"/>
                </a:solidFill>
              </a:rPr>
              <a:t>Transition</a:t>
            </a:r>
            <a:endParaRPr lang="en-US" b="1" dirty="0">
              <a:solidFill>
                <a:srgbClr val="00B0F0"/>
              </a:solidFill>
            </a:endParaRPr>
          </a:p>
          <a:p>
            <a:r>
              <a:rPr lang="en-US" dirty="0" smtClean="0"/>
              <a:t>Deployed </a:t>
            </a:r>
            <a:r>
              <a:rPr lang="en-US" dirty="0"/>
              <a:t>the finished solutions in to the </a:t>
            </a:r>
            <a:r>
              <a:rPr lang="en-US" dirty="0" smtClean="0"/>
              <a:t>oracle Application </a:t>
            </a:r>
          </a:p>
          <a:p>
            <a:r>
              <a:rPr lang="en-US" dirty="0" smtClean="0"/>
              <a:t>The </a:t>
            </a:r>
            <a:r>
              <a:rPr lang="en-US" dirty="0"/>
              <a:t>project team </a:t>
            </a:r>
            <a:r>
              <a:rPr lang="en-US" dirty="0" smtClean="0"/>
              <a:t>trained the </a:t>
            </a:r>
            <a:r>
              <a:rPr lang="en-US" dirty="0"/>
              <a:t>young </a:t>
            </a:r>
            <a:r>
              <a:rPr lang="en-US" dirty="0" smtClean="0"/>
              <a:t>users to use the Application.</a:t>
            </a:r>
            <a:endParaRPr lang="en-US" dirty="0"/>
          </a:p>
          <a:p>
            <a:pPr marL="0" indent="0">
              <a:buNone/>
            </a:pPr>
            <a:endParaRPr lang="en-US" dirty="0"/>
          </a:p>
          <a:p>
            <a:pPr marL="0" indent="0">
              <a:buNone/>
            </a:pPr>
            <a:r>
              <a:rPr lang="en-US" dirty="0"/>
              <a:t> </a:t>
            </a:r>
            <a:r>
              <a:rPr lang="en-US" b="1" dirty="0" smtClean="0">
                <a:solidFill>
                  <a:srgbClr val="00B0F0"/>
                </a:solidFill>
              </a:rPr>
              <a:t>Production</a:t>
            </a:r>
            <a:endParaRPr lang="en-US" b="1" dirty="0">
              <a:solidFill>
                <a:srgbClr val="00B0F0"/>
              </a:solidFill>
            </a:endParaRPr>
          </a:p>
          <a:p>
            <a:r>
              <a:rPr lang="en-US" dirty="0" smtClean="0"/>
              <a:t>This is </a:t>
            </a:r>
            <a:r>
              <a:rPr lang="en-US" dirty="0"/>
              <a:t>the last phase of implementation, and the beginning of the system support cycle.</a:t>
            </a:r>
          </a:p>
          <a:p>
            <a:pPr marL="0" indent="0">
              <a:buNone/>
            </a:pPr>
            <a:endParaRPr lang="en-US" dirty="0"/>
          </a:p>
        </p:txBody>
      </p:sp>
    </p:spTree>
    <p:extLst>
      <p:ext uri="{BB962C8B-B14F-4D97-AF65-F5344CB8AC3E}">
        <p14:creationId xmlns:p14="http://schemas.microsoft.com/office/powerpoint/2010/main" val="1047755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3" y="74140"/>
            <a:ext cx="5931243" cy="663146"/>
          </a:xfrm>
        </p:spPr>
        <p:txBody>
          <a:bodyPr>
            <a:normAutofit/>
          </a:bodyPr>
          <a:lstStyle/>
          <a:p>
            <a:r>
              <a:rPr lang="en-US" sz="2800" dirty="0" smtClean="0"/>
              <a:t>MD 50 (FUNCTIONAL REQUIREMENT)</a:t>
            </a:r>
            <a:endParaRPr lang="en-US" sz="2800" dirty="0"/>
          </a:p>
        </p:txBody>
      </p:sp>
      <p:sp>
        <p:nvSpPr>
          <p:cNvPr id="3" name="Content Placeholder 2"/>
          <p:cNvSpPr>
            <a:spLocks noGrp="1"/>
          </p:cNvSpPr>
          <p:nvPr>
            <p:ph idx="1"/>
          </p:nvPr>
        </p:nvSpPr>
        <p:spPr>
          <a:xfrm>
            <a:off x="65903" y="737286"/>
            <a:ext cx="11689492" cy="5844746"/>
          </a:xfrm>
        </p:spPr>
        <p:txBody>
          <a:bodyPr>
            <a:normAutofit/>
          </a:bodyPr>
          <a:lstStyle/>
          <a:p>
            <a:r>
              <a:rPr lang="en-US" dirty="0" smtClean="0"/>
              <a:t>Following are the functionalities of </a:t>
            </a:r>
            <a:r>
              <a:rPr lang="en-US" dirty="0" smtClean="0"/>
              <a:t>our system</a:t>
            </a:r>
            <a:r>
              <a:rPr lang="en-US" dirty="0" smtClean="0"/>
              <a:t>. Whenever, the description of the functionality  is not adequate: you can make appropriate assumptions and Proceed.</a:t>
            </a:r>
          </a:p>
          <a:p>
            <a:r>
              <a:rPr lang="en-US" sz="1200" dirty="0"/>
              <a:t>The system should be able to read the file UG_HOTELSDATA.dat and import the data into </a:t>
            </a:r>
          </a:p>
          <a:p>
            <a:pPr marL="0" indent="0">
              <a:buNone/>
            </a:pPr>
            <a:r>
              <a:rPr lang="en-US" sz="1200" dirty="0"/>
              <a:t>HOTELS Table using SQL * LOADER and PL/SQL Procedure.</a:t>
            </a:r>
          </a:p>
          <a:p>
            <a:r>
              <a:rPr lang="en-US" sz="1200" dirty="0"/>
              <a:t>The system should be able to read the file </a:t>
            </a:r>
            <a:r>
              <a:rPr lang="en-US" sz="1200" dirty="0" smtClean="0"/>
              <a:t>UG_RESERVATION.dat and </a:t>
            </a:r>
            <a:r>
              <a:rPr lang="en-US" sz="1200" dirty="0"/>
              <a:t>import the data into </a:t>
            </a:r>
          </a:p>
          <a:p>
            <a:pPr marL="0" indent="0">
              <a:buNone/>
            </a:pPr>
            <a:r>
              <a:rPr lang="en-US" sz="1200" dirty="0" smtClean="0"/>
              <a:t>RESERVATION Table </a:t>
            </a:r>
            <a:r>
              <a:rPr lang="en-US" sz="1200" dirty="0"/>
              <a:t>using SQL * LOADER and PL/SQL Procedure.</a:t>
            </a:r>
          </a:p>
          <a:p>
            <a:r>
              <a:rPr lang="en-US" sz="1200" dirty="0"/>
              <a:t>The system should be able to read the file </a:t>
            </a:r>
            <a:r>
              <a:rPr lang="en-US" sz="1200" dirty="0" smtClean="0"/>
              <a:t>UG_ROOMS and </a:t>
            </a:r>
            <a:r>
              <a:rPr lang="en-US" sz="1200" dirty="0"/>
              <a:t>import the data into </a:t>
            </a:r>
          </a:p>
          <a:p>
            <a:pPr marL="0" indent="0">
              <a:buNone/>
            </a:pPr>
            <a:r>
              <a:rPr lang="en-US" sz="1200" dirty="0" smtClean="0"/>
              <a:t>ROOMS Table </a:t>
            </a:r>
            <a:r>
              <a:rPr lang="en-US" sz="1200" dirty="0"/>
              <a:t>using SQL * LOADER and PL/SQL Procedure</a:t>
            </a:r>
            <a:r>
              <a:rPr lang="en-US" sz="1200" dirty="0" smtClean="0"/>
              <a:t>.</a:t>
            </a:r>
          </a:p>
          <a:p>
            <a:r>
              <a:rPr lang="en-US" sz="1200" dirty="0" smtClean="0"/>
              <a:t>The system should be able to read the file UG_GUEST.dat and import the data into </a:t>
            </a:r>
          </a:p>
          <a:p>
            <a:pPr marL="0" indent="0">
              <a:buNone/>
            </a:pPr>
            <a:r>
              <a:rPr lang="en-US" sz="1200" dirty="0" smtClean="0"/>
              <a:t>GUEST Table using SQL * LOADER and PL/SQL Procedure.</a:t>
            </a:r>
          </a:p>
          <a:p>
            <a:pPr marL="0" indent="0">
              <a:buNone/>
            </a:pPr>
            <a:r>
              <a:rPr lang="en-US" sz="1500" dirty="0" smtClean="0"/>
              <a:t>===============================================================================================================</a:t>
            </a:r>
          </a:p>
          <a:p>
            <a:r>
              <a:rPr lang="en-US" sz="1500" dirty="0" smtClean="0"/>
              <a:t>In </a:t>
            </a:r>
            <a:r>
              <a:rPr lang="en-US" sz="1500" dirty="0" smtClean="0"/>
              <a:t>the system there must be a form to make reservation for a particular hotel from a group of hotels.</a:t>
            </a:r>
          </a:p>
          <a:p>
            <a:r>
              <a:rPr lang="en-US" sz="1500" dirty="0" smtClean="0"/>
              <a:t>In the system there must be a form for our new guest to sign up to our portal.</a:t>
            </a:r>
          </a:p>
          <a:p>
            <a:r>
              <a:rPr lang="en-US" sz="1500" dirty="0" smtClean="0"/>
              <a:t>In the system there must be required </a:t>
            </a:r>
            <a:r>
              <a:rPr lang="en-US" sz="1500" dirty="0" smtClean="0"/>
              <a:t>number </a:t>
            </a:r>
            <a:r>
              <a:rPr lang="en-US" sz="1500" dirty="0" smtClean="0"/>
              <a:t>of validations carried out </a:t>
            </a:r>
            <a:r>
              <a:rPr lang="en-US" sz="1500" dirty="0" smtClean="0"/>
              <a:t>based on functionality in the project.</a:t>
            </a:r>
            <a:endParaRPr lang="en-US" sz="1500" dirty="0" smtClean="0"/>
          </a:p>
          <a:p>
            <a:r>
              <a:rPr lang="en-US" sz="1500" dirty="0" smtClean="0"/>
              <a:t>The system should be able to generate the Billing Report for all the customer who has booked the hotel with us .</a:t>
            </a:r>
          </a:p>
          <a:p>
            <a:pPr marL="0" indent="0">
              <a:buNone/>
            </a:pPr>
            <a:endParaRPr lang="en-US" sz="1500" dirty="0" smtClean="0"/>
          </a:p>
          <a:p>
            <a:pPr marL="0" indent="0">
              <a:buNone/>
            </a:pPr>
            <a:endParaRPr lang="en-US" dirty="0" smtClean="0"/>
          </a:p>
          <a:p>
            <a:pPr>
              <a:buFont typeface="Wingdings" panose="05000000000000000000" pitchFamily="2" charset="2"/>
              <a:buChar char="Ø"/>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21552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75" y="90616"/>
            <a:ext cx="6254806" cy="663146"/>
          </a:xfrm>
        </p:spPr>
        <p:txBody>
          <a:bodyPr>
            <a:normAutofit fontScale="90000"/>
          </a:bodyPr>
          <a:lstStyle/>
          <a:p>
            <a:r>
              <a:rPr lang="en-US" dirty="0" smtClean="0"/>
              <a:t>MD70(TECHNICAL SPECIFICATION)</a:t>
            </a:r>
            <a:endParaRPr lang="en-US" dirty="0"/>
          </a:p>
        </p:txBody>
      </p:sp>
      <p:sp>
        <p:nvSpPr>
          <p:cNvPr id="3" name="Content Placeholder 2"/>
          <p:cNvSpPr>
            <a:spLocks noGrp="1"/>
          </p:cNvSpPr>
          <p:nvPr>
            <p:ph idx="1"/>
          </p:nvPr>
        </p:nvSpPr>
        <p:spPr>
          <a:xfrm>
            <a:off x="854448" y="1713472"/>
            <a:ext cx="8596668" cy="3940713"/>
          </a:xfrm>
        </p:spPr>
        <p:txBody>
          <a:bodyPr/>
          <a:lstStyle/>
          <a:p>
            <a:r>
              <a:rPr lang="en-US" dirty="0"/>
              <a:t>MD 70 is an Technical specification document which would be prepared by </a:t>
            </a:r>
            <a:r>
              <a:rPr lang="en-US" dirty="0" smtClean="0"/>
              <a:t>us as a technical </a:t>
            </a:r>
            <a:r>
              <a:rPr lang="en-US" dirty="0"/>
              <a:t>team by adding the technical things like as T</a:t>
            </a:r>
            <a:r>
              <a:rPr lang="en-US" dirty="0" smtClean="0"/>
              <a:t>ables, view, columns etc. </a:t>
            </a:r>
            <a:r>
              <a:rPr lang="en-US" dirty="0"/>
              <a:t>which are going to be used to fulfill the specific </a:t>
            </a:r>
            <a:r>
              <a:rPr lang="en-US" dirty="0" smtClean="0"/>
              <a:t>requirement which has been defined </a:t>
            </a:r>
            <a:r>
              <a:rPr lang="en-US" dirty="0"/>
              <a:t>based on </a:t>
            </a:r>
            <a:r>
              <a:rPr lang="en-US" dirty="0" smtClean="0"/>
              <a:t>our functional </a:t>
            </a:r>
            <a:r>
              <a:rPr lang="en-US" dirty="0"/>
              <a:t>MD 50 document</a:t>
            </a:r>
            <a:r>
              <a:rPr lang="en-US" dirty="0" smtClean="0"/>
              <a:t>.</a:t>
            </a:r>
          </a:p>
          <a:p>
            <a:r>
              <a:rPr lang="en-US" dirty="0" smtClean="0"/>
              <a:t>It includes the approaches you take like, pseudo code, validation, Data source, SQL statements</a:t>
            </a:r>
            <a:endParaRPr lang="en-US" dirty="0" smtClean="0"/>
          </a:p>
          <a:p>
            <a:r>
              <a:rPr lang="en-US" dirty="0" smtClean="0"/>
              <a:t>We have normalized the database table which we have created for the Project.</a:t>
            </a:r>
          </a:p>
          <a:p>
            <a:r>
              <a:rPr lang="en-US" dirty="0" smtClean="0"/>
              <a:t>We have also followed all coding standard while creating table, forms, reports.</a:t>
            </a:r>
          </a:p>
          <a:p>
            <a:r>
              <a:rPr lang="en-US" dirty="0" smtClean="0"/>
              <a:t>We have done validations wherever required in the project</a:t>
            </a:r>
            <a:r>
              <a:rPr lang="en-US" dirty="0" smtClean="0"/>
              <a:t>..</a:t>
            </a:r>
            <a:endParaRPr lang="en-US" dirty="0" smtClean="0"/>
          </a:p>
        </p:txBody>
      </p:sp>
    </p:spTree>
    <p:extLst>
      <p:ext uri="{BB962C8B-B14F-4D97-AF65-F5344CB8AC3E}">
        <p14:creationId xmlns:p14="http://schemas.microsoft.com/office/powerpoint/2010/main" val="3394935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864" y="222421"/>
            <a:ext cx="8596668" cy="601362"/>
          </a:xfrm>
        </p:spPr>
        <p:txBody>
          <a:bodyPr>
            <a:normAutofit fontScale="90000"/>
          </a:bodyPr>
          <a:lstStyle/>
          <a:p>
            <a:r>
              <a:rPr lang="en-US" dirty="0" smtClean="0"/>
              <a:t>Coding Standard:</a:t>
            </a:r>
            <a:endParaRPr lang="en-US" dirty="0"/>
          </a:p>
        </p:txBody>
      </p:sp>
      <p:sp>
        <p:nvSpPr>
          <p:cNvPr id="5" name="Content Placeholder 4"/>
          <p:cNvSpPr>
            <a:spLocks noGrp="1"/>
          </p:cNvSpPr>
          <p:nvPr>
            <p:ph idx="1"/>
          </p:nvPr>
        </p:nvSpPr>
        <p:spPr>
          <a:xfrm>
            <a:off x="603194" y="883725"/>
            <a:ext cx="8596668" cy="2393132"/>
          </a:xfrm>
        </p:spPr>
        <p:txBody>
          <a:bodyPr/>
          <a:lstStyle/>
          <a:p>
            <a:r>
              <a:rPr lang="en-US" dirty="0" smtClean="0"/>
              <a:t>The central Purpose of any coding standard for SQL and PL/SQL must deal with database performance, clarity of the code and maintainability of the code.</a:t>
            </a:r>
          </a:p>
          <a:p>
            <a:r>
              <a:rPr lang="en-US" dirty="0" smtClean="0"/>
              <a:t>Coding standard are also used for a unified look of the project and not just for the code .</a:t>
            </a:r>
          </a:p>
          <a:p>
            <a:r>
              <a:rPr lang="en-US" dirty="0" smtClean="0"/>
              <a:t>Example: We have followed this standard to not just to create table but also create file to have unified look of the project. </a:t>
            </a:r>
            <a:endParaRPr lang="en-US" dirty="0"/>
          </a:p>
        </p:txBody>
      </p:sp>
      <p:pic>
        <p:nvPicPr>
          <p:cNvPr id="6" name="Picture 5"/>
          <p:cNvPicPr>
            <a:picLocks noChangeAspect="1"/>
          </p:cNvPicPr>
          <p:nvPr/>
        </p:nvPicPr>
        <p:blipFill>
          <a:blip r:embed="rId2"/>
          <a:stretch>
            <a:fillRect/>
          </a:stretch>
        </p:blipFill>
        <p:spPr>
          <a:xfrm>
            <a:off x="8060634" y="4298798"/>
            <a:ext cx="3634482" cy="2237861"/>
          </a:xfrm>
          <a:prstGeom prst="rect">
            <a:avLst/>
          </a:prstGeom>
        </p:spPr>
      </p:pic>
      <p:pic>
        <p:nvPicPr>
          <p:cNvPr id="7" name="Picture 6"/>
          <p:cNvPicPr>
            <a:picLocks noChangeAspect="1"/>
          </p:cNvPicPr>
          <p:nvPr/>
        </p:nvPicPr>
        <p:blipFill>
          <a:blip r:embed="rId3"/>
          <a:stretch>
            <a:fillRect/>
          </a:stretch>
        </p:blipFill>
        <p:spPr>
          <a:xfrm>
            <a:off x="128846" y="3276856"/>
            <a:ext cx="4315054" cy="3368247"/>
          </a:xfrm>
          <a:prstGeom prst="rect">
            <a:avLst/>
          </a:prstGeom>
        </p:spPr>
      </p:pic>
      <p:pic>
        <p:nvPicPr>
          <p:cNvPr id="8" name="Picture 7"/>
          <p:cNvPicPr>
            <a:picLocks noChangeAspect="1"/>
          </p:cNvPicPr>
          <p:nvPr/>
        </p:nvPicPr>
        <p:blipFill>
          <a:blip r:embed="rId4"/>
          <a:stretch>
            <a:fillRect/>
          </a:stretch>
        </p:blipFill>
        <p:spPr>
          <a:xfrm>
            <a:off x="4552298" y="3337223"/>
            <a:ext cx="3399937" cy="3247512"/>
          </a:xfrm>
          <a:prstGeom prst="rect">
            <a:avLst/>
          </a:prstGeom>
        </p:spPr>
      </p:pic>
    </p:spTree>
    <p:extLst>
      <p:ext uri="{BB962C8B-B14F-4D97-AF65-F5344CB8AC3E}">
        <p14:creationId xmlns:p14="http://schemas.microsoft.com/office/powerpoint/2010/main" val="2664729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56" y="140044"/>
            <a:ext cx="8596668" cy="568411"/>
          </a:xfrm>
        </p:spPr>
        <p:txBody>
          <a:bodyPr>
            <a:normAutofit fontScale="90000"/>
          </a:bodyPr>
          <a:lstStyle/>
          <a:p>
            <a:r>
              <a:rPr lang="en-US" dirty="0" smtClean="0"/>
              <a:t>APPLICATIONS AND PRODUCT USED:</a:t>
            </a:r>
            <a:endParaRPr lang="en-US" dirty="0"/>
          </a:p>
        </p:txBody>
      </p:sp>
      <p:pic>
        <p:nvPicPr>
          <p:cNvPr id="4" name="Content Placeholder 3"/>
          <p:cNvPicPr>
            <a:picLocks noGrp="1" noChangeAspect="1"/>
          </p:cNvPicPr>
          <p:nvPr>
            <p:ph idx="1"/>
          </p:nvPr>
        </p:nvPicPr>
        <p:blipFill>
          <a:blip r:embed="rId2"/>
          <a:stretch>
            <a:fillRect/>
          </a:stretch>
        </p:blipFill>
        <p:spPr>
          <a:xfrm>
            <a:off x="537290" y="2341872"/>
            <a:ext cx="2829180" cy="2640568"/>
          </a:xfrm>
          <a:prstGeom prst="rect">
            <a:avLst/>
          </a:prstGeom>
        </p:spPr>
      </p:pic>
      <p:pic>
        <p:nvPicPr>
          <p:cNvPr id="5" name="Picture 4"/>
          <p:cNvPicPr>
            <a:picLocks noChangeAspect="1"/>
          </p:cNvPicPr>
          <p:nvPr/>
        </p:nvPicPr>
        <p:blipFill>
          <a:blip r:embed="rId3"/>
          <a:stretch>
            <a:fillRect/>
          </a:stretch>
        </p:blipFill>
        <p:spPr>
          <a:xfrm>
            <a:off x="3895465" y="2341872"/>
            <a:ext cx="2618805" cy="2640568"/>
          </a:xfrm>
          <a:prstGeom prst="rect">
            <a:avLst/>
          </a:prstGeom>
        </p:spPr>
      </p:pic>
      <p:sp>
        <p:nvSpPr>
          <p:cNvPr id="6" name="TextBox 5"/>
          <p:cNvSpPr txBox="1"/>
          <p:nvPr/>
        </p:nvSpPr>
        <p:spPr>
          <a:xfrm>
            <a:off x="290156" y="1142995"/>
            <a:ext cx="5721823" cy="923330"/>
          </a:xfrm>
          <a:prstGeom prst="rect">
            <a:avLst/>
          </a:prstGeom>
          <a:noFill/>
        </p:spPr>
        <p:txBody>
          <a:bodyPr wrap="none" rtlCol="0">
            <a:spAutoFit/>
          </a:bodyPr>
          <a:lstStyle/>
          <a:p>
            <a:r>
              <a:rPr lang="en-US" dirty="0" smtClean="0"/>
              <a:t>Product Used :Oracle Developer Suite –DevSuiteHome</a:t>
            </a:r>
          </a:p>
          <a:p>
            <a:r>
              <a:rPr lang="en-US" dirty="0" smtClean="0"/>
              <a:t>Main Application Used :Oracle Forms and Reports</a:t>
            </a:r>
          </a:p>
          <a:p>
            <a:r>
              <a:rPr lang="en-US" dirty="0" smtClean="0"/>
              <a:t>Other Applications Used : PUTTY and WinSCP </a:t>
            </a:r>
          </a:p>
        </p:txBody>
      </p:sp>
      <p:pic>
        <p:nvPicPr>
          <p:cNvPr id="7" name="Picture 6"/>
          <p:cNvPicPr>
            <a:picLocks noChangeAspect="1"/>
          </p:cNvPicPr>
          <p:nvPr/>
        </p:nvPicPr>
        <p:blipFill>
          <a:blip r:embed="rId4"/>
          <a:stretch>
            <a:fillRect/>
          </a:stretch>
        </p:blipFill>
        <p:spPr>
          <a:xfrm>
            <a:off x="7043265" y="2343324"/>
            <a:ext cx="2980381" cy="2639116"/>
          </a:xfrm>
          <a:prstGeom prst="rect">
            <a:avLst/>
          </a:prstGeom>
        </p:spPr>
      </p:pic>
      <p:pic>
        <p:nvPicPr>
          <p:cNvPr id="8" name="Picture 7"/>
          <p:cNvPicPr>
            <a:picLocks noChangeAspect="1"/>
          </p:cNvPicPr>
          <p:nvPr/>
        </p:nvPicPr>
        <p:blipFill>
          <a:blip r:embed="rId5"/>
          <a:stretch>
            <a:fillRect/>
          </a:stretch>
        </p:blipFill>
        <p:spPr>
          <a:xfrm>
            <a:off x="3575191" y="5259439"/>
            <a:ext cx="3076575" cy="1502243"/>
          </a:xfrm>
          <a:prstGeom prst="rect">
            <a:avLst/>
          </a:prstGeom>
        </p:spPr>
      </p:pic>
      <p:pic>
        <p:nvPicPr>
          <p:cNvPr id="1026" name="Picture 2" descr="Image result for ORACLE DEVELOPER SUI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6061" y="1218897"/>
            <a:ext cx="3124458"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51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5868" y="0"/>
            <a:ext cx="3894189" cy="606426"/>
          </a:xfrm>
        </p:spPr>
        <p:txBody>
          <a:bodyPr>
            <a:normAutofit fontScale="90000"/>
          </a:bodyPr>
          <a:lstStyle/>
          <a:p>
            <a:r>
              <a:rPr lang="en-US" b="1" dirty="0"/>
              <a:t>I</a:t>
            </a:r>
            <a:r>
              <a:rPr lang="en-US" b="1" dirty="0" smtClean="0"/>
              <a:t>MPLEMENTATION</a:t>
            </a:r>
            <a:endParaRPr lang="en-US" b="1" dirty="0"/>
          </a:p>
        </p:txBody>
      </p:sp>
      <p:sp>
        <p:nvSpPr>
          <p:cNvPr id="4" name="Title 1"/>
          <p:cNvSpPr txBox="1">
            <a:spLocks/>
          </p:cNvSpPr>
          <p:nvPr/>
        </p:nvSpPr>
        <p:spPr>
          <a:xfrm>
            <a:off x="397258" y="606426"/>
            <a:ext cx="2667218" cy="597244"/>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SQL*LOADER</a:t>
            </a:r>
            <a:endParaRPr lang="en-US" b="1" dirty="0"/>
          </a:p>
        </p:txBody>
      </p:sp>
      <p:pic>
        <p:nvPicPr>
          <p:cNvPr id="7" name="Picture 6"/>
          <p:cNvPicPr>
            <a:picLocks noChangeAspect="1"/>
          </p:cNvPicPr>
          <p:nvPr/>
        </p:nvPicPr>
        <p:blipFill>
          <a:blip r:embed="rId2"/>
          <a:stretch>
            <a:fillRect/>
          </a:stretch>
        </p:blipFill>
        <p:spPr>
          <a:xfrm>
            <a:off x="669106" y="5401034"/>
            <a:ext cx="11068882" cy="1299563"/>
          </a:xfrm>
          <a:prstGeom prst="rect">
            <a:avLst/>
          </a:prstGeom>
        </p:spPr>
      </p:pic>
      <p:pic>
        <p:nvPicPr>
          <p:cNvPr id="8" name="Picture 7"/>
          <p:cNvPicPr>
            <a:picLocks noChangeAspect="1"/>
          </p:cNvPicPr>
          <p:nvPr/>
        </p:nvPicPr>
        <p:blipFill>
          <a:blip r:embed="rId3"/>
          <a:stretch>
            <a:fillRect/>
          </a:stretch>
        </p:blipFill>
        <p:spPr>
          <a:xfrm>
            <a:off x="106558" y="3721471"/>
            <a:ext cx="4940575" cy="1237514"/>
          </a:xfrm>
          <a:prstGeom prst="rect">
            <a:avLst/>
          </a:prstGeom>
        </p:spPr>
      </p:pic>
      <p:sp>
        <p:nvSpPr>
          <p:cNvPr id="10" name="TextBox 9"/>
          <p:cNvSpPr txBox="1"/>
          <p:nvPr/>
        </p:nvSpPr>
        <p:spPr>
          <a:xfrm>
            <a:off x="0" y="1466470"/>
            <a:ext cx="4231095" cy="2031325"/>
          </a:xfrm>
          <a:prstGeom prst="rect">
            <a:avLst/>
          </a:prstGeom>
          <a:noFill/>
        </p:spPr>
        <p:txBody>
          <a:bodyPr wrap="none" rtlCol="0">
            <a:spAutoFit/>
          </a:bodyPr>
          <a:lstStyle/>
          <a:p>
            <a:r>
              <a:rPr lang="en-US" dirty="0" smtClean="0"/>
              <a:t>DUMPED DATA TO THE DATABASE TABLE </a:t>
            </a:r>
          </a:p>
          <a:p>
            <a:r>
              <a:rPr lang="en-US" dirty="0" smtClean="0"/>
              <a:t>USING SQL*LOADER </a:t>
            </a:r>
          </a:p>
          <a:p>
            <a:endParaRPr lang="en-US" dirty="0"/>
          </a:p>
          <a:p>
            <a:endParaRPr lang="en-US" dirty="0" smtClean="0"/>
          </a:p>
          <a:p>
            <a:endParaRPr lang="en-US" dirty="0"/>
          </a:p>
          <a:p>
            <a:r>
              <a:rPr lang="en-US" dirty="0" smtClean="0"/>
              <a:t>Example of one of the data dumped</a:t>
            </a:r>
          </a:p>
          <a:p>
            <a:r>
              <a:rPr lang="en-US" dirty="0" smtClean="0"/>
              <a:t>using SQL*LOADER</a:t>
            </a:r>
            <a:endParaRPr lang="en-US" dirty="0"/>
          </a:p>
        </p:txBody>
      </p:sp>
      <p:pic>
        <p:nvPicPr>
          <p:cNvPr id="11" name="Picture 10"/>
          <p:cNvPicPr>
            <a:picLocks noChangeAspect="1"/>
          </p:cNvPicPr>
          <p:nvPr/>
        </p:nvPicPr>
        <p:blipFill>
          <a:blip r:embed="rId4"/>
          <a:stretch>
            <a:fillRect/>
          </a:stretch>
        </p:blipFill>
        <p:spPr>
          <a:xfrm>
            <a:off x="5145988" y="554096"/>
            <a:ext cx="7046012" cy="4846938"/>
          </a:xfrm>
          <a:prstGeom prst="rect">
            <a:avLst/>
          </a:prstGeom>
        </p:spPr>
      </p:pic>
    </p:spTree>
    <p:extLst>
      <p:ext uri="{BB962C8B-B14F-4D97-AF65-F5344CB8AC3E}">
        <p14:creationId xmlns:p14="http://schemas.microsoft.com/office/powerpoint/2010/main" val="972338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919" y="169734"/>
            <a:ext cx="4575189" cy="663146"/>
          </a:xfrm>
        </p:spPr>
        <p:txBody>
          <a:bodyPr>
            <a:normAutofit/>
          </a:bodyPr>
          <a:lstStyle/>
          <a:p>
            <a:r>
              <a:rPr lang="en-US" b="1" dirty="0" smtClean="0"/>
              <a:t>PL/SQL PROCEDURE</a:t>
            </a:r>
            <a:endParaRPr lang="en-US" b="1" dirty="0"/>
          </a:p>
        </p:txBody>
      </p:sp>
      <p:pic>
        <p:nvPicPr>
          <p:cNvPr id="4" name="Content Placeholder 3"/>
          <p:cNvPicPr>
            <a:picLocks noGrp="1" noChangeAspect="1"/>
          </p:cNvPicPr>
          <p:nvPr>
            <p:ph idx="1"/>
          </p:nvPr>
        </p:nvPicPr>
        <p:blipFill>
          <a:blip r:embed="rId2"/>
          <a:stretch>
            <a:fillRect/>
          </a:stretch>
        </p:blipFill>
        <p:spPr>
          <a:xfrm>
            <a:off x="1761286" y="1171983"/>
            <a:ext cx="7092778" cy="3881437"/>
          </a:xfrm>
          <a:prstGeom prst="rect">
            <a:avLst/>
          </a:prstGeom>
        </p:spPr>
      </p:pic>
      <p:pic>
        <p:nvPicPr>
          <p:cNvPr id="3" name="Picture 2"/>
          <p:cNvPicPr>
            <a:picLocks noChangeAspect="1"/>
          </p:cNvPicPr>
          <p:nvPr/>
        </p:nvPicPr>
        <p:blipFill>
          <a:blip r:embed="rId3"/>
          <a:stretch>
            <a:fillRect/>
          </a:stretch>
        </p:blipFill>
        <p:spPr>
          <a:xfrm>
            <a:off x="1761287" y="5053421"/>
            <a:ext cx="7092778" cy="1059055"/>
          </a:xfrm>
          <a:prstGeom prst="rect">
            <a:avLst/>
          </a:prstGeom>
        </p:spPr>
      </p:pic>
    </p:spTree>
    <p:extLst>
      <p:ext uri="{BB962C8B-B14F-4D97-AF65-F5344CB8AC3E}">
        <p14:creationId xmlns:p14="http://schemas.microsoft.com/office/powerpoint/2010/main" val="1920547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1412" y="3323968"/>
            <a:ext cx="1642428" cy="24219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8606" y="152400"/>
            <a:ext cx="8596668" cy="619443"/>
          </a:xfrm>
        </p:spPr>
        <p:txBody>
          <a:bodyPr>
            <a:normAutofit fontScale="90000"/>
          </a:bodyPr>
          <a:lstStyle/>
          <a:p>
            <a:r>
              <a:rPr lang="en-IN" altLang="en-US" dirty="0"/>
              <a:t>PROJECT FLOW</a:t>
            </a:r>
          </a:p>
        </p:txBody>
      </p:sp>
      <p:sp>
        <p:nvSpPr>
          <p:cNvPr id="4" name="Rectangle 4"/>
          <p:cNvSpPr/>
          <p:nvPr/>
        </p:nvSpPr>
        <p:spPr>
          <a:xfrm>
            <a:off x="2874010" y="2148205"/>
            <a:ext cx="1098550" cy="67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2000" kern="100">
                <a:latin typeface="Calibri" panose="020F0502020204030204"/>
                <a:ea typeface="Calibri" panose="020F0502020204030204"/>
                <a:cs typeface="Times New Roman" panose="02020603050405020304"/>
                <a:sym typeface="Times New Roman" panose="02020603050405020304"/>
              </a:rPr>
              <a:t>LIST OF HOTELS</a:t>
            </a:r>
          </a:p>
        </p:txBody>
      </p:sp>
      <p:sp>
        <p:nvSpPr>
          <p:cNvPr id="6" name="Rectangle 6"/>
          <p:cNvSpPr/>
          <p:nvPr/>
        </p:nvSpPr>
        <p:spPr>
          <a:xfrm>
            <a:off x="730763" y="2148205"/>
            <a:ext cx="135191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2000" kern="100">
                <a:latin typeface="Calibri" panose="020F0502020204030204"/>
                <a:ea typeface="Calibri" panose="020F0502020204030204"/>
                <a:cs typeface="Times New Roman" panose="02020603050405020304"/>
                <a:sym typeface="Times New Roman" panose="02020603050405020304"/>
              </a:rPr>
              <a:t>SEARCH HOTEL</a:t>
            </a:r>
          </a:p>
        </p:txBody>
      </p:sp>
      <p:sp>
        <p:nvSpPr>
          <p:cNvPr id="8" name="Rectangle 8"/>
          <p:cNvSpPr/>
          <p:nvPr/>
        </p:nvSpPr>
        <p:spPr>
          <a:xfrm>
            <a:off x="4734560" y="2148205"/>
            <a:ext cx="1692275" cy="74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2000" kern="100">
                <a:latin typeface="Calibri" panose="020F0502020204030204"/>
                <a:ea typeface="Calibri" panose="020F0502020204030204"/>
                <a:cs typeface="Times New Roman" panose="02020603050405020304"/>
                <a:sym typeface="Times New Roman" panose="02020603050405020304"/>
              </a:rPr>
              <a:t>HOTEL</a:t>
            </a:r>
          </a:p>
          <a:p>
            <a:pPr algn="ctr">
              <a:lnSpc>
                <a:spcPct val="108000"/>
              </a:lnSpc>
              <a:spcAft>
                <a:spcPts val="800"/>
              </a:spcAft>
            </a:pPr>
            <a:r>
              <a:rPr lang="en-US" altLang="zh-CN" sz="2000" kern="100">
                <a:latin typeface="Calibri" panose="020F0502020204030204"/>
                <a:ea typeface="Calibri" panose="020F0502020204030204"/>
                <a:cs typeface="Times New Roman" panose="02020603050405020304"/>
                <a:sym typeface="Times New Roman" panose="02020603050405020304"/>
              </a:rPr>
              <a:t>DESCRIPTION</a:t>
            </a:r>
          </a:p>
        </p:txBody>
      </p:sp>
      <p:sp>
        <p:nvSpPr>
          <p:cNvPr id="10" name="Rectangle 10"/>
          <p:cNvSpPr/>
          <p:nvPr/>
        </p:nvSpPr>
        <p:spPr>
          <a:xfrm>
            <a:off x="7200900" y="2148205"/>
            <a:ext cx="961390" cy="74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2000" kern="100">
                <a:latin typeface="Calibri" panose="020F0502020204030204"/>
                <a:ea typeface="Calibri" panose="020F0502020204030204"/>
                <a:cs typeface="Times New Roman" panose="02020603050405020304"/>
                <a:sym typeface="Times New Roman" panose="02020603050405020304"/>
              </a:rPr>
              <a:t>BOOK HOTEL</a:t>
            </a:r>
          </a:p>
        </p:txBody>
      </p:sp>
      <p:sp>
        <p:nvSpPr>
          <p:cNvPr id="12" name="Rectangle 12"/>
          <p:cNvSpPr/>
          <p:nvPr/>
        </p:nvSpPr>
        <p:spPr>
          <a:xfrm>
            <a:off x="1434465" y="3471545"/>
            <a:ext cx="1090295"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2000" kern="100">
                <a:latin typeface="Calibri" panose="020F0502020204030204"/>
                <a:ea typeface="Calibri" panose="020F0502020204030204"/>
                <a:cs typeface="Times New Roman" panose="02020603050405020304"/>
                <a:sym typeface="Times New Roman" panose="02020603050405020304"/>
              </a:rPr>
              <a:t>LOGIN</a:t>
            </a:r>
          </a:p>
        </p:txBody>
      </p:sp>
      <p:sp>
        <p:nvSpPr>
          <p:cNvPr id="14" name="Rectangle 14"/>
          <p:cNvSpPr/>
          <p:nvPr/>
        </p:nvSpPr>
        <p:spPr>
          <a:xfrm>
            <a:off x="3249930" y="3471545"/>
            <a:ext cx="1691640"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2000" kern="100">
                <a:latin typeface="Calibri" panose="020F0502020204030204"/>
                <a:ea typeface="Calibri" panose="020F0502020204030204"/>
                <a:cs typeface="Times New Roman" panose="02020603050405020304"/>
                <a:sym typeface="Times New Roman" panose="02020603050405020304"/>
              </a:rPr>
              <a:t>RESERVATION FORM</a:t>
            </a:r>
          </a:p>
        </p:txBody>
      </p:sp>
      <p:sp>
        <p:nvSpPr>
          <p:cNvPr id="17" name="Rectangle 17"/>
          <p:cNvSpPr/>
          <p:nvPr/>
        </p:nvSpPr>
        <p:spPr>
          <a:xfrm>
            <a:off x="5667375" y="3471545"/>
            <a:ext cx="1217295"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2000" kern="100">
                <a:latin typeface="Calibri" panose="020F0502020204030204"/>
                <a:ea typeface="Calibri" panose="020F0502020204030204"/>
                <a:cs typeface="Times New Roman" panose="02020603050405020304"/>
                <a:sym typeface="Times New Roman" panose="02020603050405020304"/>
              </a:rPr>
              <a:t>PAYMENT</a:t>
            </a:r>
          </a:p>
        </p:txBody>
      </p:sp>
      <p:sp>
        <p:nvSpPr>
          <p:cNvPr id="20" name="Rectangle 20"/>
          <p:cNvSpPr/>
          <p:nvPr/>
        </p:nvSpPr>
        <p:spPr>
          <a:xfrm>
            <a:off x="7498715" y="3470910"/>
            <a:ext cx="1775460" cy="6877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2000" kern="100">
                <a:latin typeface="Calibri" panose="020F0502020204030204"/>
                <a:ea typeface="Calibri" panose="020F0502020204030204"/>
                <a:cs typeface="Times New Roman" panose="02020603050405020304"/>
                <a:sym typeface="Times New Roman" panose="02020603050405020304"/>
              </a:rPr>
              <a:t>SUCCESSFULLY BOOKED</a:t>
            </a:r>
          </a:p>
        </p:txBody>
      </p:sp>
      <p:sp>
        <p:nvSpPr>
          <p:cNvPr id="5" name="Rectangle 12"/>
          <p:cNvSpPr/>
          <p:nvPr/>
        </p:nvSpPr>
        <p:spPr>
          <a:xfrm>
            <a:off x="1434465" y="4733925"/>
            <a:ext cx="1090295" cy="68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IN" altLang="en-US" sz="2000" kern="100">
                <a:latin typeface="Calibri" panose="020F0502020204030204"/>
                <a:ea typeface="Calibri" panose="020F0502020204030204"/>
                <a:cs typeface="Times New Roman" panose="02020603050405020304"/>
                <a:sym typeface="Times New Roman" panose="02020603050405020304"/>
              </a:rPr>
              <a:t>SIGN UP</a:t>
            </a:r>
          </a:p>
        </p:txBody>
      </p:sp>
      <p:cxnSp>
        <p:nvCxnSpPr>
          <p:cNvPr id="7" name="Straight Arrow Connector 6"/>
          <p:cNvCxnSpPr/>
          <p:nvPr/>
        </p:nvCxnSpPr>
        <p:spPr>
          <a:xfrm flipV="1">
            <a:off x="2102363" y="2466975"/>
            <a:ext cx="754380" cy="57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972560" y="2472690"/>
            <a:ext cx="754380" cy="57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446520" y="2466975"/>
            <a:ext cx="754380" cy="57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524760" y="3716020"/>
            <a:ext cx="754380" cy="57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912995" y="3811905"/>
            <a:ext cx="754380" cy="57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744335" y="3806190"/>
            <a:ext cx="754380" cy="57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739900" y="4158615"/>
            <a:ext cx="1905" cy="5753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139950" y="4158615"/>
            <a:ext cx="5080" cy="5302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3"/>
          </p:cNvCxnSpPr>
          <p:nvPr/>
        </p:nvCxnSpPr>
        <p:spPr>
          <a:xfrm flipH="1">
            <a:off x="847725" y="2519045"/>
            <a:ext cx="7314565" cy="668020"/>
          </a:xfrm>
          <a:prstGeom prst="bentConnector3">
            <a:avLst>
              <a:gd name="adj1" fmla="val -3255"/>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12" idx="1"/>
          </p:cNvCxnSpPr>
          <p:nvPr/>
        </p:nvCxnSpPr>
        <p:spPr>
          <a:xfrm rot="5400000" flipV="1">
            <a:off x="817245" y="3197225"/>
            <a:ext cx="648335" cy="586740"/>
          </a:xfrm>
          <a:prstGeom prst="bentConnector2">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49007" y="1249918"/>
            <a:ext cx="3571106" cy="369332"/>
          </a:xfrm>
          <a:prstGeom prst="rect">
            <a:avLst/>
          </a:prstGeom>
          <a:noFill/>
        </p:spPr>
        <p:txBody>
          <a:bodyPr wrap="none" rtlCol="0">
            <a:spAutoFit/>
          </a:bodyPr>
          <a:lstStyle/>
          <a:p>
            <a:r>
              <a:rPr lang="en-US" b="1" dirty="0" smtClean="0">
                <a:latin typeface="Arial Black" panose="020B0A04020102020204" pitchFamily="34" charset="0"/>
              </a:rPr>
              <a:t>UI FLOW OF THE PROJECT</a:t>
            </a:r>
            <a:endParaRPr lang="en-US" b="1"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06" y="20157"/>
            <a:ext cx="9823622" cy="650790"/>
          </a:xfrm>
        </p:spPr>
        <p:txBody>
          <a:bodyPr>
            <a:normAutofit fontScale="90000"/>
          </a:bodyPr>
          <a:lstStyle/>
          <a:p>
            <a:r>
              <a:rPr lang="en-US" b="1" dirty="0" smtClean="0"/>
              <a:t>FORMS AND MENU CREATIONS PROCESS AND FLOW </a:t>
            </a:r>
            <a:endParaRPr lang="en-US" b="1" dirty="0"/>
          </a:p>
        </p:txBody>
      </p:sp>
      <p:pic>
        <p:nvPicPr>
          <p:cNvPr id="6" name="Picture 5"/>
          <p:cNvPicPr>
            <a:picLocks noChangeAspect="1"/>
          </p:cNvPicPr>
          <p:nvPr/>
        </p:nvPicPr>
        <p:blipFill>
          <a:blip r:embed="rId2"/>
          <a:stretch>
            <a:fillRect/>
          </a:stretch>
        </p:blipFill>
        <p:spPr>
          <a:xfrm>
            <a:off x="3761987" y="4594681"/>
            <a:ext cx="8430013" cy="2189704"/>
          </a:xfrm>
          <a:prstGeom prst="rect">
            <a:avLst/>
          </a:prstGeom>
        </p:spPr>
      </p:pic>
      <p:pic>
        <p:nvPicPr>
          <p:cNvPr id="7" name="Picture 6"/>
          <p:cNvPicPr>
            <a:picLocks noChangeAspect="1"/>
          </p:cNvPicPr>
          <p:nvPr/>
        </p:nvPicPr>
        <p:blipFill>
          <a:blip r:embed="rId3"/>
          <a:stretch>
            <a:fillRect/>
          </a:stretch>
        </p:blipFill>
        <p:spPr>
          <a:xfrm>
            <a:off x="6873347" y="670947"/>
            <a:ext cx="5318653" cy="4060095"/>
          </a:xfrm>
          <a:prstGeom prst="rect">
            <a:avLst/>
          </a:prstGeom>
        </p:spPr>
      </p:pic>
      <p:sp>
        <p:nvSpPr>
          <p:cNvPr id="3" name="TextBox 2"/>
          <p:cNvSpPr txBox="1"/>
          <p:nvPr/>
        </p:nvSpPr>
        <p:spPr>
          <a:xfrm>
            <a:off x="3153420" y="2377828"/>
            <a:ext cx="3323217" cy="646331"/>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We used APSTAND Template</a:t>
            </a:r>
          </a:p>
          <a:p>
            <a:r>
              <a:rPr lang="en-US" dirty="0" smtClean="0"/>
              <a:t> to create Form </a:t>
            </a:r>
            <a:endParaRPr lang="en-US" dirty="0"/>
          </a:p>
        </p:txBody>
      </p:sp>
      <p:pic>
        <p:nvPicPr>
          <p:cNvPr id="8" name="Picture 7"/>
          <p:cNvPicPr>
            <a:picLocks noChangeAspect="1"/>
          </p:cNvPicPr>
          <p:nvPr/>
        </p:nvPicPr>
        <p:blipFill>
          <a:blip r:embed="rId4"/>
          <a:stretch>
            <a:fillRect/>
          </a:stretch>
        </p:blipFill>
        <p:spPr>
          <a:xfrm>
            <a:off x="49606" y="670947"/>
            <a:ext cx="2707105" cy="6113438"/>
          </a:xfrm>
          <a:prstGeom prst="rect">
            <a:avLst/>
          </a:prstGeom>
        </p:spPr>
      </p:pic>
    </p:spTree>
    <p:extLst>
      <p:ext uri="{BB962C8B-B14F-4D97-AF65-F5344CB8AC3E}">
        <p14:creationId xmlns:p14="http://schemas.microsoft.com/office/powerpoint/2010/main" val="2526556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1233"/>
            <a:ext cx="8596668" cy="601362"/>
          </a:xfrm>
        </p:spPr>
        <p:txBody>
          <a:bodyPr>
            <a:normAutofit fontScale="90000"/>
          </a:bodyPr>
          <a:lstStyle/>
          <a:p>
            <a:r>
              <a:rPr lang="en-US" dirty="0" smtClean="0"/>
              <a:t>CONTENT</a:t>
            </a:r>
            <a:endParaRPr lang="en-US" dirty="0"/>
          </a:p>
        </p:txBody>
      </p:sp>
      <p:sp>
        <p:nvSpPr>
          <p:cNvPr id="3" name="Content Placeholder 2"/>
          <p:cNvSpPr>
            <a:spLocks noGrp="1"/>
          </p:cNvSpPr>
          <p:nvPr>
            <p:ph idx="1"/>
          </p:nvPr>
        </p:nvSpPr>
        <p:spPr>
          <a:xfrm>
            <a:off x="677334" y="1054443"/>
            <a:ext cx="8596668" cy="4986919"/>
          </a:xfrm>
        </p:spPr>
        <p:txBody>
          <a:bodyPr>
            <a:normAutofit/>
          </a:bodyPr>
          <a:lstStyle/>
          <a:p>
            <a:r>
              <a:rPr lang="en-US" b="1" dirty="0" smtClean="0"/>
              <a:t>ABSTRACT</a:t>
            </a:r>
          </a:p>
          <a:p>
            <a:r>
              <a:rPr lang="en-US" b="1" dirty="0" smtClean="0"/>
              <a:t>ER DIAGRAM</a:t>
            </a:r>
          </a:p>
          <a:p>
            <a:r>
              <a:rPr lang="en-US" b="1" dirty="0" smtClean="0"/>
              <a:t>AIM METHODOLOGY</a:t>
            </a:r>
          </a:p>
          <a:p>
            <a:r>
              <a:rPr lang="en-US" b="1" dirty="0" smtClean="0"/>
              <a:t>MD50 (FUNCTIONAL REQUREMENT)</a:t>
            </a:r>
          </a:p>
          <a:p>
            <a:r>
              <a:rPr lang="en-US" b="1" dirty="0" smtClean="0"/>
              <a:t>MD70 (TECHNICAL SPECIFICATION)</a:t>
            </a:r>
          </a:p>
          <a:p>
            <a:r>
              <a:rPr lang="en-US" b="1" dirty="0" smtClean="0"/>
              <a:t>CODING STANDARD</a:t>
            </a:r>
          </a:p>
          <a:p>
            <a:r>
              <a:rPr lang="en-US" b="1" dirty="0" smtClean="0"/>
              <a:t>APPLICATION AND PRODUCT USED</a:t>
            </a:r>
          </a:p>
          <a:p>
            <a:r>
              <a:rPr lang="en-US" b="1" dirty="0" smtClean="0"/>
              <a:t>IMPLEMENTATION : SQL* LOADER AND PL/SQL PROCEDURE</a:t>
            </a:r>
          </a:p>
          <a:p>
            <a:r>
              <a:rPr lang="en-US" b="1" dirty="0" smtClean="0"/>
              <a:t>PROJECT FLOW</a:t>
            </a:r>
          </a:p>
          <a:p>
            <a:r>
              <a:rPr lang="en-US" b="1" dirty="0" smtClean="0"/>
              <a:t>FORMS CREATION AND REPORT CREATION AND FLOW</a:t>
            </a:r>
          </a:p>
          <a:p>
            <a:r>
              <a:rPr lang="en-US" b="1" dirty="0" smtClean="0"/>
              <a:t>REGISTRATION ON ORACLE APPLICATION</a:t>
            </a:r>
          </a:p>
          <a:p>
            <a:r>
              <a:rPr lang="en-US" b="1" dirty="0" smtClean="0"/>
              <a:t>CONCLUSION</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spTree>
    <p:extLst>
      <p:ext uri="{BB962C8B-B14F-4D97-AF65-F5344CB8AC3E}">
        <p14:creationId xmlns:p14="http://schemas.microsoft.com/office/powerpoint/2010/main" val="2626267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7805" y="65902"/>
            <a:ext cx="5486400" cy="675503"/>
          </a:xfrm>
        </p:spPr>
        <p:txBody>
          <a:bodyPr>
            <a:normAutofit/>
          </a:bodyPr>
          <a:lstStyle/>
          <a:p>
            <a:r>
              <a:rPr lang="en-IN" altLang="en-US" sz="3200" dirty="0" smtClean="0"/>
              <a:t>GROUP OF HOTELS</a:t>
            </a:r>
            <a:r>
              <a:rPr lang="en-US" sz="3200" dirty="0" smtClean="0"/>
              <a:t> FORM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40" y="721175"/>
            <a:ext cx="6243349" cy="3818238"/>
          </a:xfrm>
        </p:spPr>
      </p:pic>
      <p:sp>
        <p:nvSpPr>
          <p:cNvPr id="5" name="Title 1"/>
          <p:cNvSpPr txBox="1">
            <a:spLocks/>
          </p:cNvSpPr>
          <p:nvPr/>
        </p:nvSpPr>
        <p:spPr>
          <a:xfrm>
            <a:off x="67272" y="102973"/>
            <a:ext cx="4566512" cy="638432"/>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US" dirty="0" smtClean="0"/>
              <a:t>DESCRIPTION OF HOTEL</a:t>
            </a:r>
            <a:endParaRPr lang="en-IN" altLang="en-US" dirty="0"/>
          </a:p>
        </p:txBody>
      </p:sp>
      <p:pic>
        <p:nvPicPr>
          <p:cNvPr id="6" name="Content Placeholder 3"/>
          <p:cNvPicPr>
            <a:picLocks noChangeAspect="1"/>
          </p:cNvPicPr>
          <p:nvPr/>
        </p:nvPicPr>
        <p:blipFill>
          <a:blip r:embed="rId3"/>
          <a:stretch>
            <a:fillRect/>
          </a:stretch>
        </p:blipFill>
        <p:spPr>
          <a:xfrm>
            <a:off x="6227805" y="721175"/>
            <a:ext cx="5874433" cy="3772199"/>
          </a:xfrm>
          <a:prstGeom prst="rect">
            <a:avLst/>
          </a:prstGeom>
        </p:spPr>
      </p:pic>
      <p:sp>
        <p:nvSpPr>
          <p:cNvPr id="21" name="Curved Up Arrow 20"/>
          <p:cNvSpPr/>
          <p:nvPr/>
        </p:nvSpPr>
        <p:spPr>
          <a:xfrm>
            <a:off x="1309816" y="4539413"/>
            <a:ext cx="8007179" cy="1330046"/>
          </a:xfrm>
          <a:prstGeom prst="curvedUpArrow">
            <a:avLst>
              <a:gd name="adj1" fmla="val 10764"/>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75" y="115329"/>
            <a:ext cx="2671347" cy="638432"/>
          </a:xfrm>
        </p:spPr>
        <p:txBody>
          <a:bodyPr>
            <a:normAutofit fontScale="90000"/>
          </a:bodyPr>
          <a:lstStyle/>
          <a:p>
            <a:r>
              <a:rPr lang="en-US" b="1" dirty="0" smtClean="0"/>
              <a:t>LOGIN INFO</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53" y="819665"/>
            <a:ext cx="6660632" cy="4013096"/>
          </a:xfrm>
        </p:spPr>
      </p:pic>
      <p:sp>
        <p:nvSpPr>
          <p:cNvPr id="5" name="Title 1"/>
          <p:cNvSpPr txBox="1">
            <a:spLocks/>
          </p:cNvSpPr>
          <p:nvPr/>
        </p:nvSpPr>
        <p:spPr>
          <a:xfrm>
            <a:off x="6286399" y="189470"/>
            <a:ext cx="5905601" cy="63019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US" b="1" dirty="0" smtClean="0">
                <a:solidFill>
                  <a:schemeClr val="accent1">
                    <a:lumMod val="75000"/>
                  </a:schemeClr>
                </a:solidFill>
              </a:rPr>
              <a:t>GUEST REGISTRATION FORM</a:t>
            </a:r>
            <a:endParaRPr lang="en-IN" altLang="en-US" b="1" dirty="0">
              <a:solidFill>
                <a:schemeClr val="accent1">
                  <a:lumMod val="75000"/>
                </a:schemeClr>
              </a:solidFill>
            </a:endParaRPr>
          </a:p>
        </p:txBody>
      </p:sp>
      <p:pic>
        <p:nvPicPr>
          <p:cNvPr id="6" name="Content Placeholder 3"/>
          <p:cNvPicPr>
            <a:picLocks noChangeAspect="1"/>
          </p:cNvPicPr>
          <p:nvPr/>
        </p:nvPicPr>
        <p:blipFill>
          <a:blip r:embed="rId3"/>
          <a:stretch>
            <a:fillRect/>
          </a:stretch>
        </p:blipFill>
        <p:spPr>
          <a:xfrm>
            <a:off x="6313641" y="819665"/>
            <a:ext cx="5878359" cy="3888259"/>
          </a:xfrm>
          <a:prstGeom prst="rect">
            <a:avLst/>
          </a:prstGeom>
        </p:spPr>
      </p:pic>
      <p:sp>
        <p:nvSpPr>
          <p:cNvPr id="3" name="Curved Up Arrow 2"/>
          <p:cNvSpPr/>
          <p:nvPr/>
        </p:nvSpPr>
        <p:spPr>
          <a:xfrm>
            <a:off x="2100649" y="4707924"/>
            <a:ext cx="45719" cy="4571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Up Arrow 6"/>
          <p:cNvSpPr/>
          <p:nvPr/>
        </p:nvSpPr>
        <p:spPr>
          <a:xfrm>
            <a:off x="1964724" y="4779626"/>
            <a:ext cx="7068065" cy="12727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739" y="875486"/>
            <a:ext cx="6061522" cy="3881437"/>
          </a:xfrm>
        </p:spPr>
      </p:pic>
      <p:sp>
        <p:nvSpPr>
          <p:cNvPr id="7" name="Title 1"/>
          <p:cNvSpPr>
            <a:spLocks noGrp="1"/>
          </p:cNvSpPr>
          <p:nvPr>
            <p:ph type="title"/>
          </p:nvPr>
        </p:nvSpPr>
        <p:spPr>
          <a:xfrm>
            <a:off x="363593" y="181232"/>
            <a:ext cx="2745488" cy="613719"/>
          </a:xfrm>
        </p:spPr>
        <p:txBody>
          <a:bodyPr>
            <a:normAutofit/>
          </a:bodyPr>
          <a:lstStyle/>
          <a:p>
            <a:r>
              <a:rPr lang="en-US" sz="3200" b="1" dirty="0" smtClean="0"/>
              <a:t>LOGIN INFO</a:t>
            </a:r>
            <a:endParaRPr lang="en-US" sz="3200" b="1" dirty="0"/>
          </a:p>
        </p:txBody>
      </p:sp>
      <p:sp>
        <p:nvSpPr>
          <p:cNvPr id="8" name="Title 1"/>
          <p:cNvSpPr txBox="1">
            <a:spLocks/>
          </p:cNvSpPr>
          <p:nvPr/>
        </p:nvSpPr>
        <p:spPr>
          <a:xfrm>
            <a:off x="6326261" y="189470"/>
            <a:ext cx="4237546" cy="613719"/>
          </a:xfrm>
          <a:prstGeom prst="rect">
            <a:avLst/>
          </a:prstGeom>
        </p:spPr>
        <p:txBody>
          <a:bodyPr vert="horz" lIns="91440" tIns="45720" rIns="91440" bIns="45720" rtlCol="0" anchor="t">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900" b="1" dirty="0" smtClean="0"/>
              <a:t>RESERVATION</a:t>
            </a:r>
            <a:r>
              <a:rPr lang="en-US" b="1" dirty="0" smtClean="0"/>
              <a:t> DETAILS</a:t>
            </a:r>
            <a:endParaRPr lang="en-US" b="1" dirty="0"/>
          </a:p>
        </p:txBody>
      </p:sp>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726" y="883724"/>
            <a:ext cx="5945712" cy="3750060"/>
          </a:xfrm>
          <a:prstGeom prst="rect">
            <a:avLst/>
          </a:prstGeom>
        </p:spPr>
      </p:pic>
      <p:sp>
        <p:nvSpPr>
          <p:cNvPr id="10" name="Curved Up Arrow 9"/>
          <p:cNvSpPr/>
          <p:nvPr/>
        </p:nvSpPr>
        <p:spPr>
          <a:xfrm>
            <a:off x="2718487" y="4633784"/>
            <a:ext cx="5807676" cy="100089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39" y="288325"/>
            <a:ext cx="3676825" cy="589005"/>
          </a:xfrm>
        </p:spPr>
        <p:txBody>
          <a:bodyPr>
            <a:normAutofit fontScale="90000"/>
          </a:bodyPr>
          <a:lstStyle/>
          <a:p>
            <a:r>
              <a:rPr lang="en-US" dirty="0" smtClean="0"/>
              <a:t>PAYMENT PAGE</a:t>
            </a:r>
            <a:endParaRPr lang="en-US" dirty="0"/>
          </a:p>
        </p:txBody>
      </p:sp>
      <p:sp>
        <p:nvSpPr>
          <p:cNvPr id="6" name="Title 1"/>
          <p:cNvSpPr txBox="1">
            <a:spLocks/>
          </p:cNvSpPr>
          <p:nvPr/>
        </p:nvSpPr>
        <p:spPr>
          <a:xfrm>
            <a:off x="5842458" y="288325"/>
            <a:ext cx="3227401" cy="589005"/>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CARD DETAILS</a:t>
            </a:r>
            <a:endParaRPr lang="en-US" dirty="0"/>
          </a:p>
        </p:txBody>
      </p:sp>
      <p:sp>
        <p:nvSpPr>
          <p:cNvPr id="8" name="Curved Up Arrow 7"/>
          <p:cNvSpPr/>
          <p:nvPr/>
        </p:nvSpPr>
        <p:spPr>
          <a:xfrm>
            <a:off x="2486451" y="4752800"/>
            <a:ext cx="5112954" cy="104251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2"/>
          <a:stretch>
            <a:fillRect/>
          </a:stretch>
        </p:blipFill>
        <p:spPr>
          <a:xfrm>
            <a:off x="92547" y="976184"/>
            <a:ext cx="5353745" cy="3677762"/>
          </a:xfrm>
          <a:prstGeom prst="rect">
            <a:avLst/>
          </a:prstGeom>
        </p:spPr>
      </p:pic>
      <p:pic>
        <p:nvPicPr>
          <p:cNvPr id="9" name="Picture 8"/>
          <p:cNvPicPr>
            <a:picLocks noChangeAspect="1"/>
          </p:cNvPicPr>
          <p:nvPr/>
        </p:nvPicPr>
        <p:blipFill>
          <a:blip r:embed="rId3"/>
          <a:stretch>
            <a:fillRect/>
          </a:stretch>
        </p:blipFill>
        <p:spPr>
          <a:xfrm>
            <a:off x="5595685" y="976184"/>
            <a:ext cx="4924033" cy="367776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0329" y="238898"/>
            <a:ext cx="8596668" cy="650789"/>
          </a:xfrm>
        </p:spPr>
        <p:txBody>
          <a:bodyPr/>
          <a:lstStyle/>
          <a:p>
            <a:r>
              <a:rPr lang="en-IN" altLang="en-US" dirty="0"/>
              <a:t>REPORT PAGE</a:t>
            </a:r>
          </a:p>
        </p:txBody>
      </p:sp>
      <p:pic>
        <p:nvPicPr>
          <p:cNvPr id="4" name="Content Placeholder 3" descr="lastpage"/>
          <p:cNvPicPr>
            <a:picLocks noGrp="1" noChangeAspect="1"/>
          </p:cNvPicPr>
          <p:nvPr>
            <p:ph idx="1"/>
          </p:nvPr>
        </p:nvPicPr>
        <p:blipFill>
          <a:blip r:embed="rId2"/>
          <a:stretch>
            <a:fillRect/>
          </a:stretch>
        </p:blipFill>
        <p:spPr>
          <a:xfrm>
            <a:off x="1342664" y="1039049"/>
            <a:ext cx="7906030" cy="491690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12" y="90616"/>
            <a:ext cx="8596668" cy="601362"/>
          </a:xfrm>
        </p:spPr>
        <p:txBody>
          <a:bodyPr>
            <a:normAutofit fontScale="90000"/>
          </a:bodyPr>
          <a:lstStyle/>
          <a:p>
            <a:r>
              <a:rPr lang="en-US" dirty="0" smtClean="0"/>
              <a:t>SAMPLE REPORT</a:t>
            </a:r>
            <a:endParaRPr lang="en-US" dirty="0"/>
          </a:p>
        </p:txBody>
      </p:sp>
      <p:pic>
        <p:nvPicPr>
          <p:cNvPr id="5" name="Picture 4"/>
          <p:cNvPicPr>
            <a:picLocks noChangeAspect="1"/>
          </p:cNvPicPr>
          <p:nvPr/>
        </p:nvPicPr>
        <p:blipFill>
          <a:blip r:embed="rId2"/>
          <a:stretch>
            <a:fillRect/>
          </a:stretch>
        </p:blipFill>
        <p:spPr>
          <a:xfrm>
            <a:off x="3813081" y="0"/>
            <a:ext cx="4565838" cy="6858000"/>
          </a:xfrm>
          <a:prstGeom prst="rect">
            <a:avLst/>
          </a:prstGeom>
        </p:spPr>
      </p:pic>
    </p:spTree>
    <p:extLst>
      <p:ext uri="{BB962C8B-B14F-4D97-AF65-F5344CB8AC3E}">
        <p14:creationId xmlns:p14="http://schemas.microsoft.com/office/powerpoint/2010/main" val="4196230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23" y="107092"/>
            <a:ext cx="3981163" cy="650789"/>
          </a:xfrm>
        </p:spPr>
        <p:txBody>
          <a:bodyPr/>
          <a:lstStyle/>
          <a:p>
            <a:r>
              <a:rPr lang="en-US" dirty="0" smtClean="0"/>
              <a:t>REPORT CREATION</a:t>
            </a:r>
            <a:endParaRPr lang="en-US" dirty="0"/>
          </a:p>
        </p:txBody>
      </p:sp>
      <p:pic>
        <p:nvPicPr>
          <p:cNvPr id="5" name="Picture 4"/>
          <p:cNvPicPr>
            <a:picLocks noChangeAspect="1"/>
          </p:cNvPicPr>
          <p:nvPr/>
        </p:nvPicPr>
        <p:blipFill>
          <a:blip r:embed="rId2"/>
          <a:stretch>
            <a:fillRect/>
          </a:stretch>
        </p:blipFill>
        <p:spPr>
          <a:xfrm>
            <a:off x="375851" y="852088"/>
            <a:ext cx="3924300" cy="5804086"/>
          </a:xfrm>
          <a:prstGeom prst="rect">
            <a:avLst/>
          </a:prstGeom>
        </p:spPr>
      </p:pic>
      <p:sp>
        <p:nvSpPr>
          <p:cNvPr id="6" name="Content Placeholder 5"/>
          <p:cNvSpPr>
            <a:spLocks noGrp="1"/>
          </p:cNvSpPr>
          <p:nvPr>
            <p:ph idx="1"/>
          </p:nvPr>
        </p:nvSpPr>
        <p:spPr>
          <a:xfrm>
            <a:off x="4300151" y="852088"/>
            <a:ext cx="7768282" cy="2465594"/>
          </a:xfrm>
        </p:spPr>
        <p:txBody>
          <a:bodyPr>
            <a:normAutofit lnSpcReduction="10000"/>
          </a:bodyPr>
          <a:lstStyle/>
          <a:p>
            <a:r>
              <a:rPr lang="en-US" dirty="0" smtClean="0"/>
              <a:t>WE HAVE COMBINED TWO TABLE TO GENERATE THE BILLING REPORT AFTER RESERVATION IS MADE BY THE GUEST USING THERE RESERVATION ID.</a:t>
            </a:r>
            <a:endParaRPr lang="en-US" dirty="0"/>
          </a:p>
          <a:p>
            <a:r>
              <a:rPr lang="en-US" dirty="0" smtClean="0"/>
              <a:t>THE TWO TABLE ARE :</a:t>
            </a:r>
          </a:p>
          <a:p>
            <a:pPr marL="0" indent="0">
              <a:buNone/>
            </a:pPr>
            <a:r>
              <a:rPr lang="en-US" dirty="0" smtClean="0"/>
              <a:t>				RESERVATION TABLE</a:t>
            </a:r>
          </a:p>
          <a:p>
            <a:pPr marL="0" indent="0">
              <a:buNone/>
            </a:pPr>
            <a:r>
              <a:rPr lang="en-US" dirty="0"/>
              <a:t>	</a:t>
            </a:r>
            <a:r>
              <a:rPr lang="en-US" dirty="0" smtClean="0"/>
              <a:t>					&amp;</a:t>
            </a:r>
          </a:p>
          <a:p>
            <a:pPr marL="0" indent="0">
              <a:buNone/>
            </a:pPr>
            <a:r>
              <a:rPr lang="en-US" dirty="0"/>
              <a:t>	</a:t>
            </a:r>
            <a:r>
              <a:rPr lang="en-US" dirty="0" smtClean="0"/>
              <a:t>				GUEST TABLE</a:t>
            </a:r>
          </a:p>
          <a:p>
            <a:pPr marL="0" indent="0">
              <a:buNone/>
            </a:pPr>
            <a:endParaRPr lang="en-US" dirty="0"/>
          </a:p>
        </p:txBody>
      </p:sp>
      <p:pic>
        <p:nvPicPr>
          <p:cNvPr id="8" name="Picture 7"/>
          <p:cNvPicPr>
            <a:picLocks noChangeAspect="1"/>
          </p:cNvPicPr>
          <p:nvPr/>
        </p:nvPicPr>
        <p:blipFill>
          <a:blip r:embed="rId3"/>
          <a:stretch>
            <a:fillRect/>
          </a:stretch>
        </p:blipFill>
        <p:spPr>
          <a:xfrm>
            <a:off x="5140410" y="3317897"/>
            <a:ext cx="5436974" cy="3338277"/>
          </a:xfrm>
          <a:prstGeom prst="rect">
            <a:avLst/>
          </a:prstGeom>
        </p:spPr>
      </p:pic>
    </p:spTree>
    <p:extLst>
      <p:ext uri="{BB962C8B-B14F-4D97-AF65-F5344CB8AC3E}">
        <p14:creationId xmlns:p14="http://schemas.microsoft.com/office/powerpoint/2010/main" val="1724562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4" y="127686"/>
            <a:ext cx="8596668" cy="700216"/>
          </a:xfrm>
        </p:spPr>
        <p:txBody>
          <a:bodyPr/>
          <a:lstStyle/>
          <a:p>
            <a:r>
              <a:rPr lang="en-US" dirty="0" smtClean="0"/>
              <a:t>OVERVIEW OF OUR REPORT CREATION</a:t>
            </a:r>
            <a:endParaRPr lang="en-US" dirty="0"/>
          </a:p>
        </p:txBody>
      </p:sp>
      <p:pic>
        <p:nvPicPr>
          <p:cNvPr id="4" name="Content Placeholder 3"/>
          <p:cNvPicPr>
            <a:picLocks noGrp="1" noChangeAspect="1"/>
          </p:cNvPicPr>
          <p:nvPr>
            <p:ph idx="1"/>
          </p:nvPr>
        </p:nvPicPr>
        <p:blipFill>
          <a:blip r:embed="rId2"/>
          <a:stretch>
            <a:fillRect/>
          </a:stretch>
        </p:blipFill>
        <p:spPr>
          <a:xfrm>
            <a:off x="1645498" y="827902"/>
            <a:ext cx="6661040" cy="5934505"/>
          </a:xfrm>
          <a:prstGeom prst="rect">
            <a:avLst/>
          </a:prstGeom>
        </p:spPr>
      </p:pic>
    </p:spTree>
    <p:extLst>
      <p:ext uri="{BB962C8B-B14F-4D97-AF65-F5344CB8AC3E}">
        <p14:creationId xmlns:p14="http://schemas.microsoft.com/office/powerpoint/2010/main" val="2125579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71898" cy="1083276"/>
          </a:xfrm>
        </p:spPr>
        <p:txBody>
          <a:bodyPr>
            <a:normAutofit fontScale="90000"/>
          </a:bodyPr>
          <a:lstStyle/>
          <a:p>
            <a:r>
              <a:rPr lang="en-US" b="1" dirty="0" smtClean="0"/>
              <a:t>REGISTRING OUR FORMS AND REPORT ON ORACLE APPLICATIONS</a:t>
            </a:r>
            <a:endParaRPr lang="en-US" b="1" dirty="0"/>
          </a:p>
        </p:txBody>
      </p:sp>
      <p:pic>
        <p:nvPicPr>
          <p:cNvPr id="4" name="Content Placeholder 3"/>
          <p:cNvPicPr>
            <a:picLocks noGrp="1" noChangeAspect="1"/>
          </p:cNvPicPr>
          <p:nvPr>
            <p:ph idx="1"/>
          </p:nvPr>
        </p:nvPicPr>
        <p:blipFill>
          <a:blip r:embed="rId2"/>
          <a:stretch>
            <a:fillRect/>
          </a:stretch>
        </p:blipFill>
        <p:spPr>
          <a:xfrm>
            <a:off x="140044" y="3575533"/>
            <a:ext cx="5906530" cy="3046122"/>
          </a:xfrm>
          <a:prstGeom prst="rect">
            <a:avLst/>
          </a:prstGeom>
        </p:spPr>
      </p:pic>
      <p:sp>
        <p:nvSpPr>
          <p:cNvPr id="6" name="TextBox 5"/>
          <p:cNvSpPr txBox="1"/>
          <p:nvPr/>
        </p:nvSpPr>
        <p:spPr>
          <a:xfrm>
            <a:off x="6437871" y="1532239"/>
            <a:ext cx="5754130"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After linking all Forms ,Reports, Menu together.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a:t>
            </a:r>
            <a:r>
              <a:rPr lang="en-US" dirty="0"/>
              <a:t>have saved our forms  and moved it to winSCP to /</a:t>
            </a:r>
            <a:r>
              <a:rPr lang="en-US" dirty="0" err="1"/>
              <a:t>dbfiles</a:t>
            </a:r>
            <a:r>
              <a:rPr lang="en-US" dirty="0"/>
              <a:t>/</a:t>
            </a:r>
            <a:r>
              <a:rPr lang="en-US" dirty="0" err="1"/>
              <a:t>applcsf</a:t>
            </a:r>
            <a:r>
              <a:rPr lang="en-US" dirty="0"/>
              <a:t>/</a:t>
            </a:r>
            <a:r>
              <a:rPr lang="en-US" dirty="0" err="1"/>
              <a:t>cust</a:t>
            </a:r>
            <a:r>
              <a:rPr lang="en-US" dirty="0"/>
              <a:t>/forms/US from the local </a:t>
            </a:r>
            <a:r>
              <a:rPr lang="en-US" dirty="0" smtClean="0"/>
              <a:t>folder.</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We have saved our </a:t>
            </a:r>
            <a:r>
              <a:rPr lang="en-US" dirty="0" smtClean="0"/>
              <a:t>Reports and </a:t>
            </a:r>
            <a:r>
              <a:rPr lang="en-US" dirty="0"/>
              <a:t>moved it to winSCP to /</a:t>
            </a:r>
            <a:r>
              <a:rPr lang="en-US" dirty="0" err="1" smtClean="0"/>
              <a:t>dbfiles</a:t>
            </a:r>
            <a:r>
              <a:rPr lang="en-US" dirty="0" smtClean="0"/>
              <a:t>/</a:t>
            </a:r>
            <a:r>
              <a:rPr lang="en-US" dirty="0" err="1" smtClean="0"/>
              <a:t>applcsf</a:t>
            </a:r>
            <a:r>
              <a:rPr lang="en-US" dirty="0" smtClean="0"/>
              <a:t>/</a:t>
            </a:r>
            <a:r>
              <a:rPr lang="en-US" dirty="0" err="1" smtClean="0"/>
              <a:t>cust</a:t>
            </a:r>
            <a:r>
              <a:rPr lang="en-US" dirty="0" smtClean="0"/>
              <a:t>/reports/US </a:t>
            </a:r>
            <a:r>
              <a:rPr lang="en-US" dirty="0"/>
              <a:t>from the local </a:t>
            </a:r>
            <a:r>
              <a:rPr lang="en-US" dirty="0" smtClean="0"/>
              <a:t>folder.</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smtClean="0"/>
              <a:t>Then we have compiled our forms and menu in PUTTY.</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smtClean="0"/>
              <a:t>Then we successfully Registered the Forms and Reports on the Oracle Application.</a:t>
            </a:r>
          </a:p>
          <a:p>
            <a:pPr marL="285750" indent="-285750">
              <a:buFont typeface="Arial" panose="020B0604020202020204" pitchFamily="34" charset="0"/>
              <a:buChar char="•"/>
            </a:pPr>
            <a:endParaRPr lang="en-US" dirty="0" smtClean="0"/>
          </a:p>
        </p:txBody>
      </p:sp>
      <p:pic>
        <p:nvPicPr>
          <p:cNvPr id="3" name="Picture 2"/>
          <p:cNvPicPr>
            <a:picLocks noChangeAspect="1"/>
          </p:cNvPicPr>
          <p:nvPr/>
        </p:nvPicPr>
        <p:blipFill>
          <a:blip r:embed="rId3"/>
          <a:stretch>
            <a:fillRect/>
          </a:stretch>
        </p:blipFill>
        <p:spPr>
          <a:xfrm>
            <a:off x="69121" y="1083276"/>
            <a:ext cx="5977452" cy="2453717"/>
          </a:xfrm>
          <a:prstGeom prst="rect">
            <a:avLst/>
          </a:prstGeom>
        </p:spPr>
      </p:pic>
    </p:spTree>
    <p:extLst>
      <p:ext uri="{BB962C8B-B14F-4D97-AF65-F5344CB8AC3E}">
        <p14:creationId xmlns:p14="http://schemas.microsoft.com/office/powerpoint/2010/main" val="1977936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4184"/>
            <a:ext cx="8596668" cy="650789"/>
          </a:xfrm>
        </p:spPr>
        <p:txBody>
          <a:bodyPr/>
          <a:lstStyle/>
          <a:p>
            <a:r>
              <a:rPr lang="en-US" dirty="0" smtClean="0"/>
              <a:t>CONCLUSION:</a:t>
            </a:r>
            <a:endParaRPr lang="en-US" dirty="0"/>
          </a:p>
        </p:txBody>
      </p:sp>
      <p:sp>
        <p:nvSpPr>
          <p:cNvPr id="3" name="Content Placeholder 2"/>
          <p:cNvSpPr>
            <a:spLocks noGrp="1"/>
          </p:cNvSpPr>
          <p:nvPr>
            <p:ph idx="1"/>
          </p:nvPr>
        </p:nvSpPr>
        <p:spPr>
          <a:xfrm>
            <a:off x="677334" y="1130859"/>
            <a:ext cx="8596668" cy="3880773"/>
          </a:xfrm>
        </p:spPr>
        <p:txBody>
          <a:bodyPr/>
          <a:lstStyle/>
          <a:p>
            <a:r>
              <a:rPr lang="en-US" dirty="0" smtClean="0"/>
              <a:t>We have developed the project using Oracle Forms and Reports by following all the Coding Standards and Procedure and also done validation where ever required in our project and have successfully registered and implemented the project on the Oracle Application.</a:t>
            </a:r>
          </a:p>
          <a:p>
            <a:endParaRPr lang="en-US" dirty="0"/>
          </a:p>
          <a:p>
            <a:r>
              <a:rPr lang="en-US" dirty="0" smtClean="0"/>
              <a:t>There is always a Scope of Enhancement for the Project which we are looking at and will be implementing in coming days.</a:t>
            </a:r>
          </a:p>
          <a:p>
            <a:endParaRPr lang="en-US" dirty="0"/>
          </a:p>
          <a:p>
            <a:r>
              <a:rPr lang="en-US" dirty="0"/>
              <a:t>In future enhancement we are aiming to add various category in our hotel reservation system and making reservation for the Restaurant, Transportation.</a:t>
            </a:r>
          </a:p>
          <a:p>
            <a:endParaRPr lang="en-US" dirty="0"/>
          </a:p>
        </p:txBody>
      </p:sp>
    </p:spTree>
    <p:extLst>
      <p:ext uri="{BB962C8B-B14F-4D97-AF65-F5344CB8AC3E}">
        <p14:creationId xmlns:p14="http://schemas.microsoft.com/office/powerpoint/2010/main" val="277411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88324"/>
            <a:ext cx="8596668" cy="708454"/>
          </a:xfrm>
        </p:spPr>
        <p:txBody>
          <a:bodyPr/>
          <a:lstStyle/>
          <a:p>
            <a:r>
              <a:rPr lang="en-US" dirty="0" smtClean="0"/>
              <a:t>ABSTRACT</a:t>
            </a:r>
            <a:endParaRPr lang="en-US" dirty="0"/>
          </a:p>
        </p:txBody>
      </p:sp>
      <p:sp>
        <p:nvSpPr>
          <p:cNvPr id="3" name="Content Placeholder 2"/>
          <p:cNvSpPr>
            <a:spLocks noGrp="1"/>
          </p:cNvSpPr>
          <p:nvPr>
            <p:ph idx="1"/>
          </p:nvPr>
        </p:nvSpPr>
        <p:spPr>
          <a:xfrm>
            <a:off x="677545" y="1410970"/>
            <a:ext cx="9109075" cy="5316855"/>
          </a:xfrm>
        </p:spPr>
        <p:txBody>
          <a:bodyPr>
            <a:noAutofit/>
          </a:bodyPr>
          <a:lstStyle/>
          <a:p>
            <a:r>
              <a:rPr lang="en-IN" altLang="en-US" sz="2400" dirty="0" smtClean="0"/>
              <a:t>The main Aim  of our project is to build an application that manages the reservation of hotel from group of hotels.</a:t>
            </a:r>
          </a:p>
          <a:p>
            <a:endParaRPr lang="en-US" sz="2400" dirty="0" smtClean="0"/>
          </a:p>
          <a:p>
            <a:r>
              <a:rPr lang="en-US" sz="2400" dirty="0" smtClean="0"/>
              <a:t>The </a:t>
            </a:r>
            <a:r>
              <a:rPr lang="en-IN" altLang="en-US" sz="2400" dirty="0" smtClean="0"/>
              <a:t>Application</a:t>
            </a:r>
            <a:r>
              <a:rPr lang="en-US" sz="2400" dirty="0" smtClean="0"/>
              <a:t> has </a:t>
            </a:r>
            <a:r>
              <a:rPr lang="en-IN" altLang="en-US" sz="2400" dirty="0" smtClean="0"/>
              <a:t>been designed using Orcale Forms and Report</a:t>
            </a:r>
            <a:r>
              <a:rPr lang="en-IN" altLang="en-US" sz="2400" dirty="0"/>
              <a:t> </a:t>
            </a:r>
            <a:r>
              <a:rPr lang="en-IN" altLang="en-US" sz="2400" dirty="0" smtClean="0"/>
              <a:t>and few data has been inserted in all the table database using SQL* LODER, and PLSQL Procedure .</a:t>
            </a:r>
          </a:p>
          <a:p>
            <a:endParaRPr lang="en-US" sz="2400" dirty="0" smtClean="0"/>
          </a:p>
          <a:p>
            <a:r>
              <a:rPr lang="en-US" sz="2400" dirty="0" smtClean="0"/>
              <a:t>The </a:t>
            </a:r>
            <a:r>
              <a:rPr lang="en-IN" altLang="en-US" sz="2400" dirty="0" smtClean="0"/>
              <a:t>Application</a:t>
            </a:r>
            <a:r>
              <a:rPr lang="en-US" sz="2400" dirty="0" smtClean="0"/>
              <a:t> will be able to add, delete and update the </a:t>
            </a:r>
            <a:r>
              <a:rPr lang="en-IN" altLang="en-US" sz="2400" dirty="0" smtClean="0"/>
              <a:t>hotels</a:t>
            </a:r>
            <a:r>
              <a:rPr lang="en-US" sz="2400" dirty="0" smtClean="0"/>
              <a:t>, guest details and </a:t>
            </a:r>
            <a:r>
              <a:rPr lang="en-IN" altLang="en-US" sz="2400" dirty="0" smtClean="0"/>
              <a:t>reservation records and also generate the bill for the new reservation by the guest</a:t>
            </a:r>
            <a:r>
              <a:rPr lang="en-US" sz="2400" dirty="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977" y="2924434"/>
            <a:ext cx="8596668" cy="840259"/>
          </a:xfrm>
        </p:spPr>
        <p:txBody>
          <a:bodyPr/>
          <a:lstStyle/>
          <a:p>
            <a:pPr algn="ctr"/>
            <a:r>
              <a:rPr lang="en-US" dirty="0" smtClean="0"/>
              <a:t>DEMO OF OUR PROJECT</a:t>
            </a:r>
            <a:endParaRPr lang="en-US" dirty="0"/>
          </a:p>
        </p:txBody>
      </p:sp>
    </p:spTree>
    <p:extLst>
      <p:ext uri="{BB962C8B-B14F-4D97-AF65-F5344CB8AC3E}">
        <p14:creationId xmlns:p14="http://schemas.microsoft.com/office/powerpoint/2010/main" val="994541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1443455" y="2778427"/>
            <a:ext cx="8596668" cy="86269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4800" dirty="0" smtClean="0">
                <a:latin typeface="Arial Black" panose="020B0A04020102020204" pitchFamily="34" charset="0"/>
              </a:rPr>
              <a:t>THANK YOU</a:t>
            </a:r>
          </a:p>
        </p:txBody>
      </p:sp>
    </p:spTree>
    <p:extLst>
      <p:ext uri="{BB962C8B-B14F-4D97-AF65-F5344CB8AC3E}">
        <p14:creationId xmlns:p14="http://schemas.microsoft.com/office/powerpoint/2010/main" val="335727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“Hotel </a:t>
            </a:r>
            <a:r>
              <a:rPr lang="en-IN" altLang="en-US" dirty="0" smtClean="0"/>
              <a:t>Reservation </a:t>
            </a:r>
            <a:r>
              <a:rPr lang="en-US" dirty="0" smtClean="0"/>
              <a:t>System” </a:t>
            </a:r>
            <a:r>
              <a:rPr lang="en-US" sz="2700" dirty="0" smtClean="0"/>
              <a:t>has been designed to computerized the following functions that are performed by the system:</a:t>
            </a:r>
            <a:endParaRPr lang="en-US" sz="2700" dirty="0"/>
          </a:p>
        </p:txBody>
      </p:sp>
      <p:sp>
        <p:nvSpPr>
          <p:cNvPr id="3" name="Content Placeholder 2"/>
          <p:cNvSpPr>
            <a:spLocks noGrp="1"/>
          </p:cNvSpPr>
          <p:nvPr>
            <p:ph idx="1"/>
          </p:nvPr>
        </p:nvSpPr>
        <p:spPr/>
        <p:txBody>
          <a:bodyPr/>
          <a:lstStyle/>
          <a:p>
            <a:r>
              <a:rPr lang="en-US" sz="2400" dirty="0" smtClean="0"/>
              <a:t>Search </a:t>
            </a:r>
            <a:r>
              <a:rPr lang="en-IN" altLang="en-US" sz="2400" dirty="0" smtClean="0"/>
              <a:t>Hotel</a:t>
            </a:r>
            <a:endParaRPr lang="en-US" sz="2400" dirty="0" smtClean="0"/>
          </a:p>
          <a:p>
            <a:r>
              <a:rPr lang="en-US" sz="2400" dirty="0" smtClean="0">
                <a:sym typeface="+mn-ea"/>
              </a:rPr>
              <a:t>Make Reservations</a:t>
            </a:r>
            <a:endParaRPr lang="en-US" sz="2400" dirty="0" smtClean="0"/>
          </a:p>
          <a:p>
            <a:r>
              <a:rPr lang="en-US" sz="2400" dirty="0" smtClean="0"/>
              <a:t>Add Payment</a:t>
            </a:r>
          </a:p>
          <a:p>
            <a:r>
              <a:rPr lang="en-US" sz="2400" dirty="0" smtClean="0"/>
              <a:t>Issue Bill</a:t>
            </a:r>
            <a:r>
              <a:rPr lang="en-IN" altLang="en-US" sz="2400" dirty="0" smtClean="0"/>
              <a:t>ing Report</a:t>
            </a:r>
          </a:p>
          <a:p>
            <a:r>
              <a:rPr lang="en-IN" sz="2400" dirty="0" smtClean="0"/>
              <a:t>Manage Hotels( Add, delete, update Hotels)</a:t>
            </a:r>
            <a:endParaRPr lang="en-US" sz="2400" dirty="0" smtClean="0"/>
          </a:p>
          <a:p>
            <a:r>
              <a:rPr lang="en-US" sz="2400" dirty="0" smtClean="0"/>
              <a:t>Manage Guest(Add, Update Guest )</a:t>
            </a:r>
          </a:p>
          <a:p>
            <a:r>
              <a:rPr lang="en-US" sz="2400" dirty="0" smtClean="0"/>
              <a:t>Manage </a:t>
            </a:r>
            <a:r>
              <a:rPr lang="en-IN" altLang="en-US" sz="2400" dirty="0" smtClean="0"/>
              <a:t>Reservation</a:t>
            </a:r>
            <a:r>
              <a:rPr lang="en-US" sz="2400" dirty="0" smtClean="0"/>
              <a:t> Details(Add, Update, Delete)</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4" y="214184"/>
            <a:ext cx="8596668" cy="553720"/>
          </a:xfrm>
        </p:spPr>
        <p:txBody>
          <a:bodyPr>
            <a:normAutofit fontScale="90000"/>
          </a:bodyPr>
          <a:lstStyle/>
          <a:p>
            <a:r>
              <a:rPr lang="en-US" dirty="0" smtClean="0"/>
              <a:t> HOW IT WORKS?</a:t>
            </a:r>
            <a:endParaRPr lang="en-US" dirty="0"/>
          </a:p>
        </p:txBody>
      </p:sp>
      <p:sp>
        <p:nvSpPr>
          <p:cNvPr id="3" name="Content Placeholder 2"/>
          <p:cNvSpPr>
            <a:spLocks noGrp="1"/>
          </p:cNvSpPr>
          <p:nvPr>
            <p:ph idx="1"/>
          </p:nvPr>
        </p:nvSpPr>
        <p:spPr>
          <a:xfrm>
            <a:off x="677544" y="1163320"/>
            <a:ext cx="9319071" cy="4878070"/>
          </a:xfrm>
        </p:spPr>
        <p:txBody>
          <a:bodyPr>
            <a:noAutofit/>
          </a:bodyPr>
          <a:lstStyle/>
          <a:p>
            <a:pPr marL="0" indent="0">
              <a:buNone/>
            </a:pPr>
            <a:r>
              <a:rPr lang="en-US" sz="2400" dirty="0" smtClean="0"/>
              <a:t>The main purpose of our project is to perform each customer’s activity in computerized way rather than manually which is time consuming.</a:t>
            </a:r>
          </a:p>
          <a:p>
            <a:pPr marL="0" indent="0">
              <a:buNone/>
            </a:pPr>
            <a:r>
              <a:rPr lang="en-US" sz="2400" dirty="0" smtClean="0"/>
              <a:t>This project is used by two types of users-</a:t>
            </a:r>
          </a:p>
          <a:p>
            <a:pPr marL="400050" indent="-400050">
              <a:buFont typeface="+mj-lt"/>
              <a:buAutoNum type="romanUcPeriod"/>
            </a:pPr>
            <a:r>
              <a:rPr lang="en-US" sz="2400" dirty="0" smtClean="0"/>
              <a:t>Users</a:t>
            </a:r>
          </a:p>
          <a:p>
            <a:pPr marL="400050" indent="-400050">
              <a:buFont typeface="+mj-lt"/>
              <a:buAutoNum type="romanUcPeriod"/>
            </a:pPr>
            <a:r>
              <a:rPr lang="en-US" sz="2400" dirty="0" smtClean="0"/>
              <a:t>Administrator</a:t>
            </a:r>
          </a:p>
          <a:p>
            <a:pPr marL="0" indent="0">
              <a:buFont typeface="+mj-lt"/>
              <a:buNone/>
            </a:pPr>
            <a:r>
              <a:rPr lang="en-IN" altLang="en-US" sz="2400" dirty="0" smtClean="0"/>
              <a:t>where user can use it to book the hotel ,from the group of hotels </a:t>
            </a:r>
          </a:p>
          <a:p>
            <a:pPr marL="0" indent="0" algn="ctr">
              <a:buFont typeface="+mj-lt"/>
              <a:buNone/>
            </a:pPr>
            <a:r>
              <a:rPr lang="en-IN" sz="2400" dirty="0"/>
              <a:t>&amp;</a:t>
            </a:r>
            <a:endParaRPr lang="en-US" sz="2400" dirty="0" smtClean="0"/>
          </a:p>
          <a:p>
            <a:pPr marL="0" indent="0">
              <a:buFont typeface="+mj-lt"/>
              <a:buNone/>
            </a:pPr>
            <a:r>
              <a:rPr lang="en-US" sz="2400" dirty="0" smtClean="0"/>
              <a:t>Administrator can maintain </a:t>
            </a:r>
            <a:r>
              <a:rPr lang="en-IN" altLang="en-US" sz="2400" dirty="0" smtClean="0"/>
              <a:t>the record related to the hotels</a:t>
            </a:r>
            <a:r>
              <a:rPr lang="en-US" sz="2400" dirty="0" smtClean="0"/>
              <a:t> </a:t>
            </a:r>
            <a:r>
              <a:rPr lang="en-IN" altLang="en-US" sz="2400" dirty="0" smtClean="0"/>
              <a:t>reservation system.</a:t>
            </a:r>
            <a:endParaRPr lang="en-US" sz="2400" dirty="0" smtClean="0"/>
          </a:p>
          <a:p>
            <a:pPr marL="0" indent="0">
              <a:buNone/>
            </a:pP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248" y="967945"/>
            <a:ext cx="3449823" cy="716692"/>
          </a:xfrm>
        </p:spPr>
        <p:txBody>
          <a:bodyPr/>
          <a:lstStyle/>
          <a:p>
            <a:r>
              <a:rPr lang="en-US" dirty="0" smtClean="0"/>
              <a:t>BENEFITS</a:t>
            </a:r>
            <a:endParaRPr lang="en-US" dirty="0"/>
          </a:p>
        </p:txBody>
      </p:sp>
      <p:sp>
        <p:nvSpPr>
          <p:cNvPr id="3" name="Content Placeholder 2"/>
          <p:cNvSpPr>
            <a:spLocks noGrp="1"/>
          </p:cNvSpPr>
          <p:nvPr>
            <p:ph idx="1"/>
          </p:nvPr>
        </p:nvSpPr>
        <p:spPr>
          <a:xfrm>
            <a:off x="1159248" y="1944131"/>
            <a:ext cx="8596668" cy="1972961"/>
          </a:xfrm>
        </p:spPr>
        <p:txBody>
          <a:bodyPr>
            <a:normAutofit fontScale="92500" lnSpcReduction="10000"/>
          </a:bodyPr>
          <a:lstStyle/>
          <a:p>
            <a:r>
              <a:rPr lang="en-US" sz="2400" dirty="0" smtClean="0"/>
              <a:t>The </a:t>
            </a:r>
            <a:r>
              <a:rPr lang="en-IN" altLang="en-US" sz="2400" dirty="0" smtClean="0"/>
              <a:t>Application</a:t>
            </a:r>
            <a:r>
              <a:rPr lang="en-US" sz="2400" dirty="0" smtClean="0"/>
              <a:t> will have history about reservation and guest so that can be called whenever they are needed which helps is checking any mistake.</a:t>
            </a:r>
          </a:p>
          <a:p>
            <a:pPr marL="0" indent="0">
              <a:buNone/>
            </a:pPr>
            <a:endParaRPr lang="en-US" sz="2400" dirty="0" smtClean="0"/>
          </a:p>
          <a:p>
            <a:r>
              <a:rPr lang="en-US" sz="2400" dirty="0" smtClean="0"/>
              <a:t>Making the reservation easier.</a:t>
            </a:r>
          </a:p>
          <a:p>
            <a:pPr marL="0" indent="0">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lstStyle/>
          <a:p>
            <a:r>
              <a:rPr lang="en-IN" altLang="en-US"/>
              <a:t>ER DIAGRAM</a:t>
            </a:r>
          </a:p>
        </p:txBody>
      </p:sp>
      <p:pic>
        <p:nvPicPr>
          <p:cNvPr id="5" name="Picture 4"/>
          <p:cNvPicPr>
            <a:picLocks noChangeAspect="1"/>
          </p:cNvPicPr>
          <p:nvPr/>
        </p:nvPicPr>
        <p:blipFill>
          <a:blip r:embed="rId2"/>
          <a:stretch>
            <a:fillRect/>
          </a:stretch>
        </p:blipFill>
        <p:spPr>
          <a:xfrm>
            <a:off x="288325" y="1270000"/>
            <a:ext cx="9224545" cy="468595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6518"/>
            <a:ext cx="8596668" cy="609600"/>
          </a:xfrm>
        </p:spPr>
        <p:txBody>
          <a:bodyPr>
            <a:normAutofit fontScale="90000"/>
          </a:bodyPr>
          <a:lstStyle/>
          <a:p>
            <a:r>
              <a:rPr lang="en-US" dirty="0" smtClean="0"/>
              <a:t>AIM METHODOLOGY</a:t>
            </a:r>
            <a:endParaRPr lang="en-US" dirty="0"/>
          </a:p>
        </p:txBody>
      </p:sp>
      <p:sp>
        <p:nvSpPr>
          <p:cNvPr id="3" name="Content Placeholder 2"/>
          <p:cNvSpPr>
            <a:spLocks noGrp="1"/>
          </p:cNvSpPr>
          <p:nvPr>
            <p:ph idx="1"/>
          </p:nvPr>
        </p:nvSpPr>
        <p:spPr>
          <a:xfrm>
            <a:off x="677334" y="1007292"/>
            <a:ext cx="8596668" cy="3880773"/>
          </a:xfrm>
        </p:spPr>
        <p:txBody>
          <a:bodyPr>
            <a:normAutofit fontScale="92500" lnSpcReduction="10000"/>
          </a:bodyPr>
          <a:lstStyle/>
          <a:p>
            <a:r>
              <a:rPr lang="en-US" dirty="0"/>
              <a:t>This is an application implementation methodology developed by Oracle Corporation</a:t>
            </a:r>
            <a:r>
              <a:rPr lang="en-US" dirty="0" smtClean="0"/>
              <a:t>.</a:t>
            </a:r>
          </a:p>
          <a:p>
            <a:r>
              <a:rPr lang="en-US" dirty="0"/>
              <a:t>Sequence of order of task to complete implementation is called AIM Methodology</a:t>
            </a:r>
            <a:r>
              <a:rPr lang="en-US" dirty="0" smtClean="0"/>
              <a:t>.</a:t>
            </a:r>
            <a:endParaRPr lang="en-US" dirty="0"/>
          </a:p>
          <a:p>
            <a:r>
              <a:rPr lang="en-US" dirty="0"/>
              <a:t>We use this methodology for Oracle Apps projects implementation.</a:t>
            </a:r>
          </a:p>
          <a:p>
            <a:r>
              <a:rPr lang="en-US" dirty="0" smtClean="0"/>
              <a:t>This has been done </a:t>
            </a:r>
            <a:r>
              <a:rPr lang="en-US" dirty="0"/>
              <a:t>in 6 phases.</a:t>
            </a:r>
          </a:p>
          <a:p>
            <a:pPr marL="0" indent="0">
              <a:buNone/>
            </a:pPr>
            <a:r>
              <a:rPr lang="en-US" dirty="0"/>
              <a:t>	1.     Definition</a:t>
            </a:r>
          </a:p>
          <a:p>
            <a:pPr marL="0" indent="0">
              <a:buNone/>
            </a:pPr>
            <a:r>
              <a:rPr lang="en-US" dirty="0"/>
              <a:t>	2.     Operational Analysis</a:t>
            </a:r>
          </a:p>
          <a:p>
            <a:pPr marL="0" indent="0">
              <a:buNone/>
            </a:pPr>
            <a:r>
              <a:rPr lang="en-US" dirty="0"/>
              <a:t>	3.     Solution Design</a:t>
            </a:r>
          </a:p>
          <a:p>
            <a:pPr marL="0" indent="0">
              <a:buNone/>
            </a:pPr>
            <a:r>
              <a:rPr lang="en-US" dirty="0"/>
              <a:t>	4.     Build</a:t>
            </a:r>
          </a:p>
          <a:p>
            <a:pPr marL="0" indent="0">
              <a:buNone/>
            </a:pPr>
            <a:r>
              <a:rPr lang="en-US" dirty="0"/>
              <a:t>	5.     Transition</a:t>
            </a:r>
          </a:p>
          <a:p>
            <a:pPr marL="0" indent="0">
              <a:buNone/>
            </a:pPr>
            <a:r>
              <a:rPr lang="en-US" dirty="0"/>
              <a:t>	6.     Production.</a:t>
            </a:r>
          </a:p>
          <a:p>
            <a:endParaRPr lang="en-US" dirty="0"/>
          </a:p>
        </p:txBody>
      </p:sp>
    </p:spTree>
    <p:extLst>
      <p:ext uri="{BB962C8B-B14F-4D97-AF65-F5344CB8AC3E}">
        <p14:creationId xmlns:p14="http://schemas.microsoft.com/office/powerpoint/2010/main" val="4074489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03655"/>
            <a:ext cx="8596668" cy="5637708"/>
          </a:xfrm>
        </p:spPr>
        <p:txBody>
          <a:bodyPr>
            <a:normAutofit/>
          </a:bodyPr>
          <a:lstStyle/>
          <a:p>
            <a:pPr marL="0" indent="0" algn="just">
              <a:buNone/>
            </a:pPr>
            <a:r>
              <a:rPr lang="en-US" b="1" dirty="0">
                <a:solidFill>
                  <a:srgbClr val="00B0F0"/>
                </a:solidFill>
              </a:rPr>
              <a:t>Definition</a:t>
            </a:r>
          </a:p>
          <a:p>
            <a:pPr algn="just"/>
            <a:r>
              <a:rPr lang="en-US" dirty="0" smtClean="0"/>
              <a:t>We started with Planning of </a:t>
            </a:r>
            <a:r>
              <a:rPr lang="en-US" dirty="0"/>
              <a:t>the project.</a:t>
            </a:r>
          </a:p>
          <a:p>
            <a:pPr algn="just"/>
            <a:r>
              <a:rPr lang="en-US" dirty="0" smtClean="0"/>
              <a:t>Then we Reviewed the </a:t>
            </a:r>
            <a:r>
              <a:rPr lang="en-US" dirty="0"/>
              <a:t>organization’s business objectives.</a:t>
            </a:r>
          </a:p>
          <a:p>
            <a:pPr algn="just"/>
            <a:r>
              <a:rPr lang="en-US" dirty="0"/>
              <a:t>Evaluate feasibility of meeting those objectives under time, resource and budget constraints.</a:t>
            </a:r>
          </a:p>
          <a:p>
            <a:pPr algn="just"/>
            <a:r>
              <a:rPr lang="en-US" dirty="0"/>
              <a:t>Strategies, objectives and approaches are determined for the AIM process</a:t>
            </a:r>
            <a:r>
              <a:rPr lang="en-US" dirty="0" smtClean="0"/>
              <a:t>.</a:t>
            </a:r>
          </a:p>
          <a:p>
            <a:pPr algn="just"/>
            <a:endParaRPr lang="en-US" dirty="0"/>
          </a:p>
          <a:p>
            <a:pPr marL="0" indent="0" algn="just">
              <a:buNone/>
            </a:pPr>
            <a:endParaRPr lang="en-US" dirty="0"/>
          </a:p>
          <a:p>
            <a:pPr marL="0" indent="0" algn="just">
              <a:buNone/>
            </a:pPr>
            <a:r>
              <a:rPr lang="en-US" b="1" dirty="0">
                <a:solidFill>
                  <a:srgbClr val="00B0F0"/>
                </a:solidFill>
              </a:rPr>
              <a:t>Operational Analysis</a:t>
            </a:r>
          </a:p>
          <a:p>
            <a:pPr algn="just"/>
            <a:r>
              <a:rPr lang="en-US" dirty="0" smtClean="0"/>
              <a:t>Our Project </a:t>
            </a:r>
            <a:r>
              <a:rPr lang="en-US" dirty="0"/>
              <a:t>team develops Business requirements.</a:t>
            </a:r>
          </a:p>
          <a:p>
            <a:pPr algn="just"/>
            <a:r>
              <a:rPr lang="en-US" dirty="0" smtClean="0"/>
              <a:t>Assessed </a:t>
            </a:r>
            <a:r>
              <a:rPr lang="en-US" dirty="0"/>
              <a:t>the level of fit between the business requirements and standard application functionality.</a:t>
            </a:r>
          </a:p>
          <a:p>
            <a:pPr algn="just"/>
            <a:r>
              <a:rPr lang="en-US" dirty="0"/>
              <a:t>Gaps are identified and corresponding solutions developed.</a:t>
            </a:r>
          </a:p>
          <a:p>
            <a:endParaRPr lang="en-US" dirty="0"/>
          </a:p>
        </p:txBody>
      </p:sp>
    </p:spTree>
    <p:extLst>
      <p:ext uri="{BB962C8B-B14F-4D97-AF65-F5344CB8AC3E}">
        <p14:creationId xmlns:p14="http://schemas.microsoft.com/office/powerpoint/2010/main" val="359011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920</TotalTime>
  <Words>1266</Words>
  <Application>Microsoft Office PowerPoint</Application>
  <PresentationFormat>Widescreen</PresentationFormat>
  <Paragraphs>186</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Times New Roman</vt:lpstr>
      <vt:lpstr>Trebuchet MS</vt:lpstr>
      <vt:lpstr>Wingdings</vt:lpstr>
      <vt:lpstr>Wingdings 3</vt:lpstr>
      <vt:lpstr>Facet</vt:lpstr>
      <vt:lpstr>PowerPoint Presentation</vt:lpstr>
      <vt:lpstr>CONTENT</vt:lpstr>
      <vt:lpstr>ABSTRACT</vt:lpstr>
      <vt:lpstr>“Hotel Reservation System” has been designed to computerized the following functions that are performed by the system:</vt:lpstr>
      <vt:lpstr> HOW IT WORKS?</vt:lpstr>
      <vt:lpstr>BENEFITS</vt:lpstr>
      <vt:lpstr>ER DIAGRAM</vt:lpstr>
      <vt:lpstr>AIM METHODOLOGY</vt:lpstr>
      <vt:lpstr>PowerPoint Presentation</vt:lpstr>
      <vt:lpstr>PowerPoint Presentation</vt:lpstr>
      <vt:lpstr>PowerPoint Presentation</vt:lpstr>
      <vt:lpstr>MD 50 (FUNCTIONAL REQUIREMENT)</vt:lpstr>
      <vt:lpstr>MD70(TECHNICAL SPECIFICATION)</vt:lpstr>
      <vt:lpstr>Coding Standard:</vt:lpstr>
      <vt:lpstr>APPLICATIONS AND PRODUCT USED:</vt:lpstr>
      <vt:lpstr>IMPLEMENTATION</vt:lpstr>
      <vt:lpstr>PL/SQL PROCEDURE</vt:lpstr>
      <vt:lpstr>PROJECT FLOW</vt:lpstr>
      <vt:lpstr>FORMS AND MENU CREATIONS PROCESS AND FLOW </vt:lpstr>
      <vt:lpstr>GROUP OF HOTELS FORM</vt:lpstr>
      <vt:lpstr>LOGIN INFO</vt:lpstr>
      <vt:lpstr>LOGIN INFO</vt:lpstr>
      <vt:lpstr>PAYMENT PAGE</vt:lpstr>
      <vt:lpstr>REPORT PAGE</vt:lpstr>
      <vt:lpstr>SAMPLE REPORT</vt:lpstr>
      <vt:lpstr>REPORT CREATION</vt:lpstr>
      <vt:lpstr>OVERVIEW OF OUR REPORT CREATION</vt:lpstr>
      <vt:lpstr>REGISTRING OUR FORMS AND REPORT ON ORACLE APPLICATIONS</vt:lpstr>
      <vt:lpstr>CONCLUSION:</vt:lpstr>
      <vt:lpstr>DEMO OF OUR PROJECT</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 YASHWANTH</dc:creator>
  <cp:lastModifiedBy>., Akash</cp:lastModifiedBy>
  <cp:revision>73</cp:revision>
  <dcterms:created xsi:type="dcterms:W3CDTF">2019-06-11T10:51:00Z</dcterms:created>
  <dcterms:modified xsi:type="dcterms:W3CDTF">2019-06-14T07:17:56Z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1033-11.2.0.8343</vt:lpwstr>
  </property>
</Properties>
</file>