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077200" cy="4346575"/>
          </a:xfrm>
        </p:spPr>
        <p:txBody>
          <a:bodyPr/>
          <a:lstStyle/>
          <a:p>
            <a:r>
              <a:rPr lang="en-IN" dirty="0" smtClean="0"/>
              <a:t>Customer </a:t>
            </a:r>
            <a:br>
              <a:rPr lang="en-IN" dirty="0" smtClean="0"/>
            </a:br>
            <a:r>
              <a:rPr lang="en-IN" dirty="0" smtClean="0"/>
              <a:t>Lifetime</a:t>
            </a:r>
            <a:br>
              <a:rPr lang="en-IN" dirty="0" smtClean="0"/>
            </a:br>
            <a:r>
              <a:rPr lang="en-IN" dirty="0" smtClean="0"/>
              <a:t>Value</a:t>
            </a: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Auto Insurance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4495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99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4800" b="1" dirty="0" smtClean="0">
                <a:solidFill>
                  <a:schemeClr val="tx2"/>
                </a:solidFill>
              </a:rPr>
              <a:t>Business Recommendations</a:t>
            </a:r>
            <a:endParaRPr lang="en-IN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3058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i="1" dirty="0"/>
              <a:t>Those customers ,who hold </a:t>
            </a:r>
            <a:r>
              <a:rPr lang="en-IN" sz="2800" b="1" i="1" dirty="0"/>
              <a:t>two or more number of policies </a:t>
            </a:r>
            <a:r>
              <a:rPr lang="en-IN" sz="2800" i="1" dirty="0"/>
              <a:t>are the one to stay for a long time with the company.</a:t>
            </a:r>
            <a:r>
              <a:rPr lang="en-IN" sz="2800" dirty="0"/>
              <a:t> </a:t>
            </a:r>
            <a:endParaRPr lang="en-IN" sz="2800" dirty="0" smtClean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endParaRPr lang="en-IN" sz="2800" dirty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i="1" dirty="0"/>
              <a:t>The company need not consider those customers who are </a:t>
            </a:r>
            <a:r>
              <a:rPr lang="en-IN" sz="2800" b="1" i="1" dirty="0"/>
              <a:t>unemployed</a:t>
            </a:r>
            <a:r>
              <a:rPr lang="en-IN" sz="2800" i="1" dirty="0"/>
              <a:t>.</a:t>
            </a:r>
            <a:r>
              <a:rPr lang="en-IN" sz="2800" dirty="0"/>
              <a:t> </a:t>
            </a:r>
            <a:endParaRPr lang="en-IN" sz="2800" dirty="0" smtClean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 smtClean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/>
              <a:t> </a:t>
            </a:r>
            <a:r>
              <a:rPr lang="en-IN" sz="2800" dirty="0" smtClean="0"/>
              <a:t> </a:t>
            </a:r>
            <a:r>
              <a:rPr lang="en-IN" sz="2800" i="1" dirty="0"/>
              <a:t>When considering customers on the basis of gender </a:t>
            </a:r>
            <a:endParaRPr lang="en-IN" sz="2800" i="1" dirty="0" smtClean="0"/>
          </a:p>
          <a:p>
            <a:pPr marL="114300" indent="0">
              <a:buClr>
                <a:schemeClr val="tx2"/>
              </a:buClr>
              <a:buNone/>
            </a:pPr>
            <a:r>
              <a:rPr lang="en-IN" sz="2800" i="1" dirty="0"/>
              <a:t> </a:t>
            </a:r>
            <a:r>
              <a:rPr lang="en-IN" sz="2800" i="1" dirty="0" smtClean="0"/>
              <a:t>   specially </a:t>
            </a:r>
            <a:r>
              <a:rPr lang="en-IN" sz="2800" b="1" i="1" dirty="0" smtClean="0"/>
              <a:t>Male,</a:t>
            </a:r>
            <a:r>
              <a:rPr lang="en-IN" sz="2800" i="1" dirty="0" smtClean="0"/>
              <a:t> they </a:t>
            </a:r>
            <a:r>
              <a:rPr lang="en-IN" sz="2800" i="1" dirty="0"/>
              <a:t>tends to have a negative </a:t>
            </a:r>
            <a:r>
              <a:rPr lang="en-IN" sz="2800" i="1" dirty="0" smtClean="0"/>
              <a:t>relation</a:t>
            </a:r>
          </a:p>
          <a:p>
            <a:pPr marL="114300" indent="0">
              <a:buClr>
                <a:schemeClr val="tx2"/>
              </a:buClr>
              <a:buNone/>
            </a:pPr>
            <a:r>
              <a:rPr lang="en-IN" sz="2800" i="1" dirty="0"/>
              <a:t> </a:t>
            </a:r>
            <a:r>
              <a:rPr lang="en-IN" sz="2800" i="1" dirty="0" smtClean="0"/>
              <a:t>   with </a:t>
            </a:r>
            <a:r>
              <a:rPr lang="en-IN" sz="2800" i="1" dirty="0"/>
              <a:t>CLV</a:t>
            </a:r>
            <a:r>
              <a:rPr lang="en-IN" sz="2800" i="1" dirty="0" smtClean="0"/>
              <a:t>.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i="1" dirty="0"/>
              <a:t>Those customers who </a:t>
            </a:r>
            <a:r>
              <a:rPr lang="en-IN" sz="2800" b="1" i="1" dirty="0"/>
              <a:t>aren’t claiming their insurance</a:t>
            </a:r>
            <a:r>
              <a:rPr lang="en-IN" sz="2800" i="1" dirty="0"/>
              <a:t> for a considerable amount of time are the one who might not stick to the same company for long duration</a:t>
            </a:r>
            <a:r>
              <a:rPr lang="en-IN" sz="2800" i="1" dirty="0" smtClean="0"/>
              <a:t>.</a:t>
            </a:r>
            <a:endParaRPr lang="en-IN" sz="2800" dirty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457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99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4800" b="1" dirty="0" smtClean="0">
                <a:solidFill>
                  <a:schemeClr val="tx2"/>
                </a:solidFill>
              </a:rPr>
              <a:t>Business Recommendations</a:t>
            </a:r>
            <a:endParaRPr lang="en-IN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3058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i="1" dirty="0" smtClean="0"/>
              <a:t> </a:t>
            </a:r>
            <a:r>
              <a:rPr lang="en-IN" sz="2800" i="1" dirty="0"/>
              <a:t>The customers who have come a long stride forward with </a:t>
            </a:r>
            <a:r>
              <a:rPr lang="en-IN" sz="2800" b="1" i="1" dirty="0"/>
              <a:t>policy’s effective date </a:t>
            </a:r>
            <a:r>
              <a:rPr lang="en-IN" sz="2800" i="1" dirty="0"/>
              <a:t>tends to have negative impact on CLV</a:t>
            </a:r>
            <a:r>
              <a:rPr lang="en-IN" sz="2800" i="1" dirty="0" smtClean="0"/>
              <a:t>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endParaRPr lang="en-IN" sz="2800" i="1" dirty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i="1" dirty="0" smtClean="0"/>
              <a:t>The </a:t>
            </a:r>
            <a:r>
              <a:rPr lang="en-IN" sz="2800" i="1" dirty="0"/>
              <a:t>most important aspect of any company is to solve their customer’s grievances. The customers with a lot of </a:t>
            </a:r>
            <a:r>
              <a:rPr lang="en-IN" sz="2800" b="1" i="1" dirty="0" smtClean="0"/>
              <a:t>complaints</a:t>
            </a:r>
            <a:r>
              <a:rPr lang="en-IN" sz="2800" dirty="0"/>
              <a:t> </a:t>
            </a:r>
            <a:r>
              <a:rPr lang="en-IN" sz="2800" i="1" dirty="0" smtClean="0"/>
              <a:t>forms </a:t>
            </a:r>
            <a:r>
              <a:rPr lang="en-IN" sz="2800" i="1" dirty="0"/>
              <a:t>a negative relation with company. If their issue isn’t resolved then they might not further buy any other insurance claim</a:t>
            </a:r>
            <a:r>
              <a:rPr lang="en-IN" sz="2800" i="1" dirty="0" smtClean="0"/>
              <a:t>.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i="1" dirty="0" smtClean="0"/>
              <a:t>The customers with policy type of </a:t>
            </a:r>
            <a:r>
              <a:rPr lang="en-IN" sz="2800" b="1" i="1" dirty="0" smtClean="0"/>
              <a:t>personal auto</a:t>
            </a:r>
            <a:r>
              <a:rPr lang="en-IN" sz="2800" i="1" dirty="0" smtClean="0"/>
              <a:t> forms a negative relation with CLV.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7419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99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4800" b="1" dirty="0" smtClean="0">
                <a:solidFill>
                  <a:schemeClr val="tx2"/>
                </a:solidFill>
              </a:rPr>
              <a:t>Business Recommendations</a:t>
            </a:r>
            <a:endParaRPr lang="en-IN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3058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i="1" dirty="0" smtClean="0"/>
              <a:t>The </a:t>
            </a:r>
            <a:r>
              <a:rPr lang="en-IN" sz="2800" i="1" dirty="0"/>
              <a:t>customers who renew their offer </a:t>
            </a:r>
            <a:r>
              <a:rPr lang="en-IN" sz="2800" i="1" dirty="0" smtClean="0"/>
              <a:t>specially </a:t>
            </a:r>
            <a:r>
              <a:rPr lang="en-IN" sz="2800" b="1" i="1" dirty="0"/>
              <a:t>offer 2</a:t>
            </a:r>
            <a:r>
              <a:rPr lang="en-IN" sz="2800" i="1" dirty="0"/>
              <a:t> are the one who are having a negative relationship with the company. This may be with some terms and clauses which they find </a:t>
            </a:r>
            <a:r>
              <a:rPr lang="en-IN" sz="2800" i="1" dirty="0" smtClean="0"/>
              <a:t>inconvenient</a:t>
            </a:r>
            <a:r>
              <a:rPr lang="en-IN" sz="2800" dirty="0"/>
              <a:t> </a:t>
            </a:r>
            <a:r>
              <a:rPr lang="en-IN" sz="2800" i="1" dirty="0" smtClean="0"/>
              <a:t>in </a:t>
            </a:r>
            <a:r>
              <a:rPr lang="en-IN" sz="2800" i="1" dirty="0"/>
              <a:t>the renewed offer.</a:t>
            </a:r>
            <a:r>
              <a:rPr lang="en-IN" sz="2800" dirty="0"/>
              <a:t> </a:t>
            </a:r>
            <a:endParaRPr lang="en-IN" sz="2800" dirty="0" smtClean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i="1" dirty="0"/>
              <a:t>The Customers with </a:t>
            </a:r>
            <a:r>
              <a:rPr lang="en-IN" sz="2800" b="1" i="1" dirty="0"/>
              <a:t>Corporate L3 Policy</a:t>
            </a:r>
            <a:r>
              <a:rPr lang="en-IN" sz="2800" i="1" dirty="0"/>
              <a:t> shows negative relationship to CLV. So, company should reconsider their terms and condition .And come up with a better version of this policy.</a:t>
            </a:r>
            <a:endParaRPr lang="en-IN" sz="2800" dirty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 smtClean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13041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IN" sz="9600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IN" sz="9600" dirty="0" smtClean="0">
                <a:solidFill>
                  <a:schemeClr val="tx2"/>
                </a:solidFill>
              </a:rPr>
              <a:t>Thank You !!!</a:t>
            </a:r>
            <a:endParaRPr lang="en-IN" sz="9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51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382000" cy="838200"/>
          </a:xfrm>
        </p:spPr>
        <p:txBody>
          <a:bodyPr/>
          <a:lstStyle/>
          <a:p>
            <a:pPr marL="114300" indent="0"/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3200" dirty="0" smtClean="0"/>
              <a:t>When </a:t>
            </a:r>
            <a:r>
              <a:rPr lang="en-IN" sz="3200" dirty="0"/>
              <a:t>its come to growing your business there are </a:t>
            </a:r>
            <a:r>
              <a:rPr lang="en-IN" sz="3200" dirty="0" smtClean="0"/>
              <a:t>essentially two </a:t>
            </a:r>
            <a:r>
              <a:rPr lang="en-IN" sz="3200" dirty="0"/>
              <a:t>tactics at you </a:t>
            </a:r>
            <a:r>
              <a:rPr lang="en-IN" sz="3200" dirty="0" smtClean="0"/>
              <a:t>disposal :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8477250" cy="5791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66800"/>
            <a:ext cx="4191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8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5400" dirty="0" smtClean="0">
                <a:solidFill>
                  <a:schemeClr val="tx2"/>
                </a:solidFill>
              </a:rPr>
              <a:t>“The Purpose of a business is to create a customer and grow that customer”</a:t>
            </a:r>
          </a:p>
          <a:p>
            <a:pPr marL="114300" indent="0">
              <a:buNone/>
            </a:pPr>
            <a:r>
              <a:rPr lang="en-IN" sz="5400" dirty="0">
                <a:solidFill>
                  <a:srgbClr val="FF3300"/>
                </a:solidFill>
              </a:rPr>
              <a:t> </a:t>
            </a:r>
            <a:r>
              <a:rPr lang="en-IN" sz="5400" dirty="0" smtClean="0">
                <a:solidFill>
                  <a:srgbClr val="FF3300"/>
                </a:solidFill>
              </a:rPr>
              <a:t>                    </a:t>
            </a:r>
            <a:r>
              <a:rPr lang="en-IN" sz="5400" dirty="0" smtClean="0">
                <a:solidFill>
                  <a:schemeClr val="accent1"/>
                </a:solidFill>
              </a:rPr>
              <a:t>-Peter Drucker</a:t>
            </a:r>
            <a:endParaRPr lang="en-IN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28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4800" b="1" dirty="0" smtClean="0">
                <a:solidFill>
                  <a:schemeClr val="tx2"/>
                </a:solidFill>
              </a:rPr>
              <a:t>Objectives</a:t>
            </a:r>
            <a:endParaRPr lang="en-IN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3058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600" dirty="0" smtClean="0"/>
              <a:t>Analysing the core factors(variables) which  are responsible in affecting the CLV.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3600" dirty="0" smtClean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600" dirty="0" smtClean="0"/>
              <a:t>Predicting the future CLV for each customers to gain insight to make right approach in business decision.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3600" dirty="0" smtClean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600" dirty="0" smtClean="0"/>
              <a:t>Developing a business model to guide company in making better products and also rejuvenate the old ones.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07650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"/>
            <a:ext cx="8305800" cy="5593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IN" sz="4400" b="1" dirty="0" smtClean="0"/>
              <a:t>            </a:t>
            </a:r>
            <a:r>
              <a:rPr lang="en-IN" sz="4400" b="1" dirty="0" smtClean="0">
                <a:solidFill>
                  <a:schemeClr val="tx2"/>
                </a:solidFill>
              </a:rPr>
              <a:t>The Significant Variables</a:t>
            </a:r>
            <a:endParaRPr lang="en-IN" sz="44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6729"/>
            <a:ext cx="8305800" cy="62136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704450" y="2829811"/>
            <a:ext cx="2286000" cy="17526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56850" y="338294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Customer_Lifetime 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             Value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3919" y="3571281"/>
            <a:ext cx="1517873" cy="838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69046" y="3809999"/>
            <a:ext cx="115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Education</a:t>
            </a:r>
            <a:endParaRPr lang="en-IN" sz="1400" b="1" dirty="0"/>
          </a:p>
        </p:txBody>
      </p:sp>
      <p:sp>
        <p:nvSpPr>
          <p:cNvPr id="10" name="Right Arrow 9"/>
          <p:cNvSpPr/>
          <p:nvPr/>
        </p:nvSpPr>
        <p:spPr>
          <a:xfrm rot="1440000">
            <a:off x="655545" y="2546185"/>
            <a:ext cx="1681830" cy="838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 rot="1500000">
            <a:off x="990600" y="2862083"/>
            <a:ext cx="12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Income</a:t>
            </a:r>
            <a:endParaRPr lang="en-IN" sz="1400" b="1" dirty="0"/>
          </a:p>
        </p:txBody>
      </p:sp>
      <p:sp>
        <p:nvSpPr>
          <p:cNvPr id="12" name="Right Arrow 11"/>
          <p:cNvSpPr/>
          <p:nvPr/>
        </p:nvSpPr>
        <p:spPr>
          <a:xfrm rot="-1380000">
            <a:off x="448752" y="4655224"/>
            <a:ext cx="1898074" cy="838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 rot="-1440000">
            <a:off x="529751" y="494136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Marital_Status</a:t>
            </a:r>
            <a:endParaRPr lang="en-IN" sz="1400" b="1" dirty="0"/>
          </a:p>
        </p:txBody>
      </p:sp>
      <p:sp>
        <p:nvSpPr>
          <p:cNvPr id="14" name="Right Arrow 13"/>
          <p:cNvSpPr/>
          <p:nvPr/>
        </p:nvSpPr>
        <p:spPr>
          <a:xfrm rot="2280000">
            <a:off x="515190" y="1395612"/>
            <a:ext cx="2593203" cy="838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 rot="2280000">
            <a:off x="617080" y="1633067"/>
            <a:ext cx="227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Monthy_Premium_Auto</a:t>
            </a:r>
            <a:endParaRPr lang="en-IN" sz="1400" b="1" dirty="0"/>
          </a:p>
        </p:txBody>
      </p:sp>
      <p:sp>
        <p:nvSpPr>
          <p:cNvPr id="16" name="Right Arrow 15"/>
          <p:cNvSpPr/>
          <p:nvPr/>
        </p:nvSpPr>
        <p:spPr>
          <a:xfrm rot="-1860000">
            <a:off x="626419" y="5361966"/>
            <a:ext cx="2786956" cy="838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 rot="-1920000">
            <a:off x="657983" y="5677037"/>
            <a:ext cx="239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Number_of_Policies</a:t>
            </a:r>
            <a:endParaRPr lang="en-IN" sz="1400" b="1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3086921" y="5431149"/>
            <a:ext cx="1384437" cy="608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 rot="5400000">
            <a:off x="3170753" y="564368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Gender</a:t>
            </a:r>
            <a:endParaRPr lang="en-IN" sz="1400" b="1" dirty="0"/>
          </a:p>
        </p:txBody>
      </p:sp>
      <p:sp>
        <p:nvSpPr>
          <p:cNvPr id="22" name="Left Arrow 21"/>
          <p:cNvSpPr/>
          <p:nvPr/>
        </p:nvSpPr>
        <p:spPr>
          <a:xfrm rot="-2220000">
            <a:off x="4286190" y="1367220"/>
            <a:ext cx="2767024" cy="716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 rot="-1620000">
            <a:off x="5677309" y="2663623"/>
            <a:ext cx="2279518" cy="716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Arrow 24"/>
          <p:cNvSpPr/>
          <p:nvPr/>
        </p:nvSpPr>
        <p:spPr>
          <a:xfrm rot="-2040000">
            <a:off x="5104059" y="1856120"/>
            <a:ext cx="2479837" cy="716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6" name="Left Arrow 25"/>
          <p:cNvSpPr/>
          <p:nvPr/>
        </p:nvSpPr>
        <p:spPr>
          <a:xfrm rot="-5400000">
            <a:off x="3065791" y="1456518"/>
            <a:ext cx="1320792" cy="716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Left Arrow 26"/>
          <p:cNvSpPr/>
          <p:nvPr/>
        </p:nvSpPr>
        <p:spPr>
          <a:xfrm rot="1500000">
            <a:off x="5102448" y="4732981"/>
            <a:ext cx="2335947" cy="716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Left Arrow 28"/>
          <p:cNvSpPr/>
          <p:nvPr/>
        </p:nvSpPr>
        <p:spPr>
          <a:xfrm rot="1920000">
            <a:off x="4205052" y="5366629"/>
            <a:ext cx="2988467" cy="716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 rot="1920000">
            <a:off x="4532849" y="5621562"/>
            <a:ext cx="260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Months_Since_Policy_Inception</a:t>
            </a:r>
            <a:endParaRPr lang="en-IN" sz="1400" b="1" dirty="0"/>
          </a:p>
        </p:txBody>
      </p:sp>
      <p:sp>
        <p:nvSpPr>
          <p:cNvPr id="32" name="TextBox 31"/>
          <p:cNvSpPr txBox="1"/>
          <p:nvPr/>
        </p:nvSpPr>
        <p:spPr>
          <a:xfrm rot="-2220000">
            <a:off x="4490172" y="1499071"/>
            <a:ext cx="2497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Number_of_Open_Complaints</a:t>
            </a:r>
            <a:endParaRPr lang="en-IN" sz="1400" b="1" dirty="0"/>
          </a:p>
        </p:txBody>
      </p:sp>
      <p:sp>
        <p:nvSpPr>
          <p:cNvPr id="33" name="TextBox 32"/>
          <p:cNvSpPr txBox="1"/>
          <p:nvPr/>
        </p:nvSpPr>
        <p:spPr>
          <a:xfrm rot="-2040000">
            <a:off x="5410854" y="1982115"/>
            <a:ext cx="216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Months_Since_Last_Claim</a:t>
            </a:r>
            <a:endParaRPr lang="en-IN" sz="1400" b="1" dirty="0"/>
          </a:p>
        </p:txBody>
      </p:sp>
      <p:sp>
        <p:nvSpPr>
          <p:cNvPr id="34" name="TextBox 33"/>
          <p:cNvSpPr txBox="1"/>
          <p:nvPr/>
        </p:nvSpPr>
        <p:spPr>
          <a:xfrm rot="-5400000">
            <a:off x="3285569" y="1633066"/>
            <a:ext cx="89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Policy</a:t>
            </a:r>
            <a:endParaRPr lang="en-IN" sz="1400" b="1" dirty="0"/>
          </a:p>
        </p:txBody>
      </p:sp>
      <p:sp>
        <p:nvSpPr>
          <p:cNvPr id="35" name="Left Arrow 34"/>
          <p:cNvSpPr/>
          <p:nvPr/>
        </p:nvSpPr>
        <p:spPr>
          <a:xfrm rot="900000">
            <a:off x="5675873" y="3959528"/>
            <a:ext cx="1911881" cy="716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 rot="-1680000">
            <a:off x="6097673" y="2789347"/>
            <a:ext cx="1715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EmploymentStatus</a:t>
            </a:r>
            <a:endParaRPr lang="en-IN" sz="1400" b="1" dirty="0"/>
          </a:p>
        </p:txBody>
      </p:sp>
      <p:sp>
        <p:nvSpPr>
          <p:cNvPr id="38" name="TextBox 37"/>
          <p:cNvSpPr txBox="1"/>
          <p:nvPr/>
        </p:nvSpPr>
        <p:spPr>
          <a:xfrm rot="840000">
            <a:off x="5968286" y="4255592"/>
            <a:ext cx="197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Policy_Type</a:t>
            </a:r>
            <a:endParaRPr lang="en-IN" sz="1400" b="1" dirty="0"/>
          </a:p>
        </p:txBody>
      </p:sp>
      <p:sp>
        <p:nvSpPr>
          <p:cNvPr id="39" name="TextBox 38"/>
          <p:cNvSpPr txBox="1"/>
          <p:nvPr/>
        </p:nvSpPr>
        <p:spPr>
          <a:xfrm rot="1500000">
            <a:off x="5524550" y="5096153"/>
            <a:ext cx="2032151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Renew_Offer_Type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888773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4800" b="1" dirty="0" smtClean="0">
                <a:solidFill>
                  <a:schemeClr val="tx2"/>
                </a:solidFill>
              </a:rPr>
              <a:t>The Results Of Analysis</a:t>
            </a:r>
            <a:endParaRPr lang="en-IN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305800" cy="5715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IN" sz="3400" dirty="0" smtClean="0"/>
              <a:t>These are the variables having positive affect on the CLV :-</a:t>
            </a:r>
          </a:p>
          <a:p>
            <a:pPr marL="114300" indent="0">
              <a:buNone/>
            </a:pPr>
            <a:endParaRPr lang="en-IN" sz="3300" dirty="0" smtClean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300" dirty="0" smtClean="0"/>
              <a:t> </a:t>
            </a:r>
            <a:r>
              <a:rPr lang="en-IN" sz="3400" dirty="0"/>
              <a:t>The customers who are well educated ,at </a:t>
            </a:r>
            <a:r>
              <a:rPr lang="en-IN" sz="3400" dirty="0" smtClean="0"/>
              <a:t>  least </a:t>
            </a:r>
            <a:r>
              <a:rPr lang="en-IN" sz="3400" dirty="0"/>
              <a:t>with a High </a:t>
            </a:r>
            <a:endParaRPr lang="en-IN" sz="3400" dirty="0" smtClean="0"/>
          </a:p>
          <a:p>
            <a:pPr marL="114300" indent="0">
              <a:buClr>
                <a:schemeClr val="tx2"/>
              </a:buClr>
              <a:buNone/>
            </a:pPr>
            <a:r>
              <a:rPr lang="en-IN" sz="3400" dirty="0"/>
              <a:t> </a:t>
            </a:r>
            <a:r>
              <a:rPr lang="en-IN" sz="3400" dirty="0" smtClean="0"/>
              <a:t>    school </a:t>
            </a:r>
            <a:r>
              <a:rPr lang="en-IN" sz="3400" dirty="0"/>
              <a:t>degree.(Variable:-</a:t>
            </a:r>
            <a:r>
              <a:rPr lang="en-IN" sz="3400" dirty="0" smtClean="0"/>
              <a:t>Education)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3300" dirty="0" smtClean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300" dirty="0"/>
              <a:t> </a:t>
            </a:r>
            <a:r>
              <a:rPr lang="en-IN" sz="3400" dirty="0"/>
              <a:t>The customers with good earning i.e., their  income is </a:t>
            </a:r>
            <a:endParaRPr lang="en-IN" sz="3400" dirty="0" smtClean="0"/>
          </a:p>
          <a:p>
            <a:pPr marL="114300" indent="0">
              <a:buClr>
                <a:schemeClr val="tx2"/>
              </a:buClr>
              <a:buNone/>
            </a:pPr>
            <a:r>
              <a:rPr lang="en-IN" sz="3400" dirty="0"/>
              <a:t> </a:t>
            </a:r>
            <a:r>
              <a:rPr lang="en-IN" sz="3400" dirty="0" smtClean="0"/>
              <a:t>    sufficient </a:t>
            </a:r>
            <a:r>
              <a:rPr lang="en-IN" sz="3400" dirty="0"/>
              <a:t>to </a:t>
            </a:r>
            <a:r>
              <a:rPr lang="en-IN" sz="3400" dirty="0" smtClean="0"/>
              <a:t>afford premium. (</a:t>
            </a:r>
            <a:r>
              <a:rPr lang="en-IN" sz="3400" dirty="0"/>
              <a:t>Variable:-Income</a:t>
            </a:r>
            <a:r>
              <a:rPr lang="en-IN" sz="3400" dirty="0" smtClean="0"/>
              <a:t>)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34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600" i="1" dirty="0"/>
              <a:t> </a:t>
            </a:r>
            <a:r>
              <a:rPr lang="en-IN" sz="3400" dirty="0"/>
              <a:t>The customers who are married.(</a:t>
            </a:r>
            <a:r>
              <a:rPr lang="en-IN" sz="3400" dirty="0" smtClean="0"/>
              <a:t>Variable:- Marital_Status)</a:t>
            </a:r>
          </a:p>
          <a:p>
            <a:pPr marL="114300" lvl="0" indent="0">
              <a:buClr>
                <a:schemeClr val="tx2"/>
              </a:buClr>
              <a:buNone/>
            </a:pPr>
            <a:endParaRPr lang="en-IN" sz="3400" dirty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400" dirty="0" smtClean="0"/>
              <a:t>Those </a:t>
            </a:r>
            <a:r>
              <a:rPr lang="en-IN" sz="3400" dirty="0"/>
              <a:t>who are paying a monthly auto premium(Variable</a:t>
            </a:r>
            <a:r>
              <a:rPr lang="en-IN" sz="3400" dirty="0" smtClean="0"/>
              <a:t>:-</a:t>
            </a:r>
          </a:p>
          <a:p>
            <a:pPr marL="114300" lvl="0" indent="0">
              <a:buClr>
                <a:schemeClr val="tx2"/>
              </a:buClr>
              <a:buNone/>
            </a:pPr>
            <a:r>
              <a:rPr lang="en-IN" sz="3400" dirty="0"/>
              <a:t> </a:t>
            </a:r>
            <a:r>
              <a:rPr lang="en-IN" sz="3400" dirty="0" smtClean="0"/>
              <a:t>   Monthly_Premium_Auto)</a:t>
            </a:r>
          </a:p>
          <a:p>
            <a:pPr marL="114300" lvl="0" indent="0">
              <a:buClr>
                <a:schemeClr val="tx2"/>
              </a:buClr>
              <a:buNone/>
            </a:pPr>
            <a:endParaRPr lang="en-IN" sz="3400" dirty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300" dirty="0" smtClean="0"/>
              <a:t> </a:t>
            </a:r>
            <a:r>
              <a:rPr lang="en-IN" sz="3400" dirty="0"/>
              <a:t>Those who are having at least two insurance policies</a:t>
            </a:r>
            <a:r>
              <a:rPr lang="en-IN" sz="3400" dirty="0" smtClean="0"/>
              <a:t>.  </a:t>
            </a:r>
          </a:p>
          <a:p>
            <a:pPr marL="114300" lvl="0" indent="0">
              <a:buClr>
                <a:schemeClr val="tx2"/>
              </a:buClr>
              <a:buNone/>
            </a:pPr>
            <a:r>
              <a:rPr lang="en-IN" sz="3400" dirty="0"/>
              <a:t> </a:t>
            </a:r>
            <a:r>
              <a:rPr lang="en-IN" sz="3400" dirty="0" smtClean="0"/>
              <a:t>    (</a:t>
            </a:r>
            <a:r>
              <a:rPr lang="en-IN" sz="3400" dirty="0"/>
              <a:t>variable:- Number_of_Policies)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41300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4800" b="1" dirty="0">
                <a:solidFill>
                  <a:schemeClr val="tx2"/>
                </a:solidFill>
              </a:rPr>
              <a:t>The Results Of </a:t>
            </a:r>
            <a:r>
              <a:rPr lang="en-IN" sz="4800" b="1" dirty="0" smtClean="0">
                <a:solidFill>
                  <a:schemeClr val="tx2"/>
                </a:solidFill>
              </a:rPr>
              <a:t>Analysis</a:t>
            </a:r>
            <a:endParaRPr lang="en-IN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305800" cy="5715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114300" indent="0">
              <a:buClr>
                <a:schemeClr val="tx2"/>
              </a:buClr>
              <a:buNone/>
            </a:pPr>
            <a:r>
              <a:rPr lang="en-IN" sz="2800" dirty="0"/>
              <a:t>These are the variables having </a:t>
            </a:r>
            <a:r>
              <a:rPr lang="en-IN" sz="2800" dirty="0" smtClean="0"/>
              <a:t>negative </a:t>
            </a:r>
            <a:r>
              <a:rPr lang="en-IN" sz="2800" dirty="0"/>
              <a:t>affect on the CLV </a:t>
            </a:r>
            <a:r>
              <a:rPr lang="en-IN" sz="2800" dirty="0" smtClean="0"/>
              <a:t>:-</a:t>
            </a:r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000" dirty="0" smtClean="0"/>
              <a:t>The </a:t>
            </a:r>
            <a:r>
              <a:rPr lang="en-IN" sz="3000" dirty="0"/>
              <a:t>Customers who are unemployed.(Variable:- </a:t>
            </a:r>
            <a:endParaRPr lang="en-IN" sz="3000" dirty="0" smtClean="0"/>
          </a:p>
          <a:p>
            <a:pPr marL="114300" lvl="0" indent="0">
              <a:buClr>
                <a:schemeClr val="tx2"/>
              </a:buClr>
              <a:buNone/>
            </a:pPr>
            <a:r>
              <a:rPr lang="en-IN" sz="3000" dirty="0"/>
              <a:t> </a:t>
            </a:r>
            <a:r>
              <a:rPr lang="en-IN" sz="3000" dirty="0" smtClean="0"/>
              <a:t>    Employment_Status)</a:t>
            </a:r>
          </a:p>
          <a:p>
            <a:pPr marL="114300" lvl="0" indent="0">
              <a:buClr>
                <a:schemeClr val="tx2"/>
              </a:buClr>
              <a:buNone/>
            </a:pPr>
            <a:endParaRPr lang="en-IN" sz="30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000" dirty="0" smtClean="0"/>
              <a:t> </a:t>
            </a:r>
            <a:r>
              <a:rPr lang="en-IN" sz="3000" dirty="0"/>
              <a:t>The Customers who are male.(Variable:-Gender</a:t>
            </a:r>
            <a:r>
              <a:rPr lang="en-IN" sz="3000" dirty="0" smtClean="0"/>
              <a:t>)</a:t>
            </a:r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000" dirty="0" smtClean="0"/>
              <a:t>The </a:t>
            </a:r>
            <a:r>
              <a:rPr lang="en-IN" sz="3000" dirty="0"/>
              <a:t>Customers who are single.(Variable:- Marital_Status</a:t>
            </a:r>
            <a:r>
              <a:rPr lang="en-IN" sz="3000" dirty="0" smtClean="0"/>
              <a:t>)</a:t>
            </a:r>
          </a:p>
          <a:p>
            <a:pPr marL="114300" lvl="0" indent="0">
              <a:buClr>
                <a:schemeClr val="tx2"/>
              </a:buClr>
              <a:buNone/>
            </a:pPr>
            <a:endParaRPr lang="en-IN" sz="2400" dirty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 smtClean="0"/>
              <a:t>The </a:t>
            </a:r>
            <a:r>
              <a:rPr lang="en-IN" sz="2800" dirty="0"/>
              <a:t>Customers who have not claim their insurance since </a:t>
            </a:r>
            <a:r>
              <a:rPr lang="en-IN" sz="2800" dirty="0" smtClean="0"/>
              <a:t> </a:t>
            </a:r>
          </a:p>
          <a:p>
            <a:pPr marL="114300" lvl="0" indent="0">
              <a:buClr>
                <a:schemeClr val="tx2"/>
              </a:buClr>
              <a:buNone/>
            </a:pPr>
            <a:r>
              <a:rPr lang="en-IN" sz="2800" dirty="0"/>
              <a:t> </a:t>
            </a:r>
            <a:r>
              <a:rPr lang="en-IN" sz="2800" dirty="0" smtClean="0"/>
              <a:t>    months ago. </a:t>
            </a:r>
            <a:r>
              <a:rPr lang="en-IN" sz="2800" dirty="0"/>
              <a:t>(Variable:-Months_Since_Last_Claim</a:t>
            </a:r>
            <a:r>
              <a:rPr lang="en-IN" sz="2800" dirty="0" smtClean="0"/>
              <a:t>)</a:t>
            </a:r>
            <a:endParaRPr lang="en-IN" sz="2800" dirty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  <a:p>
            <a:pPr marL="114300" indent="0">
              <a:buClr>
                <a:schemeClr val="tx2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968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4800" b="1" dirty="0">
                <a:solidFill>
                  <a:schemeClr val="tx2"/>
                </a:solidFill>
              </a:rPr>
              <a:t>The Results Of </a:t>
            </a:r>
            <a:r>
              <a:rPr lang="en-IN" sz="4800" b="1" dirty="0" smtClean="0">
                <a:solidFill>
                  <a:schemeClr val="tx2"/>
                </a:solidFill>
              </a:rPr>
              <a:t>Analysis</a:t>
            </a:r>
            <a:endParaRPr lang="en-IN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305800" cy="5715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14300" indent="0">
              <a:buClr>
                <a:schemeClr val="tx2"/>
              </a:buClr>
              <a:buNone/>
            </a:pPr>
            <a:r>
              <a:rPr lang="en-IN" sz="2800" dirty="0" smtClean="0"/>
              <a:t>Continue  :-</a:t>
            </a:r>
            <a:endParaRPr lang="en-IN" sz="24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 smtClean="0"/>
              <a:t>The </a:t>
            </a:r>
            <a:r>
              <a:rPr lang="en-IN" sz="2800" dirty="0"/>
              <a:t>Customers who provides open complaints regarding </a:t>
            </a:r>
            <a:r>
              <a:rPr lang="en-IN" sz="2800" dirty="0" smtClean="0"/>
              <a:t>their insurance.  (Variable:Number_of_Open_Complaints)</a:t>
            </a:r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000" dirty="0" smtClean="0"/>
              <a:t>The </a:t>
            </a:r>
            <a:r>
              <a:rPr lang="en-IN" sz="3000" dirty="0"/>
              <a:t>Customers who have a Personal Auto policy </a:t>
            </a:r>
            <a:r>
              <a:rPr lang="en-IN" sz="3000" dirty="0" smtClean="0"/>
              <a:t>type.  (Variable:-Policy_Type)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28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3000" dirty="0"/>
              <a:t>The Customers with Corporate L3 policy .(Variable</a:t>
            </a:r>
            <a:r>
              <a:rPr lang="en-IN" sz="3000" dirty="0" smtClean="0"/>
              <a:t>:-</a:t>
            </a:r>
          </a:p>
          <a:p>
            <a:pPr marL="114300" lvl="0" indent="0">
              <a:buClr>
                <a:schemeClr val="tx2"/>
              </a:buClr>
              <a:buNone/>
            </a:pPr>
            <a:r>
              <a:rPr lang="en-IN" sz="3000" dirty="0"/>
              <a:t> </a:t>
            </a:r>
            <a:r>
              <a:rPr lang="en-IN" sz="3000" dirty="0" smtClean="0"/>
              <a:t>    Policy)</a:t>
            </a:r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 smtClean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r>
              <a:rPr lang="en-IN" sz="3000" dirty="0" smtClean="0"/>
              <a:t>The </a:t>
            </a:r>
            <a:r>
              <a:rPr lang="en-IN" sz="3000" dirty="0"/>
              <a:t>Customers with Renew offer type of Offer 2</a:t>
            </a:r>
            <a:r>
              <a:rPr lang="en-IN" sz="3000" dirty="0" smtClean="0"/>
              <a:t>.</a:t>
            </a:r>
          </a:p>
          <a:p>
            <a:pPr marL="114300" lvl="0" indent="0">
              <a:buClr>
                <a:schemeClr val="tx2"/>
              </a:buClr>
              <a:buNone/>
            </a:pPr>
            <a:r>
              <a:rPr lang="en-IN" sz="3000" dirty="0" smtClean="0"/>
              <a:t>    </a:t>
            </a:r>
            <a:r>
              <a:rPr lang="en-IN" sz="3000" dirty="0"/>
              <a:t>(Variable:-Renew_Offer_Type</a:t>
            </a:r>
            <a:r>
              <a:rPr lang="en-IN" sz="3000" dirty="0" smtClean="0"/>
              <a:t>)</a:t>
            </a:r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 smtClean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 smtClean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 smtClean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 smtClean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 smtClean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 smtClean="0"/>
          </a:p>
          <a:p>
            <a:pPr marL="114300" lvl="0" indent="0">
              <a:buClr>
                <a:schemeClr val="tx2"/>
              </a:buClr>
              <a:buNone/>
            </a:pPr>
            <a:endParaRPr lang="en-IN" sz="2800" dirty="0"/>
          </a:p>
          <a:p>
            <a:pPr lvl="0">
              <a:buClr>
                <a:schemeClr val="tx2"/>
              </a:buClr>
              <a:buFont typeface="Wingdings" pitchFamily="2" charset="2"/>
              <a:buChar char="v"/>
            </a:pPr>
            <a:endParaRPr lang="en-IN" sz="2800" dirty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 smtClean="0"/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4978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305800" cy="99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4800" b="1" dirty="0" smtClean="0">
                <a:solidFill>
                  <a:schemeClr val="tx2"/>
                </a:solidFill>
              </a:rPr>
              <a:t>Business Recommendations</a:t>
            </a:r>
            <a:endParaRPr lang="en-IN" sz="4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3058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i="1" dirty="0" smtClean="0"/>
              <a:t>The </a:t>
            </a:r>
            <a:r>
              <a:rPr lang="en-IN" sz="2800" i="1" dirty="0"/>
              <a:t>insurance company should focus more on the customers who </a:t>
            </a:r>
            <a:r>
              <a:rPr lang="en-IN" sz="2800" i="1" dirty="0" smtClean="0"/>
              <a:t> </a:t>
            </a:r>
            <a:r>
              <a:rPr lang="en-IN" sz="2800" i="1" dirty="0"/>
              <a:t>are at least a </a:t>
            </a:r>
            <a:r>
              <a:rPr lang="en-IN" sz="2800" b="1" i="1" dirty="0"/>
              <a:t>high school pass out</a:t>
            </a:r>
            <a:r>
              <a:rPr lang="en-IN" sz="2800" dirty="0"/>
              <a:t>. </a:t>
            </a:r>
            <a:r>
              <a:rPr lang="en-IN" sz="2800" dirty="0" smtClean="0"/>
              <a:t> 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2800" dirty="0" smtClean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dirty="0"/>
              <a:t> </a:t>
            </a:r>
            <a:r>
              <a:rPr lang="en-IN" sz="2800" i="1" dirty="0"/>
              <a:t>Insurance company should target customers with a </a:t>
            </a:r>
            <a:r>
              <a:rPr lang="en-IN" sz="2800" b="1" i="1" dirty="0"/>
              <a:t>good income</a:t>
            </a:r>
            <a:r>
              <a:rPr lang="en-IN" sz="2800" i="1" dirty="0" smtClean="0"/>
              <a:t>.</a:t>
            </a:r>
          </a:p>
          <a:p>
            <a:pPr marL="114300" indent="0">
              <a:buClr>
                <a:schemeClr val="tx2"/>
              </a:buClr>
              <a:buNone/>
            </a:pPr>
            <a:endParaRPr lang="en-IN" sz="2800" dirty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i="1" dirty="0" smtClean="0"/>
              <a:t> Insurance </a:t>
            </a:r>
            <a:r>
              <a:rPr lang="en-IN" sz="2800" i="1" dirty="0"/>
              <a:t>company should pay more attention </a:t>
            </a:r>
            <a:r>
              <a:rPr lang="en-IN" sz="2800" i="1" dirty="0" smtClean="0"/>
              <a:t>towards </a:t>
            </a:r>
            <a:r>
              <a:rPr lang="en-IN" sz="2800" b="1" i="1" dirty="0"/>
              <a:t>married </a:t>
            </a:r>
            <a:r>
              <a:rPr lang="en-IN" sz="2800" b="1" i="1" dirty="0" smtClean="0"/>
              <a:t>customers</a:t>
            </a:r>
            <a:r>
              <a:rPr lang="en-IN" sz="2800" i="1" dirty="0"/>
              <a:t>.</a:t>
            </a:r>
            <a:r>
              <a:rPr lang="en-IN" sz="2800" dirty="0"/>
              <a:t> </a:t>
            </a:r>
            <a:r>
              <a:rPr lang="en-IN" sz="2800" i="1" dirty="0"/>
              <a:t>On contrary, customers who are </a:t>
            </a:r>
            <a:r>
              <a:rPr lang="en-IN" sz="2800" b="1" i="1" dirty="0"/>
              <a:t>single</a:t>
            </a:r>
            <a:r>
              <a:rPr lang="en-IN" sz="2800" i="1" dirty="0"/>
              <a:t> have negative impact on the CLV. </a:t>
            </a:r>
            <a:endParaRPr lang="en-IN" sz="2800" i="1" dirty="0" smtClean="0"/>
          </a:p>
          <a:p>
            <a:pPr marL="114300" indent="0">
              <a:buClr>
                <a:schemeClr val="tx2"/>
              </a:buClr>
              <a:buNone/>
            </a:pPr>
            <a:endParaRPr lang="en-IN" sz="2800" i="1" dirty="0" smtClean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800" i="1" dirty="0"/>
              <a:t> Company should consider more those customers who are paying </a:t>
            </a:r>
            <a:r>
              <a:rPr lang="en-IN" sz="2800" b="1" i="1" dirty="0"/>
              <a:t>premium on monthly basis</a:t>
            </a:r>
            <a:r>
              <a:rPr lang="en-IN" sz="2800" i="1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3953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644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Customer  Lifetime Value Auto Insurance</vt:lpstr>
      <vt:lpstr> When its come to growing your business there are essentially two tactics at you disposal : </vt:lpstr>
      <vt:lpstr>PowerPoint Presentation</vt:lpstr>
      <vt:lpstr>Objectives</vt:lpstr>
      <vt:lpstr>            The Significant Variables</vt:lpstr>
      <vt:lpstr>The Results Of Analysis</vt:lpstr>
      <vt:lpstr>The Results Of Analysis</vt:lpstr>
      <vt:lpstr>The Results Of Analysis</vt:lpstr>
      <vt:lpstr>Business Recommendations</vt:lpstr>
      <vt:lpstr>Business Recommendations</vt:lpstr>
      <vt:lpstr>Business Recommendations</vt:lpstr>
      <vt:lpstr>Business Recommendations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 Lifetime Value Auto-Insurance</dc:title>
  <dc:creator>Akash</dc:creator>
  <cp:lastModifiedBy>Windows User</cp:lastModifiedBy>
  <cp:revision>49</cp:revision>
  <dcterms:created xsi:type="dcterms:W3CDTF">2006-08-16T00:00:00Z</dcterms:created>
  <dcterms:modified xsi:type="dcterms:W3CDTF">2018-05-04T14:38:39Z</dcterms:modified>
</cp:coreProperties>
</file>