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77" r:id="rId2"/>
    <p:sldId id="674" r:id="rId3"/>
    <p:sldId id="681" r:id="rId4"/>
    <p:sldId id="696" r:id="rId5"/>
    <p:sldId id="691" r:id="rId6"/>
    <p:sldId id="695" r:id="rId7"/>
    <p:sldId id="698" r:id="rId8"/>
    <p:sldId id="692" r:id="rId9"/>
    <p:sldId id="694" r:id="rId10"/>
    <p:sldId id="688" r:id="rId11"/>
    <p:sldId id="689" r:id="rId12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376092"/>
    <a:srgbClr val="CC0000"/>
    <a:srgbClr val="FFFF00"/>
    <a:srgbClr val="A8CBF6"/>
    <a:srgbClr val="558ED5"/>
    <a:srgbClr val="B9CDBD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8224" autoAdjust="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58"/>
    </p:cViewPr>
  </p:sorterViewPr>
  <p:notesViewPr>
    <p:cSldViewPr>
      <p:cViewPr varScale="1">
        <p:scale>
          <a:sx n="56" d="100"/>
          <a:sy n="56" d="100"/>
        </p:scale>
        <p:origin x="-2538" y="-90"/>
      </p:cViewPr>
      <p:guideLst>
        <p:guide orient="horz" pos="2908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B2FCB37-2D04-4777-995C-F790C55E7FFC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6935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DF8882C-447B-4384-B722-75AA099A9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D1712A1-6C24-4CED-8BF1-6FE717E11D1B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86263"/>
            <a:ext cx="5546725" cy="4154487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spcBef>
                <a:spcPct val="20000"/>
              </a:spcBef>
              <a:buClr>
                <a:srgbClr val="BF1313"/>
              </a:buClr>
              <a:buSzPct val="200000"/>
              <a:buFont typeface="Wingdings 3" pitchFamily="18" charset="2"/>
              <a:buChar char="Ú"/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56D7E72-5DA9-4326-BD3F-F13DED59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4E647E0-96A8-4800-9001-BA82328FEB23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v0015619\Desktop\ATT_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30413"/>
            <a:ext cx="573087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urv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8610600" cy="64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techm_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6243638"/>
            <a:ext cx="298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2209800" y="6553200"/>
            <a:ext cx="3581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itchFamily="18" charset="0"/>
              <a:buNone/>
              <a:defRPr/>
            </a:pPr>
            <a:r>
              <a:rPr lang="en-US" sz="900" dirty="0" smtClean="0">
                <a:latin typeface="Verdana" pitchFamily="34" charset="0"/>
              </a:rPr>
              <a:t>Only for circulation within </a:t>
            </a:r>
            <a:r>
              <a:rPr lang="en-US" sz="900" dirty="0" err="1" smtClean="0">
                <a:latin typeface="Verdana" pitchFamily="34" charset="0"/>
              </a:rPr>
              <a:t>TechM</a:t>
            </a:r>
            <a:r>
              <a:rPr lang="en-US" sz="900" dirty="0" smtClean="0">
                <a:latin typeface="Verdana" pitchFamily="34" charset="0"/>
              </a:rPr>
              <a:t> AT&amp;T Accounts</a:t>
            </a:r>
          </a:p>
        </p:txBody>
      </p:sp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pic>
        <p:nvPicPr>
          <p:cNvPr id="9" name="Picture 2" descr="C:\Users\sv0015619\Desktop\header_ATT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14400"/>
            <a:ext cx="3827463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124200"/>
            <a:ext cx="4267200" cy="762000"/>
          </a:xfrm>
        </p:spPr>
        <p:txBody>
          <a:bodyPr/>
          <a:lstStyle>
            <a:lvl1pPr algn="l">
              <a:defRPr sz="2800">
                <a:solidFill>
                  <a:srgbClr val="BF131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572000"/>
            <a:ext cx="3505200" cy="609600"/>
          </a:xfrm>
        </p:spPr>
        <p:txBody>
          <a:bodyPr/>
          <a:lstStyle>
            <a:lvl1pPr marL="0" indent="0" algn="l">
              <a:buFont typeface="Wingdings 3" pitchFamily="18" charset="2"/>
              <a:buNone/>
              <a:defRPr sz="2000">
                <a:latin typeface="Arial Narrow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95513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90500"/>
            <a:ext cx="2133600" cy="6134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0500"/>
            <a:ext cx="6248400" cy="6134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4582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838200"/>
            <a:ext cx="8382000" cy="5486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148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9983"/>
      </p:ext>
    </p:extLst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807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 rot="16200000">
            <a:off x="7200900" y="1790700"/>
            <a:ext cx="3581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itchFamily="18" charset="0"/>
              <a:buNone/>
              <a:defRPr/>
            </a:pPr>
            <a:r>
              <a:rPr lang="en-US" sz="900" dirty="0" smtClean="0">
                <a:solidFill>
                  <a:srgbClr val="D9D9D9"/>
                </a:solidFill>
                <a:latin typeface="Verdana" pitchFamily="34" charset="0"/>
              </a:rPr>
              <a:t>Only for circulation within </a:t>
            </a:r>
            <a:r>
              <a:rPr lang="en-US" sz="900" dirty="0" err="1" smtClean="0">
                <a:solidFill>
                  <a:srgbClr val="D9D9D9"/>
                </a:solidFill>
                <a:latin typeface="Verdana" pitchFamily="34" charset="0"/>
              </a:rPr>
              <a:t>TechM</a:t>
            </a:r>
            <a:r>
              <a:rPr lang="en-US" sz="900" dirty="0" smtClean="0">
                <a:solidFill>
                  <a:srgbClr val="D9D9D9"/>
                </a:solidFill>
                <a:latin typeface="Verdana" pitchFamily="34" charset="0"/>
              </a:rPr>
              <a:t> AT&amp;T Accounts</a:t>
            </a:r>
          </a:p>
        </p:txBody>
      </p:sp>
      <p:sp>
        <p:nvSpPr>
          <p:cNvPr id="6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6712"/>
            <a:ext cx="8382000" cy="411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8" y="152400"/>
            <a:ext cx="8518301" cy="4111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152400" y="6577013"/>
            <a:ext cx="2514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smtClean="0">
                <a:latin typeface="Verdana" pitchFamily="34" charset="0"/>
              </a:rPr>
              <a:t>© Tech Mahindra Limited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12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7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2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urv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8376" b="1901"/>
          <a:stretch>
            <a:fillRect/>
          </a:stretch>
        </p:blipFill>
        <p:spPr bwMode="auto">
          <a:xfrm>
            <a:off x="63500" y="98425"/>
            <a:ext cx="4122738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7325"/>
            <a:ext cx="8382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382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4" descr="tm_logo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02" b="89954"/>
          <a:stretch>
            <a:fillRect/>
          </a:stretch>
        </p:blipFill>
        <p:spPr bwMode="auto">
          <a:xfrm>
            <a:off x="7550150" y="6313488"/>
            <a:ext cx="14986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4222750" y="6477000"/>
            <a:ext cx="49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35402D59-F45D-4E74-AD69-98050515A6C1}" type="slidenum">
              <a:rPr lang="en-US" sz="1200" b="1">
                <a:solidFill>
                  <a:srgbClr val="CC3300"/>
                </a:solidFill>
              </a:rPr>
              <a:pPr algn="ctr"/>
              <a:t>‹#›</a:t>
            </a:fld>
            <a:endParaRPr lang="en-US" sz="1200" b="1">
              <a:solidFill>
                <a:srgbClr val="CC3300"/>
              </a:solidFill>
            </a:endParaRPr>
          </a:p>
        </p:txBody>
      </p:sp>
      <p:sp>
        <p:nvSpPr>
          <p:cNvPr id="1031" name="Line 21"/>
          <p:cNvSpPr>
            <a:spLocks noChangeShapeType="1"/>
          </p:cNvSpPr>
          <p:nvPr userDrawn="1"/>
        </p:nvSpPr>
        <p:spPr bwMode="auto">
          <a:xfrm>
            <a:off x="4648200" y="6375400"/>
            <a:ext cx="0" cy="45720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2" descr="C:\Users\sv0015619\Desktop\ATT11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396038"/>
            <a:ext cx="1371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C:\Documents and Settings\ds2968\Desktop\New Folder\SealColor.gif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6396038"/>
            <a:ext cx="1377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2"/>
          <p:cNvSpPr txBox="1">
            <a:spLocks noChangeArrowheads="1"/>
          </p:cNvSpPr>
          <p:nvPr userDrawn="1"/>
        </p:nvSpPr>
        <p:spPr bwMode="auto">
          <a:xfrm rot="-5400000">
            <a:off x="7200900" y="1790700"/>
            <a:ext cx="3581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75000"/>
              </a:lnSpc>
              <a:spcBef>
                <a:spcPct val="50000"/>
              </a:spcBef>
              <a:spcAft>
                <a:spcPct val="40000"/>
              </a:spcAft>
              <a:buClr>
                <a:schemeClr val="bg1"/>
              </a:buClr>
              <a:buFont typeface="Times" pitchFamily="18" charset="0"/>
              <a:buNone/>
              <a:defRPr/>
            </a:pPr>
            <a:r>
              <a:rPr lang="en-US" sz="900" dirty="0" smtClean="0">
                <a:solidFill>
                  <a:srgbClr val="D9D9D9"/>
                </a:solidFill>
                <a:latin typeface="Verdana" pitchFamily="34" charset="0"/>
              </a:rPr>
              <a:t>Only for circulation within </a:t>
            </a:r>
            <a:r>
              <a:rPr lang="en-US" sz="900" dirty="0" err="1" smtClean="0">
                <a:solidFill>
                  <a:srgbClr val="D9D9D9"/>
                </a:solidFill>
                <a:latin typeface="Verdana" pitchFamily="34" charset="0"/>
              </a:rPr>
              <a:t>TechM</a:t>
            </a:r>
            <a:r>
              <a:rPr lang="en-US" sz="900" dirty="0" smtClean="0">
                <a:solidFill>
                  <a:srgbClr val="D9D9D9"/>
                </a:solidFill>
                <a:latin typeface="Verdana" pitchFamily="34" charset="0"/>
              </a:rPr>
              <a:t> AT&amp;T Accounts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599" r:id="rId3"/>
    <p:sldLayoutId id="2147484606" r:id="rId4"/>
    <p:sldLayoutId id="2147484607" r:id="rId5"/>
    <p:sldLayoutId id="2147484608" r:id="rId6"/>
    <p:sldLayoutId id="2147484600" r:id="rId7"/>
    <p:sldLayoutId id="2147484601" r:id="rId8"/>
    <p:sldLayoutId id="2147484602" r:id="rId9"/>
    <p:sldLayoutId id="2147484609" r:id="rId10"/>
    <p:sldLayoutId id="2147484610" r:id="rId11"/>
    <p:sldLayoutId id="2147484603" r:id="rId12"/>
    <p:sldLayoutId id="214748461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F1313"/>
        </a:buClr>
        <a:buFont typeface="Wingdings 3" pitchFamily="18" charset="2"/>
        <a:buChar char="Ì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637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4267200" cy="12192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>
                <a:solidFill>
                  <a:srgbClr val="C00000"/>
                </a:solidFill>
              </a:rPr>
              <a:t>IPAG Infrastructure Inventory Build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</a:t>
            </a:r>
            <a:r>
              <a:rPr lang="en-US" sz="3200" b="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</a:rPr>
              <a:t>Samba Reddy </a:t>
            </a:r>
            <a:r>
              <a:rPr lang="en-US" sz="2400" b="0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GB" sz="2400" b="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382000" cy="557213"/>
          </a:xfrm>
        </p:spPr>
        <p:txBody>
          <a:bodyPr/>
          <a:lstStyle/>
          <a:p>
            <a:r>
              <a:rPr lang="en-US" sz="2000" smtClean="0">
                <a:latin typeface="Arial" charset="0"/>
                <a:cs typeface="Arial" charset="0"/>
              </a:rPr>
              <a:t>Question &amp; Answers</a:t>
            </a:r>
            <a:endParaRPr lang="en-US" sz="1600" smtClean="0"/>
          </a:p>
        </p:txBody>
      </p:sp>
      <p:cxnSp>
        <p:nvCxnSpPr>
          <p:cNvPr id="19459" name="Straight Connector 6"/>
          <p:cNvCxnSpPr>
            <a:cxnSpLocks noChangeShapeType="1"/>
          </p:cNvCxnSpPr>
          <p:nvPr/>
        </p:nvCxnSpPr>
        <p:spPr bwMode="auto">
          <a:xfrm rot="16200000" flipH="1">
            <a:off x="1905000" y="4724400"/>
            <a:ext cx="54864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1" name="Picture 4" descr="help, question mark, symb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Straight Connector 6"/>
          <p:cNvCxnSpPr>
            <a:cxnSpLocks noChangeShapeType="1"/>
          </p:cNvCxnSpPr>
          <p:nvPr/>
        </p:nvCxnSpPr>
        <p:spPr bwMode="auto">
          <a:xfrm rot="16200000" flipH="1">
            <a:off x="1905000" y="4724400"/>
            <a:ext cx="54864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300288"/>
            <a:ext cx="4486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557213"/>
          </a:xfrm>
        </p:spPr>
        <p:txBody>
          <a:bodyPr/>
          <a:lstStyle/>
          <a:p>
            <a:r>
              <a:rPr lang="en-US" sz="2000" smtClean="0">
                <a:latin typeface="Arial" charset="0"/>
                <a:cs typeface="Arial" charset="0"/>
              </a:rPr>
              <a:t>Agenda</a:t>
            </a:r>
            <a:endParaRPr lang="en-US" sz="200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4864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Overview</a:t>
            </a:r>
          </a:p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Flow diagrams</a:t>
            </a:r>
          </a:p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Devices</a:t>
            </a:r>
          </a:p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E2E Application Flow</a:t>
            </a:r>
          </a:p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Rules </a:t>
            </a:r>
          </a:p>
          <a:p>
            <a:pPr>
              <a:defRPr/>
            </a:pPr>
            <a:r>
              <a:rPr lang="en-US" sz="1800" dirty="0" smtClean="0">
                <a:ea typeface="+mj-ea"/>
                <a:cs typeface="Arial" charset="0"/>
              </a:rPr>
              <a:t>Question &amp; Answers</a:t>
            </a:r>
          </a:p>
          <a:p>
            <a:pPr>
              <a:buFont typeface="Wingdings 3" pitchFamily="18" charset="2"/>
              <a:buNone/>
              <a:defRPr/>
            </a:pPr>
            <a:endParaRPr lang="en-US" dirty="0"/>
          </a:p>
        </p:txBody>
      </p:sp>
      <p:cxnSp>
        <p:nvCxnSpPr>
          <p:cNvPr id="11268" name="Straight Connector 6"/>
          <p:cNvCxnSpPr>
            <a:cxnSpLocks noChangeShapeType="1"/>
          </p:cNvCxnSpPr>
          <p:nvPr/>
        </p:nvCxnSpPr>
        <p:spPr bwMode="auto">
          <a:xfrm rot="16200000" flipH="1">
            <a:off x="1905000" y="4724400"/>
            <a:ext cx="54864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557213"/>
          </a:xfrm>
        </p:spPr>
        <p:txBody>
          <a:bodyPr/>
          <a:lstStyle/>
          <a:p>
            <a:r>
              <a:rPr lang="en-US" sz="2000" dirty="0" smtClean="0">
                <a:cs typeface="Arial" charset="0"/>
              </a:rPr>
              <a:t>IPAG -Overview</a:t>
            </a:r>
            <a:endParaRPr lang="en-US" sz="2000" dirty="0" smtClean="0"/>
          </a:p>
        </p:txBody>
      </p:sp>
      <p:sp>
        <p:nvSpPr>
          <p:cNvPr id="15364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5499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What is IPAG?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Next Generation IP Based </a:t>
            </a:r>
            <a:r>
              <a:rPr lang="en-US" sz="1600" dirty="0" smtClean="0"/>
              <a:t>Network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stands for Internet Protocol Aggregation and is the next generation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At&amp;t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network architecture. The new infrastructure will enable and support multiple business and consumer services including support for Cell Site Backhaul services. Among those services are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OEM-AC (now its ASE),OEW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MIS, PNT, AVPN as well as many others in the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future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consists of  1) Service Delivery 2) Service Assurance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As a Name implies IPAG Service Delivery is a set of applications containing the functionality necessary to deliver service to the customer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IPAG </a:t>
            </a:r>
            <a:r>
              <a:rPr lang="en-US" sz="1600" dirty="0"/>
              <a:t>Service Assurance consists of monitoring the IPAG network for faults as well as to properly maintain </a:t>
            </a:r>
            <a:r>
              <a:rPr lang="en-US" sz="1600" dirty="0" smtClean="0"/>
              <a:t>service levels.</a:t>
            </a:r>
          </a:p>
          <a:p>
            <a:pPr marL="0" indent="0">
              <a:buNone/>
            </a:pPr>
            <a:r>
              <a:rPr lang="en-US" sz="1600" dirty="0" smtClean="0"/>
              <a:t>IPAG </a:t>
            </a:r>
            <a:r>
              <a:rPr lang="en-US" sz="1600" dirty="0"/>
              <a:t>Service Delivery consists </a:t>
            </a:r>
            <a:r>
              <a:rPr lang="en-US" sz="1600" dirty="0" smtClean="0"/>
              <a:t>of </a:t>
            </a:r>
          </a:p>
          <a:p>
            <a:pPr marL="0" indent="0">
              <a:buNone/>
              <a:defRPr/>
            </a:pPr>
            <a:endParaRPr lang="en-US" sz="1600" dirty="0" smtClean="0"/>
          </a:p>
          <a:p>
            <a:pPr marL="0" indent="0">
              <a:buNone/>
              <a:defRPr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</a:p>
        </p:txBody>
      </p:sp>
      <p:cxnSp>
        <p:nvCxnSpPr>
          <p:cNvPr id="12292" name="Straight Connector 6"/>
          <p:cNvCxnSpPr>
            <a:cxnSpLocks noChangeShapeType="1"/>
          </p:cNvCxnSpPr>
          <p:nvPr/>
        </p:nvCxnSpPr>
        <p:spPr bwMode="auto">
          <a:xfrm rot="16200000" flipH="1">
            <a:off x="1905000" y="4724400"/>
            <a:ext cx="54864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" name="Rounded Rectangle 2"/>
          <p:cNvSpPr/>
          <p:nvPr/>
        </p:nvSpPr>
        <p:spPr bwMode="auto">
          <a:xfrm>
            <a:off x="1244600" y="4432295"/>
            <a:ext cx="1676400" cy="10668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</a:rPr>
              <a:t>Pre-sale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0" y="4419596"/>
            <a:ext cx="1600200" cy="10795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BF1313"/>
              </a:buClr>
              <a:buSzPct val="200000"/>
            </a:pPr>
            <a:endParaRPr lang="en-US" sz="1600" dirty="0" smtClean="0">
              <a:solidFill>
                <a:schemeClr val="tx1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BF1313"/>
              </a:buClr>
              <a:buSzPct val="200000"/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sz="1600" dirty="0" smtClean="0">
                <a:solidFill>
                  <a:srgbClr val="800000"/>
                </a:solidFill>
                <a:latin typeface="Arial" charset="0"/>
              </a:rPr>
              <a:t>Ordering</a:t>
            </a:r>
            <a:endParaRPr lang="en-US" sz="16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486400" y="4419595"/>
            <a:ext cx="1600200" cy="10795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</a:rPr>
              <a:t>  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600" dirty="0">
                <a:solidFill>
                  <a:srgbClr val="80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Arial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Arial" charset="0"/>
              </a:rPr>
              <a:t>Provisioning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921000" y="4965696"/>
            <a:ext cx="43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 bwMode="auto">
          <a:xfrm flipV="1">
            <a:off x="5029200" y="4959346"/>
            <a:ext cx="457200" cy="63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Build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Inventory build </a:t>
            </a:r>
          </a:p>
          <a:p>
            <a:pPr marL="0" indent="0">
              <a:buNone/>
              <a:defRPr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Inventory build is part of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provisioning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Service Delivery 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Purpose : </a:t>
            </a:r>
            <a:r>
              <a:rPr lang="en-US" sz="1600" dirty="0"/>
              <a:t>Before any services can be </a:t>
            </a:r>
            <a:r>
              <a:rPr lang="en-US" sz="1600" dirty="0" smtClean="0"/>
              <a:t>sold  </a:t>
            </a:r>
            <a:r>
              <a:rPr lang="en-US" sz="1600" dirty="0"/>
              <a:t>the IPAG Network MUST be in place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IPAG Network Infrastructure consists of the IPAG1, IPAG2, TA5000, EMUX ,VPLS-PE devices plus the links between them. </a:t>
            </a:r>
            <a:r>
              <a:rPr lang="en-US" sz="1600" dirty="0"/>
              <a:t>To begin the process of the inventory</a:t>
            </a:r>
          </a:p>
          <a:p>
            <a:pPr marL="0" indent="0">
              <a:buNone/>
            </a:pPr>
            <a:r>
              <a:rPr lang="en-US" sz="1600" dirty="0" smtClean="0"/>
              <a:t>      build </a:t>
            </a:r>
            <a:r>
              <a:rPr lang="en-US" sz="1600" dirty="0"/>
              <a:t>an IPAG Cluster</a:t>
            </a:r>
            <a:r>
              <a:rPr lang="en-US" sz="1600" b="1" dirty="0"/>
              <a:t> </a:t>
            </a:r>
            <a:r>
              <a:rPr lang="en-US" sz="1600" dirty="0"/>
              <a:t>is first built. The IPAG Cluster will then contain the </a:t>
            </a:r>
            <a:r>
              <a:rPr lang="en-US" sz="1600" dirty="0" smtClean="0"/>
              <a:t>IPAG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Network  and </a:t>
            </a:r>
            <a:r>
              <a:rPr lang="en-US" sz="1600" dirty="0"/>
              <a:t>will contain </a:t>
            </a:r>
            <a:r>
              <a:rPr lang="en-US" sz="1600" dirty="0" smtClean="0"/>
              <a:t>devices ONLY </a:t>
            </a:r>
            <a:r>
              <a:rPr lang="en-US" sz="1600" dirty="0"/>
              <a:t>within the same Metro Area or LATA (Local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Access </a:t>
            </a:r>
            <a:r>
              <a:rPr lang="en-US" sz="1600" dirty="0"/>
              <a:t>and Transport Area). </a:t>
            </a:r>
            <a:r>
              <a:rPr lang="en-US" sz="1600" dirty="0" smtClean="0"/>
              <a:t> They are two types of links</a:t>
            </a:r>
          </a:p>
          <a:p>
            <a:pPr marL="0" indent="0">
              <a:buNone/>
            </a:pP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INL </a:t>
            </a: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 -Nodal Link-Fiber)</a:t>
            </a: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links between the IPAG infrastructure network devices  are called INLs  (Ex: Links between IPAG1 to IPAG 2 or IPAG 1 to TA5K or IPAG2 to EMUX ). The INLs are Fiber connections and can be either in the same Serving Wire Center (SWC) or Central Office (CO) or in different SWCs/COs as long as they’re in the same LATA(Local Access and Transport Area).</a:t>
            </a:r>
          </a:p>
          <a:p>
            <a:pPr marL="0" indent="0">
              <a:buNone/>
              <a:defRPr/>
            </a:pPr>
            <a:r>
              <a:rPr lang="en-US" sz="16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CNL (Customer Nodal Link - Fiber)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Links between  IPAG Infrastructure network devices and  Network Termination Equipment ( NTEs) are called CNLs (Ex :Links between NTE to IPAG)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note :NTEs are placed in customer premises and its owned by </a:t>
            </a:r>
            <a:r>
              <a:rPr lang="en-US" sz="16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At&amp;t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1" y="3414710"/>
            <a:ext cx="85737" cy="2857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48156"/>
            <a:ext cx="7696200" cy="47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IPAG Infrastructure Cluster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4" y="928317"/>
            <a:ext cx="7249016" cy="5306166"/>
          </a:xfrm>
        </p:spPr>
      </p:pic>
    </p:spTree>
    <p:extLst>
      <p:ext uri="{BB962C8B-B14F-4D97-AF65-F5344CB8AC3E}">
        <p14:creationId xmlns:p14="http://schemas.microsoft.com/office/powerpoint/2010/main" val="32930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Real and Phantom Devices are using to build the INL/CNL Links in canopi GUI  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Phantom devices we need to do Equipment rollout for built the devices in the </a:t>
            </a:r>
            <a:r>
              <a:rPr lang="en-US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Canopi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&amp; Cramer systems and the real devices are already built  in the systems , so not required equipment rollout</a:t>
            </a:r>
          </a:p>
          <a:p>
            <a:pPr marL="0" indent="0">
              <a:buNone/>
            </a:pP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 of INL Links  between devices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IPAG1 (MX480) &lt;-&gt;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2 (MX960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-10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IPAG 1(MX480) &lt;-&gt;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1(MX480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)-1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2 (MX960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)&lt;-&gt;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 2 (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MX960)-10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EMUX&lt;-&gt;IPAG1(MX480)-1 GE bandwidth 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between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TA5000&lt;-&gt;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IPAG1(MX480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)-1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VPLS-PE &lt;-&gt;IPAG2(MX960)-10 GE bandwidth speed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en-US" sz="16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 of CNL Links between  the devices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 any 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Ciena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NTE devices &lt;-&gt;  IPAG1 -1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any </a:t>
            </a:r>
            <a:r>
              <a:rPr lang="en-US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Ciena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NTE devices &lt;-&gt; IPAG 2 -10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 between any </a:t>
            </a:r>
            <a:r>
              <a:rPr lang="en-US" sz="16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Ciena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NTE devices &lt;-&gt; EMUX -1 GE bandwidth speed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solidFill>
                  <a:srgbClr val="8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Links between any </a:t>
            </a:r>
            <a:r>
              <a:rPr lang="en-US" sz="1600" dirty="0" err="1" smtClean="0">
                <a:solidFill>
                  <a:srgbClr val="8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Ciena</a:t>
            </a:r>
            <a:r>
              <a:rPr lang="en-US" sz="1600" dirty="0" smtClean="0">
                <a:solidFill>
                  <a:srgbClr val="8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NTE devices &lt;-&gt; TA5000 ( Canopi GUI is not  supported)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solidFill>
                <a:srgbClr val="80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0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INL/CNL E2E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</a:t>
            </a:r>
            <a:r>
              <a:rPr lang="en-US" sz="1000" dirty="0" smtClean="0">
                <a:solidFill>
                  <a:srgbClr val="C00000"/>
                </a:solidFill>
              </a:rPr>
              <a:t>Request</a:t>
            </a:r>
            <a:r>
              <a:rPr lang="en-US" sz="1000" dirty="0" smtClean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                                                           </a:t>
            </a:r>
            <a:r>
              <a:rPr lang="en-US" sz="1000" dirty="0" smtClean="0">
                <a:solidFill>
                  <a:srgbClr val="C00000"/>
                </a:solidFill>
              </a:rPr>
              <a:t>Request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                                                           </a:t>
            </a:r>
            <a:r>
              <a:rPr lang="en-US" sz="1000" dirty="0" smtClean="0">
                <a:solidFill>
                  <a:srgbClr val="C00000"/>
                </a:solidFill>
              </a:rPr>
              <a:t>Request                                                            </a:t>
            </a:r>
          </a:p>
          <a:p>
            <a:pPr marL="0" indent="0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smtClean="0">
                <a:solidFill>
                  <a:srgbClr val="C00000"/>
                </a:solidFill>
              </a:rPr>
              <a:t>                                                                                                         Response                       </a:t>
            </a:r>
            <a:r>
              <a:rPr lang="en-US" sz="1000" dirty="0" err="1" smtClean="0">
                <a:solidFill>
                  <a:srgbClr val="C00000"/>
                </a:solidFill>
              </a:rPr>
              <a:t>Response</a:t>
            </a:r>
            <a:endParaRPr lang="en-US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                                                                                                                                                                                </a:t>
            </a: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smtClean="0">
                <a:solidFill>
                  <a:srgbClr val="C00000"/>
                </a:solidFill>
              </a:rPr>
              <a:t>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00000"/>
                </a:solidFill>
              </a:rPr>
              <a:t> </a:t>
            </a:r>
            <a:r>
              <a:rPr lang="en-US" sz="1000" dirty="0" smtClean="0">
                <a:solidFill>
                  <a:srgbClr val="C00000"/>
                </a:solidFill>
              </a:rPr>
              <a:t>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130301" y="1222835"/>
            <a:ext cx="1447800" cy="38489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400" b="1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CANOPI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lang="en-US" sz="1400" dirty="0" smtClean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Inventory Build  consists of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Arial" pitchFamily="34" charset="0"/>
              <a:buChar char="•"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ea typeface="Arial Unicode MS" pitchFamily="34" charset="-128"/>
                <a:cs typeface="Arial Unicode MS" pitchFamily="34" charset="-128"/>
              </a:rPr>
              <a:t>INL/CNL Order creation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Arial" pitchFamily="34" charset="0"/>
              <a:buChar char="•"/>
              <a:tabLst/>
            </a:pPr>
            <a:r>
              <a:rPr lang="en-US" sz="1000" dirty="0" smtClean="0">
                <a:solidFill>
                  <a:srgbClr val="006600"/>
                </a:solidFill>
                <a:ea typeface="Arial Unicode MS" pitchFamily="34" charset="-128"/>
                <a:cs typeface="Arial Unicode MS" pitchFamily="34" charset="-128"/>
              </a:rPr>
              <a:t>PO &amp; TOs  are generated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Arial" pitchFamily="34" charset="0"/>
              <a:buChar char="•"/>
              <a:tabLst/>
            </a:pPr>
            <a:r>
              <a:rPr lang="en-US" sz="1000" dirty="0" smtClean="0">
                <a:solidFill>
                  <a:srgbClr val="006600"/>
                </a:solidFill>
                <a:ea typeface="Arial Unicode MS" pitchFamily="34" charset="-128"/>
                <a:cs typeface="Arial Unicode MS" pitchFamily="34" charset="-128"/>
              </a:rPr>
              <a:t>INLs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ea typeface="Arial Unicode MS" pitchFamily="34" charset="-128"/>
                <a:cs typeface="Arial Unicode MS" pitchFamily="34" charset="-128"/>
              </a:rPr>
              <a:t>/CNL s  Provisioning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Arial" pitchFamily="34" charset="0"/>
              <a:buChar char="•"/>
              <a:tabLst/>
            </a:pPr>
            <a:r>
              <a:rPr lang="en-US" sz="1000" baseline="0" dirty="0" smtClean="0">
                <a:solidFill>
                  <a:srgbClr val="006600"/>
                </a:solidFill>
                <a:ea typeface="Arial Unicode MS" pitchFamily="34" charset="-128"/>
                <a:cs typeface="Arial Unicode MS" pitchFamily="34" charset="-128"/>
              </a:rPr>
              <a:t>Order /activation Completion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56234" y="1304816"/>
            <a:ext cx="914400" cy="20468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 Unicode MS" pitchFamily="34" charset="-128"/>
                <a:cs typeface="Arial Unicode MS" pitchFamily="34" charset="-128"/>
              </a:rPr>
              <a:t>TIRKS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196905" y="3402837"/>
            <a:ext cx="112395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PIE / YODA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7429262" y="4114800"/>
            <a:ext cx="1333737" cy="6857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TIRKS(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design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 work order request word doc)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4571901" y="1371600"/>
            <a:ext cx="544664" cy="38687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lang="en-US" sz="1000" dirty="0" smtClean="0">
              <a:solidFill>
                <a:schemeClr val="tx1"/>
              </a:solidFill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lang="en-US" sz="1000" dirty="0" smtClean="0">
              <a:solidFill>
                <a:schemeClr val="tx1"/>
              </a:solidFill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lang="en-US" sz="1000" dirty="0" smtClean="0">
              <a:solidFill>
                <a:schemeClr val="tx1"/>
              </a:solidFill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lang="en-US" sz="1000" dirty="0" smtClean="0">
              <a:solidFill>
                <a:schemeClr val="tx1"/>
              </a:solidFill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Work Flow 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315200" y="5105400"/>
            <a:ext cx="1114217" cy="7966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MMI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5" name="Straight Arrow Connector 84"/>
          <p:cNvCxnSpPr>
            <a:endCxn id="79" idx="0"/>
          </p:cNvCxnSpPr>
          <p:nvPr/>
        </p:nvCxnSpPr>
        <p:spPr bwMode="auto">
          <a:xfrm rot="5400000">
            <a:off x="7836076" y="4891140"/>
            <a:ext cx="250493" cy="1780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49" idx="1"/>
          </p:cNvCxnSpPr>
          <p:nvPr/>
        </p:nvCxnSpPr>
        <p:spPr bwMode="auto">
          <a:xfrm>
            <a:off x="5117006" y="4396068"/>
            <a:ext cx="2312256" cy="616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>
            <a:off x="5643819" y="4114801"/>
            <a:ext cx="887785" cy="1150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BF1313"/>
              </a:buClr>
              <a:buSzPct val="200000"/>
            </a:pPr>
            <a:r>
              <a:rPr lang="en-US" sz="1000" dirty="0" err="1" smtClean="0">
                <a:solidFill>
                  <a:schemeClr val="tx1"/>
                </a:solidFill>
                <a:latin typeface="Arial" charset="0"/>
              </a:rPr>
              <a:t>Clo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</a:rPr>
              <a:t> creation request &amp; </a:t>
            </a:r>
            <a:r>
              <a:rPr lang="en-US" sz="1000" dirty="0" err="1" smtClean="0">
                <a:solidFill>
                  <a:schemeClr val="tx1"/>
                </a:solidFill>
                <a:latin typeface="Arial" charset="0"/>
              </a:rPr>
              <a:t>Clo</a:t>
            </a:r>
            <a:r>
              <a:rPr lang="en-US" sz="1000" dirty="0" smtClean="0">
                <a:solidFill>
                  <a:schemeClr val="tx1"/>
                </a:solidFill>
                <a:latin typeface="Arial" charset="0"/>
              </a:rPr>
              <a:t> completion response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2591619" y="4398369"/>
            <a:ext cx="196594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 bwMode="auto">
          <a:xfrm>
            <a:off x="5479810" y="5410198"/>
            <a:ext cx="1051795" cy="10668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WFA completion(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Technicians to perform to activate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Uni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 circuits)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endParaRPr>
          </a:p>
        </p:txBody>
      </p:sp>
      <p:cxnSp>
        <p:nvCxnSpPr>
          <p:cNvPr id="104" name="Straight Arrow Connector 103"/>
          <p:cNvCxnSpPr>
            <a:stCxn id="102" idx="3"/>
          </p:cNvCxnSpPr>
          <p:nvPr/>
        </p:nvCxnSpPr>
        <p:spPr bwMode="auto">
          <a:xfrm flipV="1">
            <a:off x="6531605" y="5715000"/>
            <a:ext cx="783595" cy="228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 bwMode="auto">
          <a:xfrm>
            <a:off x="5117006" y="5183386"/>
            <a:ext cx="309704" cy="3792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 bwMode="auto">
          <a:xfrm>
            <a:off x="1621881" y="6021492"/>
            <a:ext cx="2799322" cy="401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LPP/INSTAR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(Port &amp;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cramer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</a:rPr>
              <a:t> details to configure IPAG router)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 bwMode="auto">
          <a:xfrm flipH="1">
            <a:off x="3063666" y="5108362"/>
            <a:ext cx="289134" cy="9019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 bwMode="auto">
          <a:xfrm>
            <a:off x="1828800" y="5082963"/>
            <a:ext cx="762000" cy="938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Terminator 149"/>
          <p:cNvSpPr/>
          <p:nvPr/>
        </p:nvSpPr>
        <p:spPr bwMode="auto">
          <a:xfrm>
            <a:off x="1829210" y="5388020"/>
            <a:ext cx="1885741" cy="31980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Lag port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activation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Plaque 151"/>
          <p:cNvSpPr/>
          <p:nvPr/>
        </p:nvSpPr>
        <p:spPr bwMode="auto">
          <a:xfrm>
            <a:off x="305209" y="5240397"/>
            <a:ext cx="946760" cy="835235"/>
          </a:xfrm>
          <a:prstGeom prst="plaqu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lang="en-US" sz="1200" b="1" dirty="0" smtClean="0">
                <a:solidFill>
                  <a:srgbClr val="006600"/>
                </a:solidFill>
                <a:latin typeface="Arial" charset="0"/>
              </a:rPr>
              <a:t>Order completion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 bwMode="auto">
          <a:xfrm>
            <a:off x="6553200" y="4897169"/>
            <a:ext cx="685800" cy="3606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2578101" y="3669534"/>
            <a:ext cx="1984581" cy="10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 flipV="1">
            <a:off x="3911411" y="3731467"/>
            <a:ext cx="196872" cy="20477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>
            <a:endCxn id="48" idx="1"/>
          </p:cNvCxnSpPr>
          <p:nvPr/>
        </p:nvCxnSpPr>
        <p:spPr bwMode="auto">
          <a:xfrm>
            <a:off x="5117006" y="3669537"/>
            <a:ext cx="20798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 bwMode="auto">
          <a:xfrm>
            <a:off x="5824307" y="3669534"/>
            <a:ext cx="914400" cy="301752"/>
          </a:xfrm>
          <a:prstGeom prst="flowChartTerminator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Wingdings 3" pitchFamily="18" charset="2"/>
              <a:buChar char="Ú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Flowchart: Terminator 71"/>
          <p:cNvSpPr/>
          <p:nvPr/>
        </p:nvSpPr>
        <p:spPr bwMode="auto">
          <a:xfrm>
            <a:off x="5479811" y="3402837"/>
            <a:ext cx="920990" cy="533400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BF1313"/>
              </a:buClr>
              <a:buSzPct val="200000"/>
            </a:pPr>
            <a:r>
              <a:rPr lang="en-US" sz="1000" dirty="0">
                <a:solidFill>
                  <a:schemeClr val="tx1"/>
                </a:solidFill>
                <a:latin typeface="Arial" charset="0"/>
              </a:rPr>
              <a:t>purchase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SFP</a:t>
            </a:r>
          </a:p>
        </p:txBody>
      </p:sp>
      <p:cxnSp>
        <p:nvCxnSpPr>
          <p:cNvPr id="87" name="Straight Arrow Connector 86"/>
          <p:cNvCxnSpPr>
            <a:stCxn id="152" idx="3"/>
          </p:cNvCxnSpPr>
          <p:nvPr/>
        </p:nvCxnSpPr>
        <p:spPr bwMode="auto">
          <a:xfrm flipV="1">
            <a:off x="1251969" y="5071762"/>
            <a:ext cx="1769573" cy="5862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 bwMode="auto">
          <a:xfrm flipH="1">
            <a:off x="815247" y="4973763"/>
            <a:ext cx="315054" cy="249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 bwMode="auto">
          <a:xfrm flipV="1">
            <a:off x="5102894" y="2955644"/>
            <a:ext cx="1836380" cy="3833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 bwMode="auto">
          <a:xfrm>
            <a:off x="2606520" y="1570900"/>
            <a:ext cx="4332754" cy="683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Terminator 119"/>
          <p:cNvSpPr/>
          <p:nvPr/>
        </p:nvSpPr>
        <p:spPr bwMode="auto">
          <a:xfrm>
            <a:off x="5105399" y="1311619"/>
            <a:ext cx="838201" cy="51856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Ports </a:t>
            </a:r>
          </a:p>
        </p:txBody>
      </p:sp>
      <p:cxnSp>
        <p:nvCxnSpPr>
          <p:cNvPr id="122" name="Straight Arrow Connector 121"/>
          <p:cNvCxnSpPr>
            <a:endCxn id="153" idx="4"/>
          </p:cNvCxnSpPr>
          <p:nvPr/>
        </p:nvCxnSpPr>
        <p:spPr bwMode="auto">
          <a:xfrm>
            <a:off x="2606520" y="2257456"/>
            <a:ext cx="5013480" cy="617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Terminator 125"/>
          <p:cNvSpPr/>
          <p:nvPr/>
        </p:nvSpPr>
        <p:spPr bwMode="auto">
          <a:xfrm>
            <a:off x="5105400" y="1955702"/>
            <a:ext cx="838200" cy="406497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Facility </a:t>
            </a:r>
          </a:p>
        </p:txBody>
      </p:sp>
      <p:cxnSp>
        <p:nvCxnSpPr>
          <p:cNvPr id="128" name="Straight Arrow Connector 127"/>
          <p:cNvCxnSpPr/>
          <p:nvPr/>
        </p:nvCxnSpPr>
        <p:spPr bwMode="auto">
          <a:xfrm flipV="1">
            <a:off x="2606520" y="2743200"/>
            <a:ext cx="4717160" cy="38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Terminator 130"/>
          <p:cNvSpPr/>
          <p:nvPr/>
        </p:nvSpPr>
        <p:spPr bwMode="auto">
          <a:xfrm>
            <a:off x="5181600" y="2494288"/>
            <a:ext cx="827588" cy="629912"/>
          </a:xfrm>
          <a:prstGeom prst="flowChartTermina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Create Post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Facility</a:t>
            </a:r>
          </a:p>
        </p:txBody>
      </p:sp>
      <p:cxnSp>
        <p:nvCxnSpPr>
          <p:cNvPr id="141" name="Straight Arrow Connector 140"/>
          <p:cNvCxnSpPr/>
          <p:nvPr/>
        </p:nvCxnSpPr>
        <p:spPr bwMode="auto">
          <a:xfrm>
            <a:off x="2578101" y="3378963"/>
            <a:ext cx="1979460" cy="11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rved Left Arrow 152"/>
          <p:cNvSpPr/>
          <p:nvPr/>
        </p:nvSpPr>
        <p:spPr bwMode="auto">
          <a:xfrm>
            <a:off x="7027360" y="1565148"/>
            <a:ext cx="592640" cy="158215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buFont typeface="Wingdings 3" pitchFamily="18" charset="2"/>
              <a:buChar char="Ú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8" name="Straight Arrow Connector 177"/>
          <p:cNvCxnSpPr/>
          <p:nvPr/>
        </p:nvCxnSpPr>
        <p:spPr bwMode="auto">
          <a:xfrm>
            <a:off x="2606520" y="4875766"/>
            <a:ext cx="1951041" cy="195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n 185"/>
          <p:cNvSpPr/>
          <p:nvPr/>
        </p:nvSpPr>
        <p:spPr bwMode="auto">
          <a:xfrm>
            <a:off x="3021542" y="1311619"/>
            <a:ext cx="914400" cy="379674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Cramer</a:t>
            </a:r>
            <a:endParaRPr lang="en-US" sz="1200" dirty="0"/>
          </a:p>
          <a:p>
            <a:endParaRPr lang="en-US" sz="1000" dirty="0" smtClean="0">
              <a:solidFill>
                <a:srgbClr val="006600"/>
              </a:solidFill>
            </a:endParaRPr>
          </a:p>
          <a:p>
            <a:r>
              <a:rPr lang="en-US" sz="1000" dirty="0" smtClean="0">
                <a:solidFill>
                  <a:srgbClr val="006600"/>
                </a:solidFill>
              </a:rPr>
              <a:t>Inventory  </a:t>
            </a:r>
            <a:r>
              <a:rPr lang="en-US" sz="1000" dirty="0">
                <a:solidFill>
                  <a:srgbClr val="006600"/>
                </a:solidFill>
              </a:rPr>
              <a:t>system-</a:t>
            </a:r>
          </a:p>
          <a:p>
            <a:endParaRPr lang="en-US" sz="1000" dirty="0" smtClean="0">
              <a:solidFill>
                <a:srgbClr val="006600"/>
              </a:solidFill>
            </a:endParaRPr>
          </a:p>
          <a:p>
            <a:r>
              <a:rPr lang="en-US" sz="1000" dirty="0" smtClean="0">
                <a:solidFill>
                  <a:srgbClr val="006600"/>
                </a:solidFill>
              </a:rPr>
              <a:t>INL/CNL </a:t>
            </a:r>
            <a:r>
              <a:rPr lang="en-US" sz="1000" dirty="0">
                <a:solidFill>
                  <a:srgbClr val="006600"/>
                </a:solidFill>
              </a:rPr>
              <a:t>Circuits are  active &amp; In- service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F1313"/>
              </a:buClr>
              <a:buSzPct val="200000"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CNL/INL/LAG rules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153400" cy="5462144"/>
          </a:xfrm>
        </p:spPr>
      </p:pic>
    </p:spTree>
    <p:extLst>
      <p:ext uri="{BB962C8B-B14F-4D97-AF65-F5344CB8AC3E}">
        <p14:creationId xmlns:p14="http://schemas.microsoft.com/office/powerpoint/2010/main" val="36712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BF1313"/>
          </a:buClr>
          <a:buSzPct val="200000"/>
          <a:buFont typeface="Wingdings 3" pitchFamily="18" charset="2"/>
          <a:buChar char="Ú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16219</TotalTime>
  <Words>694</Words>
  <Application>Microsoft Office PowerPoint</Application>
  <PresentationFormat>On-screen Show (4:3)</PresentationFormat>
  <Paragraphs>122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   IPAG Infrastructure Inventory Build                     -Samba Reddy </vt:lpstr>
      <vt:lpstr>Agenda</vt:lpstr>
      <vt:lpstr>IPAG -Overview</vt:lpstr>
      <vt:lpstr>Inventory Build Overview </vt:lpstr>
      <vt:lpstr>Flow Diagram</vt:lpstr>
      <vt:lpstr>IPAG Infrastructure Cluster</vt:lpstr>
      <vt:lpstr>Devices</vt:lpstr>
      <vt:lpstr>INL/CNL E2E FLOW</vt:lpstr>
      <vt:lpstr>CNL/INL/LAG rules</vt:lpstr>
      <vt:lpstr>Question &amp; Answers</vt:lpstr>
      <vt:lpstr>PowerPoint Presentation</vt:lpstr>
    </vt:vector>
  </TitlesOfParts>
  <Company>TechMahindra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sv0015619</dc:creator>
  <cp:lastModifiedBy>Chandra Sekar Kaka</cp:lastModifiedBy>
  <cp:revision>1156</cp:revision>
  <dcterms:created xsi:type="dcterms:W3CDTF">2009-05-22T09:12:07Z</dcterms:created>
  <dcterms:modified xsi:type="dcterms:W3CDTF">2016-01-29T09:53:38Z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_Classification">
    <vt:lpwstr>AT&amp;T Proprietary (Internal Use Only)</vt:lpwstr>
  </property>
</Properties>
</file>