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677" r:id="rId2"/>
    <p:sldId id="674" r:id="rId3"/>
    <p:sldId id="681" r:id="rId4"/>
    <p:sldId id="708" r:id="rId5"/>
    <p:sldId id="692" r:id="rId6"/>
    <p:sldId id="702" r:id="rId7"/>
    <p:sldId id="703" r:id="rId8"/>
    <p:sldId id="704" r:id="rId9"/>
    <p:sldId id="710" r:id="rId10"/>
    <p:sldId id="705" r:id="rId11"/>
    <p:sldId id="707" r:id="rId12"/>
    <p:sldId id="689" r:id="rId13"/>
  </p:sldIdLst>
  <p:sldSz cx="9144000" cy="6858000" type="screen4x3"/>
  <p:notesSz cx="6934200" cy="92329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CC0000"/>
    <a:srgbClr val="FFFF00"/>
    <a:srgbClr val="A8CBF6"/>
    <a:srgbClr val="558ED5"/>
    <a:srgbClr val="B9CDBD"/>
    <a:srgbClr val="17375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75500" autoAdjust="0"/>
  </p:normalViewPr>
  <p:slideViewPr>
    <p:cSldViewPr>
      <p:cViewPr>
        <p:scale>
          <a:sx n="75" d="100"/>
          <a:sy n="75" d="100"/>
        </p:scale>
        <p:origin x="-1218" y="-72"/>
      </p:cViewPr>
      <p:guideLst>
        <p:guide orient="horz" pos="2160"/>
        <p:guide pos="2880"/>
      </p:guideLst>
    </p:cSldViewPr>
  </p:slideViewPr>
  <p:outlineViewPr>
    <p:cViewPr>
      <p:scale>
        <a:sx n="33" d="100"/>
        <a:sy n="33" d="100"/>
      </p:scale>
      <p:origin x="0" y="2292"/>
    </p:cViewPr>
  </p:outlineViewPr>
  <p:notesTextViewPr>
    <p:cViewPr>
      <p:scale>
        <a:sx n="100" d="100"/>
        <a:sy n="100" d="100"/>
      </p:scale>
      <p:origin x="0" y="0"/>
    </p:cViewPr>
  </p:notesTextViewPr>
  <p:sorterViewPr>
    <p:cViewPr>
      <p:scale>
        <a:sx n="66" d="100"/>
        <a:sy n="66" d="100"/>
      </p:scale>
      <p:origin x="0" y="5958"/>
    </p:cViewPr>
  </p:sorterViewPr>
  <p:notesViewPr>
    <p:cSldViewPr>
      <p:cViewPr varScale="1">
        <p:scale>
          <a:sx n="56" d="100"/>
          <a:sy n="56" d="100"/>
        </p:scale>
        <p:origin x="-2538" y="-90"/>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ECFA2-7728-4F60-BB02-1471CF89490D}" type="doc">
      <dgm:prSet loTypeId="urn:microsoft.com/office/officeart/2005/8/layout/hProcess9" loCatId="process" qsTypeId="urn:microsoft.com/office/officeart/2005/8/quickstyle/simple1" qsCatId="simple" csTypeId="urn:microsoft.com/office/officeart/2005/8/colors/colorful1#2" csCatId="colorful" phldr="1"/>
      <dgm:spPr/>
    </dgm:pt>
    <dgm:pt modelId="{F4E8F661-0C16-4894-ABBB-9AD4C649622A}">
      <dgm:prSet phldrT="[Text]"/>
      <dgm:spPr/>
      <dgm:t>
        <a:bodyPr/>
        <a:lstStyle/>
        <a:p>
          <a:r>
            <a:rPr lang="en-US" dirty="0" smtClean="0"/>
            <a:t>Pre-sales</a:t>
          </a:r>
          <a:endParaRPr lang="en-US" dirty="0"/>
        </a:p>
      </dgm:t>
    </dgm:pt>
    <dgm:pt modelId="{115ED387-19EA-431C-9A19-702B46832F56}" type="parTrans" cxnId="{37B96CBE-BE54-4D83-A140-4C9A9CA6326C}">
      <dgm:prSet/>
      <dgm:spPr/>
      <dgm:t>
        <a:bodyPr/>
        <a:lstStyle/>
        <a:p>
          <a:endParaRPr lang="en-US"/>
        </a:p>
      </dgm:t>
    </dgm:pt>
    <dgm:pt modelId="{694431AC-79C4-4CE8-B251-D9A0914AB891}" type="sibTrans" cxnId="{37B96CBE-BE54-4D83-A140-4C9A9CA6326C}">
      <dgm:prSet/>
      <dgm:spPr/>
      <dgm:t>
        <a:bodyPr/>
        <a:lstStyle/>
        <a:p>
          <a:endParaRPr lang="en-US"/>
        </a:p>
      </dgm:t>
    </dgm:pt>
    <dgm:pt modelId="{A2DDC88A-7D42-4BB1-B84C-4D37D5246243}">
      <dgm:prSet phldrT="[Text]"/>
      <dgm:spPr/>
      <dgm:t>
        <a:bodyPr/>
        <a:lstStyle/>
        <a:p>
          <a:r>
            <a:rPr lang="en-US" dirty="0" smtClean="0"/>
            <a:t>Ordering</a:t>
          </a:r>
          <a:endParaRPr lang="en-US" dirty="0"/>
        </a:p>
      </dgm:t>
    </dgm:pt>
    <dgm:pt modelId="{96CD793E-5BD3-498F-9EBF-E3CBF848F3D3}" type="parTrans" cxnId="{E33F16D1-DF44-48F0-A77D-B3106FD53870}">
      <dgm:prSet/>
      <dgm:spPr/>
      <dgm:t>
        <a:bodyPr/>
        <a:lstStyle/>
        <a:p>
          <a:endParaRPr lang="en-US"/>
        </a:p>
      </dgm:t>
    </dgm:pt>
    <dgm:pt modelId="{84E29D09-8FED-427B-B293-91B5661D088F}" type="sibTrans" cxnId="{E33F16D1-DF44-48F0-A77D-B3106FD53870}">
      <dgm:prSet/>
      <dgm:spPr/>
      <dgm:t>
        <a:bodyPr/>
        <a:lstStyle/>
        <a:p>
          <a:endParaRPr lang="en-US"/>
        </a:p>
      </dgm:t>
    </dgm:pt>
    <dgm:pt modelId="{6EAE8602-2AB5-4F2E-AB11-C26CC224A8E8}">
      <dgm:prSet phldrT="[Text]"/>
      <dgm:spPr/>
      <dgm:t>
        <a:bodyPr/>
        <a:lstStyle/>
        <a:p>
          <a:r>
            <a:rPr lang="en-US" dirty="0" smtClean="0"/>
            <a:t>Provisioning</a:t>
          </a:r>
          <a:endParaRPr lang="en-US" dirty="0"/>
        </a:p>
      </dgm:t>
    </dgm:pt>
    <dgm:pt modelId="{617B997A-84DE-4E94-AD17-26402FEDAF81}" type="parTrans" cxnId="{4E7DEBAA-2EDB-4ADA-A73D-EBA7BB9EE084}">
      <dgm:prSet/>
      <dgm:spPr/>
      <dgm:t>
        <a:bodyPr/>
        <a:lstStyle/>
        <a:p>
          <a:endParaRPr lang="en-US"/>
        </a:p>
      </dgm:t>
    </dgm:pt>
    <dgm:pt modelId="{2621468B-6797-4C7E-B3CB-C60A01EE91EA}" type="sibTrans" cxnId="{4E7DEBAA-2EDB-4ADA-A73D-EBA7BB9EE084}">
      <dgm:prSet/>
      <dgm:spPr/>
      <dgm:t>
        <a:bodyPr/>
        <a:lstStyle/>
        <a:p>
          <a:endParaRPr lang="en-US"/>
        </a:p>
      </dgm:t>
    </dgm:pt>
    <dgm:pt modelId="{366E4824-9BA9-44D0-987E-18D4D041F917}" type="pres">
      <dgm:prSet presAssocID="{D3DECFA2-7728-4F60-BB02-1471CF89490D}" presName="CompostProcess" presStyleCnt="0">
        <dgm:presLayoutVars>
          <dgm:dir/>
          <dgm:resizeHandles val="exact"/>
        </dgm:presLayoutVars>
      </dgm:prSet>
      <dgm:spPr/>
    </dgm:pt>
    <dgm:pt modelId="{D7644BC0-1727-4850-BA0B-96D5A6A155CA}" type="pres">
      <dgm:prSet presAssocID="{D3DECFA2-7728-4F60-BB02-1471CF89490D}" presName="arrow" presStyleLbl="bgShp" presStyleIdx="0" presStyleCnt="1" custScaleX="98396"/>
      <dgm:spPr/>
    </dgm:pt>
    <dgm:pt modelId="{F4ADFB22-BD20-4695-A43C-EF5C4C998A8A}" type="pres">
      <dgm:prSet presAssocID="{D3DECFA2-7728-4F60-BB02-1471CF89490D}" presName="linearProcess" presStyleCnt="0"/>
      <dgm:spPr/>
    </dgm:pt>
    <dgm:pt modelId="{D31D0975-ADF8-4EFA-B298-33CC33271091}" type="pres">
      <dgm:prSet presAssocID="{F4E8F661-0C16-4894-ABBB-9AD4C649622A}" presName="textNode" presStyleLbl="node1" presStyleIdx="0" presStyleCnt="3">
        <dgm:presLayoutVars>
          <dgm:bulletEnabled val="1"/>
        </dgm:presLayoutVars>
      </dgm:prSet>
      <dgm:spPr/>
      <dgm:t>
        <a:bodyPr/>
        <a:lstStyle/>
        <a:p>
          <a:endParaRPr lang="en-US"/>
        </a:p>
      </dgm:t>
    </dgm:pt>
    <dgm:pt modelId="{6BCE5911-CCF9-474A-B549-7D23296620FC}" type="pres">
      <dgm:prSet presAssocID="{694431AC-79C4-4CE8-B251-D9A0914AB891}" presName="sibTrans" presStyleCnt="0"/>
      <dgm:spPr/>
    </dgm:pt>
    <dgm:pt modelId="{C39AA23C-9674-46A3-A474-71672875401E}" type="pres">
      <dgm:prSet presAssocID="{A2DDC88A-7D42-4BB1-B84C-4D37D5246243}" presName="textNode" presStyleLbl="node1" presStyleIdx="1" presStyleCnt="3">
        <dgm:presLayoutVars>
          <dgm:bulletEnabled val="1"/>
        </dgm:presLayoutVars>
      </dgm:prSet>
      <dgm:spPr/>
      <dgm:t>
        <a:bodyPr/>
        <a:lstStyle/>
        <a:p>
          <a:endParaRPr lang="en-US"/>
        </a:p>
      </dgm:t>
    </dgm:pt>
    <dgm:pt modelId="{EC4ED516-6ACB-41A9-8769-FA8B246A0287}" type="pres">
      <dgm:prSet presAssocID="{84E29D09-8FED-427B-B293-91B5661D088F}" presName="sibTrans" presStyleCnt="0"/>
      <dgm:spPr/>
    </dgm:pt>
    <dgm:pt modelId="{5884303D-366A-4418-9ED4-C69EEAC5F93D}" type="pres">
      <dgm:prSet presAssocID="{6EAE8602-2AB5-4F2E-AB11-C26CC224A8E8}" presName="textNode" presStyleLbl="node1" presStyleIdx="2" presStyleCnt="3">
        <dgm:presLayoutVars>
          <dgm:bulletEnabled val="1"/>
        </dgm:presLayoutVars>
      </dgm:prSet>
      <dgm:spPr/>
      <dgm:t>
        <a:bodyPr/>
        <a:lstStyle/>
        <a:p>
          <a:endParaRPr lang="en-US"/>
        </a:p>
      </dgm:t>
    </dgm:pt>
  </dgm:ptLst>
  <dgm:cxnLst>
    <dgm:cxn modelId="{382DD066-1A01-4088-9AE1-4003C9691E0E}" type="presOf" srcId="{A2DDC88A-7D42-4BB1-B84C-4D37D5246243}" destId="{C39AA23C-9674-46A3-A474-71672875401E}" srcOrd="0" destOrd="0" presId="urn:microsoft.com/office/officeart/2005/8/layout/hProcess9"/>
    <dgm:cxn modelId="{E33F16D1-DF44-48F0-A77D-B3106FD53870}" srcId="{D3DECFA2-7728-4F60-BB02-1471CF89490D}" destId="{A2DDC88A-7D42-4BB1-B84C-4D37D5246243}" srcOrd="1" destOrd="0" parTransId="{96CD793E-5BD3-498F-9EBF-E3CBF848F3D3}" sibTransId="{84E29D09-8FED-427B-B293-91B5661D088F}"/>
    <dgm:cxn modelId="{37B96CBE-BE54-4D83-A140-4C9A9CA6326C}" srcId="{D3DECFA2-7728-4F60-BB02-1471CF89490D}" destId="{F4E8F661-0C16-4894-ABBB-9AD4C649622A}" srcOrd="0" destOrd="0" parTransId="{115ED387-19EA-431C-9A19-702B46832F56}" sibTransId="{694431AC-79C4-4CE8-B251-D9A0914AB891}"/>
    <dgm:cxn modelId="{C258BACF-F20C-4F90-9050-854086145DD7}" type="presOf" srcId="{D3DECFA2-7728-4F60-BB02-1471CF89490D}" destId="{366E4824-9BA9-44D0-987E-18D4D041F917}" srcOrd="0" destOrd="0" presId="urn:microsoft.com/office/officeart/2005/8/layout/hProcess9"/>
    <dgm:cxn modelId="{1C580CDE-F022-415F-8E59-9934D3B559AD}" type="presOf" srcId="{F4E8F661-0C16-4894-ABBB-9AD4C649622A}" destId="{D31D0975-ADF8-4EFA-B298-33CC33271091}" srcOrd="0" destOrd="0" presId="urn:microsoft.com/office/officeart/2005/8/layout/hProcess9"/>
    <dgm:cxn modelId="{C18B3C7C-B6A7-4A05-9D80-73DBFD7993B7}" type="presOf" srcId="{6EAE8602-2AB5-4F2E-AB11-C26CC224A8E8}" destId="{5884303D-366A-4418-9ED4-C69EEAC5F93D}" srcOrd="0" destOrd="0" presId="urn:microsoft.com/office/officeart/2005/8/layout/hProcess9"/>
    <dgm:cxn modelId="{4E7DEBAA-2EDB-4ADA-A73D-EBA7BB9EE084}" srcId="{D3DECFA2-7728-4F60-BB02-1471CF89490D}" destId="{6EAE8602-2AB5-4F2E-AB11-C26CC224A8E8}" srcOrd="2" destOrd="0" parTransId="{617B997A-84DE-4E94-AD17-26402FEDAF81}" sibTransId="{2621468B-6797-4C7E-B3CB-C60A01EE91EA}"/>
    <dgm:cxn modelId="{CE761F45-6AD1-4959-B4E8-F558E00D6C07}" type="presParOf" srcId="{366E4824-9BA9-44D0-987E-18D4D041F917}" destId="{D7644BC0-1727-4850-BA0B-96D5A6A155CA}" srcOrd="0" destOrd="0" presId="urn:microsoft.com/office/officeart/2005/8/layout/hProcess9"/>
    <dgm:cxn modelId="{B0C731D8-C17F-4500-82E4-1193BF0A54E9}" type="presParOf" srcId="{366E4824-9BA9-44D0-987E-18D4D041F917}" destId="{F4ADFB22-BD20-4695-A43C-EF5C4C998A8A}" srcOrd="1" destOrd="0" presId="urn:microsoft.com/office/officeart/2005/8/layout/hProcess9"/>
    <dgm:cxn modelId="{90CADF2A-30AC-47C0-A23A-498058920CAA}" type="presParOf" srcId="{F4ADFB22-BD20-4695-A43C-EF5C4C998A8A}" destId="{D31D0975-ADF8-4EFA-B298-33CC33271091}" srcOrd="0" destOrd="0" presId="urn:microsoft.com/office/officeart/2005/8/layout/hProcess9"/>
    <dgm:cxn modelId="{906A51E0-19D6-4092-AA6A-C68B6C422D81}" type="presParOf" srcId="{F4ADFB22-BD20-4695-A43C-EF5C4C998A8A}" destId="{6BCE5911-CCF9-474A-B549-7D23296620FC}" srcOrd="1" destOrd="0" presId="urn:microsoft.com/office/officeart/2005/8/layout/hProcess9"/>
    <dgm:cxn modelId="{9E38900B-5EDB-4CE7-A0B3-44776516642F}" type="presParOf" srcId="{F4ADFB22-BD20-4695-A43C-EF5C4C998A8A}" destId="{C39AA23C-9674-46A3-A474-71672875401E}" srcOrd="2" destOrd="0" presId="urn:microsoft.com/office/officeart/2005/8/layout/hProcess9"/>
    <dgm:cxn modelId="{735C88AA-D636-4F99-B956-1F68F9976E2B}" type="presParOf" srcId="{F4ADFB22-BD20-4695-A43C-EF5C4C998A8A}" destId="{EC4ED516-6ACB-41A9-8769-FA8B246A0287}" srcOrd="3" destOrd="0" presId="urn:microsoft.com/office/officeart/2005/8/layout/hProcess9"/>
    <dgm:cxn modelId="{B5039B34-B20F-4EE9-BC47-26BB62EAE2AE}" type="presParOf" srcId="{F4ADFB22-BD20-4695-A43C-EF5C4C998A8A}" destId="{5884303D-366A-4418-9ED4-C69EEAC5F93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44BC0-1727-4850-BA0B-96D5A6A155CA}">
      <dsp:nvSpPr>
        <dsp:cNvPr id="0" name=""/>
        <dsp:cNvSpPr/>
      </dsp:nvSpPr>
      <dsp:spPr>
        <a:xfrm>
          <a:off x="685790" y="0"/>
          <a:ext cx="7010419" cy="54864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D0975-ADF8-4EFA-B298-33CC33271091}">
      <dsp:nvSpPr>
        <dsp:cNvPr id="0" name=""/>
        <dsp:cNvSpPr/>
      </dsp:nvSpPr>
      <dsp:spPr>
        <a:xfrm>
          <a:off x="2028" y="1645920"/>
          <a:ext cx="2651038" cy="21945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Pre-sales</a:t>
          </a:r>
          <a:endParaRPr lang="en-US" sz="3100" kern="1200" dirty="0"/>
        </a:p>
      </dsp:txBody>
      <dsp:txXfrm>
        <a:off x="109158" y="1753050"/>
        <a:ext cx="2436778" cy="1980300"/>
      </dsp:txXfrm>
    </dsp:sp>
    <dsp:sp modelId="{C39AA23C-9674-46A3-A474-71672875401E}">
      <dsp:nvSpPr>
        <dsp:cNvPr id="0" name=""/>
        <dsp:cNvSpPr/>
      </dsp:nvSpPr>
      <dsp:spPr>
        <a:xfrm>
          <a:off x="2865480" y="1645920"/>
          <a:ext cx="2651038" cy="21945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Ordering</a:t>
          </a:r>
          <a:endParaRPr lang="en-US" sz="3100" kern="1200" dirty="0"/>
        </a:p>
      </dsp:txBody>
      <dsp:txXfrm>
        <a:off x="2972610" y="1753050"/>
        <a:ext cx="2436778" cy="1980300"/>
      </dsp:txXfrm>
    </dsp:sp>
    <dsp:sp modelId="{5884303D-366A-4418-9ED4-C69EEAC5F93D}">
      <dsp:nvSpPr>
        <dsp:cNvPr id="0" name=""/>
        <dsp:cNvSpPr/>
      </dsp:nvSpPr>
      <dsp:spPr>
        <a:xfrm>
          <a:off x="5728933" y="1645920"/>
          <a:ext cx="2651038" cy="2194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Provisioning</a:t>
          </a:r>
          <a:endParaRPr lang="en-US" sz="3100" kern="1200" dirty="0"/>
        </a:p>
      </dsp:txBody>
      <dsp:txXfrm>
        <a:off x="5836063" y="1753050"/>
        <a:ext cx="2436778" cy="19803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eaLnBrk="0" hangingPunct="0">
              <a:spcBef>
                <a:spcPct val="20000"/>
              </a:spcBef>
              <a:buClr>
                <a:srgbClr val="BF1313"/>
              </a:buClr>
              <a:buSzPct val="200000"/>
              <a:buFont typeface="Wingdings 3" pitchFamily="18" charset="2"/>
              <a:buChar char="Ú"/>
              <a:defRPr sz="1200">
                <a:latin typeface="Arial" charset="0"/>
                <a:cs typeface="+mn-cs"/>
              </a:defRPr>
            </a:lvl1pPr>
          </a:lstStyle>
          <a:p>
            <a:pPr>
              <a:defRPr/>
            </a:pPr>
            <a:endParaRPr lang="en-US"/>
          </a:p>
        </p:txBody>
      </p:sp>
      <p:sp>
        <p:nvSpPr>
          <p:cNvPr id="96259" name="Rectangle 3"/>
          <p:cNvSpPr>
            <a:spLocks noGrp="1" noChangeArrowheads="1"/>
          </p:cNvSpPr>
          <p:nvPr>
            <p:ph type="dt" sz="quarter" idx="1"/>
          </p:nvPr>
        </p:nvSpPr>
        <p:spPr bwMode="auto">
          <a:xfrm>
            <a:off x="3927475" y="0"/>
            <a:ext cx="3005138" cy="461963"/>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eaLnBrk="0" hangingPunct="0">
              <a:spcBef>
                <a:spcPct val="20000"/>
              </a:spcBef>
              <a:buClr>
                <a:srgbClr val="BF1313"/>
              </a:buClr>
              <a:buSzPct val="200000"/>
              <a:buFont typeface="Wingdings 3" pitchFamily="18" charset="2"/>
              <a:buChar char="Ú"/>
              <a:defRPr sz="1200">
                <a:latin typeface="Arial" charset="0"/>
                <a:cs typeface="+mn-cs"/>
              </a:defRPr>
            </a:lvl1pPr>
          </a:lstStyle>
          <a:p>
            <a:pPr>
              <a:defRPr/>
            </a:pPr>
            <a:fld id="{FC66D257-28C5-43C9-87C0-3B076D96D45C}" type="datetime1">
              <a:rPr lang="en-US"/>
              <a:pPr>
                <a:defRPr/>
              </a:pPr>
              <a:t>1/28/2016</a:t>
            </a:fld>
            <a:endParaRPr lang="en-US"/>
          </a:p>
        </p:txBody>
      </p:sp>
      <p:sp>
        <p:nvSpPr>
          <p:cNvPr id="96260" name="Rectangle 4"/>
          <p:cNvSpPr>
            <a:spLocks noGrp="1" noChangeArrowheads="1"/>
          </p:cNvSpPr>
          <p:nvPr>
            <p:ph type="ftr" sz="quarter" idx="2"/>
          </p:nvPr>
        </p:nvSpPr>
        <p:spPr bwMode="auto">
          <a:xfrm>
            <a:off x="0" y="8769350"/>
            <a:ext cx="3005138" cy="461963"/>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eaLnBrk="0" hangingPunct="0">
              <a:spcBef>
                <a:spcPct val="20000"/>
              </a:spcBef>
              <a:buClr>
                <a:srgbClr val="BF1313"/>
              </a:buClr>
              <a:buSzPct val="200000"/>
              <a:buFont typeface="Wingdings 3" pitchFamily="18" charset="2"/>
              <a:buChar char="Ú"/>
              <a:defRPr sz="1200">
                <a:latin typeface="Arial" charset="0"/>
                <a:cs typeface="+mn-cs"/>
              </a:defRPr>
            </a:lvl1pPr>
          </a:lstStyle>
          <a:p>
            <a:pPr>
              <a:defRPr/>
            </a:pPr>
            <a:endParaRPr lang="en-US"/>
          </a:p>
        </p:txBody>
      </p:sp>
      <p:sp>
        <p:nvSpPr>
          <p:cNvPr id="96261" name="Rectangle 5"/>
          <p:cNvSpPr>
            <a:spLocks noGrp="1" noChangeArrowheads="1"/>
          </p:cNvSpPr>
          <p:nvPr>
            <p:ph type="sldNum" sz="quarter" idx="3"/>
          </p:nvPr>
        </p:nvSpPr>
        <p:spPr bwMode="auto">
          <a:xfrm>
            <a:off x="3927475" y="8769350"/>
            <a:ext cx="3005138" cy="461963"/>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eaLnBrk="0" hangingPunct="0">
              <a:spcBef>
                <a:spcPct val="20000"/>
              </a:spcBef>
              <a:buClr>
                <a:srgbClr val="BF1313"/>
              </a:buClr>
              <a:buSzPct val="200000"/>
              <a:buFont typeface="Wingdings 3" pitchFamily="18" charset="2"/>
              <a:buChar char="Ú"/>
              <a:defRPr sz="1200">
                <a:latin typeface="Arial" charset="0"/>
                <a:cs typeface="+mn-cs"/>
              </a:defRPr>
            </a:lvl1pPr>
          </a:lstStyle>
          <a:p>
            <a:pPr>
              <a:defRPr/>
            </a:pPr>
            <a:fld id="{0C845CBA-DC86-44F9-BD4F-C75651E7B19A}" type="slidenum">
              <a:rPr lang="en-US"/>
              <a:pPr>
                <a:defRPr/>
              </a:pPr>
              <a:t>‹#›</a:t>
            </a:fld>
            <a:endParaRPr lang="en-US"/>
          </a:p>
        </p:txBody>
      </p:sp>
    </p:spTree>
    <p:extLst>
      <p:ext uri="{BB962C8B-B14F-4D97-AF65-F5344CB8AC3E}">
        <p14:creationId xmlns:p14="http://schemas.microsoft.com/office/powerpoint/2010/main" val="29779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wrap="square" lIns="92382" tIns="46191" rIns="92382" bIns="46191" numCol="1" anchor="t" anchorCtr="0" compatLnSpc="1">
            <a:prstTxWarp prst="textNoShape">
              <a:avLst/>
            </a:prstTxWarp>
          </a:bodyPr>
          <a:lstStyle>
            <a:lvl1pPr>
              <a:spcBef>
                <a:spcPct val="20000"/>
              </a:spcBef>
              <a:buClr>
                <a:srgbClr val="BF1313"/>
              </a:buClr>
              <a:buSzPct val="200000"/>
              <a:buFont typeface="Wingdings 3" pitchFamily="18" charset="2"/>
              <a:buChar char="Ú"/>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927475" y="0"/>
            <a:ext cx="3005138" cy="461963"/>
          </a:xfrm>
          <a:prstGeom prst="rect">
            <a:avLst/>
          </a:prstGeom>
        </p:spPr>
        <p:txBody>
          <a:bodyPr vert="horz" lIns="92382" tIns="46191" rIns="92382" bIns="46191" rtlCol="0"/>
          <a:lstStyle>
            <a:lvl1pPr algn="r">
              <a:spcBef>
                <a:spcPct val="20000"/>
              </a:spcBef>
              <a:buClr>
                <a:srgbClr val="BF1313"/>
              </a:buClr>
              <a:buSzPct val="200000"/>
              <a:buFont typeface="Wingdings 3" pitchFamily="18" charset="2"/>
              <a:buChar char="Ú"/>
              <a:defRPr sz="1200">
                <a:latin typeface="Arial" pitchFamily="34" charset="0"/>
                <a:cs typeface="+mn-cs"/>
              </a:defRPr>
            </a:lvl1pPr>
          </a:lstStyle>
          <a:p>
            <a:pPr>
              <a:defRPr/>
            </a:pPr>
            <a:fld id="{E552333D-F672-4B1D-8C74-CC5BAC3F0AA2}" type="datetime1">
              <a:rPr lang="en-US"/>
              <a:pPr>
                <a:defRPr/>
              </a:pPr>
              <a:t>1/28/2016</a:t>
            </a:fld>
            <a:endParaRPr lang="en-US"/>
          </a:p>
        </p:txBody>
      </p:sp>
      <p:sp>
        <p:nvSpPr>
          <p:cNvPr id="4" name="Slide Image Placeholder 3"/>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2382" tIns="46191" rIns="92382" bIns="46191" rtlCol="0" anchor="ctr"/>
          <a:lstStyle/>
          <a:p>
            <a:pPr lvl="0"/>
            <a:endParaRPr lang="en-US" noProof="0" smtClean="0"/>
          </a:p>
        </p:txBody>
      </p:sp>
      <p:sp>
        <p:nvSpPr>
          <p:cNvPr id="5" name="Notes Placeholder 4"/>
          <p:cNvSpPr>
            <a:spLocks noGrp="1"/>
          </p:cNvSpPr>
          <p:nvPr>
            <p:ph type="body" sz="quarter" idx="3"/>
          </p:nvPr>
        </p:nvSpPr>
        <p:spPr>
          <a:xfrm>
            <a:off x="693738" y="4386263"/>
            <a:ext cx="5546725" cy="4154487"/>
          </a:xfrm>
          <a:prstGeom prst="rect">
            <a:avLst/>
          </a:prstGeom>
        </p:spPr>
        <p:txBody>
          <a:bodyPr vert="horz" lIns="92382" tIns="46191" rIns="92382" bIns="4619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69350"/>
            <a:ext cx="3005138" cy="461963"/>
          </a:xfrm>
          <a:prstGeom prst="rect">
            <a:avLst/>
          </a:prstGeom>
        </p:spPr>
        <p:txBody>
          <a:bodyPr vert="horz" wrap="square" lIns="92382" tIns="46191" rIns="92382" bIns="46191" numCol="1" anchor="b" anchorCtr="0" compatLnSpc="1">
            <a:prstTxWarp prst="textNoShape">
              <a:avLst/>
            </a:prstTxWarp>
          </a:bodyPr>
          <a:lstStyle>
            <a:lvl1pPr>
              <a:spcBef>
                <a:spcPct val="20000"/>
              </a:spcBef>
              <a:buClr>
                <a:srgbClr val="BF1313"/>
              </a:buClr>
              <a:buSzPct val="200000"/>
              <a:buFont typeface="Wingdings 3" pitchFamily="18" charset="2"/>
              <a:buChar char="Ú"/>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927475" y="8769350"/>
            <a:ext cx="3005138" cy="461963"/>
          </a:xfrm>
          <a:prstGeom prst="rect">
            <a:avLst/>
          </a:prstGeom>
        </p:spPr>
        <p:txBody>
          <a:bodyPr vert="horz" lIns="92382" tIns="46191" rIns="92382" bIns="46191" rtlCol="0" anchor="b"/>
          <a:lstStyle>
            <a:lvl1pPr algn="r">
              <a:spcBef>
                <a:spcPct val="20000"/>
              </a:spcBef>
              <a:buClr>
                <a:srgbClr val="BF1313"/>
              </a:buClr>
              <a:buSzPct val="200000"/>
              <a:buFont typeface="Wingdings 3" pitchFamily="18" charset="2"/>
              <a:buChar char="Ú"/>
              <a:defRPr sz="1200">
                <a:latin typeface="Arial" pitchFamily="34" charset="0"/>
                <a:cs typeface="+mn-cs"/>
              </a:defRPr>
            </a:lvl1pPr>
          </a:lstStyle>
          <a:p>
            <a:pPr>
              <a:defRPr/>
            </a:pPr>
            <a:fld id="{7ED943A4-535A-4114-A549-FEFACA753BA3}" type="slidenum">
              <a:rPr lang="en-US"/>
              <a:pPr>
                <a:defRPr/>
              </a:pPr>
              <a:t>‹#›</a:t>
            </a:fld>
            <a:endParaRPr lang="en-US"/>
          </a:p>
        </p:txBody>
      </p:sp>
    </p:spTree>
    <p:extLst>
      <p:ext uri="{BB962C8B-B14F-4D97-AF65-F5344CB8AC3E}">
        <p14:creationId xmlns:p14="http://schemas.microsoft.com/office/powerpoint/2010/main" val="2932970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9DD9BCB-EEB2-4CCD-B29D-53CEB98ACC6D}" type="slidenum">
              <a:rPr lang="en-US" smtClean="0">
                <a:latin typeface="Arial" charset="0"/>
              </a:rPr>
              <a:pPr>
                <a:defRPr/>
              </a:pPr>
              <a:t>1</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9DD9BCB-EEB2-4CCD-B29D-53CEB98ACC6D}" type="slidenum">
              <a:rPr lang="en-US" smtClean="0">
                <a:latin typeface="Arial" charset="0"/>
              </a:rPr>
              <a:pPr>
                <a:defRPr/>
              </a:pPr>
              <a:t>4</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9DD9BCB-EEB2-4CCD-B29D-53CEB98ACC6D}" type="slidenum">
              <a:rPr lang="en-US" smtClean="0">
                <a:latin typeface="Arial" charset="0"/>
              </a:rPr>
              <a:pPr>
                <a:defRPr/>
              </a:pPr>
              <a:t>6</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Users\sv0015619\Desktop\ATT_cover.jpg"/>
          <p:cNvPicPr>
            <a:picLocks noChangeAspect="1" noChangeArrowheads="1"/>
          </p:cNvPicPr>
          <p:nvPr userDrawn="1"/>
        </p:nvPicPr>
        <p:blipFill>
          <a:blip r:embed="rId2" cstate="print"/>
          <a:srcRect/>
          <a:stretch>
            <a:fillRect/>
          </a:stretch>
        </p:blipFill>
        <p:spPr bwMode="auto">
          <a:xfrm>
            <a:off x="3429000" y="2030413"/>
            <a:ext cx="5730875" cy="4065587"/>
          </a:xfrm>
          <a:prstGeom prst="rect">
            <a:avLst/>
          </a:prstGeom>
          <a:noFill/>
          <a:ln w="9525">
            <a:noFill/>
            <a:miter lim="800000"/>
            <a:headEnd/>
            <a:tailEnd/>
          </a:ln>
        </p:spPr>
      </p:pic>
      <p:pic>
        <p:nvPicPr>
          <p:cNvPr id="5" name="Picture 8" descr="curve"/>
          <p:cNvPicPr>
            <a:picLocks noChangeAspect="1" noChangeArrowheads="1"/>
          </p:cNvPicPr>
          <p:nvPr userDrawn="1"/>
        </p:nvPicPr>
        <p:blipFill>
          <a:blip r:embed="rId3" cstate="print"/>
          <a:srcRect/>
          <a:stretch>
            <a:fillRect/>
          </a:stretch>
        </p:blipFill>
        <p:spPr bwMode="auto">
          <a:xfrm>
            <a:off x="0" y="303213"/>
            <a:ext cx="8610600" cy="6465887"/>
          </a:xfrm>
          <a:prstGeom prst="rect">
            <a:avLst/>
          </a:prstGeom>
          <a:noFill/>
          <a:ln w="9525">
            <a:noFill/>
            <a:miter lim="800000"/>
            <a:headEnd/>
            <a:tailEnd/>
          </a:ln>
        </p:spPr>
      </p:pic>
      <p:pic>
        <p:nvPicPr>
          <p:cNvPr id="6" name="Picture 9" descr="techm_logo"/>
          <p:cNvPicPr>
            <a:picLocks noChangeAspect="1" noChangeArrowheads="1"/>
          </p:cNvPicPr>
          <p:nvPr userDrawn="1"/>
        </p:nvPicPr>
        <p:blipFill>
          <a:blip r:embed="rId4" cstate="print"/>
          <a:srcRect/>
          <a:stretch>
            <a:fillRect/>
          </a:stretch>
        </p:blipFill>
        <p:spPr bwMode="auto">
          <a:xfrm>
            <a:off x="6045200" y="6243638"/>
            <a:ext cx="2984500" cy="523875"/>
          </a:xfrm>
          <a:prstGeom prst="rect">
            <a:avLst/>
          </a:prstGeom>
          <a:noFill/>
          <a:ln w="9525">
            <a:noFill/>
            <a:miter lim="800000"/>
            <a:headEnd/>
            <a:tailEnd/>
          </a:ln>
        </p:spPr>
      </p:pic>
      <p:sp>
        <p:nvSpPr>
          <p:cNvPr id="7" name="Text Box 12"/>
          <p:cNvSpPr txBox="1">
            <a:spLocks noChangeArrowheads="1"/>
          </p:cNvSpPr>
          <p:nvPr userDrawn="1"/>
        </p:nvSpPr>
        <p:spPr bwMode="auto">
          <a:xfrm>
            <a:off x="2209800" y="6553200"/>
            <a:ext cx="3581400" cy="152400"/>
          </a:xfrm>
          <a:prstGeom prst="rect">
            <a:avLst/>
          </a:prstGeom>
          <a:noFill/>
          <a:ln w="9525">
            <a:noFill/>
            <a:miter lim="800000"/>
            <a:headEnd/>
            <a:tailEnd/>
          </a:ln>
          <a:effectLst/>
        </p:spPr>
        <p:txBody>
          <a:bodyPr/>
          <a:lstStyle/>
          <a:p>
            <a:pPr algn="r">
              <a:lnSpc>
                <a:spcPct val="75000"/>
              </a:lnSpc>
              <a:spcBef>
                <a:spcPct val="50000"/>
              </a:spcBef>
              <a:spcAft>
                <a:spcPct val="40000"/>
              </a:spcAft>
              <a:buClr>
                <a:schemeClr val="bg1"/>
              </a:buClr>
              <a:buFont typeface="Times" pitchFamily="18" charset="0"/>
              <a:buNone/>
              <a:defRPr/>
            </a:pPr>
            <a:r>
              <a:rPr lang="en-US" sz="900" dirty="0">
                <a:latin typeface="Verdana" pitchFamily="34" charset="0"/>
              </a:rPr>
              <a:t>Only for circulation within </a:t>
            </a:r>
            <a:r>
              <a:rPr lang="en-US" sz="900" dirty="0" err="1">
                <a:latin typeface="Verdana" pitchFamily="34" charset="0"/>
              </a:rPr>
              <a:t>TechM</a:t>
            </a:r>
            <a:r>
              <a:rPr lang="en-US" sz="900" dirty="0">
                <a:latin typeface="Verdana" pitchFamily="34" charset="0"/>
              </a:rPr>
              <a:t> AT&amp;T Accounts</a:t>
            </a:r>
          </a:p>
        </p:txBody>
      </p:sp>
      <p:sp>
        <p:nvSpPr>
          <p:cNvPr id="8"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pic>
        <p:nvPicPr>
          <p:cNvPr id="9" name="Picture 2" descr="C:\Users\sv0015619\Desktop\header_ATT.gif"/>
          <p:cNvPicPr>
            <a:picLocks noChangeAspect="1" noChangeArrowheads="1"/>
          </p:cNvPicPr>
          <p:nvPr userDrawn="1"/>
        </p:nvPicPr>
        <p:blipFill>
          <a:blip r:embed="rId5" cstate="print"/>
          <a:srcRect/>
          <a:stretch>
            <a:fillRect/>
          </a:stretch>
        </p:blipFill>
        <p:spPr bwMode="auto">
          <a:xfrm>
            <a:off x="717550" y="914400"/>
            <a:ext cx="3827463" cy="1622425"/>
          </a:xfrm>
          <a:prstGeom prst="rect">
            <a:avLst/>
          </a:prstGeom>
          <a:noFill/>
          <a:ln w="9525">
            <a:noFill/>
            <a:miter lim="800000"/>
            <a:headEnd/>
            <a:tailEnd/>
          </a:ln>
        </p:spPr>
      </p:pic>
      <p:sp>
        <p:nvSpPr>
          <p:cNvPr id="3074" name="Rectangle 2"/>
          <p:cNvSpPr>
            <a:spLocks noGrp="1" noChangeArrowheads="1"/>
          </p:cNvSpPr>
          <p:nvPr>
            <p:ph type="ctrTitle"/>
          </p:nvPr>
        </p:nvSpPr>
        <p:spPr>
          <a:xfrm>
            <a:off x="609600" y="3124200"/>
            <a:ext cx="4267200" cy="762000"/>
          </a:xfrm>
        </p:spPr>
        <p:txBody>
          <a:bodyPr/>
          <a:lstStyle>
            <a:lvl1pPr algn="l">
              <a:defRPr sz="2800">
                <a:solidFill>
                  <a:srgbClr val="BF1313"/>
                </a:solidFill>
              </a:defRPr>
            </a:lvl1pPr>
          </a:lstStyle>
          <a:p>
            <a:r>
              <a:rPr lang="en-US" dirty="0"/>
              <a:t>Click to edit Master title style</a:t>
            </a:r>
          </a:p>
        </p:txBody>
      </p:sp>
      <p:sp>
        <p:nvSpPr>
          <p:cNvPr id="3075" name="Rectangle 3"/>
          <p:cNvSpPr>
            <a:spLocks noGrp="1" noChangeArrowheads="1"/>
          </p:cNvSpPr>
          <p:nvPr>
            <p:ph type="subTitle" idx="1"/>
          </p:nvPr>
        </p:nvSpPr>
        <p:spPr>
          <a:xfrm>
            <a:off x="609600" y="4572000"/>
            <a:ext cx="3505200" cy="609600"/>
          </a:xfrm>
        </p:spPr>
        <p:txBody>
          <a:bodyPr/>
          <a:lstStyle>
            <a:lvl1pPr marL="0" indent="0" algn="l">
              <a:buFont typeface="Wingdings 3" pitchFamily="18" charset="2"/>
              <a:buNone/>
              <a:defRPr sz="2000">
                <a:latin typeface="Arial Narrow" pitchFamily="34" charset="0"/>
              </a:defRPr>
            </a:lvl1pPr>
          </a:lstStyle>
          <a:p>
            <a:r>
              <a:rPr lang="en-US" dirty="0"/>
              <a:t>Click to edit Master subtitle style</a:t>
            </a: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sp>
        <p:nvSpPr>
          <p:cNvPr id="2" name="Vertical Title 1"/>
          <p:cNvSpPr>
            <a:spLocks noGrp="1"/>
          </p:cNvSpPr>
          <p:nvPr>
            <p:ph type="title" orient="vert"/>
          </p:nvPr>
        </p:nvSpPr>
        <p:spPr>
          <a:xfrm>
            <a:off x="6553200" y="190500"/>
            <a:ext cx="2133600" cy="6134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0500"/>
            <a:ext cx="6248400" cy="6134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838200"/>
            <a:ext cx="8382000" cy="5486400"/>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Tm="1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647700"/>
            <a:ext cx="8077200" cy="228600"/>
          </a:xfrm>
          <a:prstGeom prst="rect">
            <a:avLst/>
          </a:prstGeom>
          <a:noFill/>
          <a:ln w="9525">
            <a:noFill/>
            <a:miter lim="800000"/>
            <a:headEnd/>
            <a:tailEnd/>
          </a:ln>
        </p:spPr>
      </p:pic>
      <p:sp>
        <p:nvSpPr>
          <p:cNvPr id="5" name="Text Box 12"/>
          <p:cNvSpPr txBox="1">
            <a:spLocks noChangeArrowheads="1"/>
          </p:cNvSpPr>
          <p:nvPr userDrawn="1"/>
        </p:nvSpPr>
        <p:spPr bwMode="auto">
          <a:xfrm rot="16200000">
            <a:off x="7200900" y="1790700"/>
            <a:ext cx="3581400" cy="152400"/>
          </a:xfrm>
          <a:prstGeom prst="rect">
            <a:avLst/>
          </a:prstGeom>
          <a:noFill/>
          <a:ln w="9525">
            <a:noFill/>
            <a:miter lim="800000"/>
            <a:headEnd/>
            <a:tailEnd/>
          </a:ln>
          <a:effectLst/>
        </p:spPr>
        <p:txBody>
          <a:bodyPr/>
          <a:lstStyle/>
          <a:p>
            <a:pPr algn="r">
              <a:lnSpc>
                <a:spcPct val="75000"/>
              </a:lnSpc>
              <a:spcBef>
                <a:spcPct val="50000"/>
              </a:spcBef>
              <a:spcAft>
                <a:spcPct val="40000"/>
              </a:spcAft>
              <a:buClr>
                <a:schemeClr val="bg1"/>
              </a:buClr>
              <a:buFont typeface="Times" pitchFamily="18" charset="0"/>
              <a:buNone/>
              <a:defRPr/>
            </a:pPr>
            <a:r>
              <a:rPr lang="en-US" sz="900" dirty="0">
                <a:solidFill>
                  <a:schemeClr val="bg1">
                    <a:lumMod val="85000"/>
                  </a:schemeClr>
                </a:solidFill>
                <a:latin typeface="Verdana" pitchFamily="34" charset="0"/>
              </a:rPr>
              <a:t>Only for circulation within </a:t>
            </a:r>
            <a:r>
              <a:rPr lang="en-US" sz="900" dirty="0" err="1">
                <a:solidFill>
                  <a:schemeClr val="bg1">
                    <a:lumMod val="85000"/>
                  </a:schemeClr>
                </a:solidFill>
                <a:latin typeface="Verdana" pitchFamily="34" charset="0"/>
              </a:rPr>
              <a:t>TechM</a:t>
            </a:r>
            <a:r>
              <a:rPr lang="en-US" sz="900" dirty="0">
                <a:solidFill>
                  <a:schemeClr val="bg1">
                    <a:lumMod val="85000"/>
                  </a:schemeClr>
                </a:solidFill>
                <a:latin typeface="Verdana" pitchFamily="34" charset="0"/>
              </a:rPr>
              <a:t> AT&amp;T Accounts</a:t>
            </a:r>
          </a:p>
        </p:txBody>
      </p:sp>
      <p:sp>
        <p:nvSpPr>
          <p:cNvPr id="6"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sp>
        <p:nvSpPr>
          <p:cNvPr id="2" name="Title 1"/>
          <p:cNvSpPr>
            <a:spLocks noGrp="1"/>
          </p:cNvSpPr>
          <p:nvPr>
            <p:ph type="title"/>
          </p:nvPr>
        </p:nvSpPr>
        <p:spPr>
          <a:xfrm>
            <a:off x="304800" y="146712"/>
            <a:ext cx="8382000" cy="41116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sp>
        <p:nvSpPr>
          <p:cNvPr id="2" name="Title 1"/>
          <p:cNvSpPr>
            <a:spLocks noGrp="1"/>
          </p:cNvSpPr>
          <p:nvPr>
            <p:ph type="title"/>
          </p:nvPr>
        </p:nvSpPr>
        <p:spPr>
          <a:xfrm>
            <a:off x="168498" y="152400"/>
            <a:ext cx="8518301" cy="411163"/>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152400" y="6577013"/>
            <a:ext cx="2514600" cy="139700"/>
          </a:xfrm>
          <a:prstGeom prst="rect">
            <a:avLst/>
          </a:prstGeom>
          <a:noFill/>
          <a:ln w="9525">
            <a:noFill/>
            <a:miter lim="800000"/>
            <a:headEnd/>
            <a:tailEnd/>
          </a:ln>
          <a:effectLst/>
        </p:spPr>
        <p:txBody>
          <a:bodyPr lIns="0" tIns="0" rIns="0" bIns="0">
            <a:spAutoFit/>
          </a:bodyPr>
          <a:lstStyle/>
          <a:p>
            <a:pPr>
              <a:spcBef>
                <a:spcPct val="50000"/>
              </a:spcBef>
              <a:defRPr/>
            </a:pPr>
            <a:r>
              <a:rPr lang="en-US" sz="900" dirty="0">
                <a:latin typeface="Verdana" pitchFamily="34" charset="0"/>
                <a:cs typeface="+mn-cs"/>
              </a:rPr>
              <a:t>© Tech Mahindra Limited 2011</a:t>
            </a:r>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curve"/>
          <p:cNvPicPr>
            <a:picLocks noChangeAspect="1" noChangeArrowheads="1"/>
          </p:cNvPicPr>
          <p:nvPr userDrawn="1"/>
        </p:nvPicPr>
        <p:blipFill>
          <a:blip r:embed="rId15" cstate="print"/>
          <a:srcRect l="-2" r="58376" b="1901"/>
          <a:stretch>
            <a:fillRect/>
          </a:stretch>
        </p:blipFill>
        <p:spPr bwMode="auto">
          <a:xfrm>
            <a:off x="63500" y="98425"/>
            <a:ext cx="4122738" cy="6619875"/>
          </a:xfrm>
          <a:prstGeom prst="rect">
            <a:avLst/>
          </a:prstGeom>
          <a:noFill/>
          <a:ln w="9525">
            <a:noFill/>
            <a:miter lim="800000"/>
            <a:headEnd/>
            <a:tailEnd/>
          </a:ln>
        </p:spPr>
      </p:pic>
      <p:sp>
        <p:nvSpPr>
          <p:cNvPr id="4099" name="Rectangle 2"/>
          <p:cNvSpPr>
            <a:spLocks noGrp="1" noChangeArrowheads="1"/>
          </p:cNvSpPr>
          <p:nvPr>
            <p:ph type="title"/>
          </p:nvPr>
        </p:nvSpPr>
        <p:spPr bwMode="auto">
          <a:xfrm>
            <a:off x="304800" y="187325"/>
            <a:ext cx="83820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3"/>
          <p:cNvSpPr>
            <a:spLocks noGrp="1" noChangeArrowheads="1"/>
          </p:cNvSpPr>
          <p:nvPr>
            <p:ph type="body" idx="1"/>
          </p:nvPr>
        </p:nvSpPr>
        <p:spPr bwMode="auto">
          <a:xfrm>
            <a:off x="304800" y="838200"/>
            <a:ext cx="8382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101" name="Picture 14" descr="tm_logo"/>
          <p:cNvPicPr>
            <a:picLocks noChangeAspect="1" noChangeArrowheads="1"/>
          </p:cNvPicPr>
          <p:nvPr userDrawn="1"/>
        </p:nvPicPr>
        <p:blipFill>
          <a:blip r:embed="rId16" cstate="print"/>
          <a:srcRect l="78902" b="89954"/>
          <a:stretch>
            <a:fillRect/>
          </a:stretch>
        </p:blipFill>
        <p:spPr bwMode="auto">
          <a:xfrm>
            <a:off x="7550150" y="6313488"/>
            <a:ext cx="1498600" cy="544512"/>
          </a:xfrm>
          <a:prstGeom prst="rect">
            <a:avLst/>
          </a:prstGeom>
          <a:noFill/>
          <a:ln w="9525">
            <a:noFill/>
            <a:miter lim="800000"/>
            <a:headEnd/>
            <a:tailEnd/>
          </a:ln>
        </p:spPr>
      </p:pic>
      <p:sp>
        <p:nvSpPr>
          <p:cNvPr id="1043" name="Rectangle 19"/>
          <p:cNvSpPr>
            <a:spLocks noChangeArrowheads="1"/>
          </p:cNvSpPr>
          <p:nvPr userDrawn="1"/>
        </p:nvSpPr>
        <p:spPr bwMode="auto">
          <a:xfrm>
            <a:off x="4222750" y="6477000"/>
            <a:ext cx="495300" cy="336550"/>
          </a:xfrm>
          <a:prstGeom prst="rect">
            <a:avLst/>
          </a:prstGeom>
          <a:noFill/>
          <a:ln w="9525">
            <a:noFill/>
            <a:miter lim="800000"/>
            <a:headEnd/>
            <a:tailEnd/>
          </a:ln>
          <a:effectLst/>
        </p:spPr>
        <p:txBody>
          <a:bodyPr/>
          <a:lstStyle/>
          <a:p>
            <a:pPr algn="ctr">
              <a:defRPr/>
            </a:pPr>
            <a:fld id="{8F753456-A526-46D5-A843-FF97449C9223}" type="slidenum">
              <a:rPr lang="en-US" sz="1200" b="1">
                <a:solidFill>
                  <a:srgbClr val="CC3300"/>
                </a:solidFill>
                <a:cs typeface="+mn-cs"/>
              </a:rPr>
              <a:pPr algn="ctr">
                <a:defRPr/>
              </a:pPr>
              <a:t>‹#›</a:t>
            </a:fld>
            <a:endParaRPr lang="en-US" sz="1200" b="1" dirty="0">
              <a:solidFill>
                <a:srgbClr val="CC3300"/>
              </a:solidFill>
              <a:cs typeface="+mn-cs"/>
            </a:endParaRPr>
          </a:p>
        </p:txBody>
      </p:sp>
      <p:sp>
        <p:nvSpPr>
          <p:cNvPr id="1045" name="Line 21"/>
          <p:cNvSpPr>
            <a:spLocks noChangeShapeType="1"/>
          </p:cNvSpPr>
          <p:nvPr userDrawn="1"/>
        </p:nvSpPr>
        <p:spPr bwMode="auto">
          <a:xfrm>
            <a:off x="4648200" y="6375400"/>
            <a:ext cx="0" cy="457200"/>
          </a:xfrm>
          <a:prstGeom prst="line">
            <a:avLst/>
          </a:prstGeom>
          <a:noFill/>
          <a:ln w="19050">
            <a:solidFill>
              <a:srgbClr val="DDDDDD"/>
            </a:solidFill>
            <a:round/>
            <a:headEnd/>
            <a:tailEnd/>
          </a:ln>
          <a:effectLst/>
        </p:spPr>
        <p:txBody>
          <a:bodyPr/>
          <a:lstStyle/>
          <a:p>
            <a:pPr>
              <a:spcBef>
                <a:spcPct val="20000"/>
              </a:spcBef>
              <a:buClr>
                <a:srgbClr val="BF1313"/>
              </a:buClr>
              <a:buSzPct val="200000"/>
              <a:buFont typeface="Wingdings 3" pitchFamily="18" charset="2"/>
              <a:buChar char="Ú"/>
              <a:defRPr/>
            </a:pPr>
            <a:endParaRPr lang="en-US">
              <a:cs typeface="+mn-cs"/>
            </a:endParaRPr>
          </a:p>
        </p:txBody>
      </p:sp>
      <p:pic>
        <p:nvPicPr>
          <p:cNvPr id="4104" name="Picture 2" descr="C:\Users\sv0015619\Desktop\ATT11.gif"/>
          <p:cNvPicPr>
            <a:picLocks noChangeAspect="1" noChangeArrowheads="1"/>
          </p:cNvPicPr>
          <p:nvPr userDrawn="1"/>
        </p:nvPicPr>
        <p:blipFill>
          <a:blip r:embed="rId17" cstate="print"/>
          <a:srcRect/>
          <a:stretch>
            <a:fillRect/>
          </a:stretch>
        </p:blipFill>
        <p:spPr bwMode="auto">
          <a:xfrm>
            <a:off x="6108700" y="6396038"/>
            <a:ext cx="1371600" cy="371475"/>
          </a:xfrm>
          <a:prstGeom prst="rect">
            <a:avLst/>
          </a:prstGeom>
          <a:noFill/>
          <a:ln w="9525">
            <a:noFill/>
            <a:miter lim="800000"/>
            <a:headEnd/>
            <a:tailEnd/>
          </a:ln>
        </p:spPr>
      </p:pic>
      <p:pic>
        <p:nvPicPr>
          <p:cNvPr id="4105" name="Picture 8" descr="C:\Documents and Settings\ds2968\Desktop\New Folder\SealColor.gif"/>
          <p:cNvPicPr>
            <a:picLocks noChangeAspect="1" noChangeArrowheads="1"/>
          </p:cNvPicPr>
          <p:nvPr userDrawn="1"/>
        </p:nvPicPr>
        <p:blipFill>
          <a:blip r:embed="rId18" cstate="print"/>
          <a:srcRect/>
          <a:stretch>
            <a:fillRect/>
          </a:stretch>
        </p:blipFill>
        <p:spPr bwMode="auto">
          <a:xfrm>
            <a:off x="4718050" y="6396038"/>
            <a:ext cx="1377950" cy="381000"/>
          </a:xfrm>
          <a:prstGeom prst="rect">
            <a:avLst/>
          </a:prstGeom>
          <a:noFill/>
          <a:ln w="9525">
            <a:noFill/>
            <a:miter lim="800000"/>
            <a:headEnd/>
            <a:tailEnd/>
          </a:ln>
        </p:spPr>
      </p:pic>
      <p:sp>
        <p:nvSpPr>
          <p:cNvPr id="11" name="Text Box 12"/>
          <p:cNvSpPr txBox="1">
            <a:spLocks noChangeArrowheads="1"/>
          </p:cNvSpPr>
          <p:nvPr userDrawn="1"/>
        </p:nvSpPr>
        <p:spPr bwMode="auto">
          <a:xfrm rot="16200000">
            <a:off x="7200900" y="1790700"/>
            <a:ext cx="3581400" cy="152400"/>
          </a:xfrm>
          <a:prstGeom prst="rect">
            <a:avLst/>
          </a:prstGeom>
          <a:noFill/>
          <a:ln w="9525">
            <a:noFill/>
            <a:miter lim="800000"/>
            <a:headEnd/>
            <a:tailEnd/>
          </a:ln>
          <a:effectLst/>
        </p:spPr>
        <p:txBody>
          <a:bodyPr/>
          <a:lstStyle/>
          <a:p>
            <a:pPr algn="r">
              <a:lnSpc>
                <a:spcPct val="75000"/>
              </a:lnSpc>
              <a:spcBef>
                <a:spcPct val="50000"/>
              </a:spcBef>
              <a:spcAft>
                <a:spcPct val="40000"/>
              </a:spcAft>
              <a:buClr>
                <a:schemeClr val="bg1"/>
              </a:buClr>
              <a:buFont typeface="Times" pitchFamily="18" charset="0"/>
              <a:buNone/>
              <a:defRPr/>
            </a:pPr>
            <a:r>
              <a:rPr lang="en-US" sz="900" dirty="0">
                <a:solidFill>
                  <a:schemeClr val="bg1">
                    <a:lumMod val="85000"/>
                  </a:schemeClr>
                </a:solidFill>
                <a:latin typeface="Verdana" pitchFamily="34" charset="0"/>
              </a:rPr>
              <a:t>Only for circulation within </a:t>
            </a:r>
            <a:r>
              <a:rPr lang="en-US" sz="900" dirty="0" err="1">
                <a:solidFill>
                  <a:schemeClr val="bg1">
                    <a:lumMod val="85000"/>
                  </a:schemeClr>
                </a:solidFill>
                <a:latin typeface="Verdana" pitchFamily="34" charset="0"/>
              </a:rPr>
              <a:t>TechM</a:t>
            </a:r>
            <a:r>
              <a:rPr lang="en-US" sz="900" dirty="0">
                <a:solidFill>
                  <a:schemeClr val="bg1">
                    <a:lumMod val="85000"/>
                  </a:schemeClr>
                </a:solidFill>
                <a:latin typeface="Verdana" pitchFamily="34" charset="0"/>
              </a:rPr>
              <a:t> AT&amp;T Accounts</a:t>
            </a:r>
          </a:p>
        </p:txBody>
      </p:sp>
    </p:spTree>
  </p:cSld>
  <p:clrMap bg1="lt1" tx1="dk1" bg2="lt2" tx2="dk2" accent1="accent1" accent2="accent2" accent3="accent3" accent4="accent4" accent5="accent5" accent6="accent6" hlink="hlink" folHlink="folHlink"/>
  <p:sldLayoutIdLst>
    <p:sldLayoutId id="2147484562" r:id="rId1"/>
    <p:sldLayoutId id="2147484563" r:id="rId2"/>
    <p:sldLayoutId id="2147484557" r:id="rId3"/>
    <p:sldLayoutId id="2147484564" r:id="rId4"/>
    <p:sldLayoutId id="2147484565" r:id="rId5"/>
    <p:sldLayoutId id="2147484566" r:id="rId6"/>
    <p:sldLayoutId id="2147484558" r:id="rId7"/>
    <p:sldLayoutId id="2147484559" r:id="rId8"/>
    <p:sldLayoutId id="2147484560" r:id="rId9"/>
    <p:sldLayoutId id="2147484567" r:id="rId10"/>
    <p:sldLayoutId id="2147484568" r:id="rId11"/>
    <p:sldLayoutId id="2147484561" r:id="rId12"/>
    <p:sldLayoutId id="2147484569" r:id="rId13"/>
  </p:sldLayoutIdLst>
  <p:hf sldNum="0" hd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Narrow" pitchFamily="34" charset="0"/>
        </a:defRPr>
      </a:lvl2pPr>
      <a:lvl3pPr algn="l" rtl="0" eaLnBrk="0" fontAlgn="base" hangingPunct="0">
        <a:spcBef>
          <a:spcPct val="0"/>
        </a:spcBef>
        <a:spcAft>
          <a:spcPct val="0"/>
        </a:spcAft>
        <a:defRPr sz="2400" b="1">
          <a:solidFill>
            <a:schemeClr val="tx1"/>
          </a:solidFill>
          <a:latin typeface="Arial Narrow" pitchFamily="34" charset="0"/>
        </a:defRPr>
      </a:lvl3pPr>
      <a:lvl4pPr algn="l" rtl="0" eaLnBrk="0" fontAlgn="base" hangingPunct="0">
        <a:spcBef>
          <a:spcPct val="0"/>
        </a:spcBef>
        <a:spcAft>
          <a:spcPct val="0"/>
        </a:spcAft>
        <a:defRPr sz="2400" b="1">
          <a:solidFill>
            <a:schemeClr val="tx1"/>
          </a:solidFill>
          <a:latin typeface="Arial Narrow" pitchFamily="34" charset="0"/>
        </a:defRPr>
      </a:lvl4pPr>
      <a:lvl5pPr algn="l" rtl="0" eaLnBrk="0" fontAlgn="base" hangingPunct="0">
        <a:spcBef>
          <a:spcPct val="0"/>
        </a:spcBef>
        <a:spcAft>
          <a:spcPct val="0"/>
        </a:spcAft>
        <a:defRPr sz="2400" b="1">
          <a:solidFill>
            <a:schemeClr val="tx1"/>
          </a:solidFill>
          <a:latin typeface="Arial Narrow" pitchFamily="34" charset="0"/>
        </a:defRPr>
      </a:lvl5pPr>
      <a:lvl6pPr marL="457200" algn="l" rtl="0" fontAlgn="base">
        <a:spcBef>
          <a:spcPct val="0"/>
        </a:spcBef>
        <a:spcAft>
          <a:spcPct val="0"/>
        </a:spcAft>
        <a:defRPr sz="2400" b="1">
          <a:solidFill>
            <a:schemeClr val="bg1"/>
          </a:solidFill>
          <a:latin typeface="Arial Narrow" pitchFamily="34" charset="0"/>
        </a:defRPr>
      </a:lvl6pPr>
      <a:lvl7pPr marL="914400" algn="l" rtl="0" fontAlgn="base">
        <a:spcBef>
          <a:spcPct val="0"/>
        </a:spcBef>
        <a:spcAft>
          <a:spcPct val="0"/>
        </a:spcAft>
        <a:defRPr sz="2400" b="1">
          <a:solidFill>
            <a:schemeClr val="bg1"/>
          </a:solidFill>
          <a:latin typeface="Arial Narrow" pitchFamily="34" charset="0"/>
        </a:defRPr>
      </a:lvl7pPr>
      <a:lvl8pPr marL="1371600" algn="l" rtl="0" fontAlgn="base">
        <a:spcBef>
          <a:spcPct val="0"/>
        </a:spcBef>
        <a:spcAft>
          <a:spcPct val="0"/>
        </a:spcAft>
        <a:defRPr sz="2400" b="1">
          <a:solidFill>
            <a:schemeClr val="bg1"/>
          </a:solidFill>
          <a:latin typeface="Arial Narrow" pitchFamily="34" charset="0"/>
        </a:defRPr>
      </a:lvl8pPr>
      <a:lvl9pPr marL="1828800" algn="l" rtl="0" fontAlgn="base">
        <a:spcBef>
          <a:spcPct val="0"/>
        </a:spcBef>
        <a:spcAft>
          <a:spcPct val="0"/>
        </a:spcAft>
        <a:defRPr sz="24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BF1313"/>
        </a:buClr>
        <a:buFont typeface="Wingdings 3" pitchFamily="18" charset="2"/>
        <a:buChar char="Ì"/>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E63700"/>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Char char="•"/>
        <a:defRPr>
          <a:solidFill>
            <a:schemeClr val="tx1"/>
          </a:solidFill>
          <a:latin typeface="+mn-lt"/>
        </a:defRPr>
      </a:lvl3pPr>
      <a:lvl4pPr marL="1600200" indent="-228600" algn="l" rtl="0" eaLnBrk="0" fontAlgn="base" hangingPunct="0">
        <a:spcBef>
          <a:spcPct val="20000"/>
        </a:spcBef>
        <a:spcAft>
          <a:spcPct val="0"/>
        </a:spcAft>
        <a:buClr>
          <a:schemeClr val="bg2"/>
        </a:buClr>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Clr>
          <a:schemeClr val="bg2"/>
        </a:buClr>
        <a:buFont typeface="Arial" charset="0"/>
        <a:buChar char="»"/>
        <a:defRPr sz="1600">
          <a:solidFill>
            <a:schemeClr val="tx1"/>
          </a:solidFill>
          <a:latin typeface="+mn-lt"/>
        </a:defRPr>
      </a:lvl5pPr>
      <a:lvl6pPr marL="2514600" indent="-228600" algn="l" rtl="0" fontAlgn="base">
        <a:spcBef>
          <a:spcPct val="20000"/>
        </a:spcBef>
        <a:spcAft>
          <a:spcPct val="0"/>
        </a:spcAft>
        <a:buClr>
          <a:schemeClr val="bg2"/>
        </a:buClr>
        <a:buFont typeface="Arial" charset="0"/>
        <a:buChar char="»"/>
        <a:defRPr sz="1600">
          <a:solidFill>
            <a:schemeClr val="tx1"/>
          </a:solidFill>
          <a:latin typeface="+mn-lt"/>
        </a:defRPr>
      </a:lvl6pPr>
      <a:lvl7pPr marL="2971800" indent="-228600" algn="l" rtl="0" fontAlgn="base">
        <a:spcBef>
          <a:spcPct val="20000"/>
        </a:spcBef>
        <a:spcAft>
          <a:spcPct val="0"/>
        </a:spcAft>
        <a:buClr>
          <a:schemeClr val="bg2"/>
        </a:buClr>
        <a:buFont typeface="Arial" charset="0"/>
        <a:buChar char="»"/>
        <a:defRPr sz="1600">
          <a:solidFill>
            <a:schemeClr val="tx1"/>
          </a:solidFill>
          <a:latin typeface="+mn-lt"/>
        </a:defRPr>
      </a:lvl7pPr>
      <a:lvl8pPr marL="3429000" indent="-228600" algn="l" rtl="0" fontAlgn="base">
        <a:spcBef>
          <a:spcPct val="20000"/>
        </a:spcBef>
        <a:spcAft>
          <a:spcPct val="0"/>
        </a:spcAft>
        <a:buClr>
          <a:schemeClr val="bg2"/>
        </a:buClr>
        <a:buFont typeface="Arial" charset="0"/>
        <a:buChar char="»"/>
        <a:defRPr sz="1600">
          <a:solidFill>
            <a:schemeClr val="tx1"/>
          </a:solidFill>
          <a:latin typeface="+mn-lt"/>
        </a:defRPr>
      </a:lvl8pPr>
      <a:lvl9pPr marL="3886200" indent="-228600" algn="l" rtl="0" fontAlgn="base">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en-US" sz="3200" dirty="0" smtClean="0"/>
              <a:t>IPAG Overview</a:t>
            </a:r>
            <a:endParaRPr lang="en-GB" sz="4800" dirty="0" smtClean="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bwMode="auto">
          <a:xfrm>
            <a:off x="304800" y="762000"/>
            <a:ext cx="8458200" cy="5410200"/>
          </a:xfrm>
          <a:prstGeom prst="ellipse">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smtClean="0">
              <a:ln>
                <a:noFill/>
              </a:ln>
              <a:solidFill>
                <a:schemeClr val="tx1"/>
              </a:solidFill>
              <a:effectLst/>
              <a:latin typeface="Arial" charset="0"/>
            </a:endParaRPr>
          </a:p>
          <a:p>
            <a:pPr marL="342900" marR="0" indent="-342900" defTabSz="914400" rtl="0" eaLnBrk="1" fontAlgn="base" latinLnBrk="0" hangingPunct="1">
              <a:lnSpc>
                <a:spcPct val="100000"/>
              </a:lnSpc>
              <a:spcBef>
                <a:spcPct val="20000"/>
              </a:spcBef>
              <a:spcAft>
                <a:spcPct val="0"/>
              </a:spcAft>
              <a:buClr>
                <a:srgbClr val="BF1313"/>
              </a:buClr>
              <a:buSzPct val="200000"/>
              <a:tabLst/>
            </a:pPr>
            <a:endParaRPr lang="en-US" dirty="0" smtClean="0">
              <a:latin typeface="Arial" charset="0"/>
            </a:endParaRPr>
          </a:p>
          <a:p>
            <a:pPr marL="342900" marR="0" indent="-342900" defTabSz="914400" rtl="0" eaLnBrk="1" fontAlgn="base" latinLnBrk="0" hangingPunct="1">
              <a:lnSpc>
                <a:spcPct val="100000"/>
              </a:lnSpc>
              <a:spcBef>
                <a:spcPct val="20000"/>
              </a:spcBef>
              <a:spcAft>
                <a:spcPct val="0"/>
              </a:spcAft>
              <a:buClr>
                <a:srgbClr val="BF1313"/>
              </a:buClr>
              <a:buSzPct val="200000"/>
              <a:tabLst/>
            </a:pPr>
            <a:r>
              <a:rPr kumimoji="0" lang="en-US" sz="2400" b="0" i="0" u="none" strike="noStrike" cap="none" normalizeH="0" baseline="0" dirty="0" smtClean="0">
                <a:ln>
                  <a:noFill/>
                </a:ln>
                <a:solidFill>
                  <a:schemeClr val="tx1"/>
                </a:solidFill>
                <a:effectLst/>
                <a:latin typeface="Arial" charset="0"/>
              </a:rPr>
              <a:t>Network Alarms triggered by devices are captured by GFP (via</a:t>
            </a:r>
            <a:r>
              <a:rPr kumimoji="0" lang="en-US" sz="2400" b="0" i="0" u="none" strike="noStrike" cap="none" normalizeH="0" dirty="0" smtClean="0">
                <a:ln>
                  <a:noFill/>
                </a:ln>
                <a:solidFill>
                  <a:schemeClr val="tx1"/>
                </a:solidFill>
                <a:effectLst/>
                <a:latin typeface="Arial" charset="0"/>
              </a:rPr>
              <a:t> EMS</a:t>
            </a:r>
            <a:r>
              <a:rPr kumimoji="0" lang="en-US" sz="2400" b="0" i="0" u="none" strike="noStrike" cap="none" normalizeH="0" baseline="0" dirty="0" smtClean="0">
                <a:ln>
                  <a:noFill/>
                </a:ln>
                <a:solidFill>
                  <a:schemeClr val="tx1"/>
                </a:solidFill>
                <a:effectLst/>
                <a:latin typeface="Arial" charset="0"/>
              </a:rPr>
              <a:t>) and sent to RUBY (CC, Telco or Data/IP) for Trouble Ticket creation in AOTS-TM.</a:t>
            </a:r>
          </a:p>
          <a:p>
            <a:pPr eaLnBrk="1" hangingPunct="1">
              <a:buSzPct val="200000"/>
            </a:pPr>
            <a:r>
              <a:rPr lang="en-US" dirty="0" smtClean="0">
                <a:latin typeface="Arial" charset="0"/>
              </a:rPr>
              <a:t>If Manual intervention is required to fix the issue, Trouble is referred to WFA/C.</a:t>
            </a:r>
          </a:p>
        </p:txBody>
      </p:sp>
      <p:sp>
        <p:nvSpPr>
          <p:cNvPr id="2" name="Title 1"/>
          <p:cNvSpPr>
            <a:spLocks noGrp="1"/>
          </p:cNvSpPr>
          <p:nvPr>
            <p:ph type="title"/>
          </p:nvPr>
        </p:nvSpPr>
        <p:spPr/>
        <p:txBody>
          <a:bodyPr/>
          <a:lstStyle/>
          <a:p>
            <a:pPr algn="ctr"/>
            <a:r>
              <a:rPr lang="en-US" u="sng" dirty="0" smtClean="0">
                <a:solidFill>
                  <a:schemeClr val="bg2">
                    <a:lumMod val="50000"/>
                  </a:schemeClr>
                </a:solidFill>
              </a:rPr>
              <a:t>Alarm Flow – Auto Tickets in AOTS TM</a:t>
            </a:r>
            <a:endParaRPr lang="en-US" dirty="0"/>
          </a:p>
        </p:txBody>
      </p:sp>
      <p:sp>
        <p:nvSpPr>
          <p:cNvPr id="23" name="Rectangle 22"/>
          <p:cNvSpPr/>
          <p:nvPr/>
        </p:nvSpPr>
        <p:spPr>
          <a:xfrm>
            <a:off x="7391400" y="3429000"/>
            <a:ext cx="11430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AOTS TM</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4" name="Rectangle 23"/>
          <p:cNvSpPr/>
          <p:nvPr/>
        </p:nvSpPr>
        <p:spPr>
          <a:xfrm>
            <a:off x="3200400" y="3429000"/>
            <a:ext cx="11430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GFP DATA</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5" name="Rectangle 24"/>
          <p:cNvSpPr/>
          <p:nvPr/>
        </p:nvSpPr>
        <p:spPr>
          <a:xfrm>
            <a:off x="2667000" y="1676400"/>
            <a:ext cx="22098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EMS (Ciena/Juniper)</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26" name="Straight Arrow Connector 25"/>
          <p:cNvCxnSpPr/>
          <p:nvPr/>
        </p:nvCxnSpPr>
        <p:spPr>
          <a:xfrm>
            <a:off x="1752600" y="1905000"/>
            <a:ext cx="9144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27" name="Straight Arrow Connector 26"/>
          <p:cNvCxnSpPr>
            <a:stCxn id="25" idx="2"/>
            <a:endCxn id="24" idx="0"/>
          </p:cNvCxnSpPr>
          <p:nvPr/>
        </p:nvCxnSpPr>
        <p:spPr>
          <a:xfrm rot="5400000">
            <a:off x="3124200" y="2781300"/>
            <a:ext cx="12954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sp>
        <p:nvSpPr>
          <p:cNvPr id="28" name="Cloud 27"/>
          <p:cNvSpPr/>
          <p:nvPr/>
        </p:nvSpPr>
        <p:spPr>
          <a:xfrm>
            <a:off x="228600" y="1524000"/>
            <a:ext cx="1600200" cy="1371600"/>
          </a:xfrm>
          <a:prstGeom prst="cloud">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LABS (Devices)</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Rectangle 28"/>
          <p:cNvSpPr/>
          <p:nvPr/>
        </p:nvSpPr>
        <p:spPr>
          <a:xfrm>
            <a:off x="5638800" y="3429000"/>
            <a:ext cx="11430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RUBY TELCO</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0" name="Rectangle 29"/>
          <p:cNvSpPr/>
          <p:nvPr/>
        </p:nvSpPr>
        <p:spPr>
          <a:xfrm>
            <a:off x="5638800" y="4648200"/>
            <a:ext cx="11430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RUBY DATA/IP</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1" name="Straight Connector 30"/>
          <p:cNvCxnSpPr/>
          <p:nvPr/>
        </p:nvCxnSpPr>
        <p:spPr>
          <a:xfrm rot="5400000" flipH="1" flipV="1">
            <a:off x="3848100" y="3771900"/>
            <a:ext cx="2514600" cy="0"/>
          </a:xfrm>
          <a:prstGeom prst="line">
            <a:avLst/>
          </a:prstGeom>
          <a:noFill/>
          <a:ln w="9525" cap="flat" cmpd="sng" algn="ctr">
            <a:solidFill>
              <a:srgbClr val="4F81BD">
                <a:shade val="95000"/>
                <a:satMod val="105000"/>
              </a:srgbClr>
            </a:solidFill>
            <a:prstDash val="solid"/>
          </a:ln>
          <a:effectLst/>
        </p:spPr>
      </p:cxnSp>
      <p:cxnSp>
        <p:nvCxnSpPr>
          <p:cNvPr id="32" name="Straight Arrow Connector 31"/>
          <p:cNvCxnSpPr/>
          <p:nvPr/>
        </p:nvCxnSpPr>
        <p:spPr>
          <a:xfrm rot="5400000">
            <a:off x="7391400" y="2971800"/>
            <a:ext cx="914400" cy="1588"/>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3" name="Straight Connector 32"/>
          <p:cNvCxnSpPr/>
          <p:nvPr/>
        </p:nvCxnSpPr>
        <p:spPr>
          <a:xfrm rot="10800000">
            <a:off x="6781800" y="2514600"/>
            <a:ext cx="1066800" cy="0"/>
          </a:xfrm>
          <a:prstGeom prst="line">
            <a:avLst/>
          </a:prstGeom>
          <a:noFill/>
          <a:ln w="9525" cap="flat" cmpd="sng" algn="ctr">
            <a:solidFill>
              <a:srgbClr val="4F81BD">
                <a:shade val="95000"/>
                <a:satMod val="105000"/>
              </a:srgbClr>
            </a:solidFill>
            <a:prstDash val="solid"/>
          </a:ln>
          <a:effectLst/>
        </p:spPr>
      </p:cxnSp>
      <p:cxnSp>
        <p:nvCxnSpPr>
          <p:cNvPr id="34" name="Straight Connector 33"/>
          <p:cNvCxnSpPr/>
          <p:nvPr/>
        </p:nvCxnSpPr>
        <p:spPr>
          <a:xfrm rot="10800000">
            <a:off x="6781800" y="5029199"/>
            <a:ext cx="1066800" cy="0"/>
          </a:xfrm>
          <a:prstGeom prst="line">
            <a:avLst/>
          </a:prstGeom>
          <a:noFill/>
          <a:ln w="9525" cap="flat" cmpd="sng" algn="ctr">
            <a:solidFill>
              <a:srgbClr val="4F81BD">
                <a:shade val="95000"/>
                <a:satMod val="105000"/>
              </a:srgbClr>
            </a:solidFill>
            <a:prstDash val="solid"/>
          </a:ln>
          <a:effectLst/>
        </p:spPr>
      </p:cxnSp>
      <p:cxnSp>
        <p:nvCxnSpPr>
          <p:cNvPr id="35" name="Straight Arrow Connector 34"/>
          <p:cNvCxnSpPr/>
          <p:nvPr/>
        </p:nvCxnSpPr>
        <p:spPr>
          <a:xfrm rot="5400000" flipH="1" flipV="1">
            <a:off x="7430294" y="4610099"/>
            <a:ext cx="837406" cy="79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6" name="Straight Connector 35"/>
          <p:cNvCxnSpPr/>
          <p:nvPr/>
        </p:nvCxnSpPr>
        <p:spPr>
          <a:xfrm>
            <a:off x="4343400" y="3810000"/>
            <a:ext cx="762000" cy="0"/>
          </a:xfrm>
          <a:prstGeom prst="line">
            <a:avLst/>
          </a:prstGeom>
          <a:noFill/>
          <a:ln w="9525" cap="flat" cmpd="sng" algn="ctr">
            <a:solidFill>
              <a:srgbClr val="4F81BD">
                <a:shade val="95000"/>
                <a:satMod val="105000"/>
              </a:srgbClr>
            </a:solidFill>
            <a:prstDash val="solid"/>
          </a:ln>
          <a:effectLst/>
        </p:spPr>
      </p:cxnSp>
      <p:sp>
        <p:nvSpPr>
          <p:cNvPr id="37" name="Rectangle 36"/>
          <p:cNvSpPr/>
          <p:nvPr/>
        </p:nvSpPr>
        <p:spPr>
          <a:xfrm>
            <a:off x="5638800" y="2133600"/>
            <a:ext cx="11430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RUBY CC</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8" name="Straight Arrow Connector 37"/>
          <p:cNvCxnSpPr/>
          <p:nvPr/>
        </p:nvCxnSpPr>
        <p:spPr>
          <a:xfrm>
            <a:off x="5105400" y="5029200"/>
            <a:ext cx="533400" cy="1588"/>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9" name="Straight Arrow Connector 38"/>
          <p:cNvCxnSpPr/>
          <p:nvPr/>
        </p:nvCxnSpPr>
        <p:spPr>
          <a:xfrm>
            <a:off x="5105400" y="2514600"/>
            <a:ext cx="533400" cy="1588"/>
          </a:xfrm>
          <a:prstGeom prst="straightConnector1">
            <a:avLst/>
          </a:prstGeom>
          <a:noFill/>
          <a:ln w="9525" cap="flat" cmpd="sng" algn="ctr">
            <a:solidFill>
              <a:srgbClr val="4F81BD">
                <a:shade val="95000"/>
                <a:satMod val="105000"/>
              </a:srgbClr>
            </a:solidFill>
            <a:prstDash val="solid"/>
            <a:tailEnd type="triangle"/>
          </a:ln>
          <a:effectLst/>
        </p:spPr>
      </p:cxnSp>
      <p:cxnSp>
        <p:nvCxnSpPr>
          <p:cNvPr id="40" name="Straight Arrow Connector 39"/>
          <p:cNvCxnSpPr/>
          <p:nvPr/>
        </p:nvCxnSpPr>
        <p:spPr>
          <a:xfrm>
            <a:off x="5105400" y="3810000"/>
            <a:ext cx="533400" cy="1588"/>
          </a:xfrm>
          <a:prstGeom prst="straightConnector1">
            <a:avLst/>
          </a:prstGeom>
          <a:noFill/>
          <a:ln w="9525" cap="flat" cmpd="sng" algn="ctr">
            <a:solidFill>
              <a:srgbClr val="4F81BD">
                <a:shade val="95000"/>
                <a:satMod val="105000"/>
              </a:srgbClr>
            </a:solidFill>
            <a:prstDash val="solid"/>
            <a:tailEnd type="triangle"/>
          </a:ln>
          <a:effectLst/>
        </p:spPr>
      </p:cxnSp>
      <p:cxnSp>
        <p:nvCxnSpPr>
          <p:cNvPr id="41" name="Straight Arrow Connector 40"/>
          <p:cNvCxnSpPr>
            <a:stCxn id="29" idx="3"/>
          </p:cNvCxnSpPr>
          <p:nvPr/>
        </p:nvCxnSpPr>
        <p:spPr>
          <a:xfrm>
            <a:off x="6781800" y="3810000"/>
            <a:ext cx="609600" cy="1588"/>
          </a:xfrm>
          <a:prstGeom prst="straightConnector1">
            <a:avLst/>
          </a:prstGeom>
          <a:noFill/>
          <a:ln w="9525" cap="flat" cmpd="sng" algn="ctr">
            <a:solidFill>
              <a:srgbClr val="4F81BD">
                <a:shade val="95000"/>
                <a:satMod val="105000"/>
              </a:srgbClr>
            </a:solidFill>
            <a:prstDash val="solid"/>
            <a:tailEnd type="triangle"/>
          </a:ln>
          <a:effectLst/>
        </p:spPr>
      </p:cxnSp>
      <p:sp>
        <p:nvSpPr>
          <p:cNvPr id="42" name="Oval 41"/>
          <p:cNvSpPr/>
          <p:nvPr/>
        </p:nvSpPr>
        <p:spPr bwMode="auto">
          <a:xfrm>
            <a:off x="914400" y="3505200"/>
            <a:ext cx="533400" cy="6858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914400" y="3657600"/>
            <a:ext cx="1066800" cy="9906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dirty="0" smtClean="0">
              <a:ln>
                <a:noFill/>
              </a:ln>
              <a:solidFill>
                <a:schemeClr val="tx1"/>
              </a:solidFill>
              <a:effectLst/>
              <a:latin typeface="Arial" charset="0"/>
            </a:endParaRPr>
          </a:p>
        </p:txBody>
      </p:sp>
      <p:sp>
        <p:nvSpPr>
          <p:cNvPr id="44" name="Rectangle 43"/>
          <p:cNvSpPr/>
          <p:nvPr/>
        </p:nvSpPr>
        <p:spPr>
          <a:xfrm>
            <a:off x="3200400" y="4724400"/>
            <a:ext cx="11430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GCP</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45" name="Straight Arrow Connector 44"/>
          <p:cNvCxnSpPr/>
          <p:nvPr/>
        </p:nvCxnSpPr>
        <p:spPr>
          <a:xfrm rot="5400000" flipH="1" flipV="1">
            <a:off x="3467894" y="4456906"/>
            <a:ext cx="5334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52" name="Straight Connector 51"/>
          <p:cNvCxnSpPr/>
          <p:nvPr/>
        </p:nvCxnSpPr>
        <p:spPr>
          <a:xfrm>
            <a:off x="4343400" y="4876800"/>
            <a:ext cx="762000" cy="0"/>
          </a:xfrm>
          <a:prstGeom prst="line">
            <a:avLst/>
          </a:prstGeom>
          <a:noFill/>
          <a:ln w="9525" cap="flat" cmpd="sng" algn="ctr">
            <a:solidFill>
              <a:srgbClr val="4F81BD">
                <a:shade val="95000"/>
                <a:satMod val="105000"/>
              </a:srgbClr>
            </a:solidFill>
            <a:prstDash val="soli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bg/>
                                          </p:spTgt>
                                        </p:tgtEl>
                                        <p:attrNameLst>
                                          <p:attrName>style.visibility</p:attrName>
                                        </p:attrNameLst>
                                      </p:cBhvr>
                                      <p:to>
                                        <p:strVal val="visible"/>
                                      </p:to>
                                    </p:set>
                                    <p:animEffect transition="in" filter="checkerboard(across)">
                                      <p:cBhvr>
                                        <p:cTn id="7" dur="500"/>
                                        <p:tgtEl>
                                          <p:spTgt spid="47">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checkerboard(across)">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
                                            <p:txEl>
                                              <p:pRg st="3" end="3"/>
                                            </p:txEl>
                                          </p:spTgt>
                                        </p:tgtEl>
                                        <p:attrNameLst>
                                          <p:attrName>style.visibility</p:attrName>
                                        </p:attrNameLst>
                                      </p:cBhvr>
                                      <p:to>
                                        <p:strVal val="visible"/>
                                      </p:to>
                                    </p:set>
                                    <p:animEffect transition="in" filter="checkerboard(across)">
                                      <p:cBhvr>
                                        <p:cTn id="17" dur="500"/>
                                        <p:tgtEl>
                                          <p:spTgt spid="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47">
                                            <p:txEl>
                                              <p:pRg st="2" end="2"/>
                                            </p:txEl>
                                          </p:spTgt>
                                        </p:tgtEl>
                                        <p:attrNameLst>
                                          <p:attrName>ppt_x</p:attrName>
                                        </p:attrNameLst>
                                      </p:cBhvr>
                                      <p:tavLst>
                                        <p:tav tm="0">
                                          <p:val>
                                            <p:strVal val="ppt_x"/>
                                          </p:val>
                                        </p:tav>
                                        <p:tav tm="100000">
                                          <p:val>
                                            <p:strVal val="ppt_x"/>
                                          </p:val>
                                        </p:tav>
                                      </p:tavLst>
                                    </p:anim>
                                    <p:anim calcmode="lin" valueType="num">
                                      <p:cBhvr additive="base">
                                        <p:cTn id="22" dur="500"/>
                                        <p:tgtEl>
                                          <p:spTgt spid="47">
                                            <p:txEl>
                                              <p:pRg st="2" end="2"/>
                                            </p:txEl>
                                          </p:spTgt>
                                        </p:tgtEl>
                                        <p:attrNameLst>
                                          <p:attrName>ppt_y</p:attrName>
                                        </p:attrNameLst>
                                      </p:cBhvr>
                                      <p:tavLst>
                                        <p:tav tm="0">
                                          <p:val>
                                            <p:strVal val="ppt_y"/>
                                          </p:val>
                                        </p:tav>
                                        <p:tav tm="100000">
                                          <p:val>
                                            <p:strVal val="1+ppt_h/2"/>
                                          </p:val>
                                        </p:tav>
                                      </p:tavLst>
                                    </p:anim>
                                    <p:set>
                                      <p:cBhvr>
                                        <p:cTn id="23" dur="1" fill="hold">
                                          <p:stCondLst>
                                            <p:cond delay="499"/>
                                          </p:stCondLst>
                                        </p:cTn>
                                        <p:tgtEl>
                                          <p:spTgt spid="47">
                                            <p:txEl>
                                              <p:pRg st="2" end="2"/>
                                            </p:txEl>
                                          </p:spTgt>
                                        </p:tgtEl>
                                        <p:attrNameLst>
                                          <p:attrName>style.visibility</p:attrName>
                                        </p:attrNameLst>
                                      </p:cBhvr>
                                      <p:to>
                                        <p:strVal val="hidden"/>
                                      </p:to>
                                    </p:set>
                                  </p:childTnLst>
                                </p:cTn>
                              </p:par>
                              <p:par>
                                <p:cTn id="24" presetID="2" presetClass="exit" presetSubtype="4" fill="hold" grpId="1" nodeType="withEffect">
                                  <p:stCondLst>
                                    <p:cond delay="0"/>
                                  </p:stCondLst>
                                  <p:childTnLst>
                                    <p:anim calcmode="lin" valueType="num">
                                      <p:cBhvr additive="base">
                                        <p:cTn id="25" dur="500"/>
                                        <p:tgtEl>
                                          <p:spTgt spid="47">
                                            <p:txEl>
                                              <p:pRg st="3" end="3"/>
                                            </p:txEl>
                                          </p:spTgt>
                                        </p:tgtEl>
                                        <p:attrNameLst>
                                          <p:attrName>ppt_x</p:attrName>
                                        </p:attrNameLst>
                                      </p:cBhvr>
                                      <p:tavLst>
                                        <p:tav tm="0">
                                          <p:val>
                                            <p:strVal val="ppt_x"/>
                                          </p:val>
                                        </p:tav>
                                        <p:tav tm="100000">
                                          <p:val>
                                            <p:strVal val="ppt_x"/>
                                          </p:val>
                                        </p:tav>
                                      </p:tavLst>
                                    </p:anim>
                                    <p:anim calcmode="lin" valueType="num">
                                      <p:cBhvr additive="base">
                                        <p:cTn id="26" dur="500"/>
                                        <p:tgtEl>
                                          <p:spTgt spid="47">
                                            <p:txEl>
                                              <p:pRg st="3" end="3"/>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47">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0"/>
                                  </p:iterate>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checkerboard(across)">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0"/>
                                  </p:iterate>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heckerboard(across)">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0"/>
                                  </p:iterate>
                                  <p:childTnLst>
                                    <p:set>
                                      <p:cBhvr>
                                        <p:cTn id="53" dur="1" fill="hold">
                                          <p:stCondLst>
                                            <p:cond delay="0"/>
                                          </p:stCondLst>
                                        </p:cTn>
                                        <p:tgtEl>
                                          <p:spTgt spid="4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checkerboard(across)">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type="lt">
                                    <p:tmAbs val="0"/>
                                  </p:iterate>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type="lt">
                                    <p:tmAbs val="0"/>
                                  </p:iterate>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checkerboard(across)">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checkerboard(across)">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checkerboard(across)">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checkerboard(across)">
                                      <p:cBhvr>
                                        <p:cTn id="98" dur="500"/>
                                        <p:tgtEl>
                                          <p:spTgt spid="52"/>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iterate type="lt">
                                    <p:tmAbs val="0"/>
                                  </p:iterate>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5" presetClass="entr" presetSubtype="1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checkerboard(across)">
                                      <p:cBhvr>
                                        <p:cTn id="111" dur="500"/>
                                        <p:tgtEl>
                                          <p:spTgt spid="32"/>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nodeType="click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checkerboard(across)">
                                      <p:cBhvr>
                                        <p:cTn id="120" dur="500"/>
                                        <p:tgtEl>
                                          <p:spTgt spid="35"/>
                                        </p:tgtEl>
                                      </p:cBhvr>
                                    </p:animEffec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checkerboard(across)">
                                      <p:cBhvr>
                                        <p:cTn id="1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animBg="1"/>
      <p:bldP spid="47" grpId="1" build="p"/>
      <p:bldP spid="23" grpId="0" animBg="1"/>
      <p:bldP spid="24" grpId="0" animBg="1"/>
      <p:bldP spid="25" grpId="0" animBg="1"/>
      <p:bldP spid="28" grpId="0" animBg="1"/>
      <p:bldP spid="29" grpId="0" animBg="1"/>
      <p:bldP spid="30" grpId="0" animBg="1"/>
      <p:bldP spid="37"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5410200" cy="557875"/>
          </a:xfrm>
        </p:spPr>
        <p:txBody>
          <a:bodyPr/>
          <a:lstStyle/>
          <a:p>
            <a:pPr algn="ctr"/>
            <a:r>
              <a:rPr lang="en-US" u="sng" dirty="0" smtClean="0">
                <a:solidFill>
                  <a:schemeClr val="bg2">
                    <a:lumMod val="50000"/>
                  </a:schemeClr>
                </a:solidFill>
              </a:rPr>
              <a:t>IPAG SA – Application Involved</a:t>
            </a:r>
            <a:endParaRPr lang="en-US" u="sng" dirty="0">
              <a:solidFill>
                <a:schemeClr val="bg2">
                  <a:lumMod val="50000"/>
                </a:schemeClr>
              </a:solidFill>
            </a:endParaRPr>
          </a:p>
        </p:txBody>
      </p:sp>
      <p:sp>
        <p:nvSpPr>
          <p:cNvPr id="5" name="Content Placeholder 4"/>
          <p:cNvSpPr>
            <a:spLocks noGrp="1"/>
          </p:cNvSpPr>
          <p:nvPr>
            <p:ph idx="1"/>
          </p:nvPr>
        </p:nvSpPr>
        <p:spPr/>
        <p:txBody>
          <a:bodyPr/>
          <a:lstStyle/>
          <a:p>
            <a:pPr>
              <a:buFont typeface="Wingdings" pitchFamily="2" charset="2"/>
              <a:buChar char="Ø"/>
            </a:pPr>
            <a:r>
              <a:rPr lang="en-US" sz="1400" dirty="0" smtClean="0">
                <a:latin typeface="Calibri" pitchFamily="34" charset="0"/>
              </a:rPr>
              <a:t>AOTS-TM: AT&amp;T One Ticketing System-Trouble Management. AOTS-TM handles Tickets created for the troubles reported by Customer  (Manual) or Network  (Auto).</a:t>
            </a:r>
          </a:p>
          <a:p>
            <a:pPr>
              <a:buFont typeface="Wingdings" pitchFamily="2" charset="2"/>
              <a:buChar char="Ø"/>
            </a:pPr>
            <a:r>
              <a:rPr lang="en-US" sz="1400" dirty="0" smtClean="0">
                <a:latin typeface="Calibri" pitchFamily="34" charset="0"/>
              </a:rPr>
              <a:t>GCP: Global Computing Platform. GCP is the database which holds the Inventory as well as Customer related Data.</a:t>
            </a:r>
          </a:p>
          <a:p>
            <a:pPr>
              <a:buFont typeface="Wingdings" pitchFamily="2" charset="2"/>
              <a:buChar char="Ø"/>
            </a:pPr>
            <a:r>
              <a:rPr lang="en-US" sz="1400" dirty="0" smtClean="0">
                <a:latin typeface="Calibri" pitchFamily="34" charset="0"/>
              </a:rPr>
              <a:t>GFP-DATA: Global Fault Platform. GFP handles all the Network Alarms triggered by the devices, whenever there’s a fault in the Infrastructure.</a:t>
            </a:r>
          </a:p>
          <a:p>
            <a:pPr>
              <a:buFont typeface="Wingdings" pitchFamily="2" charset="2"/>
              <a:buChar char="Ø"/>
            </a:pPr>
            <a:r>
              <a:rPr lang="en-US" sz="1400" dirty="0" smtClean="0">
                <a:latin typeface="Calibri" pitchFamily="34" charset="0"/>
              </a:rPr>
              <a:t>RUBY: </a:t>
            </a:r>
            <a:r>
              <a:rPr lang="en-US" sz="1400" dirty="0" err="1" smtClean="0">
                <a:latin typeface="Calibri" pitchFamily="34" charset="0"/>
              </a:rPr>
              <a:t>RUles</a:t>
            </a:r>
            <a:r>
              <a:rPr lang="en-US" sz="1400" dirty="0" smtClean="0">
                <a:latin typeface="Calibri" pitchFamily="34" charset="0"/>
              </a:rPr>
              <a:t> Build by You. RUBY is a set of rules to segregate the alarms based on the device they are triggered on, and ensure a Trouble Ticket is created in AOTS-TM and assigned to the correct Work Group for resolution.</a:t>
            </a:r>
          </a:p>
          <a:p>
            <a:pPr>
              <a:buFont typeface="Wingdings" pitchFamily="2" charset="2"/>
              <a:buChar char="Ø"/>
            </a:pPr>
            <a:r>
              <a:rPr lang="en-US" sz="1400" dirty="0" smtClean="0">
                <a:latin typeface="Calibri" pitchFamily="34" charset="0"/>
              </a:rPr>
              <a:t>WFA/C: Work Force Allocation. WFA looks after dispatch of Field Technicians, if required for Trouble resolution.</a:t>
            </a:r>
          </a:p>
          <a:p>
            <a:pPr>
              <a:buFont typeface="Wingdings" pitchFamily="2" charset="2"/>
              <a:buChar char="Ø"/>
            </a:pPr>
            <a:r>
              <a:rPr lang="en-US" sz="1400" dirty="0" smtClean="0">
                <a:latin typeface="Calibri" pitchFamily="34" charset="0"/>
              </a:rPr>
              <a:t>CTP: Common Test Platform. CTP runs some predefined tests on Network Devices to isolate the Trouble reported by a Customer.</a:t>
            </a:r>
          </a:p>
          <a:p>
            <a:pPr>
              <a:buFont typeface="Wingdings" pitchFamily="2" charset="2"/>
              <a:buChar char="Ø"/>
            </a:pPr>
            <a:r>
              <a:rPr lang="en-US" sz="1400" dirty="0" smtClean="0">
                <a:latin typeface="Calibri" pitchFamily="34" charset="0"/>
              </a:rPr>
              <a:t>CBUS: Common BUS. CBUS is a flow through application, which handles the notification b/w AOTS and RUBY.</a:t>
            </a:r>
          </a:p>
          <a:p>
            <a:pPr>
              <a:buFont typeface="Wingdings" pitchFamily="2" charset="2"/>
              <a:buChar char="Ø"/>
            </a:pPr>
            <a:r>
              <a:rPr lang="en-US" sz="1400" dirty="0" smtClean="0">
                <a:latin typeface="Calibri" pitchFamily="34" charset="0"/>
              </a:rPr>
              <a:t>EBTA: EBTA. EBTA is a flow through application, which handles referral request b/w AOTS and WFA/C.</a:t>
            </a:r>
          </a:p>
          <a:p>
            <a:pPr>
              <a:buFont typeface="Wingdings" pitchFamily="2" charset="2"/>
              <a:buChar char="Ø"/>
            </a:pPr>
            <a:r>
              <a:rPr lang="en-US" sz="1400" dirty="0" smtClean="0">
                <a:latin typeface="Calibri" pitchFamily="34" charset="0"/>
              </a:rPr>
              <a:t>TM/BIS: Trouble Management/Business Intelligence System. TM/BIS is a flow through application, which handles referral request b/w AOTS and WFA/C.</a:t>
            </a:r>
          </a:p>
          <a:p>
            <a:pPr>
              <a:buFont typeface="Wingdings" pitchFamily="2" charset="2"/>
              <a:buChar char="Ø"/>
            </a:pPr>
            <a:r>
              <a:rPr lang="en-US" sz="1400" dirty="0" smtClean="0">
                <a:latin typeface="Calibri" pitchFamily="34" charset="0"/>
              </a:rPr>
              <a:t>LPP-INSTAR: Logical Provisioning Platform. LPP has access to IPAG and other CBB devices. CTP contacts LPP if it wants run tests on IPAG or CBB devices.</a:t>
            </a:r>
          </a:p>
          <a:p>
            <a:pPr>
              <a:buFont typeface="Wingdings" pitchFamily="2" charset="2"/>
              <a:buChar char="Ø"/>
            </a:pPr>
            <a:r>
              <a:rPr lang="en-US" sz="1400" dirty="0" smtClean="0">
                <a:latin typeface="Calibri" pitchFamily="34" charset="0"/>
              </a:rPr>
              <a:t>SQ-DATA: Trouble Management/Business Intelligence System. SQ-Data is a flow through application, which handles flow of commands and comments b/w WFA and AOTS.</a:t>
            </a:r>
          </a:p>
          <a:p>
            <a:pPr>
              <a:buFont typeface="Wingdings" pitchFamily="2" charset="2"/>
              <a:buChar char="Ø"/>
            </a:pPr>
            <a:r>
              <a:rPr lang="en-US" sz="1400" dirty="0" smtClean="0">
                <a:latin typeface="Calibri" pitchFamily="34" charset="0"/>
              </a:rPr>
              <a:t>WFA/DI &amp; WFA/DO: Dispatch In &amp; Dispatch Out. These are sub systems below WFA/C. If the trouble is on a device within CO (Central Office/Exchange), DI is engaged, else if it’s outside CO, DO is engaged.</a:t>
            </a:r>
          </a:p>
          <a:p>
            <a:pPr>
              <a:buNone/>
            </a:pPr>
            <a:endParaRPr lang="en-US" sz="12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Straight Connector 6"/>
          <p:cNvCxnSpPr>
            <a:cxnSpLocks noChangeShapeType="1"/>
          </p:cNvCxnSpPr>
          <p:nvPr/>
        </p:nvCxnSpPr>
        <p:spPr bwMode="auto">
          <a:xfrm rot="16200000" flipH="1">
            <a:off x="1905000" y="4724400"/>
            <a:ext cx="5486400" cy="304800"/>
          </a:xfrm>
          <a:prstGeom prst="line">
            <a:avLst/>
          </a:prstGeom>
          <a:noFill/>
          <a:ln w="9525" algn="ctr">
            <a:noFill/>
            <a:round/>
            <a:headEnd/>
            <a:tailEnd/>
          </a:ln>
        </p:spPr>
      </p:cxnSp>
      <p:sp>
        <p:nvSpPr>
          <p:cNvPr id="2150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 name="Rectangle 4"/>
          <p:cNvSpPr/>
          <p:nvPr/>
        </p:nvSpPr>
        <p:spPr>
          <a:xfrm>
            <a:off x="2713064" y="2967335"/>
            <a:ext cx="3717877" cy="923330"/>
          </a:xfrm>
          <a:prstGeom prst="rect">
            <a:avLst/>
          </a:prstGeom>
          <a:noFill/>
        </p:spPr>
        <p:txBody>
          <a:bodyPr wrap="none" lIns="91440" tIns="45720" rIns="91440" bIns="45720">
            <a:prstTxWarp prst="textCanDown">
              <a:avLst/>
            </a:prstTxWarp>
            <a:spAutoFit/>
            <a:scene3d>
              <a:camera prst="orthographicFront"/>
              <a:lightRig rig="soft" dir="tl">
                <a:rot lat="0" lon="0" rev="0"/>
              </a:lightRig>
            </a:scene3d>
            <a:sp3d extrusionH="57150"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extBox 6"/>
          <p:cNvSpPr txBox="1"/>
          <p:nvPr/>
        </p:nvSpPr>
        <p:spPr>
          <a:xfrm>
            <a:off x="4191000" y="1295400"/>
            <a:ext cx="1752600" cy="461665"/>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304800" y="0"/>
            <a:ext cx="8382000" cy="557213"/>
          </a:xfrm>
        </p:spPr>
        <p:txBody>
          <a:bodyPr/>
          <a:lstStyle/>
          <a:p>
            <a:r>
              <a:rPr lang="en-US" sz="2000" smtClean="0">
                <a:latin typeface="Arial" charset="0"/>
                <a:cs typeface="Arial" charset="0"/>
              </a:rPr>
              <a:t>Agenda</a:t>
            </a:r>
            <a:endParaRPr lang="en-US" sz="2000" smtClean="0"/>
          </a:p>
        </p:txBody>
      </p:sp>
      <p:cxnSp>
        <p:nvCxnSpPr>
          <p:cNvPr id="14339" name="Straight Connector 6"/>
          <p:cNvCxnSpPr>
            <a:cxnSpLocks noChangeShapeType="1"/>
          </p:cNvCxnSpPr>
          <p:nvPr/>
        </p:nvCxnSpPr>
        <p:spPr bwMode="auto">
          <a:xfrm rot="16200000" flipH="1">
            <a:off x="1905000" y="4724400"/>
            <a:ext cx="5486400" cy="304800"/>
          </a:xfrm>
          <a:prstGeom prst="line">
            <a:avLst/>
          </a:prstGeom>
          <a:noFill/>
          <a:ln w="9525" algn="ctr">
            <a:noFill/>
            <a:round/>
            <a:headEnd/>
            <a:tailEnd/>
          </a:ln>
        </p:spPr>
      </p:cxnSp>
      <p:sp>
        <p:nvSpPr>
          <p:cNvPr id="5" name="Content Placeholder 4"/>
          <p:cNvSpPr>
            <a:spLocks noGrp="1"/>
          </p:cNvSpPr>
          <p:nvPr>
            <p:ph idx="1"/>
          </p:nvPr>
        </p:nvSpPr>
        <p:spPr/>
        <p:txBody>
          <a:bodyPr/>
          <a:lstStyle/>
          <a:p>
            <a:pPr>
              <a:defRPr/>
            </a:pPr>
            <a:r>
              <a:rPr lang="en-US" sz="1800" dirty="0" smtClean="0">
                <a:ea typeface="+mj-ea"/>
                <a:cs typeface="Arial" charset="0"/>
              </a:rPr>
              <a:t>Overview</a:t>
            </a:r>
          </a:p>
          <a:p>
            <a:pPr>
              <a:defRPr/>
            </a:pPr>
            <a:r>
              <a:rPr lang="en-US" sz="1800" dirty="0" smtClean="0">
                <a:ea typeface="+mj-ea"/>
                <a:cs typeface="Arial" charset="0"/>
              </a:rPr>
              <a:t>Architecture</a:t>
            </a:r>
          </a:p>
          <a:p>
            <a:pPr>
              <a:defRPr/>
            </a:pPr>
            <a:r>
              <a:rPr lang="en-US" sz="1800" dirty="0" smtClean="0"/>
              <a:t>Current Services Offered on IPAG</a:t>
            </a:r>
          </a:p>
          <a:p>
            <a:pPr>
              <a:defRPr/>
            </a:pPr>
            <a:r>
              <a:rPr lang="en-US" sz="1800" dirty="0" smtClean="0"/>
              <a:t>Service Delivery Flow</a:t>
            </a:r>
          </a:p>
          <a:p>
            <a:pPr>
              <a:defRPr/>
            </a:pPr>
            <a:r>
              <a:rPr lang="en-US" sz="1800" dirty="0" smtClean="0"/>
              <a:t>Service Assurance Flow</a:t>
            </a:r>
          </a:p>
          <a:p>
            <a:pPr>
              <a:defRPr/>
            </a:pPr>
            <a:r>
              <a:rPr lang="en-US" sz="1800" dirty="0" smtClean="0"/>
              <a:t>Applications</a:t>
            </a:r>
            <a:r>
              <a:rPr lang="en-US" sz="1400" dirty="0" smtClean="0">
                <a:solidFill>
                  <a:schemeClr val="tx2"/>
                </a:solidFill>
              </a:rPr>
              <a:t> </a:t>
            </a:r>
            <a:r>
              <a:rPr lang="en-US" sz="1800" dirty="0" smtClean="0"/>
              <a:t>Involved</a:t>
            </a:r>
            <a:endParaRPr lang="en-US" sz="1800" dirty="0" smtClean="0">
              <a:ea typeface="+mj-ea"/>
              <a:cs typeface="Arial" charset="0"/>
            </a:endParaRPr>
          </a:p>
          <a:p>
            <a:pPr>
              <a:defRPr/>
            </a:pPr>
            <a:r>
              <a:rPr lang="en-US" sz="1800" dirty="0" smtClean="0">
                <a:ea typeface="+mj-ea"/>
                <a:cs typeface="Arial" charset="0"/>
              </a:rPr>
              <a:t>Question &amp; Answers</a:t>
            </a:r>
          </a:p>
          <a:p>
            <a:pPr>
              <a:buFont typeface="Wingdings 3" pitchFamily="18" charset="2"/>
              <a:buNone/>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304800" y="0"/>
            <a:ext cx="8382000" cy="557213"/>
          </a:xfrm>
        </p:spPr>
        <p:txBody>
          <a:bodyPr/>
          <a:lstStyle/>
          <a:p>
            <a:r>
              <a:rPr lang="en-US" sz="2000" smtClean="0">
                <a:latin typeface="Arial" charset="0"/>
                <a:cs typeface="Arial" charset="0"/>
              </a:rPr>
              <a:t>Overview</a:t>
            </a:r>
            <a:endParaRPr lang="en-US" sz="2000" smtClean="0"/>
          </a:p>
        </p:txBody>
      </p:sp>
      <p:cxnSp>
        <p:nvCxnSpPr>
          <p:cNvPr id="15363" name="Straight Connector 6"/>
          <p:cNvCxnSpPr>
            <a:cxnSpLocks noChangeShapeType="1"/>
          </p:cNvCxnSpPr>
          <p:nvPr/>
        </p:nvCxnSpPr>
        <p:spPr bwMode="auto">
          <a:xfrm rot="16200000" flipH="1">
            <a:off x="1905000" y="4724400"/>
            <a:ext cx="5486400" cy="304800"/>
          </a:xfrm>
          <a:prstGeom prst="line">
            <a:avLst/>
          </a:prstGeom>
          <a:noFill/>
          <a:ln w="9525" algn="ctr">
            <a:noFill/>
            <a:round/>
            <a:headEnd/>
            <a:tailEnd/>
          </a:ln>
        </p:spPr>
      </p:cxnSp>
      <p:sp>
        <p:nvSpPr>
          <p:cNvPr id="15364" name="Content Placeholder 4"/>
          <p:cNvSpPr>
            <a:spLocks noGrp="1"/>
          </p:cNvSpPr>
          <p:nvPr>
            <p:ph idx="1"/>
          </p:nvPr>
        </p:nvSpPr>
        <p:spPr>
          <a:xfrm>
            <a:off x="304800" y="838200"/>
            <a:ext cx="8382000" cy="5181600"/>
          </a:xfrm>
        </p:spPr>
        <p:txBody>
          <a:bodyPr/>
          <a:lstStyle/>
          <a:p>
            <a:endParaRPr lang="en-US" sz="1600" b="1" dirty="0" smtClean="0">
              <a:solidFill>
                <a:schemeClr val="tx1"/>
              </a:solidFill>
              <a:latin typeface="+mn-lt"/>
              <a:ea typeface="+mn-ea"/>
              <a:cs typeface="+mn-cs"/>
            </a:endParaRPr>
          </a:p>
          <a:p>
            <a:r>
              <a:rPr lang="en-US" sz="1600" b="1" dirty="0" smtClean="0">
                <a:solidFill>
                  <a:schemeClr val="tx1"/>
                </a:solidFill>
                <a:latin typeface="+mn-lt"/>
                <a:ea typeface="+mn-ea"/>
                <a:cs typeface="+mn-cs"/>
              </a:rPr>
              <a:t>Next Generation IP Based Network </a:t>
            </a:r>
            <a:r>
              <a:rPr lang="en-US" sz="1600" dirty="0" smtClean="0">
                <a:solidFill>
                  <a:schemeClr val="tx1"/>
                </a:solidFill>
                <a:latin typeface="+mn-lt"/>
                <a:ea typeface="+mn-ea"/>
                <a:cs typeface="+mn-cs"/>
              </a:rPr>
              <a:t>IPAG stands for Internet Protocol Aggregation and is the next generation AT&amp;T network architecture. IPAG is replacing legacy Cisco networks. IPAG will provide a substantially more economical, scalable and reliable multi-service Ethernet platform. </a:t>
            </a:r>
          </a:p>
          <a:p>
            <a:pPr>
              <a:buNone/>
            </a:pPr>
            <a:endParaRPr lang="en-US" sz="1600" dirty="0" smtClean="0">
              <a:solidFill>
                <a:schemeClr val="tx1"/>
              </a:solidFill>
              <a:latin typeface="+mn-lt"/>
              <a:ea typeface="+mn-ea"/>
              <a:cs typeface="+mn-cs"/>
            </a:endParaRPr>
          </a:p>
          <a:p>
            <a:r>
              <a:rPr lang="en-US" sz="1600" dirty="0" smtClean="0"/>
              <a:t>IPAG will be substantially more cost effective than present operation.</a:t>
            </a:r>
          </a:p>
          <a:p>
            <a:endParaRPr lang="en-US" sz="1600" dirty="0" smtClean="0"/>
          </a:p>
          <a:p>
            <a:r>
              <a:rPr lang="en-US" sz="1600" dirty="0" smtClean="0"/>
              <a:t>IPAG network elements and network design are more scalable than the Cisco 7609 architecture, the Juniper MX960 has 3x the capacity of the Cisco 7609. </a:t>
            </a:r>
          </a:p>
          <a:p>
            <a:endParaRPr lang="en-US" sz="1600" dirty="0" smtClean="0"/>
          </a:p>
          <a:p>
            <a:r>
              <a:rPr lang="en-US" sz="1600" dirty="0" smtClean="0">
                <a:solidFill>
                  <a:schemeClr val="tx1"/>
                </a:solidFill>
                <a:latin typeface="+mn-lt"/>
                <a:ea typeface="+mn-ea"/>
                <a:cs typeface="+mn-cs"/>
              </a:rPr>
              <a:t>One of the major benefits will be to the Wireless Industry. Today, the infrastructure supporting these T1 lines is expensive and bandwidth growth potential is very limited. The IPAG network can bring the Ethernet network much closer to the Cell Towers lowering cost of installation and maintenance as well as providing much needed bandwidth to the Cell Towers</a:t>
            </a:r>
            <a:endParaRPr lang="en-US"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en-US" dirty="0" smtClean="0"/>
              <a:t>IPAG : Service Delivery</a:t>
            </a:r>
            <a:endParaRPr lang="en-GB" sz="4400" dirty="0" smtClean="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Delivery Flow</a:t>
            </a:r>
            <a:endParaRPr lang="en-US" dirty="0"/>
          </a:p>
        </p:txBody>
      </p:sp>
      <p:graphicFrame>
        <p:nvGraphicFramePr>
          <p:cNvPr id="5" name="Content Placeholder 4"/>
          <p:cNvGraphicFramePr>
            <a:graphicFrameLocks noGrp="1"/>
          </p:cNvGraphicFramePr>
          <p:nvPr>
            <p:ph idx="1"/>
          </p:nvPr>
        </p:nvGraphicFramePr>
        <p:xfrm>
          <a:off x="304800" y="838200"/>
          <a:ext cx="8382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Callout 5"/>
          <p:cNvSpPr/>
          <p:nvPr/>
        </p:nvSpPr>
        <p:spPr bwMode="auto">
          <a:xfrm>
            <a:off x="0" y="533400"/>
            <a:ext cx="3505200" cy="2362200"/>
          </a:xfrm>
          <a:prstGeom prst="wedgeEllipseCallou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Arial" pitchFamily="34" charset="0"/>
              <a:buChar char="•"/>
            </a:pPr>
            <a:r>
              <a:rPr lang="en-US" sz="1100" b="1" dirty="0" smtClean="0"/>
              <a:t> ROME</a:t>
            </a:r>
            <a:r>
              <a:rPr lang="en-US" sz="1100" dirty="0" smtClean="0"/>
              <a:t> – This is </a:t>
            </a:r>
            <a:r>
              <a:rPr lang="en-US" sz="1100" dirty="0" err="1" smtClean="0"/>
              <a:t>eCRM</a:t>
            </a:r>
            <a:r>
              <a:rPr lang="en-US" sz="1100" dirty="0" smtClean="0"/>
              <a:t> application where customer details is gathered</a:t>
            </a:r>
            <a:endParaRPr lang="en-US" sz="1100" baseline="0" dirty="0" smtClean="0">
              <a:latin typeface="Palatino-Roman"/>
            </a:endParaRPr>
          </a:p>
          <a:p>
            <a:r>
              <a:rPr lang="en-US" sz="1100" baseline="0" dirty="0" smtClean="0">
                <a:latin typeface="Palatino-Roman"/>
              </a:rPr>
              <a:t>• </a:t>
            </a:r>
            <a:r>
              <a:rPr lang="en-US" sz="1100" b="1" dirty="0" smtClean="0"/>
              <a:t>PCGLOBES</a:t>
            </a:r>
            <a:r>
              <a:rPr lang="en-US" sz="1100" dirty="0" smtClean="0"/>
              <a:t> – Pricing details and other network and service related information is captured in PCG.</a:t>
            </a:r>
          </a:p>
          <a:p>
            <a:pPr>
              <a:buFont typeface="Arial" pitchFamily="34" charset="0"/>
              <a:buChar char="•"/>
            </a:pPr>
            <a:r>
              <a:rPr lang="en-US" sz="1100" b="1" dirty="0" smtClean="0"/>
              <a:t> ASOC</a:t>
            </a:r>
            <a:r>
              <a:rPr lang="en-US" sz="1100" baseline="0" dirty="0" smtClean="0">
                <a:latin typeface="Palatino-Roman"/>
              </a:rPr>
              <a:t> – Service availability</a:t>
            </a:r>
            <a:r>
              <a:rPr lang="en-US" sz="1100" dirty="0" smtClean="0">
                <a:latin typeface="Palatino-Roman"/>
              </a:rPr>
              <a:t> is done in ASOC.</a:t>
            </a:r>
            <a:endParaRPr lang="en-US" sz="1100" baseline="0" dirty="0" smtClean="0">
              <a:latin typeface="Palatino-Roman"/>
            </a:endParaRPr>
          </a:p>
          <a:p>
            <a:pPr>
              <a:buFont typeface="Arial" pitchFamily="34" charset="0"/>
              <a:buChar char="•"/>
            </a:pPr>
            <a:r>
              <a:rPr lang="en-US" sz="1100" b="1" dirty="0" smtClean="0"/>
              <a:t> AERS</a:t>
            </a:r>
            <a:r>
              <a:rPr lang="en-US" sz="1100" dirty="0" smtClean="0"/>
              <a:t> – This is Business Object  from where we can pull the presales report.</a:t>
            </a:r>
          </a:p>
          <a:p>
            <a:endParaRPr lang="en-US" sz="1100" baseline="0" dirty="0" smtClean="0">
              <a:latin typeface="Palatino-Roman"/>
            </a:endParaRPr>
          </a:p>
        </p:txBody>
      </p:sp>
      <p:sp>
        <p:nvSpPr>
          <p:cNvPr id="7" name="Oval Callout 6"/>
          <p:cNvSpPr/>
          <p:nvPr/>
        </p:nvSpPr>
        <p:spPr bwMode="auto">
          <a:xfrm>
            <a:off x="1676400" y="4267200"/>
            <a:ext cx="3581400" cy="2590800"/>
          </a:xfrm>
          <a:prstGeom prst="wedgeEllipseCallout">
            <a:avLst>
              <a:gd name="adj1" fmla="val 32713"/>
              <a:gd name="adj2" fmla="val -64460"/>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150" dirty="0" smtClean="0"/>
              <a:t>• </a:t>
            </a:r>
            <a:r>
              <a:rPr lang="en-US" sz="1150" b="1" dirty="0" smtClean="0"/>
              <a:t>EXACT</a:t>
            </a:r>
            <a:r>
              <a:rPr lang="en-US" sz="1150" dirty="0" smtClean="0"/>
              <a:t> – This is mainframe based order creation application wherein an ASR ( Access Service Request) is created.</a:t>
            </a:r>
          </a:p>
          <a:p>
            <a:endParaRPr lang="en-US" sz="1150" dirty="0" smtClean="0"/>
          </a:p>
          <a:p>
            <a:r>
              <a:rPr lang="en-US" sz="1150" dirty="0" smtClean="0"/>
              <a:t>•</a:t>
            </a:r>
            <a:r>
              <a:rPr lang="en-US" sz="1150" b="1" dirty="0" smtClean="0"/>
              <a:t>SOCS/SORD</a:t>
            </a:r>
            <a:r>
              <a:rPr lang="en-US" sz="1150" dirty="0" smtClean="0"/>
              <a:t> – This is  Service order processor (sops) which is used for billing. </a:t>
            </a:r>
          </a:p>
          <a:p>
            <a:endParaRPr lang="en-US" sz="1200" dirty="0"/>
          </a:p>
        </p:txBody>
      </p:sp>
      <p:sp>
        <p:nvSpPr>
          <p:cNvPr id="8" name="Oval Callout 7"/>
          <p:cNvSpPr/>
          <p:nvPr/>
        </p:nvSpPr>
        <p:spPr bwMode="auto">
          <a:xfrm>
            <a:off x="5257800" y="0"/>
            <a:ext cx="3886200" cy="3200400"/>
          </a:xfrm>
          <a:prstGeom prst="wedgeEllipseCallout">
            <a:avLst>
              <a:gd name="adj1" fmla="val -19833"/>
              <a:gd name="adj2" fmla="val 56151"/>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150" dirty="0" smtClean="0"/>
              <a:t>• </a:t>
            </a:r>
            <a:r>
              <a:rPr lang="en-US" sz="1150" b="1" dirty="0" smtClean="0"/>
              <a:t>IDIS</a:t>
            </a:r>
            <a:r>
              <a:rPr lang="en-US" sz="1150" dirty="0" smtClean="0"/>
              <a:t> – This is Inventory Design Integrated Model where order provisioning is done.</a:t>
            </a:r>
            <a:endParaRPr lang="en-US" sz="1150" b="1" dirty="0" smtClean="0"/>
          </a:p>
          <a:p>
            <a:r>
              <a:rPr lang="en-US" sz="1150" b="1" dirty="0" smtClean="0"/>
              <a:t> </a:t>
            </a:r>
            <a:r>
              <a:rPr lang="en-US" sz="1150" dirty="0" smtClean="0"/>
              <a:t>• </a:t>
            </a:r>
            <a:r>
              <a:rPr lang="en-US" sz="1150" b="1" dirty="0" smtClean="0"/>
              <a:t>WFA/C</a:t>
            </a:r>
            <a:r>
              <a:rPr lang="en-US" sz="1150" dirty="0" smtClean="0"/>
              <a:t> – This is Work Force Administration  application.</a:t>
            </a:r>
          </a:p>
          <a:p>
            <a:r>
              <a:rPr lang="en-US" sz="1150" b="1" dirty="0" smtClean="0"/>
              <a:t> </a:t>
            </a:r>
            <a:r>
              <a:rPr lang="en-US" sz="1150" dirty="0" smtClean="0"/>
              <a:t>• </a:t>
            </a:r>
            <a:r>
              <a:rPr lang="en-US" sz="1150" b="1" dirty="0" smtClean="0"/>
              <a:t>LPP </a:t>
            </a:r>
            <a:r>
              <a:rPr lang="en-US" sz="1150" dirty="0" smtClean="0"/>
              <a:t>- This is Logical  Provisioning platform in which Service Activation is done.</a:t>
            </a:r>
          </a:p>
          <a:p>
            <a:pPr>
              <a:buFont typeface="Arial" pitchFamily="34" charset="0"/>
              <a:buChar char="•"/>
            </a:pPr>
            <a:r>
              <a:rPr lang="en-US" sz="1150" b="1" dirty="0" smtClean="0"/>
              <a:t> CRAMER</a:t>
            </a:r>
            <a:r>
              <a:rPr lang="en-US" sz="1150" dirty="0" smtClean="0"/>
              <a:t> – This stores network inventory details.</a:t>
            </a:r>
          </a:p>
          <a:p>
            <a:pPr>
              <a:buFont typeface="Arial" pitchFamily="34" charset="0"/>
              <a:buChar char="•"/>
            </a:pPr>
            <a:r>
              <a:rPr lang="en-US" sz="1150" b="1" dirty="0" smtClean="0"/>
              <a:t> TIRKS</a:t>
            </a:r>
            <a:r>
              <a:rPr lang="en-US" sz="1150" dirty="0" smtClean="0"/>
              <a:t>  - It performs the design and sends a Work Order Request Document (WORD) </a:t>
            </a:r>
            <a:r>
              <a:rPr lang="en-US" sz="1150" smtClean="0"/>
              <a:t>to WFA.</a:t>
            </a:r>
            <a:endParaRPr lang="en-US" sz="1150" dirty="0" smtClean="0"/>
          </a:p>
          <a:p>
            <a:endParaRPr lang="en-US" sz="1200" dirty="0" smtClean="0"/>
          </a:p>
          <a:p>
            <a:endParaRPr 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D7644BC0-1727-4850-BA0B-96D5A6A155CA}"/>
                                            </p:graphicEl>
                                          </p:spTgt>
                                        </p:tgtEl>
                                        <p:attrNameLst>
                                          <p:attrName>style.visibility</p:attrName>
                                        </p:attrNameLst>
                                      </p:cBhvr>
                                      <p:to>
                                        <p:strVal val="visible"/>
                                      </p:to>
                                    </p:set>
                                    <p:anim calcmode="lin" valueType="num">
                                      <p:cBhvr additive="base">
                                        <p:cTn id="7" dur="500" fill="hold"/>
                                        <p:tgtEl>
                                          <p:spTgt spid="5">
                                            <p:graphicEl>
                                              <a:dgm id="{D7644BC0-1727-4850-BA0B-96D5A6A155C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D7644BC0-1727-4850-BA0B-96D5A6A155C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D31D0975-ADF8-4EFA-B298-33CC33271091}"/>
                                            </p:graphicEl>
                                          </p:spTgt>
                                        </p:tgtEl>
                                        <p:attrNameLst>
                                          <p:attrName>style.visibility</p:attrName>
                                        </p:attrNameLst>
                                      </p:cBhvr>
                                      <p:to>
                                        <p:strVal val="visible"/>
                                      </p:to>
                                    </p:set>
                                    <p:anim calcmode="lin" valueType="num">
                                      <p:cBhvr additive="base">
                                        <p:cTn id="13" dur="500" fill="hold"/>
                                        <p:tgtEl>
                                          <p:spTgt spid="5">
                                            <p:graphicEl>
                                              <a:dgm id="{D31D0975-ADF8-4EFA-B298-33CC3327109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D31D0975-ADF8-4EFA-B298-33CC33271091}"/>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39AA23C-9674-46A3-A474-71672875401E}"/>
                                            </p:graphicEl>
                                          </p:spTgt>
                                        </p:tgtEl>
                                        <p:attrNameLst>
                                          <p:attrName>style.visibility</p:attrName>
                                        </p:attrNameLst>
                                      </p:cBhvr>
                                      <p:to>
                                        <p:strVal val="visible"/>
                                      </p:to>
                                    </p:set>
                                    <p:anim calcmode="lin" valueType="num">
                                      <p:cBhvr additive="base">
                                        <p:cTn id="19" dur="500" fill="hold"/>
                                        <p:tgtEl>
                                          <p:spTgt spid="5">
                                            <p:graphicEl>
                                              <a:dgm id="{C39AA23C-9674-46A3-A474-71672875401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39AA23C-9674-46A3-A474-71672875401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5884303D-366A-4418-9ED4-C69EEAC5F93D}"/>
                                            </p:graphicEl>
                                          </p:spTgt>
                                        </p:tgtEl>
                                        <p:attrNameLst>
                                          <p:attrName>style.visibility</p:attrName>
                                        </p:attrNameLst>
                                      </p:cBhvr>
                                      <p:to>
                                        <p:strVal val="visible"/>
                                      </p:to>
                                    </p:set>
                                    <p:anim calcmode="lin" valueType="num">
                                      <p:cBhvr additive="base">
                                        <p:cTn id="25" dur="500" fill="hold"/>
                                        <p:tgtEl>
                                          <p:spTgt spid="5">
                                            <p:graphicEl>
                                              <a:dgm id="{5884303D-366A-4418-9ED4-C69EEAC5F93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5884303D-366A-4418-9ED4-C69EEAC5F93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2"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2"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2"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2" animBg="1"/>
      <p:bldP spid="7" grpId="2" animBg="1"/>
      <p:bldP spid="8"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en-US" dirty="0" smtClean="0"/>
              <a:t>IPAG : Service Assurance</a:t>
            </a:r>
            <a:endParaRPr lang="en-GB" sz="4400" dirty="0" smtClean="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304800" y="0"/>
            <a:ext cx="8382000" cy="557213"/>
          </a:xfrm>
        </p:spPr>
        <p:txBody>
          <a:bodyPr/>
          <a:lstStyle/>
          <a:p>
            <a:r>
              <a:rPr lang="en-US" sz="2000" dirty="0" smtClean="0">
                <a:latin typeface="Arial" charset="0"/>
                <a:cs typeface="Arial" charset="0"/>
              </a:rPr>
              <a:t>IPAG Service Assurance - Overview</a:t>
            </a:r>
            <a:endParaRPr lang="en-US" sz="2000" dirty="0" smtClean="0"/>
          </a:p>
        </p:txBody>
      </p:sp>
      <p:cxnSp>
        <p:nvCxnSpPr>
          <p:cNvPr id="15363" name="Straight Connector 6"/>
          <p:cNvCxnSpPr>
            <a:cxnSpLocks noChangeShapeType="1"/>
          </p:cNvCxnSpPr>
          <p:nvPr/>
        </p:nvCxnSpPr>
        <p:spPr bwMode="auto">
          <a:xfrm rot="16200000" flipH="1">
            <a:off x="1905000" y="4724400"/>
            <a:ext cx="5486400" cy="304800"/>
          </a:xfrm>
          <a:prstGeom prst="line">
            <a:avLst/>
          </a:prstGeom>
          <a:noFill/>
          <a:ln w="9525" algn="ctr">
            <a:noFill/>
            <a:round/>
            <a:headEnd/>
            <a:tailEnd/>
          </a:ln>
        </p:spPr>
      </p:cxnSp>
      <p:sp>
        <p:nvSpPr>
          <p:cNvPr id="15364" name="Content Placeholder 4"/>
          <p:cNvSpPr>
            <a:spLocks noGrp="1"/>
          </p:cNvSpPr>
          <p:nvPr>
            <p:ph idx="1"/>
          </p:nvPr>
        </p:nvSpPr>
        <p:spPr>
          <a:xfrm>
            <a:off x="304800" y="838200"/>
            <a:ext cx="8382000" cy="5181600"/>
          </a:xfrm>
        </p:spPr>
        <p:txBody>
          <a:bodyPr/>
          <a:lstStyle/>
          <a:p>
            <a:endParaRPr lang="en-US" sz="1600" b="1" dirty="0" smtClean="0">
              <a:solidFill>
                <a:schemeClr val="tx1"/>
              </a:solidFill>
              <a:latin typeface="+mn-lt"/>
              <a:ea typeface="+mn-ea"/>
              <a:cs typeface="+mn-cs"/>
            </a:endParaRPr>
          </a:p>
          <a:p>
            <a:r>
              <a:rPr lang="en-US" sz="1400" dirty="0" smtClean="0"/>
              <a:t>Service Assurance is the application of policies and processes by the Service Provider to ensure that services offered over it’s networks meet a pre-defined service quality level for an optimal Consumer experience.</a:t>
            </a:r>
          </a:p>
          <a:p>
            <a:r>
              <a:rPr lang="en-US" sz="1400" dirty="0" smtClean="0"/>
              <a:t>Service Assurance comes into effect as soon as the service (in this case, ASE - AT&amp;T Switched Ethernet) is provisioned to the Consumer. This ensures a win-win situation for both, the Consumer and the Provider; the Consumer gets the best service (value for money) and the Provider gets a Loyal customer, and possibly many more due to word of mouth publicity.</a:t>
            </a:r>
          </a:p>
          <a:p>
            <a:r>
              <a:rPr lang="en-US" sz="1400" dirty="0" smtClean="0"/>
              <a:t>The practice of service assurance enables CSPs to identify faults in the network and resolve these issues in a timely manner so as to minimize service downtime. The practice also includes policies and processes to proactively pinpoint, diagnose and resolve service quality degradations or device malfunctions before subscribers are impacted.</a:t>
            </a:r>
          </a:p>
          <a:p>
            <a:r>
              <a:rPr lang="en-US" sz="1400" dirty="0" smtClean="0"/>
              <a:t>Service Assurance is ensured by using a string of IT applications which work in tandem with the Network Infrastructure.  Service Assurance can be divided into below sub categories-</a:t>
            </a:r>
          </a:p>
          <a:p>
            <a:pPr lvl="1"/>
            <a:r>
              <a:rPr lang="en-US" sz="1400" dirty="0" smtClean="0"/>
              <a:t>Fault Management</a:t>
            </a:r>
          </a:p>
          <a:p>
            <a:pPr lvl="1"/>
            <a:r>
              <a:rPr lang="en-US" sz="1400" dirty="0" smtClean="0"/>
              <a:t>Performance Management</a:t>
            </a:r>
          </a:p>
          <a:p>
            <a:pPr lvl="1"/>
            <a:r>
              <a:rPr lang="en-US" sz="1400" dirty="0" smtClean="0"/>
              <a:t>Trouble Ticket Management</a:t>
            </a:r>
          </a:p>
          <a:p>
            <a:pPr lvl="1"/>
            <a:r>
              <a:rPr lang="en-US" sz="1400" dirty="0" smtClean="0"/>
              <a:t>SLA Management</a:t>
            </a:r>
          </a:p>
          <a:p>
            <a:pPr lvl="1"/>
            <a:r>
              <a:rPr lang="en-US" sz="1400" dirty="0" smtClean="0"/>
              <a:t>Customer Network  Management</a:t>
            </a:r>
          </a:p>
          <a:p>
            <a:pPr lvl="1"/>
            <a:r>
              <a:rPr lang="en-US" sz="1400" dirty="0" smtClean="0"/>
              <a:t>Change Management</a:t>
            </a:r>
          </a:p>
          <a:p>
            <a:endParaRPr lang="en-US" sz="1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bwMode="auto">
          <a:xfrm>
            <a:off x="304800" y="838200"/>
            <a:ext cx="8458200" cy="5410200"/>
          </a:xfrm>
          <a:prstGeom prst="ellipse">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marL="342900" marR="0" indent="-342900" algn="just" defTabSz="914400" rtl="0" eaLnBrk="1" fontAlgn="base" latinLnBrk="0" hangingPunct="1">
              <a:lnSpc>
                <a:spcPct val="100000"/>
              </a:lnSpc>
              <a:spcBef>
                <a:spcPct val="20000"/>
              </a:spcBef>
              <a:spcAft>
                <a:spcPct val="0"/>
              </a:spcAft>
              <a:buClr>
                <a:srgbClr val="BF1313"/>
              </a:buClr>
              <a:buSzPct val="200000"/>
              <a:tabLst/>
            </a:pPr>
            <a:endParaRPr lang="en-US" dirty="0" smtClean="0">
              <a:latin typeface="Arial" charset="0"/>
            </a:endParaRPr>
          </a:p>
          <a:p>
            <a:pPr marL="342900" marR="0" indent="-342900" algn="just" defTabSz="914400" rtl="0" eaLnBrk="1" fontAlgn="base" latinLnBrk="0" hangingPunct="1">
              <a:lnSpc>
                <a:spcPct val="100000"/>
              </a:lnSpc>
              <a:spcBef>
                <a:spcPct val="20000"/>
              </a:spcBef>
              <a:spcAft>
                <a:spcPct val="0"/>
              </a:spcAft>
              <a:buClr>
                <a:srgbClr val="BF1313"/>
              </a:buClr>
              <a:buSzPct val="200000"/>
              <a:tabLst/>
            </a:pPr>
            <a:r>
              <a:rPr lang="en-US" dirty="0" smtClean="0">
                <a:latin typeface="Arial" charset="0"/>
              </a:rPr>
              <a:t>A Manual Trouble Ticket is opened by the CSR when a Customer calls in to report a trouble.</a:t>
            </a:r>
          </a:p>
          <a:p>
            <a:pPr marL="342900" marR="0" indent="-342900" algn="just" defTabSz="914400" rtl="0" eaLnBrk="1" fontAlgn="base" latinLnBrk="0" hangingPunct="1">
              <a:lnSpc>
                <a:spcPct val="100000"/>
              </a:lnSpc>
              <a:spcBef>
                <a:spcPct val="20000"/>
              </a:spcBef>
              <a:spcAft>
                <a:spcPct val="0"/>
              </a:spcAft>
              <a:buClr>
                <a:srgbClr val="BF1313"/>
              </a:buClr>
              <a:buSzPct val="200000"/>
              <a:tabLst/>
            </a:pPr>
            <a:r>
              <a:rPr kumimoji="0" lang="en-US" sz="2400" b="0" i="0" u="none" strike="noStrike" cap="none" normalizeH="0" baseline="0" dirty="0" smtClean="0">
                <a:ln>
                  <a:noFill/>
                </a:ln>
                <a:solidFill>
                  <a:schemeClr val="tx1"/>
                </a:solidFill>
                <a:effectLst/>
                <a:latin typeface="Arial" charset="0"/>
              </a:rPr>
              <a:t>Initial</a:t>
            </a:r>
            <a:r>
              <a:rPr kumimoji="0" lang="en-US" sz="2400" b="0" i="0" u="none" strike="noStrike" cap="none" normalizeH="0" dirty="0" smtClean="0">
                <a:ln>
                  <a:noFill/>
                </a:ln>
                <a:solidFill>
                  <a:schemeClr val="tx1"/>
                </a:solidFill>
                <a:effectLst/>
                <a:latin typeface="Arial" charset="0"/>
              </a:rPr>
              <a:t> Diagnose is done by the IT systems on the Network Devices to isolate the trouble.</a:t>
            </a:r>
          </a:p>
          <a:p>
            <a:pPr marL="342900" marR="0" indent="-342900" algn="just" defTabSz="914400" rtl="0" eaLnBrk="1" fontAlgn="base" latinLnBrk="0" hangingPunct="1">
              <a:lnSpc>
                <a:spcPct val="100000"/>
              </a:lnSpc>
              <a:spcBef>
                <a:spcPct val="20000"/>
              </a:spcBef>
              <a:spcAft>
                <a:spcPct val="0"/>
              </a:spcAft>
              <a:buClr>
                <a:srgbClr val="BF1313"/>
              </a:buClr>
              <a:buSzPct val="200000"/>
              <a:tabLst/>
            </a:pPr>
            <a:r>
              <a:rPr lang="en-US" baseline="0" dirty="0" smtClean="0">
                <a:latin typeface="Arial" charset="0"/>
              </a:rPr>
              <a:t>If Manual intervention is required to fix the issue, Trouble is referred to WFA/C.</a:t>
            </a: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pPr algn="ctr"/>
            <a:r>
              <a:rPr lang="en-US" u="sng" dirty="0" smtClean="0">
                <a:solidFill>
                  <a:schemeClr val="bg2">
                    <a:lumMod val="50000"/>
                  </a:schemeClr>
                </a:solidFill>
              </a:rPr>
              <a:t>Manual Ticket Creation In AOTS TM And Diagnose</a:t>
            </a:r>
            <a:endParaRPr lang="en-US" dirty="0"/>
          </a:p>
        </p:txBody>
      </p:sp>
      <p:sp>
        <p:nvSpPr>
          <p:cNvPr id="119" name="Rectangle 118"/>
          <p:cNvSpPr/>
          <p:nvPr/>
        </p:nvSpPr>
        <p:spPr>
          <a:xfrm>
            <a:off x="762000" y="16764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AOTS - TM</a:t>
            </a:r>
            <a:endParaRPr lang="en-US" sz="1800" dirty="0">
              <a:latin typeface="Calibri" pitchFamily="34" charset="0"/>
            </a:endParaRPr>
          </a:p>
        </p:txBody>
      </p:sp>
      <p:sp>
        <p:nvSpPr>
          <p:cNvPr id="120" name="Rectangle 119"/>
          <p:cNvSpPr/>
          <p:nvPr/>
        </p:nvSpPr>
        <p:spPr>
          <a:xfrm>
            <a:off x="838200" y="29718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CBUS</a:t>
            </a:r>
            <a:endParaRPr lang="en-US" sz="1800" dirty="0">
              <a:latin typeface="Calibri" pitchFamily="34" charset="0"/>
            </a:endParaRPr>
          </a:p>
        </p:txBody>
      </p:sp>
      <p:sp>
        <p:nvSpPr>
          <p:cNvPr id="121" name="Rectangle 120"/>
          <p:cNvSpPr/>
          <p:nvPr/>
        </p:nvSpPr>
        <p:spPr>
          <a:xfrm>
            <a:off x="2514600" y="28194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RUBY CC</a:t>
            </a:r>
            <a:endParaRPr lang="en-US" sz="1800" dirty="0">
              <a:latin typeface="Calibri" pitchFamily="34" charset="0"/>
            </a:endParaRPr>
          </a:p>
        </p:txBody>
      </p:sp>
      <p:sp>
        <p:nvSpPr>
          <p:cNvPr id="122" name="Rectangle 121"/>
          <p:cNvSpPr/>
          <p:nvPr/>
        </p:nvSpPr>
        <p:spPr>
          <a:xfrm>
            <a:off x="4419600" y="28194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CTP</a:t>
            </a:r>
            <a:endParaRPr lang="en-US" sz="1800" dirty="0">
              <a:latin typeface="Calibri" pitchFamily="34" charset="0"/>
            </a:endParaRPr>
          </a:p>
        </p:txBody>
      </p:sp>
      <p:sp>
        <p:nvSpPr>
          <p:cNvPr id="123" name="Rectangle 122"/>
          <p:cNvSpPr/>
          <p:nvPr/>
        </p:nvSpPr>
        <p:spPr>
          <a:xfrm>
            <a:off x="4419600" y="42672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LPP INSTAR</a:t>
            </a:r>
            <a:endParaRPr lang="en-US" sz="1800" dirty="0">
              <a:latin typeface="Calibri" pitchFamily="34" charset="0"/>
            </a:endParaRPr>
          </a:p>
        </p:txBody>
      </p:sp>
      <p:sp>
        <p:nvSpPr>
          <p:cNvPr id="124" name="Cloud 123"/>
          <p:cNvSpPr/>
          <p:nvPr/>
        </p:nvSpPr>
        <p:spPr>
          <a:xfrm>
            <a:off x="6324600" y="1752600"/>
            <a:ext cx="1981200" cy="1905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NTE/ Aggregator Devices</a:t>
            </a:r>
            <a:endParaRPr lang="en-US" sz="1800" dirty="0">
              <a:latin typeface="Calibri" pitchFamily="34" charset="0"/>
            </a:endParaRPr>
          </a:p>
        </p:txBody>
      </p:sp>
      <p:sp>
        <p:nvSpPr>
          <p:cNvPr id="125" name="Cloud 124"/>
          <p:cNvSpPr/>
          <p:nvPr/>
        </p:nvSpPr>
        <p:spPr>
          <a:xfrm>
            <a:off x="6400800" y="3962400"/>
            <a:ext cx="1905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IPAG/ VPLS (Backbone) Devices</a:t>
            </a:r>
            <a:endParaRPr lang="en-US" sz="1800" dirty="0">
              <a:latin typeface="Calibri" pitchFamily="34" charset="0"/>
            </a:endParaRPr>
          </a:p>
        </p:txBody>
      </p:sp>
      <p:cxnSp>
        <p:nvCxnSpPr>
          <p:cNvPr id="126" name="Straight Arrow Connector 125"/>
          <p:cNvCxnSpPr/>
          <p:nvPr/>
        </p:nvCxnSpPr>
        <p:spPr>
          <a:xfrm rot="5400000">
            <a:off x="1408907" y="2704307"/>
            <a:ext cx="5334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905000" y="1905000"/>
            <a:ext cx="7620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3657600" y="2971800"/>
            <a:ext cx="7620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4382295" y="3924300"/>
            <a:ext cx="6858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5562600" y="4495800"/>
            <a:ext cx="9144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562600" y="2971800"/>
            <a:ext cx="8382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2667000" y="17526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pitchFamily="34" charset="0"/>
              </a:rPr>
              <a:t>GCP</a:t>
            </a:r>
            <a:endParaRPr lang="en-US" sz="1800" dirty="0">
              <a:latin typeface="Calibri" pitchFamily="34" charset="0"/>
            </a:endParaRPr>
          </a:p>
        </p:txBody>
      </p:sp>
      <p:cxnSp>
        <p:nvCxnSpPr>
          <p:cNvPr id="133" name="Straight Arrow Connector 132"/>
          <p:cNvCxnSpPr/>
          <p:nvPr/>
        </p:nvCxnSpPr>
        <p:spPr>
          <a:xfrm rot="5400000">
            <a:off x="2629695" y="2551907"/>
            <a:ext cx="5334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1828800" y="3048000"/>
            <a:ext cx="6858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a:off x="723107" y="2704307"/>
            <a:ext cx="5334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1905000" y="2133600"/>
            <a:ext cx="7620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828800" y="3351213"/>
            <a:ext cx="6858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657600" y="3427413"/>
            <a:ext cx="7620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5562600" y="3427413"/>
            <a:ext cx="10668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4914107" y="3923507"/>
            <a:ext cx="6858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5562600" y="4875213"/>
            <a:ext cx="914400" cy="15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5400000">
            <a:off x="3010695" y="2551907"/>
            <a:ext cx="533400" cy="15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bg/>
                                          </p:spTgt>
                                        </p:tgtEl>
                                        <p:attrNameLst>
                                          <p:attrName>style.visibility</p:attrName>
                                        </p:attrNameLst>
                                      </p:cBhvr>
                                      <p:to>
                                        <p:strVal val="visible"/>
                                      </p:to>
                                    </p:set>
                                    <p:animEffect transition="in" filter="checkerboard(across)">
                                      <p:cBhvr>
                                        <p:cTn id="7" dur="500"/>
                                        <p:tgtEl>
                                          <p:spTgt spid="47">
                                            <p:bg/>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47">
                                            <p:txEl>
                                              <p:pRg st="1" end="1"/>
                                            </p:txEl>
                                          </p:spTgt>
                                        </p:tgtEl>
                                        <p:attrNameLst>
                                          <p:attrName>ppt_x</p:attrName>
                                        </p:attrNameLst>
                                      </p:cBhvr>
                                      <p:tavLst>
                                        <p:tav tm="0">
                                          <p:val>
                                            <p:strVal val="ppt_x"/>
                                          </p:val>
                                        </p:tav>
                                        <p:tav tm="100000">
                                          <p:val>
                                            <p:strVal val="ppt_x"/>
                                          </p:val>
                                        </p:tav>
                                      </p:tavLst>
                                    </p:anim>
                                    <p:anim calcmode="lin" valueType="num">
                                      <p:cBhvr additive="base">
                                        <p:cTn id="24" dur="500"/>
                                        <p:tgtEl>
                                          <p:spTgt spid="47">
                                            <p:txEl>
                                              <p:pRg st="1" end="1"/>
                                            </p:txEl>
                                          </p:spTgt>
                                        </p:tgtEl>
                                        <p:attrNameLst>
                                          <p:attrName>ppt_y</p:attrName>
                                        </p:attrNameLst>
                                      </p:cBhvr>
                                      <p:tavLst>
                                        <p:tav tm="0">
                                          <p:val>
                                            <p:strVal val="ppt_y"/>
                                          </p:val>
                                        </p:tav>
                                        <p:tav tm="100000">
                                          <p:val>
                                            <p:strVal val="1+ppt_h/2"/>
                                          </p:val>
                                        </p:tav>
                                      </p:tavLst>
                                    </p:anim>
                                    <p:set>
                                      <p:cBhvr>
                                        <p:cTn id="25" dur="1" fill="hold">
                                          <p:stCondLst>
                                            <p:cond delay="499"/>
                                          </p:stCondLst>
                                        </p:cTn>
                                        <p:tgtEl>
                                          <p:spTgt spid="47">
                                            <p:txEl>
                                              <p:pRg st="1" end="1"/>
                                            </p:txEl>
                                          </p:spTgt>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7">
                                            <p:txEl>
                                              <p:pRg st="2" end="2"/>
                                            </p:txEl>
                                          </p:spTgt>
                                        </p:tgtEl>
                                        <p:attrNameLst>
                                          <p:attrName>ppt_x</p:attrName>
                                        </p:attrNameLst>
                                      </p:cBhvr>
                                      <p:tavLst>
                                        <p:tav tm="0">
                                          <p:val>
                                            <p:strVal val="ppt_x"/>
                                          </p:val>
                                        </p:tav>
                                        <p:tav tm="100000">
                                          <p:val>
                                            <p:strVal val="ppt_x"/>
                                          </p:val>
                                        </p:tav>
                                      </p:tavLst>
                                    </p:anim>
                                    <p:anim calcmode="lin" valueType="num">
                                      <p:cBhvr additive="base">
                                        <p:cTn id="28" dur="500"/>
                                        <p:tgtEl>
                                          <p:spTgt spid="47">
                                            <p:txEl>
                                              <p:pRg st="2" end="2"/>
                                            </p:txEl>
                                          </p:spTgt>
                                        </p:tgtEl>
                                        <p:attrNameLst>
                                          <p:attrName>ppt_y</p:attrName>
                                        </p:attrNameLst>
                                      </p:cBhvr>
                                      <p:tavLst>
                                        <p:tav tm="0">
                                          <p:val>
                                            <p:strVal val="ppt_y"/>
                                          </p:val>
                                        </p:tav>
                                        <p:tav tm="100000">
                                          <p:val>
                                            <p:strVal val="1+ppt_h/2"/>
                                          </p:val>
                                        </p:tav>
                                      </p:tavLst>
                                    </p:anim>
                                    <p:set>
                                      <p:cBhvr>
                                        <p:cTn id="29" dur="1" fill="hold">
                                          <p:stCondLst>
                                            <p:cond delay="499"/>
                                          </p:stCondLst>
                                        </p:cTn>
                                        <p:tgtEl>
                                          <p:spTgt spid="47">
                                            <p:txEl>
                                              <p:pRg st="2" end="2"/>
                                            </p:txEl>
                                          </p:spTgt>
                                        </p:tgtEl>
                                        <p:attrNameLst>
                                          <p:attrName>style.visibility</p:attrName>
                                        </p:attrNameLst>
                                      </p:cBhvr>
                                      <p:to>
                                        <p:strVal val="hidden"/>
                                      </p:to>
                                    </p:set>
                                  </p:childTnLst>
                                </p:cTn>
                              </p:par>
                              <p:par>
                                <p:cTn id="30" presetID="2" presetClass="exit" presetSubtype="4" fill="hold" nodeType="withEffect">
                                  <p:stCondLst>
                                    <p:cond delay="0"/>
                                  </p:stCondLst>
                                  <p:childTnLst>
                                    <p:anim calcmode="lin" valueType="num">
                                      <p:cBhvr additive="base">
                                        <p:cTn id="31" dur="500"/>
                                        <p:tgtEl>
                                          <p:spTgt spid="47">
                                            <p:txEl>
                                              <p:pRg st="3" end="3"/>
                                            </p:txEl>
                                          </p:spTgt>
                                        </p:tgtEl>
                                        <p:attrNameLst>
                                          <p:attrName>ppt_x</p:attrName>
                                        </p:attrNameLst>
                                      </p:cBhvr>
                                      <p:tavLst>
                                        <p:tav tm="0">
                                          <p:val>
                                            <p:strVal val="ppt_x"/>
                                          </p:val>
                                        </p:tav>
                                        <p:tav tm="100000">
                                          <p:val>
                                            <p:strVal val="ppt_x"/>
                                          </p:val>
                                        </p:tav>
                                      </p:tavLst>
                                    </p:anim>
                                    <p:anim calcmode="lin" valueType="num">
                                      <p:cBhvr additive="base">
                                        <p:cTn id="32" dur="500"/>
                                        <p:tgtEl>
                                          <p:spTgt spid="47">
                                            <p:txEl>
                                              <p:pRg st="3" end="3"/>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47">
                                            <p:txEl>
                                              <p:pRg st="3" end="3"/>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27"/>
                                        </p:tgtEl>
                                        <p:attrNameLst>
                                          <p:attrName>style.visibility</p:attrName>
                                        </p:attrNameLst>
                                      </p:cBhvr>
                                      <p:to>
                                        <p:strVal val="visible"/>
                                      </p:to>
                                    </p:set>
                                    <p:animEffect transition="in" filter="checkerboard(across)">
                                      <p:cBhvr>
                                        <p:cTn id="46" dur="500"/>
                                        <p:tgtEl>
                                          <p:spTgt spid="127"/>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36"/>
                                        </p:tgtEl>
                                        <p:attrNameLst>
                                          <p:attrName>style.visibility</p:attrName>
                                        </p:attrNameLst>
                                      </p:cBhvr>
                                      <p:to>
                                        <p:strVal val="visible"/>
                                      </p:to>
                                    </p:set>
                                    <p:animEffect transition="in" filter="checkerboard(across)">
                                      <p:cBhvr>
                                        <p:cTn id="51" dur="500"/>
                                        <p:tgtEl>
                                          <p:spTgt spid="13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26"/>
                                        </p:tgtEl>
                                        <p:attrNameLst>
                                          <p:attrName>style.visibility</p:attrName>
                                        </p:attrNameLst>
                                      </p:cBhvr>
                                      <p:to>
                                        <p:strVal val="visible"/>
                                      </p:to>
                                    </p:set>
                                    <p:animEffect transition="in" filter="checkerboard(across)">
                                      <p:cBhvr>
                                        <p:cTn id="60" dur="500"/>
                                        <p:tgtEl>
                                          <p:spTgt spid="12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checkerboard(across)">
                                      <p:cBhvr>
                                        <p:cTn id="69" dur="500"/>
                                        <p:tgtEl>
                                          <p:spTgt spid="134"/>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nodeType="clickEffect">
                                  <p:stCondLst>
                                    <p:cond delay="0"/>
                                  </p:stCondLst>
                                  <p:childTnLst>
                                    <p:set>
                                      <p:cBhvr>
                                        <p:cTn id="73" dur="1" fill="hold">
                                          <p:stCondLst>
                                            <p:cond delay="0"/>
                                          </p:stCondLst>
                                        </p:cTn>
                                        <p:tgtEl>
                                          <p:spTgt spid="133"/>
                                        </p:tgtEl>
                                        <p:attrNameLst>
                                          <p:attrName>style.visibility</p:attrName>
                                        </p:attrNameLst>
                                      </p:cBhvr>
                                      <p:to>
                                        <p:strVal val="visible"/>
                                      </p:to>
                                    </p:set>
                                    <p:animEffect transition="in" filter="checkerboard(across)">
                                      <p:cBhvr>
                                        <p:cTn id="74" dur="500"/>
                                        <p:tgtEl>
                                          <p:spTgt spid="133"/>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nodeType="clickEffect">
                                  <p:stCondLst>
                                    <p:cond delay="0"/>
                                  </p:stCondLst>
                                  <p:childTnLst>
                                    <p:set>
                                      <p:cBhvr>
                                        <p:cTn id="78" dur="1" fill="hold">
                                          <p:stCondLst>
                                            <p:cond delay="0"/>
                                          </p:stCondLst>
                                        </p:cTn>
                                        <p:tgtEl>
                                          <p:spTgt spid="142"/>
                                        </p:tgtEl>
                                        <p:attrNameLst>
                                          <p:attrName>style.visibility</p:attrName>
                                        </p:attrNameLst>
                                      </p:cBhvr>
                                      <p:to>
                                        <p:strVal val="visible"/>
                                      </p:to>
                                    </p:set>
                                    <p:animEffect transition="in" filter="checkerboard(across)">
                                      <p:cBhvr>
                                        <p:cTn id="79" dur="500"/>
                                        <p:tgtEl>
                                          <p:spTgt spid="14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2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nodeType="clickEffect">
                                  <p:stCondLst>
                                    <p:cond delay="0"/>
                                  </p:stCondLst>
                                  <p:childTnLst>
                                    <p:set>
                                      <p:cBhvr>
                                        <p:cTn id="87" dur="1" fill="hold">
                                          <p:stCondLst>
                                            <p:cond delay="0"/>
                                          </p:stCondLst>
                                        </p:cTn>
                                        <p:tgtEl>
                                          <p:spTgt spid="128"/>
                                        </p:tgtEl>
                                        <p:attrNameLst>
                                          <p:attrName>style.visibility</p:attrName>
                                        </p:attrNameLst>
                                      </p:cBhvr>
                                      <p:to>
                                        <p:strVal val="visible"/>
                                      </p:to>
                                    </p:set>
                                    <p:animEffect transition="in" filter="checkerboard(across)">
                                      <p:cBhvr>
                                        <p:cTn id="88" dur="500"/>
                                        <p:tgtEl>
                                          <p:spTgt spid="128"/>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140"/>
                                        </p:tgtEl>
                                        <p:attrNameLst>
                                          <p:attrName>style.visibility</p:attrName>
                                        </p:attrNameLst>
                                      </p:cBhvr>
                                      <p:to>
                                        <p:strVal val="visible"/>
                                      </p:to>
                                    </p:set>
                                    <p:animEffect transition="in" filter="checkerboard(across)">
                                      <p:cBhvr>
                                        <p:cTn id="97" dur="500"/>
                                        <p:tgtEl>
                                          <p:spTgt spid="140"/>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2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5" presetClass="entr" presetSubtype="10" fill="hold" nodeType="click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checkerboard(across)">
                                      <p:cBhvr>
                                        <p:cTn id="106" dur="500"/>
                                        <p:tgtEl>
                                          <p:spTgt spid="130"/>
                                        </p:tgtEl>
                                      </p:cBhvr>
                                    </p:animEffect>
                                  </p:childTnLst>
                                </p:cTn>
                              </p:par>
                            </p:childTnLst>
                          </p:cTn>
                        </p:par>
                      </p:childTnLst>
                    </p:cTn>
                  </p:par>
                  <p:par>
                    <p:cTn id="107" fill="hold">
                      <p:stCondLst>
                        <p:cond delay="indefinite"/>
                      </p:stCondLst>
                      <p:childTnLst>
                        <p:par>
                          <p:cTn id="108" fill="hold">
                            <p:stCondLst>
                              <p:cond delay="0"/>
                            </p:stCondLst>
                            <p:childTnLst>
                              <p:par>
                                <p:cTn id="109" presetID="5" presetClass="entr" presetSubtype="10" fill="hold" nodeType="clickEffect">
                                  <p:stCondLst>
                                    <p:cond delay="0"/>
                                  </p:stCondLst>
                                  <p:childTnLst>
                                    <p:set>
                                      <p:cBhvr>
                                        <p:cTn id="110" dur="1" fill="hold">
                                          <p:stCondLst>
                                            <p:cond delay="0"/>
                                          </p:stCondLst>
                                        </p:cTn>
                                        <p:tgtEl>
                                          <p:spTgt spid="141"/>
                                        </p:tgtEl>
                                        <p:attrNameLst>
                                          <p:attrName>style.visibility</p:attrName>
                                        </p:attrNameLst>
                                      </p:cBhvr>
                                      <p:to>
                                        <p:strVal val="visible"/>
                                      </p:to>
                                    </p:set>
                                    <p:animEffect transition="in" filter="checkerboard(across)">
                                      <p:cBhvr>
                                        <p:cTn id="111" dur="500"/>
                                        <p:tgtEl>
                                          <p:spTgt spid="141"/>
                                        </p:tgtEl>
                                      </p:cBhvr>
                                    </p:animEffect>
                                  </p:childTnLst>
                                </p:cTn>
                              </p:par>
                            </p:childTnLst>
                          </p:cTn>
                        </p:par>
                      </p:childTnLst>
                    </p:cTn>
                  </p:par>
                  <p:par>
                    <p:cTn id="112" fill="hold">
                      <p:stCondLst>
                        <p:cond delay="indefinite"/>
                      </p:stCondLst>
                      <p:childTnLst>
                        <p:par>
                          <p:cTn id="113" fill="hold">
                            <p:stCondLst>
                              <p:cond delay="0"/>
                            </p:stCondLst>
                            <p:childTnLst>
                              <p:par>
                                <p:cTn id="114" presetID="5" presetClass="entr" presetSubtype="10" fill="hold" nodeType="clickEffect">
                                  <p:stCondLst>
                                    <p:cond delay="0"/>
                                  </p:stCondLst>
                                  <p:childTnLst>
                                    <p:set>
                                      <p:cBhvr>
                                        <p:cTn id="115" dur="1" fill="hold">
                                          <p:stCondLst>
                                            <p:cond delay="0"/>
                                          </p:stCondLst>
                                        </p:cTn>
                                        <p:tgtEl>
                                          <p:spTgt spid="129"/>
                                        </p:tgtEl>
                                        <p:attrNameLst>
                                          <p:attrName>style.visibility</p:attrName>
                                        </p:attrNameLst>
                                      </p:cBhvr>
                                      <p:to>
                                        <p:strVal val="visible"/>
                                      </p:to>
                                    </p:set>
                                    <p:animEffect transition="in" filter="checkerboard(across)">
                                      <p:cBhvr>
                                        <p:cTn id="116" dur="500"/>
                                        <p:tgtEl>
                                          <p:spTgt spid="1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nodeType="clickEffect">
                                  <p:stCondLst>
                                    <p:cond delay="0"/>
                                  </p:stCondLst>
                                  <p:childTnLst>
                                    <p:set>
                                      <p:cBhvr>
                                        <p:cTn id="124" dur="1" fill="hold">
                                          <p:stCondLst>
                                            <p:cond delay="0"/>
                                          </p:stCondLst>
                                        </p:cTn>
                                        <p:tgtEl>
                                          <p:spTgt spid="131"/>
                                        </p:tgtEl>
                                        <p:attrNameLst>
                                          <p:attrName>style.visibility</p:attrName>
                                        </p:attrNameLst>
                                      </p:cBhvr>
                                      <p:to>
                                        <p:strVal val="visible"/>
                                      </p:to>
                                    </p:set>
                                    <p:animEffect transition="in" filter="checkerboard(across)">
                                      <p:cBhvr>
                                        <p:cTn id="125" dur="500"/>
                                        <p:tgtEl>
                                          <p:spTgt spid="131"/>
                                        </p:tgtEl>
                                      </p:cBhvr>
                                    </p:animEffect>
                                  </p:childTnLst>
                                </p:cTn>
                              </p:par>
                            </p:childTnLst>
                          </p:cTn>
                        </p:par>
                      </p:childTnLst>
                    </p:cTn>
                  </p:par>
                  <p:par>
                    <p:cTn id="126" fill="hold">
                      <p:stCondLst>
                        <p:cond delay="indefinite"/>
                      </p:stCondLst>
                      <p:childTnLst>
                        <p:par>
                          <p:cTn id="127" fill="hold">
                            <p:stCondLst>
                              <p:cond delay="0"/>
                            </p:stCondLst>
                            <p:childTnLst>
                              <p:par>
                                <p:cTn id="128" presetID="5" presetClass="entr" presetSubtype="10" fill="hold" nodeType="clickEffect">
                                  <p:stCondLst>
                                    <p:cond delay="0"/>
                                  </p:stCondLst>
                                  <p:childTnLst>
                                    <p:set>
                                      <p:cBhvr>
                                        <p:cTn id="129" dur="1" fill="hold">
                                          <p:stCondLst>
                                            <p:cond delay="0"/>
                                          </p:stCondLst>
                                        </p:cTn>
                                        <p:tgtEl>
                                          <p:spTgt spid="139"/>
                                        </p:tgtEl>
                                        <p:attrNameLst>
                                          <p:attrName>style.visibility</p:attrName>
                                        </p:attrNameLst>
                                      </p:cBhvr>
                                      <p:to>
                                        <p:strVal val="visible"/>
                                      </p:to>
                                    </p:set>
                                    <p:animEffect transition="in" filter="checkerboard(across)">
                                      <p:cBhvr>
                                        <p:cTn id="130" dur="500"/>
                                        <p:tgtEl>
                                          <p:spTgt spid="139"/>
                                        </p:tgtEl>
                                      </p:cBhvr>
                                    </p:animEffec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nodeType="clickEffect">
                                  <p:stCondLst>
                                    <p:cond delay="0"/>
                                  </p:stCondLst>
                                  <p:childTnLst>
                                    <p:set>
                                      <p:cBhvr>
                                        <p:cTn id="134" dur="1" fill="hold">
                                          <p:stCondLst>
                                            <p:cond delay="0"/>
                                          </p:stCondLst>
                                        </p:cTn>
                                        <p:tgtEl>
                                          <p:spTgt spid="138"/>
                                        </p:tgtEl>
                                        <p:attrNameLst>
                                          <p:attrName>style.visibility</p:attrName>
                                        </p:attrNameLst>
                                      </p:cBhvr>
                                      <p:to>
                                        <p:strVal val="visible"/>
                                      </p:to>
                                    </p:set>
                                    <p:animEffect transition="in" filter="checkerboard(across)">
                                      <p:cBhvr>
                                        <p:cTn id="135" dur="500"/>
                                        <p:tgtEl>
                                          <p:spTgt spid="138"/>
                                        </p:tgtEl>
                                      </p:cBhvr>
                                    </p:animEffect>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nodeType="clickEffect">
                                  <p:stCondLst>
                                    <p:cond delay="0"/>
                                  </p:stCondLst>
                                  <p:childTnLst>
                                    <p:set>
                                      <p:cBhvr>
                                        <p:cTn id="139" dur="1" fill="hold">
                                          <p:stCondLst>
                                            <p:cond delay="0"/>
                                          </p:stCondLst>
                                        </p:cTn>
                                        <p:tgtEl>
                                          <p:spTgt spid="137"/>
                                        </p:tgtEl>
                                        <p:attrNameLst>
                                          <p:attrName>style.visibility</p:attrName>
                                        </p:attrNameLst>
                                      </p:cBhvr>
                                      <p:to>
                                        <p:strVal val="visible"/>
                                      </p:to>
                                    </p:set>
                                    <p:animEffect transition="in" filter="checkerboard(across)">
                                      <p:cBhvr>
                                        <p:cTn id="140" dur="500"/>
                                        <p:tgtEl>
                                          <p:spTgt spid="137"/>
                                        </p:tgtEl>
                                      </p:cBhvr>
                                    </p:animEffect>
                                  </p:childTnLst>
                                </p:cTn>
                              </p:par>
                            </p:childTnLst>
                          </p:cTn>
                        </p:par>
                      </p:childTnLst>
                    </p:cTn>
                  </p:par>
                  <p:par>
                    <p:cTn id="141" fill="hold">
                      <p:stCondLst>
                        <p:cond delay="indefinite"/>
                      </p:stCondLst>
                      <p:childTnLst>
                        <p:par>
                          <p:cTn id="142" fill="hold">
                            <p:stCondLst>
                              <p:cond delay="0"/>
                            </p:stCondLst>
                            <p:childTnLst>
                              <p:par>
                                <p:cTn id="143" presetID="5" presetClass="entr" presetSubtype="10" fill="hold" nodeType="clickEffect">
                                  <p:stCondLst>
                                    <p:cond delay="0"/>
                                  </p:stCondLst>
                                  <p:childTnLst>
                                    <p:set>
                                      <p:cBhvr>
                                        <p:cTn id="144" dur="1" fill="hold">
                                          <p:stCondLst>
                                            <p:cond delay="0"/>
                                          </p:stCondLst>
                                        </p:cTn>
                                        <p:tgtEl>
                                          <p:spTgt spid="135"/>
                                        </p:tgtEl>
                                        <p:attrNameLst>
                                          <p:attrName>style.visibility</p:attrName>
                                        </p:attrNameLst>
                                      </p:cBhvr>
                                      <p:to>
                                        <p:strVal val="visible"/>
                                      </p:to>
                                    </p:set>
                                    <p:animEffect transition="in" filter="checkerboard(across)">
                                      <p:cBhvr>
                                        <p:cTn id="145"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animBg="1"/>
      <p:bldP spid="119" grpId="0" animBg="1"/>
      <p:bldP spid="120" grpId="0" animBg="1"/>
      <p:bldP spid="121" grpId="0" animBg="1"/>
      <p:bldP spid="122" grpId="0" animBg="1"/>
      <p:bldP spid="123" grpId="0" animBg="1"/>
      <p:bldP spid="124" grpId="0" animBg="1"/>
      <p:bldP spid="125" grpId="0" animBg="1"/>
      <p:bldP spid="1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bg2">
                    <a:lumMod val="50000"/>
                  </a:schemeClr>
                </a:solidFill>
              </a:rPr>
              <a:t>External Engagement (Fault Resolution) Flow</a:t>
            </a:r>
            <a:endParaRPr lang="en-US" dirty="0"/>
          </a:p>
        </p:txBody>
      </p:sp>
      <p:sp>
        <p:nvSpPr>
          <p:cNvPr id="3" name="Content Placeholder 2"/>
          <p:cNvSpPr>
            <a:spLocks noGrp="1"/>
          </p:cNvSpPr>
          <p:nvPr>
            <p:ph idx="1"/>
          </p:nvPr>
        </p:nvSpPr>
        <p:spPr/>
        <p:txBody>
          <a:bodyPr/>
          <a:lstStyle/>
          <a:p>
            <a:endParaRPr lang="en-US" dirty="0"/>
          </a:p>
        </p:txBody>
      </p:sp>
      <p:sp>
        <p:nvSpPr>
          <p:cNvPr id="21" name="Content Placeholder 46"/>
          <p:cNvSpPr txBox="1">
            <a:spLocks/>
          </p:cNvSpPr>
          <p:nvPr/>
        </p:nvSpPr>
        <p:spPr bwMode="auto">
          <a:xfrm>
            <a:off x="228600" y="914400"/>
            <a:ext cx="8458200" cy="5410200"/>
          </a:xfrm>
          <a:prstGeom prst="ellipse">
            <a:avLst/>
          </a:prstGeom>
          <a:solidFill>
            <a:srgbClr val="EEECE1">
              <a:lumMod val="7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BF1313"/>
              </a:buClr>
              <a:buSzPct val="200000"/>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Arial"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charset="0"/>
                <a:ea typeface="+mn-ea"/>
                <a:cs typeface="+mn-cs"/>
              </a:rPr>
              <a:t>If Trouble Reported in AOTS-TM (Manual or Auto) requires a Field Technician to be engaged for resolution, the Trouble Ticket is referred, via EBTA &amp; TM-BIS/CSI (flow </a:t>
            </a:r>
            <a:r>
              <a:rPr kumimoji="0" lang="en-US" sz="1800" b="0" i="0" u="none" strike="noStrike" kern="1200" cap="none" spc="0" normalizeH="0" baseline="0" noProof="0" dirty="0" err="1" smtClean="0">
                <a:ln>
                  <a:noFill/>
                </a:ln>
                <a:solidFill>
                  <a:sysClr val="windowText" lastClr="000000"/>
                </a:solidFill>
                <a:effectLst/>
                <a:uLnTx/>
                <a:uFillTx/>
                <a:latin typeface="Arial" charset="0"/>
                <a:ea typeface="+mn-ea"/>
                <a:cs typeface="+mn-cs"/>
              </a:rPr>
              <a:t>thorugh</a:t>
            </a:r>
            <a:r>
              <a:rPr kumimoji="0" lang="en-US" sz="1800" b="0" i="0" u="none" strike="noStrike" kern="0" cap="none" spc="0" normalizeH="0" baseline="0" noProof="0" dirty="0" smtClean="0">
                <a:ln>
                  <a:noFill/>
                </a:ln>
                <a:solidFill>
                  <a:sysClr val="windowText" lastClr="000000"/>
                </a:solidFill>
                <a:effectLst/>
                <a:uLnTx/>
                <a:uFillTx/>
                <a:latin typeface="Arial" charset="0"/>
              </a:rPr>
              <a:t> apps)</a:t>
            </a:r>
            <a:r>
              <a:rPr kumimoji="0" lang="en-US" sz="1800" b="0" i="0" u="none" strike="noStrike" kern="1200" cap="none" spc="0" normalizeH="0" baseline="0" noProof="0" dirty="0" smtClean="0">
                <a:ln>
                  <a:noFill/>
                </a:ln>
                <a:solidFill>
                  <a:sysClr val="windowText" lastClr="000000"/>
                </a:solidFill>
                <a:effectLst/>
                <a:uLnTx/>
                <a:uFillTx/>
                <a:latin typeface="Arial" charset="0"/>
                <a:ea typeface="+mn-ea"/>
                <a:cs typeface="+mn-cs"/>
              </a:rPr>
              <a:t> to WFA-C (Work Force Allocation), which in turn engages a Field Technician for Trouble Resolution.</a:t>
            </a:r>
          </a:p>
          <a:p>
            <a:pPr marL="342900" marR="0" lvl="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charset="0"/>
                <a:ea typeface="+mn-ea"/>
                <a:cs typeface="+mn-cs"/>
              </a:rPr>
              <a:t>WFA-C can either engage WFA-DI (for issues within the Central Office) OR WFA-DO (for issue outside the Central Office).</a:t>
            </a:r>
          </a:p>
          <a:p>
            <a:pPr marL="342900" marR="0" lvl="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
              <a:tabLst/>
              <a:defRPr/>
            </a:pPr>
            <a:r>
              <a:rPr kumimoji="0" lang="en-US" sz="1800" b="1" i="0" u="none" strike="noStrike" kern="0" cap="none" spc="0" normalizeH="0" baseline="0" noProof="0" dirty="0" smtClean="0">
                <a:ln>
                  <a:noFill/>
                </a:ln>
                <a:solidFill>
                  <a:sysClr val="windowText" lastClr="000000"/>
                </a:solidFill>
                <a:effectLst/>
                <a:uLnTx/>
                <a:uFillTx/>
                <a:latin typeface="Arial" charset="0"/>
              </a:rPr>
              <a:t>NOTE:</a:t>
            </a:r>
            <a:r>
              <a:rPr kumimoji="0" lang="en-US" sz="1800" b="0" i="0" u="none" strike="noStrike" kern="0" cap="none" spc="0" normalizeH="0" baseline="0" noProof="0" dirty="0" smtClean="0">
                <a:ln>
                  <a:noFill/>
                </a:ln>
                <a:solidFill>
                  <a:sysClr val="windowText" lastClr="000000"/>
                </a:solidFill>
                <a:effectLst/>
                <a:uLnTx/>
                <a:uFillTx/>
                <a:latin typeface="Arial" charset="0"/>
              </a:rPr>
              <a:t> WFA DO/DI </a:t>
            </a:r>
            <a:r>
              <a:rPr kumimoji="0" lang="en-US" sz="1800" b="0" i="0" u="none" strike="noStrike" kern="0" cap="none" spc="0" normalizeH="0" baseline="0" noProof="0" dirty="0" err="1" smtClean="0">
                <a:ln>
                  <a:noFill/>
                </a:ln>
                <a:solidFill>
                  <a:sysClr val="windowText" lastClr="000000"/>
                </a:solidFill>
                <a:effectLst/>
                <a:uLnTx/>
                <a:uFillTx/>
                <a:latin typeface="Arial" charset="0"/>
              </a:rPr>
              <a:t>wil</a:t>
            </a:r>
            <a:r>
              <a:rPr kumimoji="0" lang="en-US" sz="1800" b="0" i="0" u="none" strike="noStrike" kern="0" cap="none" spc="0" normalizeH="0" baseline="0" noProof="0" dirty="0" smtClean="0">
                <a:ln>
                  <a:noFill/>
                </a:ln>
                <a:solidFill>
                  <a:sysClr val="windowText" lastClr="000000"/>
                </a:solidFill>
                <a:effectLst/>
                <a:uLnTx/>
                <a:uFillTx/>
                <a:latin typeface="Arial" charset="0"/>
              </a:rPr>
              <a:t> be replaced by FORCE in future (WFA-DO has already been replaced).</a:t>
            </a:r>
          </a:p>
        </p:txBody>
      </p:sp>
      <p:sp>
        <p:nvSpPr>
          <p:cNvPr id="22" name="Rectangle 21"/>
          <p:cNvSpPr/>
          <p:nvPr/>
        </p:nvSpPr>
        <p:spPr>
          <a:xfrm>
            <a:off x="1143000" y="1828800"/>
            <a:ext cx="1143000" cy="1219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pitchFamily="34" charset="0"/>
                <a:ea typeface="+mn-ea"/>
                <a:cs typeface="+mn-cs"/>
              </a:rPr>
              <a:t>AOTS TM</a:t>
            </a:r>
            <a:endParaRPr kumimoji="0" lang="en-US" sz="1800" b="0"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sp>
        <p:nvSpPr>
          <p:cNvPr id="23" name="Rectangle 22"/>
          <p:cNvSpPr/>
          <p:nvPr/>
        </p:nvSpPr>
        <p:spPr>
          <a:xfrm>
            <a:off x="5029200" y="3505200"/>
            <a:ext cx="1143000" cy="990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pitchFamily="34" charset="0"/>
                <a:ea typeface="+mn-ea"/>
                <a:cs typeface="+mn-cs"/>
              </a:rPr>
              <a:t>WFA/C</a:t>
            </a:r>
            <a:endParaRPr kumimoji="0" lang="en-US" sz="1800" b="0"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sp>
        <p:nvSpPr>
          <p:cNvPr id="24" name="Rectangle 23"/>
          <p:cNvSpPr/>
          <p:nvPr/>
        </p:nvSpPr>
        <p:spPr>
          <a:xfrm>
            <a:off x="3124200" y="2057400"/>
            <a:ext cx="9906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pitchFamily="34" charset="0"/>
                <a:ea typeface="+mn-ea"/>
                <a:cs typeface="+mn-cs"/>
              </a:rPr>
              <a:t>EBTA</a:t>
            </a:r>
            <a:endParaRPr kumimoji="0" lang="en-US" sz="1800" b="0"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sp>
        <p:nvSpPr>
          <p:cNvPr id="25" name="Rectangle 24"/>
          <p:cNvSpPr/>
          <p:nvPr/>
        </p:nvSpPr>
        <p:spPr>
          <a:xfrm>
            <a:off x="4953000" y="1905000"/>
            <a:ext cx="1371600" cy="990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pitchFamily="34" charset="0"/>
                <a:ea typeface="+mn-ea"/>
                <a:cs typeface="+mn-cs"/>
              </a:rPr>
              <a:t>TMBIS/CSI</a:t>
            </a:r>
            <a:endParaRPr kumimoji="0" lang="en-US" sz="1800" b="0"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cxnSp>
        <p:nvCxnSpPr>
          <p:cNvPr id="26" name="Straight Arrow Connector 25"/>
          <p:cNvCxnSpPr/>
          <p:nvPr/>
        </p:nvCxnSpPr>
        <p:spPr>
          <a:xfrm>
            <a:off x="2286000" y="2286000"/>
            <a:ext cx="8382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27" name="Straight Arrow Connector 26"/>
          <p:cNvCxnSpPr/>
          <p:nvPr/>
        </p:nvCxnSpPr>
        <p:spPr>
          <a:xfrm>
            <a:off x="4114800" y="2286000"/>
            <a:ext cx="8382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28" name="Straight Arrow Connector 27"/>
          <p:cNvCxnSpPr/>
          <p:nvPr/>
        </p:nvCxnSpPr>
        <p:spPr>
          <a:xfrm>
            <a:off x="6172200" y="3810000"/>
            <a:ext cx="7620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29" name="Straight Arrow Connector 28"/>
          <p:cNvCxnSpPr/>
          <p:nvPr/>
        </p:nvCxnSpPr>
        <p:spPr>
          <a:xfrm>
            <a:off x="5334000" y="2895600"/>
            <a:ext cx="5" cy="609603"/>
          </a:xfrm>
          <a:prstGeom prst="straightConnector1">
            <a:avLst/>
          </a:prstGeom>
          <a:noFill/>
          <a:ln w="9525" cap="flat" cmpd="sng" algn="ctr">
            <a:solidFill>
              <a:srgbClr val="4F81BD">
                <a:shade val="95000"/>
                <a:satMod val="105000"/>
              </a:srgbClr>
            </a:solidFill>
            <a:prstDash val="solid"/>
            <a:headEnd type="triangle"/>
            <a:tailEnd type="none"/>
          </a:ln>
          <a:effectLst/>
        </p:spPr>
      </p:cxnSp>
      <p:cxnSp>
        <p:nvCxnSpPr>
          <p:cNvPr id="30" name="Straight Arrow Connector 29"/>
          <p:cNvCxnSpPr/>
          <p:nvPr/>
        </p:nvCxnSpPr>
        <p:spPr>
          <a:xfrm>
            <a:off x="5867400" y="2895600"/>
            <a:ext cx="5" cy="609603"/>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31" name="Straight Arrow Connector 30"/>
          <p:cNvCxnSpPr/>
          <p:nvPr/>
        </p:nvCxnSpPr>
        <p:spPr>
          <a:xfrm>
            <a:off x="6172200" y="4191000"/>
            <a:ext cx="762000" cy="1588"/>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32" name="Rectangle 31"/>
          <p:cNvSpPr/>
          <p:nvPr/>
        </p:nvSpPr>
        <p:spPr>
          <a:xfrm>
            <a:off x="4911212" y="5029200"/>
            <a:ext cx="1413387"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pitchFamily="34" charset="0"/>
                <a:ea typeface="+mn-ea"/>
                <a:cs typeface="+mn-cs"/>
              </a:rPr>
              <a:t>WFA/DI</a:t>
            </a:r>
            <a:endParaRPr kumimoji="0" lang="en-US" sz="1800" b="0"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sp>
        <p:nvSpPr>
          <p:cNvPr id="33" name="Rectangle 32"/>
          <p:cNvSpPr/>
          <p:nvPr/>
        </p:nvSpPr>
        <p:spPr>
          <a:xfrm>
            <a:off x="6934200" y="3505200"/>
            <a:ext cx="1295400" cy="838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pitchFamily="34" charset="0"/>
                <a:ea typeface="+mn-ea"/>
                <a:cs typeface="+mn-cs"/>
              </a:rPr>
              <a:t>WFA/DO</a:t>
            </a:r>
            <a:endParaRPr kumimoji="0" lang="en-US" sz="1800" b="0"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cxnSp>
        <p:nvCxnSpPr>
          <p:cNvPr id="34" name="Straight Arrow Connector 33"/>
          <p:cNvCxnSpPr/>
          <p:nvPr/>
        </p:nvCxnSpPr>
        <p:spPr>
          <a:xfrm rot="5400000">
            <a:off x="5677695" y="4761707"/>
            <a:ext cx="533400" cy="1588"/>
          </a:xfrm>
          <a:prstGeom prst="straightConnector1">
            <a:avLst/>
          </a:prstGeom>
          <a:noFill/>
          <a:ln w="9525" cap="flat" cmpd="sng" algn="ctr">
            <a:solidFill>
              <a:srgbClr val="4F81BD">
                <a:shade val="95000"/>
                <a:satMod val="105000"/>
              </a:srgbClr>
            </a:solidFill>
            <a:prstDash val="solid"/>
            <a:headEnd type="none"/>
            <a:tailEnd type="triangle"/>
          </a:ln>
          <a:effectLst/>
        </p:spPr>
      </p:cxnSp>
      <p:cxnSp>
        <p:nvCxnSpPr>
          <p:cNvPr id="35" name="Straight Arrow Connector 34"/>
          <p:cNvCxnSpPr/>
          <p:nvPr/>
        </p:nvCxnSpPr>
        <p:spPr>
          <a:xfrm rot="5400000">
            <a:off x="4915695" y="4761707"/>
            <a:ext cx="533400" cy="1588"/>
          </a:xfrm>
          <a:prstGeom prst="straightConnector1">
            <a:avLst/>
          </a:prstGeom>
          <a:noFill/>
          <a:ln w="9525" cap="flat" cmpd="sng" algn="ctr">
            <a:solidFill>
              <a:srgbClr val="4F81BD">
                <a:shade val="95000"/>
                <a:satMod val="105000"/>
              </a:srgbClr>
            </a:solidFill>
            <a:prstDash val="solid"/>
            <a:headEnd type="triangle"/>
            <a:tailEnd type="none"/>
          </a:ln>
          <a:effectLst/>
        </p:spPr>
      </p:cxnSp>
      <p:cxnSp>
        <p:nvCxnSpPr>
          <p:cNvPr id="36" name="Straight Arrow Connector 35"/>
          <p:cNvCxnSpPr/>
          <p:nvPr/>
        </p:nvCxnSpPr>
        <p:spPr>
          <a:xfrm>
            <a:off x="2286000" y="2590800"/>
            <a:ext cx="838200" cy="1588"/>
          </a:xfrm>
          <a:prstGeom prst="straightConnector1">
            <a:avLst/>
          </a:prstGeom>
          <a:noFill/>
          <a:ln w="9525" cap="flat" cmpd="sng" algn="ctr">
            <a:solidFill>
              <a:srgbClr val="4F81BD">
                <a:shade val="95000"/>
                <a:satMod val="105000"/>
              </a:srgbClr>
            </a:solidFill>
            <a:prstDash val="solid"/>
            <a:headEnd type="triangle"/>
            <a:tailEnd type="none"/>
          </a:ln>
          <a:effectLst/>
        </p:spPr>
      </p:cxnSp>
      <p:cxnSp>
        <p:nvCxnSpPr>
          <p:cNvPr id="37" name="Straight Arrow Connector 36"/>
          <p:cNvCxnSpPr/>
          <p:nvPr/>
        </p:nvCxnSpPr>
        <p:spPr>
          <a:xfrm>
            <a:off x="4114800" y="2590800"/>
            <a:ext cx="838200" cy="1588"/>
          </a:xfrm>
          <a:prstGeom prst="straightConnector1">
            <a:avLst/>
          </a:prstGeom>
          <a:noFill/>
          <a:ln w="9525" cap="flat" cmpd="sng" algn="ctr">
            <a:solidFill>
              <a:srgbClr val="4F81BD">
                <a:shade val="95000"/>
                <a:satMod val="105000"/>
              </a:srgbClr>
            </a:solidFill>
            <a:prstDash val="solid"/>
            <a:headEnd type="triangle"/>
            <a:tailEnd type="non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checkerboard(across)">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checkerboard(across)">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checkerboard(across)">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checkerboard(across)">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checkerboard(across)">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checkerboard(across)">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grpId="1" nodeType="clickEffect">
                                  <p:stCondLst>
                                    <p:cond delay="0"/>
                                  </p:stCondLst>
                                  <p:childTnLst>
                                    <p:anim calcmode="lin" valueType="num">
                                      <p:cBhvr additive="base">
                                        <p:cTn id="69" dur="500"/>
                                        <p:tgtEl>
                                          <p:spTgt spid="22"/>
                                        </p:tgtEl>
                                        <p:attrNameLst>
                                          <p:attrName>ppt_x</p:attrName>
                                        </p:attrNameLst>
                                      </p:cBhvr>
                                      <p:tavLst>
                                        <p:tav tm="0">
                                          <p:val>
                                            <p:strVal val="ppt_x"/>
                                          </p:val>
                                        </p:tav>
                                        <p:tav tm="100000">
                                          <p:val>
                                            <p:strVal val="ppt_x"/>
                                          </p:val>
                                        </p:tav>
                                      </p:tavLst>
                                    </p:anim>
                                    <p:anim calcmode="lin" valueType="num">
                                      <p:cBhvr additive="base">
                                        <p:cTn id="70" dur="500"/>
                                        <p:tgtEl>
                                          <p:spTgt spid="22"/>
                                        </p:tgtEl>
                                        <p:attrNameLst>
                                          <p:attrName>ppt_y</p:attrName>
                                        </p:attrNameLst>
                                      </p:cBhvr>
                                      <p:tavLst>
                                        <p:tav tm="0">
                                          <p:val>
                                            <p:strVal val="ppt_y"/>
                                          </p:val>
                                        </p:tav>
                                        <p:tav tm="100000">
                                          <p:val>
                                            <p:strVal val="1+ppt_h/2"/>
                                          </p:val>
                                        </p:tav>
                                      </p:tavLst>
                                    </p:anim>
                                    <p:set>
                                      <p:cBhvr>
                                        <p:cTn id="71" dur="1" fill="hold">
                                          <p:stCondLst>
                                            <p:cond delay="499"/>
                                          </p:stCondLst>
                                        </p:cTn>
                                        <p:tgtEl>
                                          <p:spTgt spid="22"/>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24"/>
                                        </p:tgtEl>
                                        <p:attrNameLst>
                                          <p:attrName>ppt_x</p:attrName>
                                        </p:attrNameLst>
                                      </p:cBhvr>
                                      <p:tavLst>
                                        <p:tav tm="0">
                                          <p:val>
                                            <p:strVal val="ppt_x"/>
                                          </p:val>
                                        </p:tav>
                                        <p:tav tm="100000">
                                          <p:val>
                                            <p:strVal val="ppt_x"/>
                                          </p:val>
                                        </p:tav>
                                      </p:tavLst>
                                    </p:anim>
                                    <p:anim calcmode="lin" valueType="num">
                                      <p:cBhvr additive="base">
                                        <p:cTn id="74" dur="500"/>
                                        <p:tgtEl>
                                          <p:spTgt spid="24"/>
                                        </p:tgtEl>
                                        <p:attrNameLst>
                                          <p:attrName>ppt_y</p:attrName>
                                        </p:attrNameLst>
                                      </p:cBhvr>
                                      <p:tavLst>
                                        <p:tav tm="0">
                                          <p:val>
                                            <p:strVal val="ppt_y"/>
                                          </p:val>
                                        </p:tav>
                                        <p:tav tm="100000">
                                          <p:val>
                                            <p:strVal val="1+ppt_h/2"/>
                                          </p:val>
                                        </p:tav>
                                      </p:tavLst>
                                    </p:anim>
                                    <p:set>
                                      <p:cBhvr>
                                        <p:cTn id="75" dur="1" fill="hold">
                                          <p:stCondLst>
                                            <p:cond delay="499"/>
                                          </p:stCondLst>
                                        </p:cTn>
                                        <p:tgtEl>
                                          <p:spTgt spid="24"/>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25"/>
                                        </p:tgtEl>
                                        <p:attrNameLst>
                                          <p:attrName>ppt_x</p:attrName>
                                        </p:attrNameLst>
                                      </p:cBhvr>
                                      <p:tavLst>
                                        <p:tav tm="0">
                                          <p:val>
                                            <p:strVal val="ppt_x"/>
                                          </p:val>
                                        </p:tav>
                                        <p:tav tm="100000">
                                          <p:val>
                                            <p:strVal val="ppt_x"/>
                                          </p:val>
                                        </p:tav>
                                      </p:tavLst>
                                    </p:anim>
                                    <p:anim calcmode="lin" valueType="num">
                                      <p:cBhvr additive="base">
                                        <p:cTn id="78" dur="500"/>
                                        <p:tgtEl>
                                          <p:spTgt spid="25"/>
                                        </p:tgtEl>
                                        <p:attrNameLst>
                                          <p:attrName>ppt_y</p:attrName>
                                        </p:attrNameLst>
                                      </p:cBhvr>
                                      <p:tavLst>
                                        <p:tav tm="0">
                                          <p:val>
                                            <p:strVal val="ppt_y"/>
                                          </p:val>
                                        </p:tav>
                                        <p:tav tm="100000">
                                          <p:val>
                                            <p:strVal val="1+ppt_h/2"/>
                                          </p:val>
                                        </p:tav>
                                      </p:tavLst>
                                    </p:anim>
                                    <p:set>
                                      <p:cBhvr>
                                        <p:cTn id="79" dur="1" fill="hold">
                                          <p:stCondLst>
                                            <p:cond delay="499"/>
                                          </p:stCondLst>
                                        </p:cTn>
                                        <p:tgtEl>
                                          <p:spTgt spid="25"/>
                                        </p:tgtEl>
                                        <p:attrNameLst>
                                          <p:attrName>style.visibility</p:attrName>
                                        </p:attrNameLst>
                                      </p:cBhvr>
                                      <p:to>
                                        <p:strVal val="hidden"/>
                                      </p:to>
                                    </p:set>
                                  </p:childTnLst>
                                </p:cTn>
                              </p:par>
                              <p:par>
                                <p:cTn id="80" presetID="2" presetClass="exit" presetSubtype="4" fill="hold" nodeType="withEffect">
                                  <p:stCondLst>
                                    <p:cond delay="0"/>
                                  </p:stCondLst>
                                  <p:childTnLst>
                                    <p:anim calcmode="lin" valueType="num">
                                      <p:cBhvr additive="base">
                                        <p:cTn id="81" dur="500"/>
                                        <p:tgtEl>
                                          <p:spTgt spid="26"/>
                                        </p:tgtEl>
                                        <p:attrNameLst>
                                          <p:attrName>ppt_x</p:attrName>
                                        </p:attrNameLst>
                                      </p:cBhvr>
                                      <p:tavLst>
                                        <p:tav tm="0">
                                          <p:val>
                                            <p:strVal val="ppt_x"/>
                                          </p:val>
                                        </p:tav>
                                        <p:tav tm="100000">
                                          <p:val>
                                            <p:strVal val="ppt_x"/>
                                          </p:val>
                                        </p:tav>
                                      </p:tavLst>
                                    </p:anim>
                                    <p:anim calcmode="lin" valueType="num">
                                      <p:cBhvr additive="base">
                                        <p:cTn id="82" dur="500"/>
                                        <p:tgtEl>
                                          <p:spTgt spid="26"/>
                                        </p:tgtEl>
                                        <p:attrNameLst>
                                          <p:attrName>ppt_y</p:attrName>
                                        </p:attrNameLst>
                                      </p:cBhvr>
                                      <p:tavLst>
                                        <p:tav tm="0">
                                          <p:val>
                                            <p:strVal val="ppt_y"/>
                                          </p:val>
                                        </p:tav>
                                        <p:tav tm="100000">
                                          <p:val>
                                            <p:strVal val="1+ppt_h/2"/>
                                          </p:val>
                                        </p:tav>
                                      </p:tavLst>
                                    </p:anim>
                                    <p:set>
                                      <p:cBhvr>
                                        <p:cTn id="83" dur="1" fill="hold">
                                          <p:stCondLst>
                                            <p:cond delay="499"/>
                                          </p:stCondLst>
                                        </p:cTn>
                                        <p:tgtEl>
                                          <p:spTgt spid="26"/>
                                        </p:tgtEl>
                                        <p:attrNameLst>
                                          <p:attrName>style.visibility</p:attrName>
                                        </p:attrNameLst>
                                      </p:cBhvr>
                                      <p:to>
                                        <p:strVal val="hidden"/>
                                      </p:to>
                                    </p:set>
                                  </p:childTnLst>
                                </p:cTn>
                              </p:par>
                              <p:par>
                                <p:cTn id="84" presetID="2" presetClass="exit" presetSubtype="4" fill="hold" nodeType="withEffect">
                                  <p:stCondLst>
                                    <p:cond delay="0"/>
                                  </p:stCondLst>
                                  <p:childTnLst>
                                    <p:anim calcmode="lin" valueType="num">
                                      <p:cBhvr additive="base">
                                        <p:cTn id="85" dur="500"/>
                                        <p:tgtEl>
                                          <p:spTgt spid="27"/>
                                        </p:tgtEl>
                                        <p:attrNameLst>
                                          <p:attrName>ppt_x</p:attrName>
                                        </p:attrNameLst>
                                      </p:cBhvr>
                                      <p:tavLst>
                                        <p:tav tm="0">
                                          <p:val>
                                            <p:strVal val="ppt_x"/>
                                          </p:val>
                                        </p:tav>
                                        <p:tav tm="100000">
                                          <p:val>
                                            <p:strVal val="ppt_x"/>
                                          </p:val>
                                        </p:tav>
                                      </p:tavLst>
                                    </p:anim>
                                    <p:anim calcmode="lin" valueType="num">
                                      <p:cBhvr additive="base">
                                        <p:cTn id="86" dur="500"/>
                                        <p:tgtEl>
                                          <p:spTgt spid="27"/>
                                        </p:tgtEl>
                                        <p:attrNameLst>
                                          <p:attrName>ppt_y</p:attrName>
                                        </p:attrNameLst>
                                      </p:cBhvr>
                                      <p:tavLst>
                                        <p:tav tm="0">
                                          <p:val>
                                            <p:strVal val="ppt_y"/>
                                          </p:val>
                                        </p:tav>
                                        <p:tav tm="100000">
                                          <p:val>
                                            <p:strVal val="1+ppt_h/2"/>
                                          </p:val>
                                        </p:tav>
                                      </p:tavLst>
                                    </p:anim>
                                    <p:set>
                                      <p:cBhvr>
                                        <p:cTn id="87" dur="1" fill="hold">
                                          <p:stCondLst>
                                            <p:cond delay="499"/>
                                          </p:stCondLst>
                                        </p:cTn>
                                        <p:tgtEl>
                                          <p:spTgt spid="27"/>
                                        </p:tgtEl>
                                        <p:attrNameLst>
                                          <p:attrName>style.visibility</p:attrName>
                                        </p:attrNameLst>
                                      </p:cBhvr>
                                      <p:to>
                                        <p:strVal val="hidden"/>
                                      </p:to>
                                    </p:set>
                                  </p:childTnLst>
                                </p:cTn>
                              </p:par>
                              <p:par>
                                <p:cTn id="88" presetID="2" presetClass="exit" presetSubtype="4" fill="hold" nodeType="withEffect">
                                  <p:stCondLst>
                                    <p:cond delay="0"/>
                                  </p:stCondLst>
                                  <p:childTnLst>
                                    <p:anim calcmode="lin" valueType="num">
                                      <p:cBhvr additive="base">
                                        <p:cTn id="89" dur="500"/>
                                        <p:tgtEl>
                                          <p:spTgt spid="36"/>
                                        </p:tgtEl>
                                        <p:attrNameLst>
                                          <p:attrName>ppt_x</p:attrName>
                                        </p:attrNameLst>
                                      </p:cBhvr>
                                      <p:tavLst>
                                        <p:tav tm="0">
                                          <p:val>
                                            <p:strVal val="ppt_x"/>
                                          </p:val>
                                        </p:tav>
                                        <p:tav tm="100000">
                                          <p:val>
                                            <p:strVal val="ppt_x"/>
                                          </p:val>
                                        </p:tav>
                                      </p:tavLst>
                                    </p:anim>
                                    <p:anim calcmode="lin" valueType="num">
                                      <p:cBhvr additive="base">
                                        <p:cTn id="90" dur="500"/>
                                        <p:tgtEl>
                                          <p:spTgt spid="36"/>
                                        </p:tgtEl>
                                        <p:attrNameLst>
                                          <p:attrName>ppt_y</p:attrName>
                                        </p:attrNameLst>
                                      </p:cBhvr>
                                      <p:tavLst>
                                        <p:tav tm="0">
                                          <p:val>
                                            <p:strVal val="ppt_y"/>
                                          </p:val>
                                        </p:tav>
                                        <p:tav tm="100000">
                                          <p:val>
                                            <p:strVal val="1+ppt_h/2"/>
                                          </p:val>
                                        </p:tav>
                                      </p:tavLst>
                                    </p:anim>
                                    <p:set>
                                      <p:cBhvr>
                                        <p:cTn id="91" dur="1" fill="hold">
                                          <p:stCondLst>
                                            <p:cond delay="499"/>
                                          </p:stCondLst>
                                        </p:cTn>
                                        <p:tgtEl>
                                          <p:spTgt spid="36"/>
                                        </p:tgtEl>
                                        <p:attrNameLst>
                                          <p:attrName>style.visibility</p:attrName>
                                        </p:attrNameLst>
                                      </p:cBhvr>
                                      <p:to>
                                        <p:strVal val="hidden"/>
                                      </p:to>
                                    </p:set>
                                  </p:childTnLst>
                                </p:cTn>
                              </p:par>
                              <p:par>
                                <p:cTn id="92" presetID="2" presetClass="exit" presetSubtype="4" fill="hold" nodeType="withEffect">
                                  <p:stCondLst>
                                    <p:cond delay="0"/>
                                  </p:stCondLst>
                                  <p:childTnLst>
                                    <p:anim calcmode="lin" valueType="num">
                                      <p:cBhvr additive="base">
                                        <p:cTn id="93" dur="500"/>
                                        <p:tgtEl>
                                          <p:spTgt spid="37"/>
                                        </p:tgtEl>
                                        <p:attrNameLst>
                                          <p:attrName>ppt_x</p:attrName>
                                        </p:attrNameLst>
                                      </p:cBhvr>
                                      <p:tavLst>
                                        <p:tav tm="0">
                                          <p:val>
                                            <p:strVal val="ppt_x"/>
                                          </p:val>
                                        </p:tav>
                                        <p:tav tm="100000">
                                          <p:val>
                                            <p:strVal val="ppt_x"/>
                                          </p:val>
                                        </p:tav>
                                      </p:tavLst>
                                    </p:anim>
                                    <p:anim calcmode="lin" valueType="num">
                                      <p:cBhvr additive="base">
                                        <p:cTn id="94" dur="500"/>
                                        <p:tgtEl>
                                          <p:spTgt spid="37"/>
                                        </p:tgtEl>
                                        <p:attrNameLst>
                                          <p:attrName>ppt_y</p:attrName>
                                        </p:attrNameLst>
                                      </p:cBhvr>
                                      <p:tavLst>
                                        <p:tav tm="0">
                                          <p:val>
                                            <p:strVal val="ppt_y"/>
                                          </p:val>
                                        </p:tav>
                                        <p:tav tm="100000">
                                          <p:val>
                                            <p:strVal val="1+ppt_h/2"/>
                                          </p:val>
                                        </p:tav>
                                      </p:tavLst>
                                    </p:anim>
                                    <p:set>
                                      <p:cBhvr>
                                        <p:cTn id="95" dur="1" fill="hold">
                                          <p:stCondLst>
                                            <p:cond delay="499"/>
                                          </p:stCondLst>
                                        </p:cTn>
                                        <p:tgtEl>
                                          <p:spTgt spid="37"/>
                                        </p:tgtEl>
                                        <p:attrNameLst>
                                          <p:attrName>style.visibility</p:attrName>
                                        </p:attrNameLst>
                                      </p:cBhvr>
                                      <p:to>
                                        <p:strVal val="hidden"/>
                                      </p:to>
                                    </p:set>
                                  </p:childTnLst>
                                </p:cTn>
                              </p:par>
                              <p:par>
                                <p:cTn id="96" presetID="2" presetClass="exit" presetSubtype="4" fill="hold" nodeType="withEffect">
                                  <p:stCondLst>
                                    <p:cond delay="0"/>
                                  </p:stCondLst>
                                  <p:childTnLst>
                                    <p:anim calcmode="lin" valueType="num">
                                      <p:cBhvr additive="base">
                                        <p:cTn id="97" dur="500"/>
                                        <p:tgtEl>
                                          <p:spTgt spid="29"/>
                                        </p:tgtEl>
                                        <p:attrNameLst>
                                          <p:attrName>ppt_x</p:attrName>
                                        </p:attrNameLst>
                                      </p:cBhvr>
                                      <p:tavLst>
                                        <p:tav tm="0">
                                          <p:val>
                                            <p:strVal val="ppt_x"/>
                                          </p:val>
                                        </p:tav>
                                        <p:tav tm="100000">
                                          <p:val>
                                            <p:strVal val="ppt_x"/>
                                          </p:val>
                                        </p:tav>
                                      </p:tavLst>
                                    </p:anim>
                                    <p:anim calcmode="lin" valueType="num">
                                      <p:cBhvr additive="base">
                                        <p:cTn id="98" dur="500"/>
                                        <p:tgtEl>
                                          <p:spTgt spid="29"/>
                                        </p:tgtEl>
                                        <p:attrNameLst>
                                          <p:attrName>ppt_y</p:attrName>
                                        </p:attrNameLst>
                                      </p:cBhvr>
                                      <p:tavLst>
                                        <p:tav tm="0">
                                          <p:val>
                                            <p:strVal val="ppt_y"/>
                                          </p:val>
                                        </p:tav>
                                        <p:tav tm="100000">
                                          <p:val>
                                            <p:strVal val="1+ppt_h/2"/>
                                          </p:val>
                                        </p:tav>
                                      </p:tavLst>
                                    </p:anim>
                                    <p:set>
                                      <p:cBhvr>
                                        <p:cTn id="99" dur="1" fill="hold">
                                          <p:stCondLst>
                                            <p:cond delay="499"/>
                                          </p:stCondLst>
                                        </p:cTn>
                                        <p:tgtEl>
                                          <p:spTgt spid="29"/>
                                        </p:tgtEl>
                                        <p:attrNameLst>
                                          <p:attrName>style.visibility</p:attrName>
                                        </p:attrNameLst>
                                      </p:cBhvr>
                                      <p:to>
                                        <p:strVal val="hidden"/>
                                      </p:to>
                                    </p:set>
                                  </p:childTnLst>
                                </p:cTn>
                              </p:par>
                              <p:par>
                                <p:cTn id="100" presetID="2" presetClass="exit" presetSubtype="4" fill="hold" nodeType="withEffect">
                                  <p:stCondLst>
                                    <p:cond delay="0"/>
                                  </p:stCondLst>
                                  <p:childTnLst>
                                    <p:anim calcmode="lin" valueType="num">
                                      <p:cBhvr additive="base">
                                        <p:cTn id="101" dur="500"/>
                                        <p:tgtEl>
                                          <p:spTgt spid="30"/>
                                        </p:tgtEl>
                                        <p:attrNameLst>
                                          <p:attrName>ppt_x</p:attrName>
                                        </p:attrNameLst>
                                      </p:cBhvr>
                                      <p:tavLst>
                                        <p:tav tm="0">
                                          <p:val>
                                            <p:strVal val="ppt_x"/>
                                          </p:val>
                                        </p:tav>
                                        <p:tav tm="100000">
                                          <p:val>
                                            <p:strVal val="ppt_x"/>
                                          </p:val>
                                        </p:tav>
                                      </p:tavLst>
                                    </p:anim>
                                    <p:anim calcmode="lin" valueType="num">
                                      <p:cBhvr additive="base">
                                        <p:cTn id="102" dur="500"/>
                                        <p:tgtEl>
                                          <p:spTgt spid="30"/>
                                        </p:tgtEl>
                                        <p:attrNameLst>
                                          <p:attrName>ppt_y</p:attrName>
                                        </p:attrNameLst>
                                      </p:cBhvr>
                                      <p:tavLst>
                                        <p:tav tm="0">
                                          <p:val>
                                            <p:strVal val="ppt_y"/>
                                          </p:val>
                                        </p:tav>
                                        <p:tav tm="100000">
                                          <p:val>
                                            <p:strVal val="1+ppt_h/2"/>
                                          </p:val>
                                        </p:tav>
                                      </p:tavLst>
                                    </p:anim>
                                    <p:set>
                                      <p:cBhvr>
                                        <p:cTn id="103" dur="1" fill="hold">
                                          <p:stCondLst>
                                            <p:cond delay="499"/>
                                          </p:stCondLst>
                                        </p:cTn>
                                        <p:tgtEl>
                                          <p:spTgt spid="30"/>
                                        </p:tgtEl>
                                        <p:attrNameLst>
                                          <p:attrName>style.visibility</p:attrName>
                                        </p:attrNameLst>
                                      </p:cBhvr>
                                      <p:to>
                                        <p:strVal val="hidden"/>
                                      </p:to>
                                    </p:set>
                                  </p:childTnLst>
                                </p:cTn>
                              </p:par>
                              <p:par>
                                <p:cTn id="104" presetID="2" presetClass="exit" presetSubtype="4" fill="hold" grpId="1" nodeType="withEffect">
                                  <p:stCondLst>
                                    <p:cond delay="0"/>
                                  </p:stCondLst>
                                  <p:childTnLst>
                                    <p:anim calcmode="lin" valueType="num">
                                      <p:cBhvr additive="base">
                                        <p:cTn id="105" dur="500"/>
                                        <p:tgtEl>
                                          <p:spTgt spid="23"/>
                                        </p:tgtEl>
                                        <p:attrNameLst>
                                          <p:attrName>ppt_x</p:attrName>
                                        </p:attrNameLst>
                                      </p:cBhvr>
                                      <p:tavLst>
                                        <p:tav tm="0">
                                          <p:val>
                                            <p:strVal val="ppt_x"/>
                                          </p:val>
                                        </p:tav>
                                        <p:tav tm="100000">
                                          <p:val>
                                            <p:strVal val="ppt_x"/>
                                          </p:val>
                                        </p:tav>
                                      </p:tavLst>
                                    </p:anim>
                                    <p:anim calcmode="lin" valueType="num">
                                      <p:cBhvr additive="base">
                                        <p:cTn id="106" dur="500"/>
                                        <p:tgtEl>
                                          <p:spTgt spid="23"/>
                                        </p:tgtEl>
                                        <p:attrNameLst>
                                          <p:attrName>ppt_y</p:attrName>
                                        </p:attrNameLst>
                                      </p:cBhvr>
                                      <p:tavLst>
                                        <p:tav tm="0">
                                          <p:val>
                                            <p:strVal val="ppt_y"/>
                                          </p:val>
                                        </p:tav>
                                        <p:tav tm="100000">
                                          <p:val>
                                            <p:strVal val="1+ppt_h/2"/>
                                          </p:val>
                                        </p:tav>
                                      </p:tavLst>
                                    </p:anim>
                                    <p:set>
                                      <p:cBhvr>
                                        <p:cTn id="107" dur="1" fill="hold">
                                          <p:stCondLst>
                                            <p:cond delay="499"/>
                                          </p:stCondLst>
                                        </p:cTn>
                                        <p:tgtEl>
                                          <p:spTgt spid="2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1">
                                            <p:txEl>
                                              <p:pRg st="1" end="1"/>
                                            </p:txEl>
                                          </p:spTgt>
                                        </p:tgtEl>
                                        <p:attrNameLst>
                                          <p:attrName>style.visibility</p:attrName>
                                        </p:attrNameLst>
                                      </p:cBhvr>
                                      <p:to>
                                        <p:strVal val="visible"/>
                                      </p:to>
                                    </p:set>
                                    <p:animEffect transition="in" filter="blinds(horizontal)">
                                      <p:cBhvr>
                                        <p:cTn id="112" dur="500"/>
                                        <p:tgtEl>
                                          <p:spTgt spid="21">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nodeType="clickEffect">
                                  <p:stCondLst>
                                    <p:cond delay="0"/>
                                  </p:stCondLst>
                                  <p:childTnLst>
                                    <p:animEffect transition="out" filter="blinds(horizontal)">
                                      <p:cBhvr>
                                        <p:cTn id="116" dur="500"/>
                                        <p:tgtEl>
                                          <p:spTgt spid="21">
                                            <p:txEl>
                                              <p:pRg st="1" end="1"/>
                                            </p:txEl>
                                          </p:spTgt>
                                        </p:tgtEl>
                                      </p:cBhvr>
                                    </p:animEffect>
                                    <p:set>
                                      <p:cBhvr>
                                        <p:cTn id="117" dur="1" fill="hold">
                                          <p:stCondLst>
                                            <p:cond delay="499"/>
                                          </p:stCondLst>
                                        </p:cTn>
                                        <p:tgtEl>
                                          <p:spTgt spid="21">
                                            <p:txEl>
                                              <p:pRg st="1" end="1"/>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3" nodeType="click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checkerboard(across)">
                                      <p:cBhvr>
                                        <p:cTn id="122" dur="500"/>
                                        <p:tgtEl>
                                          <p:spTgt spid="22"/>
                                        </p:tgtEl>
                                      </p:cBhvr>
                                    </p:animEffect>
                                  </p:childTnLst>
                                </p:cTn>
                              </p:par>
                              <p:par>
                                <p:cTn id="123" presetID="5" presetClass="entr" presetSubtype="10" fill="hold" grpId="3"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checkerboard(across)">
                                      <p:cBhvr>
                                        <p:cTn id="125" dur="500"/>
                                        <p:tgtEl>
                                          <p:spTgt spid="23"/>
                                        </p:tgtEl>
                                      </p:cBhvr>
                                    </p:animEffect>
                                  </p:childTnLst>
                                </p:cTn>
                              </p:par>
                              <p:par>
                                <p:cTn id="126" presetID="5" presetClass="entr" presetSubtype="10" fill="hold" grpId="3" nodeType="with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checkerboard(across)">
                                      <p:cBhvr>
                                        <p:cTn id="128" dur="500"/>
                                        <p:tgtEl>
                                          <p:spTgt spid="24"/>
                                        </p:tgtEl>
                                      </p:cBhvr>
                                    </p:animEffect>
                                  </p:childTnLst>
                                </p:cTn>
                              </p:par>
                              <p:par>
                                <p:cTn id="129" presetID="5" presetClass="entr" presetSubtype="10" fill="hold" grpId="3" nodeType="with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checkerboard(across)">
                                      <p:cBhvr>
                                        <p:cTn id="131" dur="500"/>
                                        <p:tgtEl>
                                          <p:spTgt spid="25"/>
                                        </p:tgtEl>
                                      </p:cBhvr>
                                    </p:animEffect>
                                  </p:childTnLst>
                                </p:cTn>
                              </p:par>
                              <p:par>
                                <p:cTn id="132" presetID="5" presetClass="entr" presetSubtype="10" fill="hold" nodeType="with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checkerboard(across)">
                                      <p:cBhvr>
                                        <p:cTn id="134" dur="500"/>
                                        <p:tgtEl>
                                          <p:spTgt spid="26"/>
                                        </p:tgtEl>
                                      </p:cBhvr>
                                    </p:animEffect>
                                  </p:childTnLst>
                                </p:cTn>
                              </p:par>
                              <p:par>
                                <p:cTn id="135" presetID="5" presetClass="entr" presetSubtype="10" fill="hold" nodeType="with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checkerboard(across)">
                                      <p:cBhvr>
                                        <p:cTn id="137" dur="500"/>
                                        <p:tgtEl>
                                          <p:spTgt spid="27"/>
                                        </p:tgtEl>
                                      </p:cBhvr>
                                    </p:animEffect>
                                  </p:childTnLst>
                                </p:cTn>
                              </p:par>
                              <p:par>
                                <p:cTn id="138" presetID="5" presetClass="entr" presetSubtype="10" fill="hold" nodeType="with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checkerboard(across)">
                                      <p:cBhvr>
                                        <p:cTn id="140" dur="500"/>
                                        <p:tgtEl>
                                          <p:spTgt spid="29"/>
                                        </p:tgtEl>
                                      </p:cBhvr>
                                    </p:animEffect>
                                  </p:childTnLst>
                                </p:cTn>
                              </p:par>
                              <p:par>
                                <p:cTn id="141" presetID="5" presetClass="entr" presetSubtype="10" fill="hold"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checkerboard(across)">
                                      <p:cBhvr>
                                        <p:cTn id="143" dur="500"/>
                                        <p:tgtEl>
                                          <p:spTgt spid="30"/>
                                        </p:tgtEl>
                                      </p:cBhvr>
                                    </p:animEffect>
                                  </p:childTnLst>
                                </p:cTn>
                              </p:par>
                              <p:par>
                                <p:cTn id="144" presetID="5" presetClass="entr" presetSubtype="10" fill="hold"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checkerboard(across)">
                                      <p:cBhvr>
                                        <p:cTn id="146" dur="500"/>
                                        <p:tgtEl>
                                          <p:spTgt spid="36"/>
                                        </p:tgtEl>
                                      </p:cBhvr>
                                    </p:animEffect>
                                  </p:childTnLst>
                                </p:cTn>
                              </p:par>
                              <p:par>
                                <p:cTn id="147" presetID="5" presetClass="entr" presetSubtype="10" fill="hold" nodeType="withEffect">
                                  <p:stCondLst>
                                    <p:cond delay="0"/>
                                  </p:stCondLst>
                                  <p:childTnLst>
                                    <p:set>
                                      <p:cBhvr>
                                        <p:cTn id="148" dur="1" fill="hold">
                                          <p:stCondLst>
                                            <p:cond delay="0"/>
                                          </p:stCondLst>
                                        </p:cTn>
                                        <p:tgtEl>
                                          <p:spTgt spid="37"/>
                                        </p:tgtEl>
                                        <p:attrNameLst>
                                          <p:attrName>style.visibility</p:attrName>
                                        </p:attrNameLst>
                                      </p:cBhvr>
                                      <p:to>
                                        <p:strVal val="visible"/>
                                      </p:to>
                                    </p:set>
                                    <p:animEffect transition="in" filter="checkerboard(across)">
                                      <p:cBhvr>
                                        <p:cTn id="149" dur="500"/>
                                        <p:tgtEl>
                                          <p:spTgt spid="37"/>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0" fill="hold" grpId="0" nodeType="click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fill="hold"/>
                                        <p:tgtEl>
                                          <p:spTgt spid="33"/>
                                        </p:tgtEl>
                                        <p:attrNameLst>
                                          <p:attrName>ppt_w</p:attrName>
                                        </p:attrNameLst>
                                      </p:cBhvr>
                                      <p:tavLst>
                                        <p:tav tm="0">
                                          <p:val>
                                            <p:fltVal val="0"/>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animEffect transition="in" filter="fade">
                                      <p:cBhvr>
                                        <p:cTn id="156" dur="500"/>
                                        <p:tgtEl>
                                          <p:spTgt spid="33"/>
                                        </p:tgtEl>
                                      </p:cBhvr>
                                    </p:animEffect>
                                  </p:childTnLst>
                                </p:cTn>
                              </p:par>
                            </p:childTnLst>
                          </p:cTn>
                        </p:par>
                      </p:childTnLst>
                    </p:cTn>
                  </p:par>
                  <p:par>
                    <p:cTn id="157" fill="hold">
                      <p:stCondLst>
                        <p:cond delay="indefinite"/>
                      </p:stCondLst>
                      <p:childTnLst>
                        <p:par>
                          <p:cTn id="158" fill="hold">
                            <p:stCondLst>
                              <p:cond delay="0"/>
                            </p:stCondLst>
                            <p:childTnLst>
                              <p:par>
                                <p:cTn id="159" presetID="53" presetClass="entr" presetSubtype="0" fill="hold" grpId="0" nodeType="clickEffect">
                                  <p:stCondLst>
                                    <p:cond delay="0"/>
                                  </p:stCondLst>
                                  <p:childTnLst>
                                    <p:set>
                                      <p:cBhvr>
                                        <p:cTn id="160" dur="1" fill="hold">
                                          <p:stCondLst>
                                            <p:cond delay="0"/>
                                          </p:stCondLst>
                                        </p:cTn>
                                        <p:tgtEl>
                                          <p:spTgt spid="32"/>
                                        </p:tgtEl>
                                        <p:attrNameLst>
                                          <p:attrName>style.visibility</p:attrName>
                                        </p:attrNameLst>
                                      </p:cBhvr>
                                      <p:to>
                                        <p:strVal val="visible"/>
                                      </p:to>
                                    </p:set>
                                    <p:anim calcmode="lin" valueType="num">
                                      <p:cBhvr>
                                        <p:cTn id="161" dur="500" fill="hold"/>
                                        <p:tgtEl>
                                          <p:spTgt spid="32"/>
                                        </p:tgtEl>
                                        <p:attrNameLst>
                                          <p:attrName>ppt_w</p:attrName>
                                        </p:attrNameLst>
                                      </p:cBhvr>
                                      <p:tavLst>
                                        <p:tav tm="0">
                                          <p:val>
                                            <p:fltVal val="0"/>
                                          </p:val>
                                        </p:tav>
                                        <p:tav tm="100000">
                                          <p:val>
                                            <p:strVal val="#ppt_w"/>
                                          </p:val>
                                        </p:tav>
                                      </p:tavLst>
                                    </p:anim>
                                    <p:anim calcmode="lin" valueType="num">
                                      <p:cBhvr>
                                        <p:cTn id="162" dur="500" fill="hold"/>
                                        <p:tgtEl>
                                          <p:spTgt spid="32"/>
                                        </p:tgtEl>
                                        <p:attrNameLst>
                                          <p:attrName>ppt_h</p:attrName>
                                        </p:attrNameLst>
                                      </p:cBhvr>
                                      <p:tavLst>
                                        <p:tav tm="0">
                                          <p:val>
                                            <p:fltVal val="0"/>
                                          </p:val>
                                        </p:tav>
                                        <p:tav tm="100000">
                                          <p:val>
                                            <p:strVal val="#ppt_h"/>
                                          </p:val>
                                        </p:tav>
                                      </p:tavLst>
                                    </p:anim>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ntr" presetSubtype="10" fill="hold" nodeType="clickEffect">
                                  <p:stCondLst>
                                    <p:cond delay="0"/>
                                  </p:stCondLst>
                                  <p:childTnLst>
                                    <p:set>
                                      <p:cBhvr>
                                        <p:cTn id="167" dur="1" fill="hold">
                                          <p:stCondLst>
                                            <p:cond delay="0"/>
                                          </p:stCondLst>
                                        </p:cTn>
                                        <p:tgtEl>
                                          <p:spTgt spid="28"/>
                                        </p:tgtEl>
                                        <p:attrNameLst>
                                          <p:attrName>style.visibility</p:attrName>
                                        </p:attrNameLst>
                                      </p:cBhvr>
                                      <p:to>
                                        <p:strVal val="visible"/>
                                      </p:to>
                                    </p:set>
                                    <p:animEffect transition="in" filter="checkerboard(across)">
                                      <p:cBhvr>
                                        <p:cTn id="168" dur="500"/>
                                        <p:tgtEl>
                                          <p:spTgt spid="28"/>
                                        </p:tgtEl>
                                      </p:cBhvr>
                                    </p:animEffect>
                                  </p:childTnLst>
                                </p:cTn>
                              </p:par>
                            </p:childTnLst>
                          </p:cTn>
                        </p:par>
                      </p:childTnLst>
                    </p:cTn>
                  </p:par>
                  <p:par>
                    <p:cTn id="169" fill="hold">
                      <p:stCondLst>
                        <p:cond delay="indefinite"/>
                      </p:stCondLst>
                      <p:childTnLst>
                        <p:par>
                          <p:cTn id="170" fill="hold">
                            <p:stCondLst>
                              <p:cond delay="0"/>
                            </p:stCondLst>
                            <p:childTnLst>
                              <p:par>
                                <p:cTn id="171" presetID="5" presetClass="entr" presetSubtype="10" fill="hold" nodeType="clickEffect">
                                  <p:stCondLst>
                                    <p:cond delay="0"/>
                                  </p:stCondLst>
                                  <p:childTnLst>
                                    <p:set>
                                      <p:cBhvr>
                                        <p:cTn id="172" dur="1" fill="hold">
                                          <p:stCondLst>
                                            <p:cond delay="0"/>
                                          </p:stCondLst>
                                        </p:cTn>
                                        <p:tgtEl>
                                          <p:spTgt spid="31"/>
                                        </p:tgtEl>
                                        <p:attrNameLst>
                                          <p:attrName>style.visibility</p:attrName>
                                        </p:attrNameLst>
                                      </p:cBhvr>
                                      <p:to>
                                        <p:strVal val="visible"/>
                                      </p:to>
                                    </p:set>
                                    <p:animEffect transition="in" filter="checkerboard(across)">
                                      <p:cBhvr>
                                        <p:cTn id="173" dur="500"/>
                                        <p:tgtEl>
                                          <p:spTgt spid="31"/>
                                        </p:tgtEl>
                                      </p:cBhvr>
                                    </p:animEffect>
                                  </p:childTnLst>
                                </p:cTn>
                              </p:par>
                            </p:childTnLst>
                          </p:cTn>
                        </p:par>
                      </p:childTnLst>
                    </p:cTn>
                  </p:par>
                  <p:par>
                    <p:cTn id="174" fill="hold">
                      <p:stCondLst>
                        <p:cond delay="indefinite"/>
                      </p:stCondLst>
                      <p:childTnLst>
                        <p:par>
                          <p:cTn id="175" fill="hold">
                            <p:stCondLst>
                              <p:cond delay="0"/>
                            </p:stCondLst>
                            <p:childTnLst>
                              <p:par>
                                <p:cTn id="176" presetID="5" presetClass="entr" presetSubtype="10" fill="hold" nodeType="click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checkerboard(across)">
                                      <p:cBhvr>
                                        <p:cTn id="178" dur="500"/>
                                        <p:tgtEl>
                                          <p:spTgt spid="34"/>
                                        </p:tgtEl>
                                      </p:cBhvr>
                                    </p:animEffect>
                                  </p:childTnLst>
                                </p:cTn>
                              </p:par>
                            </p:childTnLst>
                          </p:cTn>
                        </p:par>
                      </p:childTnLst>
                    </p:cTn>
                  </p:par>
                  <p:par>
                    <p:cTn id="179" fill="hold">
                      <p:stCondLst>
                        <p:cond delay="indefinite"/>
                      </p:stCondLst>
                      <p:childTnLst>
                        <p:par>
                          <p:cTn id="180" fill="hold">
                            <p:stCondLst>
                              <p:cond delay="0"/>
                            </p:stCondLst>
                            <p:childTnLst>
                              <p:par>
                                <p:cTn id="181" presetID="5" presetClass="entr" presetSubtype="10" fill="hold" nodeType="clickEffect">
                                  <p:stCondLst>
                                    <p:cond delay="0"/>
                                  </p:stCondLst>
                                  <p:childTnLst>
                                    <p:set>
                                      <p:cBhvr>
                                        <p:cTn id="182" dur="1" fill="hold">
                                          <p:stCondLst>
                                            <p:cond delay="0"/>
                                          </p:stCondLst>
                                        </p:cTn>
                                        <p:tgtEl>
                                          <p:spTgt spid="35"/>
                                        </p:tgtEl>
                                        <p:attrNameLst>
                                          <p:attrName>style.visibility</p:attrName>
                                        </p:attrNameLst>
                                      </p:cBhvr>
                                      <p:to>
                                        <p:strVal val="visible"/>
                                      </p:to>
                                    </p:set>
                                    <p:animEffect transition="in" filter="checkerboard(across)">
                                      <p:cBhvr>
                                        <p:cTn id="183" dur="500"/>
                                        <p:tgtEl>
                                          <p:spTgt spid="35"/>
                                        </p:tgtEl>
                                      </p:cBhvr>
                                    </p:animEffect>
                                  </p:childTnLst>
                                </p:cTn>
                              </p:par>
                            </p:childTnLst>
                          </p:cTn>
                        </p:par>
                      </p:childTnLst>
                    </p:cTn>
                  </p:par>
                  <p:par>
                    <p:cTn id="184" fill="hold">
                      <p:stCondLst>
                        <p:cond delay="indefinite"/>
                      </p:stCondLst>
                      <p:childTnLst>
                        <p:par>
                          <p:cTn id="185" fill="hold">
                            <p:stCondLst>
                              <p:cond delay="0"/>
                            </p:stCondLst>
                            <p:childTnLst>
                              <p:par>
                                <p:cTn id="186" presetID="2" presetClass="exit" presetSubtype="4" fill="hold" grpId="4" nodeType="clickEffect">
                                  <p:stCondLst>
                                    <p:cond delay="0"/>
                                  </p:stCondLst>
                                  <p:childTnLst>
                                    <p:anim calcmode="lin" valueType="num">
                                      <p:cBhvr additive="base">
                                        <p:cTn id="187" dur="500"/>
                                        <p:tgtEl>
                                          <p:spTgt spid="22"/>
                                        </p:tgtEl>
                                        <p:attrNameLst>
                                          <p:attrName>ppt_x</p:attrName>
                                        </p:attrNameLst>
                                      </p:cBhvr>
                                      <p:tavLst>
                                        <p:tav tm="0">
                                          <p:val>
                                            <p:strVal val="ppt_x"/>
                                          </p:val>
                                        </p:tav>
                                        <p:tav tm="100000">
                                          <p:val>
                                            <p:strVal val="ppt_x"/>
                                          </p:val>
                                        </p:tav>
                                      </p:tavLst>
                                    </p:anim>
                                    <p:anim calcmode="lin" valueType="num">
                                      <p:cBhvr additive="base">
                                        <p:cTn id="188" dur="500"/>
                                        <p:tgtEl>
                                          <p:spTgt spid="22"/>
                                        </p:tgtEl>
                                        <p:attrNameLst>
                                          <p:attrName>ppt_y</p:attrName>
                                        </p:attrNameLst>
                                      </p:cBhvr>
                                      <p:tavLst>
                                        <p:tav tm="0">
                                          <p:val>
                                            <p:strVal val="ppt_y"/>
                                          </p:val>
                                        </p:tav>
                                        <p:tav tm="100000">
                                          <p:val>
                                            <p:strVal val="1+ppt_h/2"/>
                                          </p:val>
                                        </p:tav>
                                      </p:tavLst>
                                    </p:anim>
                                    <p:set>
                                      <p:cBhvr>
                                        <p:cTn id="189" dur="1" fill="hold">
                                          <p:stCondLst>
                                            <p:cond delay="499"/>
                                          </p:stCondLst>
                                        </p:cTn>
                                        <p:tgtEl>
                                          <p:spTgt spid="22"/>
                                        </p:tgtEl>
                                        <p:attrNameLst>
                                          <p:attrName>style.visibility</p:attrName>
                                        </p:attrNameLst>
                                      </p:cBhvr>
                                      <p:to>
                                        <p:strVal val="hidden"/>
                                      </p:to>
                                    </p:set>
                                  </p:childTnLst>
                                </p:cTn>
                              </p:par>
                              <p:par>
                                <p:cTn id="190" presetID="2" presetClass="exit" presetSubtype="4" fill="hold" grpId="4" nodeType="withEffect">
                                  <p:stCondLst>
                                    <p:cond delay="0"/>
                                  </p:stCondLst>
                                  <p:childTnLst>
                                    <p:anim calcmode="lin" valueType="num">
                                      <p:cBhvr additive="base">
                                        <p:cTn id="191" dur="500"/>
                                        <p:tgtEl>
                                          <p:spTgt spid="23"/>
                                        </p:tgtEl>
                                        <p:attrNameLst>
                                          <p:attrName>ppt_x</p:attrName>
                                        </p:attrNameLst>
                                      </p:cBhvr>
                                      <p:tavLst>
                                        <p:tav tm="0">
                                          <p:val>
                                            <p:strVal val="ppt_x"/>
                                          </p:val>
                                        </p:tav>
                                        <p:tav tm="100000">
                                          <p:val>
                                            <p:strVal val="ppt_x"/>
                                          </p:val>
                                        </p:tav>
                                      </p:tavLst>
                                    </p:anim>
                                    <p:anim calcmode="lin" valueType="num">
                                      <p:cBhvr additive="base">
                                        <p:cTn id="192" dur="500"/>
                                        <p:tgtEl>
                                          <p:spTgt spid="23"/>
                                        </p:tgtEl>
                                        <p:attrNameLst>
                                          <p:attrName>ppt_y</p:attrName>
                                        </p:attrNameLst>
                                      </p:cBhvr>
                                      <p:tavLst>
                                        <p:tav tm="0">
                                          <p:val>
                                            <p:strVal val="ppt_y"/>
                                          </p:val>
                                        </p:tav>
                                        <p:tav tm="100000">
                                          <p:val>
                                            <p:strVal val="1+ppt_h/2"/>
                                          </p:val>
                                        </p:tav>
                                      </p:tavLst>
                                    </p:anim>
                                    <p:set>
                                      <p:cBhvr>
                                        <p:cTn id="193" dur="1" fill="hold">
                                          <p:stCondLst>
                                            <p:cond delay="499"/>
                                          </p:stCondLst>
                                        </p:cTn>
                                        <p:tgtEl>
                                          <p:spTgt spid="23"/>
                                        </p:tgtEl>
                                        <p:attrNameLst>
                                          <p:attrName>style.visibility</p:attrName>
                                        </p:attrNameLst>
                                      </p:cBhvr>
                                      <p:to>
                                        <p:strVal val="hidden"/>
                                      </p:to>
                                    </p:set>
                                  </p:childTnLst>
                                </p:cTn>
                              </p:par>
                              <p:par>
                                <p:cTn id="194" presetID="2" presetClass="exit" presetSubtype="4" fill="hold" grpId="4" nodeType="withEffect">
                                  <p:stCondLst>
                                    <p:cond delay="0"/>
                                  </p:stCondLst>
                                  <p:childTnLst>
                                    <p:anim calcmode="lin" valueType="num">
                                      <p:cBhvr additive="base">
                                        <p:cTn id="195" dur="500"/>
                                        <p:tgtEl>
                                          <p:spTgt spid="24"/>
                                        </p:tgtEl>
                                        <p:attrNameLst>
                                          <p:attrName>ppt_x</p:attrName>
                                        </p:attrNameLst>
                                      </p:cBhvr>
                                      <p:tavLst>
                                        <p:tav tm="0">
                                          <p:val>
                                            <p:strVal val="ppt_x"/>
                                          </p:val>
                                        </p:tav>
                                        <p:tav tm="100000">
                                          <p:val>
                                            <p:strVal val="ppt_x"/>
                                          </p:val>
                                        </p:tav>
                                      </p:tavLst>
                                    </p:anim>
                                    <p:anim calcmode="lin" valueType="num">
                                      <p:cBhvr additive="base">
                                        <p:cTn id="196" dur="500"/>
                                        <p:tgtEl>
                                          <p:spTgt spid="24"/>
                                        </p:tgtEl>
                                        <p:attrNameLst>
                                          <p:attrName>ppt_y</p:attrName>
                                        </p:attrNameLst>
                                      </p:cBhvr>
                                      <p:tavLst>
                                        <p:tav tm="0">
                                          <p:val>
                                            <p:strVal val="ppt_y"/>
                                          </p:val>
                                        </p:tav>
                                        <p:tav tm="100000">
                                          <p:val>
                                            <p:strVal val="1+ppt_h/2"/>
                                          </p:val>
                                        </p:tav>
                                      </p:tavLst>
                                    </p:anim>
                                    <p:set>
                                      <p:cBhvr>
                                        <p:cTn id="197" dur="1" fill="hold">
                                          <p:stCondLst>
                                            <p:cond delay="499"/>
                                          </p:stCondLst>
                                        </p:cTn>
                                        <p:tgtEl>
                                          <p:spTgt spid="24"/>
                                        </p:tgtEl>
                                        <p:attrNameLst>
                                          <p:attrName>style.visibility</p:attrName>
                                        </p:attrNameLst>
                                      </p:cBhvr>
                                      <p:to>
                                        <p:strVal val="hidden"/>
                                      </p:to>
                                    </p:set>
                                  </p:childTnLst>
                                </p:cTn>
                              </p:par>
                              <p:par>
                                <p:cTn id="198" presetID="2" presetClass="exit" presetSubtype="4" fill="hold" grpId="4" nodeType="withEffect">
                                  <p:stCondLst>
                                    <p:cond delay="0"/>
                                  </p:stCondLst>
                                  <p:childTnLst>
                                    <p:anim calcmode="lin" valueType="num">
                                      <p:cBhvr additive="base">
                                        <p:cTn id="199" dur="500"/>
                                        <p:tgtEl>
                                          <p:spTgt spid="25"/>
                                        </p:tgtEl>
                                        <p:attrNameLst>
                                          <p:attrName>ppt_x</p:attrName>
                                        </p:attrNameLst>
                                      </p:cBhvr>
                                      <p:tavLst>
                                        <p:tav tm="0">
                                          <p:val>
                                            <p:strVal val="ppt_x"/>
                                          </p:val>
                                        </p:tav>
                                        <p:tav tm="100000">
                                          <p:val>
                                            <p:strVal val="ppt_x"/>
                                          </p:val>
                                        </p:tav>
                                      </p:tavLst>
                                    </p:anim>
                                    <p:anim calcmode="lin" valueType="num">
                                      <p:cBhvr additive="base">
                                        <p:cTn id="200" dur="500"/>
                                        <p:tgtEl>
                                          <p:spTgt spid="25"/>
                                        </p:tgtEl>
                                        <p:attrNameLst>
                                          <p:attrName>ppt_y</p:attrName>
                                        </p:attrNameLst>
                                      </p:cBhvr>
                                      <p:tavLst>
                                        <p:tav tm="0">
                                          <p:val>
                                            <p:strVal val="ppt_y"/>
                                          </p:val>
                                        </p:tav>
                                        <p:tav tm="100000">
                                          <p:val>
                                            <p:strVal val="1+ppt_h/2"/>
                                          </p:val>
                                        </p:tav>
                                      </p:tavLst>
                                    </p:anim>
                                    <p:set>
                                      <p:cBhvr>
                                        <p:cTn id="201" dur="1" fill="hold">
                                          <p:stCondLst>
                                            <p:cond delay="499"/>
                                          </p:stCondLst>
                                        </p:cTn>
                                        <p:tgtEl>
                                          <p:spTgt spid="25"/>
                                        </p:tgtEl>
                                        <p:attrNameLst>
                                          <p:attrName>style.visibility</p:attrName>
                                        </p:attrNameLst>
                                      </p:cBhvr>
                                      <p:to>
                                        <p:strVal val="hidden"/>
                                      </p:to>
                                    </p:set>
                                  </p:childTnLst>
                                </p:cTn>
                              </p:par>
                              <p:par>
                                <p:cTn id="202" presetID="2" presetClass="exit" presetSubtype="4" fill="hold" nodeType="withEffect">
                                  <p:stCondLst>
                                    <p:cond delay="0"/>
                                  </p:stCondLst>
                                  <p:childTnLst>
                                    <p:anim calcmode="lin" valueType="num">
                                      <p:cBhvr additive="base">
                                        <p:cTn id="203" dur="500"/>
                                        <p:tgtEl>
                                          <p:spTgt spid="26"/>
                                        </p:tgtEl>
                                        <p:attrNameLst>
                                          <p:attrName>ppt_x</p:attrName>
                                        </p:attrNameLst>
                                      </p:cBhvr>
                                      <p:tavLst>
                                        <p:tav tm="0">
                                          <p:val>
                                            <p:strVal val="ppt_x"/>
                                          </p:val>
                                        </p:tav>
                                        <p:tav tm="100000">
                                          <p:val>
                                            <p:strVal val="ppt_x"/>
                                          </p:val>
                                        </p:tav>
                                      </p:tavLst>
                                    </p:anim>
                                    <p:anim calcmode="lin" valueType="num">
                                      <p:cBhvr additive="base">
                                        <p:cTn id="204" dur="500"/>
                                        <p:tgtEl>
                                          <p:spTgt spid="26"/>
                                        </p:tgtEl>
                                        <p:attrNameLst>
                                          <p:attrName>ppt_y</p:attrName>
                                        </p:attrNameLst>
                                      </p:cBhvr>
                                      <p:tavLst>
                                        <p:tav tm="0">
                                          <p:val>
                                            <p:strVal val="ppt_y"/>
                                          </p:val>
                                        </p:tav>
                                        <p:tav tm="100000">
                                          <p:val>
                                            <p:strVal val="1+ppt_h/2"/>
                                          </p:val>
                                        </p:tav>
                                      </p:tavLst>
                                    </p:anim>
                                    <p:set>
                                      <p:cBhvr>
                                        <p:cTn id="205" dur="1" fill="hold">
                                          <p:stCondLst>
                                            <p:cond delay="499"/>
                                          </p:stCondLst>
                                        </p:cTn>
                                        <p:tgtEl>
                                          <p:spTgt spid="26"/>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27"/>
                                        </p:tgtEl>
                                        <p:attrNameLst>
                                          <p:attrName>ppt_x</p:attrName>
                                        </p:attrNameLst>
                                      </p:cBhvr>
                                      <p:tavLst>
                                        <p:tav tm="0">
                                          <p:val>
                                            <p:strVal val="ppt_x"/>
                                          </p:val>
                                        </p:tav>
                                        <p:tav tm="100000">
                                          <p:val>
                                            <p:strVal val="ppt_x"/>
                                          </p:val>
                                        </p:tav>
                                      </p:tavLst>
                                    </p:anim>
                                    <p:anim calcmode="lin" valueType="num">
                                      <p:cBhvr additive="base">
                                        <p:cTn id="208" dur="500"/>
                                        <p:tgtEl>
                                          <p:spTgt spid="27"/>
                                        </p:tgtEl>
                                        <p:attrNameLst>
                                          <p:attrName>ppt_y</p:attrName>
                                        </p:attrNameLst>
                                      </p:cBhvr>
                                      <p:tavLst>
                                        <p:tav tm="0">
                                          <p:val>
                                            <p:strVal val="ppt_y"/>
                                          </p:val>
                                        </p:tav>
                                        <p:tav tm="100000">
                                          <p:val>
                                            <p:strVal val="1+ppt_h/2"/>
                                          </p:val>
                                        </p:tav>
                                      </p:tavLst>
                                    </p:anim>
                                    <p:set>
                                      <p:cBhvr>
                                        <p:cTn id="209" dur="1" fill="hold">
                                          <p:stCondLst>
                                            <p:cond delay="499"/>
                                          </p:stCondLst>
                                        </p:cTn>
                                        <p:tgtEl>
                                          <p:spTgt spid="27"/>
                                        </p:tgtEl>
                                        <p:attrNameLst>
                                          <p:attrName>style.visibility</p:attrName>
                                        </p:attrNameLst>
                                      </p:cBhvr>
                                      <p:to>
                                        <p:strVal val="hidden"/>
                                      </p:to>
                                    </p:set>
                                  </p:childTnLst>
                                </p:cTn>
                              </p:par>
                              <p:par>
                                <p:cTn id="210" presetID="2" presetClass="exit" presetSubtype="4" fill="hold" nodeType="withEffect">
                                  <p:stCondLst>
                                    <p:cond delay="0"/>
                                  </p:stCondLst>
                                  <p:childTnLst>
                                    <p:anim calcmode="lin" valueType="num">
                                      <p:cBhvr additive="base">
                                        <p:cTn id="211" dur="500"/>
                                        <p:tgtEl>
                                          <p:spTgt spid="28"/>
                                        </p:tgtEl>
                                        <p:attrNameLst>
                                          <p:attrName>ppt_x</p:attrName>
                                        </p:attrNameLst>
                                      </p:cBhvr>
                                      <p:tavLst>
                                        <p:tav tm="0">
                                          <p:val>
                                            <p:strVal val="ppt_x"/>
                                          </p:val>
                                        </p:tav>
                                        <p:tav tm="100000">
                                          <p:val>
                                            <p:strVal val="ppt_x"/>
                                          </p:val>
                                        </p:tav>
                                      </p:tavLst>
                                    </p:anim>
                                    <p:anim calcmode="lin" valueType="num">
                                      <p:cBhvr additive="base">
                                        <p:cTn id="212" dur="500"/>
                                        <p:tgtEl>
                                          <p:spTgt spid="28"/>
                                        </p:tgtEl>
                                        <p:attrNameLst>
                                          <p:attrName>ppt_y</p:attrName>
                                        </p:attrNameLst>
                                      </p:cBhvr>
                                      <p:tavLst>
                                        <p:tav tm="0">
                                          <p:val>
                                            <p:strVal val="ppt_y"/>
                                          </p:val>
                                        </p:tav>
                                        <p:tav tm="100000">
                                          <p:val>
                                            <p:strVal val="1+ppt_h/2"/>
                                          </p:val>
                                        </p:tav>
                                      </p:tavLst>
                                    </p:anim>
                                    <p:set>
                                      <p:cBhvr>
                                        <p:cTn id="213" dur="1" fill="hold">
                                          <p:stCondLst>
                                            <p:cond delay="499"/>
                                          </p:stCondLst>
                                        </p:cTn>
                                        <p:tgtEl>
                                          <p:spTgt spid="28"/>
                                        </p:tgtEl>
                                        <p:attrNameLst>
                                          <p:attrName>style.visibility</p:attrName>
                                        </p:attrNameLst>
                                      </p:cBhvr>
                                      <p:to>
                                        <p:strVal val="hidden"/>
                                      </p:to>
                                    </p:set>
                                  </p:childTnLst>
                                </p:cTn>
                              </p:par>
                              <p:par>
                                <p:cTn id="214" presetID="2" presetClass="exit" presetSubtype="4" fill="hold" nodeType="withEffect">
                                  <p:stCondLst>
                                    <p:cond delay="0"/>
                                  </p:stCondLst>
                                  <p:childTnLst>
                                    <p:anim calcmode="lin" valueType="num">
                                      <p:cBhvr additive="base">
                                        <p:cTn id="215" dur="500"/>
                                        <p:tgtEl>
                                          <p:spTgt spid="29"/>
                                        </p:tgtEl>
                                        <p:attrNameLst>
                                          <p:attrName>ppt_x</p:attrName>
                                        </p:attrNameLst>
                                      </p:cBhvr>
                                      <p:tavLst>
                                        <p:tav tm="0">
                                          <p:val>
                                            <p:strVal val="ppt_x"/>
                                          </p:val>
                                        </p:tav>
                                        <p:tav tm="100000">
                                          <p:val>
                                            <p:strVal val="ppt_x"/>
                                          </p:val>
                                        </p:tav>
                                      </p:tavLst>
                                    </p:anim>
                                    <p:anim calcmode="lin" valueType="num">
                                      <p:cBhvr additive="base">
                                        <p:cTn id="216" dur="500"/>
                                        <p:tgtEl>
                                          <p:spTgt spid="29"/>
                                        </p:tgtEl>
                                        <p:attrNameLst>
                                          <p:attrName>ppt_y</p:attrName>
                                        </p:attrNameLst>
                                      </p:cBhvr>
                                      <p:tavLst>
                                        <p:tav tm="0">
                                          <p:val>
                                            <p:strVal val="ppt_y"/>
                                          </p:val>
                                        </p:tav>
                                        <p:tav tm="100000">
                                          <p:val>
                                            <p:strVal val="1+ppt_h/2"/>
                                          </p:val>
                                        </p:tav>
                                      </p:tavLst>
                                    </p:anim>
                                    <p:set>
                                      <p:cBhvr>
                                        <p:cTn id="217" dur="1" fill="hold">
                                          <p:stCondLst>
                                            <p:cond delay="499"/>
                                          </p:stCondLst>
                                        </p:cTn>
                                        <p:tgtEl>
                                          <p:spTgt spid="29"/>
                                        </p:tgtEl>
                                        <p:attrNameLst>
                                          <p:attrName>style.visibility</p:attrName>
                                        </p:attrNameLst>
                                      </p:cBhvr>
                                      <p:to>
                                        <p:strVal val="hidden"/>
                                      </p:to>
                                    </p:set>
                                  </p:childTnLst>
                                </p:cTn>
                              </p:par>
                              <p:par>
                                <p:cTn id="218" presetID="2" presetClass="exit" presetSubtype="4" fill="hold" nodeType="withEffect">
                                  <p:stCondLst>
                                    <p:cond delay="0"/>
                                  </p:stCondLst>
                                  <p:childTnLst>
                                    <p:anim calcmode="lin" valueType="num">
                                      <p:cBhvr additive="base">
                                        <p:cTn id="219" dur="500"/>
                                        <p:tgtEl>
                                          <p:spTgt spid="30"/>
                                        </p:tgtEl>
                                        <p:attrNameLst>
                                          <p:attrName>ppt_x</p:attrName>
                                        </p:attrNameLst>
                                      </p:cBhvr>
                                      <p:tavLst>
                                        <p:tav tm="0">
                                          <p:val>
                                            <p:strVal val="ppt_x"/>
                                          </p:val>
                                        </p:tav>
                                        <p:tav tm="100000">
                                          <p:val>
                                            <p:strVal val="ppt_x"/>
                                          </p:val>
                                        </p:tav>
                                      </p:tavLst>
                                    </p:anim>
                                    <p:anim calcmode="lin" valueType="num">
                                      <p:cBhvr additive="base">
                                        <p:cTn id="220" dur="500"/>
                                        <p:tgtEl>
                                          <p:spTgt spid="30"/>
                                        </p:tgtEl>
                                        <p:attrNameLst>
                                          <p:attrName>ppt_y</p:attrName>
                                        </p:attrNameLst>
                                      </p:cBhvr>
                                      <p:tavLst>
                                        <p:tav tm="0">
                                          <p:val>
                                            <p:strVal val="ppt_y"/>
                                          </p:val>
                                        </p:tav>
                                        <p:tav tm="100000">
                                          <p:val>
                                            <p:strVal val="1+ppt_h/2"/>
                                          </p:val>
                                        </p:tav>
                                      </p:tavLst>
                                    </p:anim>
                                    <p:set>
                                      <p:cBhvr>
                                        <p:cTn id="221" dur="1" fill="hold">
                                          <p:stCondLst>
                                            <p:cond delay="499"/>
                                          </p:stCondLst>
                                        </p:cTn>
                                        <p:tgtEl>
                                          <p:spTgt spid="30"/>
                                        </p:tgtEl>
                                        <p:attrNameLst>
                                          <p:attrName>style.visibility</p:attrName>
                                        </p:attrNameLst>
                                      </p:cBhvr>
                                      <p:to>
                                        <p:strVal val="hidden"/>
                                      </p:to>
                                    </p:set>
                                  </p:childTnLst>
                                </p:cTn>
                              </p:par>
                              <p:par>
                                <p:cTn id="222" presetID="2" presetClass="exit" presetSubtype="4" fill="hold" nodeType="withEffect">
                                  <p:stCondLst>
                                    <p:cond delay="0"/>
                                  </p:stCondLst>
                                  <p:childTnLst>
                                    <p:anim calcmode="lin" valueType="num">
                                      <p:cBhvr additive="base">
                                        <p:cTn id="223" dur="500"/>
                                        <p:tgtEl>
                                          <p:spTgt spid="31"/>
                                        </p:tgtEl>
                                        <p:attrNameLst>
                                          <p:attrName>ppt_x</p:attrName>
                                        </p:attrNameLst>
                                      </p:cBhvr>
                                      <p:tavLst>
                                        <p:tav tm="0">
                                          <p:val>
                                            <p:strVal val="ppt_x"/>
                                          </p:val>
                                        </p:tav>
                                        <p:tav tm="100000">
                                          <p:val>
                                            <p:strVal val="ppt_x"/>
                                          </p:val>
                                        </p:tav>
                                      </p:tavLst>
                                    </p:anim>
                                    <p:anim calcmode="lin" valueType="num">
                                      <p:cBhvr additive="base">
                                        <p:cTn id="224" dur="500"/>
                                        <p:tgtEl>
                                          <p:spTgt spid="31"/>
                                        </p:tgtEl>
                                        <p:attrNameLst>
                                          <p:attrName>ppt_y</p:attrName>
                                        </p:attrNameLst>
                                      </p:cBhvr>
                                      <p:tavLst>
                                        <p:tav tm="0">
                                          <p:val>
                                            <p:strVal val="ppt_y"/>
                                          </p:val>
                                        </p:tav>
                                        <p:tav tm="100000">
                                          <p:val>
                                            <p:strVal val="1+ppt_h/2"/>
                                          </p:val>
                                        </p:tav>
                                      </p:tavLst>
                                    </p:anim>
                                    <p:set>
                                      <p:cBhvr>
                                        <p:cTn id="225" dur="1" fill="hold">
                                          <p:stCondLst>
                                            <p:cond delay="499"/>
                                          </p:stCondLst>
                                        </p:cTn>
                                        <p:tgtEl>
                                          <p:spTgt spid="31"/>
                                        </p:tgtEl>
                                        <p:attrNameLst>
                                          <p:attrName>style.visibility</p:attrName>
                                        </p:attrNameLst>
                                      </p:cBhvr>
                                      <p:to>
                                        <p:strVal val="hidden"/>
                                      </p:to>
                                    </p:set>
                                  </p:childTnLst>
                                </p:cTn>
                              </p:par>
                              <p:par>
                                <p:cTn id="226" presetID="2" presetClass="exit" presetSubtype="4" fill="hold" grpId="2" nodeType="withEffect">
                                  <p:stCondLst>
                                    <p:cond delay="0"/>
                                  </p:stCondLst>
                                  <p:childTnLst>
                                    <p:anim calcmode="lin" valueType="num">
                                      <p:cBhvr additive="base">
                                        <p:cTn id="227" dur="500"/>
                                        <p:tgtEl>
                                          <p:spTgt spid="32"/>
                                        </p:tgtEl>
                                        <p:attrNameLst>
                                          <p:attrName>ppt_x</p:attrName>
                                        </p:attrNameLst>
                                      </p:cBhvr>
                                      <p:tavLst>
                                        <p:tav tm="0">
                                          <p:val>
                                            <p:strVal val="ppt_x"/>
                                          </p:val>
                                        </p:tav>
                                        <p:tav tm="100000">
                                          <p:val>
                                            <p:strVal val="ppt_x"/>
                                          </p:val>
                                        </p:tav>
                                      </p:tavLst>
                                    </p:anim>
                                    <p:anim calcmode="lin" valueType="num">
                                      <p:cBhvr additive="base">
                                        <p:cTn id="228" dur="500"/>
                                        <p:tgtEl>
                                          <p:spTgt spid="32"/>
                                        </p:tgtEl>
                                        <p:attrNameLst>
                                          <p:attrName>ppt_y</p:attrName>
                                        </p:attrNameLst>
                                      </p:cBhvr>
                                      <p:tavLst>
                                        <p:tav tm="0">
                                          <p:val>
                                            <p:strVal val="ppt_y"/>
                                          </p:val>
                                        </p:tav>
                                        <p:tav tm="100000">
                                          <p:val>
                                            <p:strVal val="1+ppt_h/2"/>
                                          </p:val>
                                        </p:tav>
                                      </p:tavLst>
                                    </p:anim>
                                    <p:set>
                                      <p:cBhvr>
                                        <p:cTn id="229" dur="1" fill="hold">
                                          <p:stCondLst>
                                            <p:cond delay="499"/>
                                          </p:stCondLst>
                                        </p:cTn>
                                        <p:tgtEl>
                                          <p:spTgt spid="32"/>
                                        </p:tgtEl>
                                        <p:attrNameLst>
                                          <p:attrName>style.visibility</p:attrName>
                                        </p:attrNameLst>
                                      </p:cBhvr>
                                      <p:to>
                                        <p:strVal val="hidden"/>
                                      </p:to>
                                    </p:set>
                                  </p:childTnLst>
                                </p:cTn>
                              </p:par>
                              <p:par>
                                <p:cTn id="230" presetID="2" presetClass="exit" presetSubtype="4" fill="hold" grpId="2" nodeType="withEffect">
                                  <p:stCondLst>
                                    <p:cond delay="0"/>
                                  </p:stCondLst>
                                  <p:childTnLst>
                                    <p:anim calcmode="lin" valueType="num">
                                      <p:cBhvr additive="base">
                                        <p:cTn id="231" dur="500"/>
                                        <p:tgtEl>
                                          <p:spTgt spid="33"/>
                                        </p:tgtEl>
                                        <p:attrNameLst>
                                          <p:attrName>ppt_x</p:attrName>
                                        </p:attrNameLst>
                                      </p:cBhvr>
                                      <p:tavLst>
                                        <p:tav tm="0">
                                          <p:val>
                                            <p:strVal val="ppt_x"/>
                                          </p:val>
                                        </p:tav>
                                        <p:tav tm="100000">
                                          <p:val>
                                            <p:strVal val="ppt_x"/>
                                          </p:val>
                                        </p:tav>
                                      </p:tavLst>
                                    </p:anim>
                                    <p:anim calcmode="lin" valueType="num">
                                      <p:cBhvr additive="base">
                                        <p:cTn id="232" dur="500"/>
                                        <p:tgtEl>
                                          <p:spTgt spid="33"/>
                                        </p:tgtEl>
                                        <p:attrNameLst>
                                          <p:attrName>ppt_y</p:attrName>
                                        </p:attrNameLst>
                                      </p:cBhvr>
                                      <p:tavLst>
                                        <p:tav tm="0">
                                          <p:val>
                                            <p:strVal val="ppt_y"/>
                                          </p:val>
                                        </p:tav>
                                        <p:tav tm="100000">
                                          <p:val>
                                            <p:strVal val="1+ppt_h/2"/>
                                          </p:val>
                                        </p:tav>
                                      </p:tavLst>
                                    </p:anim>
                                    <p:set>
                                      <p:cBhvr>
                                        <p:cTn id="233" dur="1" fill="hold">
                                          <p:stCondLst>
                                            <p:cond delay="499"/>
                                          </p:stCondLst>
                                        </p:cTn>
                                        <p:tgtEl>
                                          <p:spTgt spid="33"/>
                                        </p:tgtEl>
                                        <p:attrNameLst>
                                          <p:attrName>style.visibility</p:attrName>
                                        </p:attrNameLst>
                                      </p:cBhvr>
                                      <p:to>
                                        <p:strVal val="hidden"/>
                                      </p:to>
                                    </p:set>
                                  </p:childTnLst>
                                </p:cTn>
                              </p:par>
                              <p:par>
                                <p:cTn id="234" presetID="2" presetClass="exit" presetSubtype="4" fill="hold" nodeType="withEffect">
                                  <p:stCondLst>
                                    <p:cond delay="0"/>
                                  </p:stCondLst>
                                  <p:childTnLst>
                                    <p:anim calcmode="lin" valueType="num">
                                      <p:cBhvr additive="base">
                                        <p:cTn id="235" dur="500"/>
                                        <p:tgtEl>
                                          <p:spTgt spid="34"/>
                                        </p:tgtEl>
                                        <p:attrNameLst>
                                          <p:attrName>ppt_x</p:attrName>
                                        </p:attrNameLst>
                                      </p:cBhvr>
                                      <p:tavLst>
                                        <p:tav tm="0">
                                          <p:val>
                                            <p:strVal val="ppt_x"/>
                                          </p:val>
                                        </p:tav>
                                        <p:tav tm="100000">
                                          <p:val>
                                            <p:strVal val="ppt_x"/>
                                          </p:val>
                                        </p:tav>
                                      </p:tavLst>
                                    </p:anim>
                                    <p:anim calcmode="lin" valueType="num">
                                      <p:cBhvr additive="base">
                                        <p:cTn id="236" dur="500"/>
                                        <p:tgtEl>
                                          <p:spTgt spid="34"/>
                                        </p:tgtEl>
                                        <p:attrNameLst>
                                          <p:attrName>ppt_y</p:attrName>
                                        </p:attrNameLst>
                                      </p:cBhvr>
                                      <p:tavLst>
                                        <p:tav tm="0">
                                          <p:val>
                                            <p:strVal val="ppt_y"/>
                                          </p:val>
                                        </p:tav>
                                        <p:tav tm="100000">
                                          <p:val>
                                            <p:strVal val="1+ppt_h/2"/>
                                          </p:val>
                                        </p:tav>
                                      </p:tavLst>
                                    </p:anim>
                                    <p:set>
                                      <p:cBhvr>
                                        <p:cTn id="237" dur="1" fill="hold">
                                          <p:stCondLst>
                                            <p:cond delay="499"/>
                                          </p:stCondLst>
                                        </p:cTn>
                                        <p:tgtEl>
                                          <p:spTgt spid="34"/>
                                        </p:tgtEl>
                                        <p:attrNameLst>
                                          <p:attrName>style.visibility</p:attrName>
                                        </p:attrNameLst>
                                      </p:cBhvr>
                                      <p:to>
                                        <p:strVal val="hidden"/>
                                      </p:to>
                                    </p:set>
                                  </p:childTnLst>
                                </p:cTn>
                              </p:par>
                              <p:par>
                                <p:cTn id="238" presetID="2" presetClass="exit" presetSubtype="4" fill="hold" nodeType="withEffect">
                                  <p:stCondLst>
                                    <p:cond delay="0"/>
                                  </p:stCondLst>
                                  <p:childTnLst>
                                    <p:anim calcmode="lin" valueType="num">
                                      <p:cBhvr additive="base">
                                        <p:cTn id="239" dur="500"/>
                                        <p:tgtEl>
                                          <p:spTgt spid="35"/>
                                        </p:tgtEl>
                                        <p:attrNameLst>
                                          <p:attrName>ppt_x</p:attrName>
                                        </p:attrNameLst>
                                      </p:cBhvr>
                                      <p:tavLst>
                                        <p:tav tm="0">
                                          <p:val>
                                            <p:strVal val="ppt_x"/>
                                          </p:val>
                                        </p:tav>
                                        <p:tav tm="100000">
                                          <p:val>
                                            <p:strVal val="ppt_x"/>
                                          </p:val>
                                        </p:tav>
                                      </p:tavLst>
                                    </p:anim>
                                    <p:anim calcmode="lin" valueType="num">
                                      <p:cBhvr additive="base">
                                        <p:cTn id="240" dur="500"/>
                                        <p:tgtEl>
                                          <p:spTgt spid="35"/>
                                        </p:tgtEl>
                                        <p:attrNameLst>
                                          <p:attrName>ppt_y</p:attrName>
                                        </p:attrNameLst>
                                      </p:cBhvr>
                                      <p:tavLst>
                                        <p:tav tm="0">
                                          <p:val>
                                            <p:strVal val="ppt_y"/>
                                          </p:val>
                                        </p:tav>
                                        <p:tav tm="100000">
                                          <p:val>
                                            <p:strVal val="1+ppt_h/2"/>
                                          </p:val>
                                        </p:tav>
                                      </p:tavLst>
                                    </p:anim>
                                    <p:set>
                                      <p:cBhvr>
                                        <p:cTn id="241" dur="1" fill="hold">
                                          <p:stCondLst>
                                            <p:cond delay="499"/>
                                          </p:stCondLst>
                                        </p:cTn>
                                        <p:tgtEl>
                                          <p:spTgt spid="35"/>
                                        </p:tgtEl>
                                        <p:attrNameLst>
                                          <p:attrName>style.visibility</p:attrName>
                                        </p:attrNameLst>
                                      </p:cBhvr>
                                      <p:to>
                                        <p:strVal val="hidden"/>
                                      </p:to>
                                    </p:set>
                                  </p:childTnLst>
                                </p:cTn>
                              </p:par>
                              <p:par>
                                <p:cTn id="242" presetID="2" presetClass="exit" presetSubtype="4" fill="hold" nodeType="withEffect">
                                  <p:stCondLst>
                                    <p:cond delay="0"/>
                                  </p:stCondLst>
                                  <p:childTnLst>
                                    <p:anim calcmode="lin" valueType="num">
                                      <p:cBhvr additive="base">
                                        <p:cTn id="243" dur="500"/>
                                        <p:tgtEl>
                                          <p:spTgt spid="36"/>
                                        </p:tgtEl>
                                        <p:attrNameLst>
                                          <p:attrName>ppt_x</p:attrName>
                                        </p:attrNameLst>
                                      </p:cBhvr>
                                      <p:tavLst>
                                        <p:tav tm="0">
                                          <p:val>
                                            <p:strVal val="ppt_x"/>
                                          </p:val>
                                        </p:tav>
                                        <p:tav tm="100000">
                                          <p:val>
                                            <p:strVal val="ppt_x"/>
                                          </p:val>
                                        </p:tav>
                                      </p:tavLst>
                                    </p:anim>
                                    <p:anim calcmode="lin" valueType="num">
                                      <p:cBhvr additive="base">
                                        <p:cTn id="244" dur="500"/>
                                        <p:tgtEl>
                                          <p:spTgt spid="36"/>
                                        </p:tgtEl>
                                        <p:attrNameLst>
                                          <p:attrName>ppt_y</p:attrName>
                                        </p:attrNameLst>
                                      </p:cBhvr>
                                      <p:tavLst>
                                        <p:tav tm="0">
                                          <p:val>
                                            <p:strVal val="ppt_y"/>
                                          </p:val>
                                        </p:tav>
                                        <p:tav tm="100000">
                                          <p:val>
                                            <p:strVal val="1+ppt_h/2"/>
                                          </p:val>
                                        </p:tav>
                                      </p:tavLst>
                                    </p:anim>
                                    <p:set>
                                      <p:cBhvr>
                                        <p:cTn id="245" dur="1" fill="hold">
                                          <p:stCondLst>
                                            <p:cond delay="499"/>
                                          </p:stCondLst>
                                        </p:cTn>
                                        <p:tgtEl>
                                          <p:spTgt spid="36"/>
                                        </p:tgtEl>
                                        <p:attrNameLst>
                                          <p:attrName>style.visibility</p:attrName>
                                        </p:attrNameLst>
                                      </p:cBhvr>
                                      <p:to>
                                        <p:strVal val="hidden"/>
                                      </p:to>
                                    </p:set>
                                  </p:childTnLst>
                                </p:cTn>
                              </p:par>
                              <p:par>
                                <p:cTn id="246" presetID="2" presetClass="exit" presetSubtype="4" fill="hold" nodeType="withEffect">
                                  <p:stCondLst>
                                    <p:cond delay="0"/>
                                  </p:stCondLst>
                                  <p:childTnLst>
                                    <p:anim calcmode="lin" valueType="num">
                                      <p:cBhvr additive="base">
                                        <p:cTn id="247" dur="500"/>
                                        <p:tgtEl>
                                          <p:spTgt spid="37"/>
                                        </p:tgtEl>
                                        <p:attrNameLst>
                                          <p:attrName>ppt_x</p:attrName>
                                        </p:attrNameLst>
                                      </p:cBhvr>
                                      <p:tavLst>
                                        <p:tav tm="0">
                                          <p:val>
                                            <p:strVal val="ppt_x"/>
                                          </p:val>
                                        </p:tav>
                                        <p:tav tm="100000">
                                          <p:val>
                                            <p:strVal val="ppt_x"/>
                                          </p:val>
                                        </p:tav>
                                      </p:tavLst>
                                    </p:anim>
                                    <p:anim calcmode="lin" valueType="num">
                                      <p:cBhvr additive="base">
                                        <p:cTn id="248" dur="500"/>
                                        <p:tgtEl>
                                          <p:spTgt spid="37"/>
                                        </p:tgtEl>
                                        <p:attrNameLst>
                                          <p:attrName>ppt_y</p:attrName>
                                        </p:attrNameLst>
                                      </p:cBhvr>
                                      <p:tavLst>
                                        <p:tav tm="0">
                                          <p:val>
                                            <p:strVal val="ppt_y"/>
                                          </p:val>
                                        </p:tav>
                                        <p:tav tm="100000">
                                          <p:val>
                                            <p:strVal val="1+ppt_h/2"/>
                                          </p:val>
                                        </p:tav>
                                      </p:tavLst>
                                    </p:anim>
                                    <p:set>
                                      <p:cBhvr>
                                        <p:cTn id="249" dur="1" fill="hold">
                                          <p:stCondLst>
                                            <p:cond delay="499"/>
                                          </p:stCondLst>
                                        </p:cTn>
                                        <p:tgtEl>
                                          <p:spTgt spid="37"/>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3" presetClass="entr" presetSubtype="10" fill="hold" nodeType="clickEffect">
                                  <p:stCondLst>
                                    <p:cond delay="0"/>
                                  </p:stCondLst>
                                  <p:childTnLst>
                                    <p:set>
                                      <p:cBhvr>
                                        <p:cTn id="253" dur="1" fill="hold">
                                          <p:stCondLst>
                                            <p:cond delay="0"/>
                                          </p:stCondLst>
                                        </p:cTn>
                                        <p:tgtEl>
                                          <p:spTgt spid="21">
                                            <p:txEl>
                                              <p:pRg st="2" end="2"/>
                                            </p:txEl>
                                          </p:spTgt>
                                        </p:tgtEl>
                                        <p:attrNameLst>
                                          <p:attrName>style.visibility</p:attrName>
                                        </p:attrNameLst>
                                      </p:cBhvr>
                                      <p:to>
                                        <p:strVal val="visible"/>
                                      </p:to>
                                    </p:set>
                                    <p:animEffect transition="in" filter="blinds(horizontal)">
                                      <p:cBhvr>
                                        <p:cTn id="254" dur="500"/>
                                        <p:tgtEl>
                                          <p:spTgt spid="21">
                                            <p:txEl>
                                              <p:pRg st="2" end="2"/>
                                            </p:txEl>
                                          </p:spTgt>
                                        </p:tgtEl>
                                      </p:cBhvr>
                                    </p:animEffect>
                                  </p:childTnLst>
                                </p:cTn>
                              </p:par>
                            </p:childTnLst>
                          </p:cTn>
                        </p:par>
                      </p:childTnLst>
                    </p:cTn>
                  </p:par>
                  <p:par>
                    <p:cTn id="255" fill="hold">
                      <p:stCondLst>
                        <p:cond delay="indefinite"/>
                      </p:stCondLst>
                      <p:childTnLst>
                        <p:par>
                          <p:cTn id="256" fill="hold">
                            <p:stCondLst>
                              <p:cond delay="0"/>
                            </p:stCondLst>
                            <p:childTnLst>
                              <p:par>
                                <p:cTn id="257" presetID="3" presetClass="exit" presetSubtype="10" fill="hold" nodeType="clickEffect">
                                  <p:stCondLst>
                                    <p:cond delay="0"/>
                                  </p:stCondLst>
                                  <p:childTnLst>
                                    <p:animEffect transition="out" filter="blinds(horizontal)">
                                      <p:cBhvr>
                                        <p:cTn id="258" dur="500"/>
                                        <p:tgtEl>
                                          <p:spTgt spid="21">
                                            <p:txEl>
                                              <p:pRg st="2" end="2"/>
                                            </p:txEl>
                                          </p:spTgt>
                                        </p:tgtEl>
                                      </p:cBhvr>
                                    </p:animEffect>
                                    <p:set>
                                      <p:cBhvr>
                                        <p:cTn id="259" dur="1" fill="hold">
                                          <p:stCondLst>
                                            <p:cond delay="499"/>
                                          </p:stCondLst>
                                        </p:cTn>
                                        <p:tgtEl>
                                          <p:spTgt spid="21">
                                            <p:txEl>
                                              <p:pRg st="2" end="2"/>
                                            </p:txEl>
                                          </p:spTgt>
                                        </p:tgtEl>
                                        <p:attrNameLst>
                                          <p:attrName>style.visibility</p:attrName>
                                        </p:attrNameLst>
                                      </p:cBhvr>
                                      <p:to>
                                        <p:strVal val="hidden"/>
                                      </p:to>
                                    </p:set>
                                  </p:childTnLst>
                                </p:cTn>
                              </p:par>
                              <p:par>
                                <p:cTn id="260" presetID="3" presetClass="entr" presetSubtype="10" fill="hold" nodeType="withEffect">
                                  <p:stCondLst>
                                    <p:cond delay="0"/>
                                  </p:stCondLst>
                                  <p:childTnLst>
                                    <p:set>
                                      <p:cBhvr>
                                        <p:cTn id="261" dur="1" fill="hold">
                                          <p:stCondLst>
                                            <p:cond delay="0"/>
                                          </p:stCondLst>
                                        </p:cTn>
                                        <p:tgtEl>
                                          <p:spTgt spid="21">
                                            <p:txEl>
                                              <p:pRg st="3" end="3"/>
                                            </p:txEl>
                                          </p:spTgt>
                                        </p:tgtEl>
                                        <p:attrNameLst>
                                          <p:attrName>style.visibility</p:attrName>
                                        </p:attrNameLst>
                                      </p:cBhvr>
                                      <p:to>
                                        <p:strVal val="visible"/>
                                      </p:to>
                                    </p:set>
                                    <p:animEffect transition="in" filter="blinds(horizontal)">
                                      <p:cBhvr>
                                        <p:cTn id="262" dur="500"/>
                                        <p:tgtEl>
                                          <p:spTgt spid="21">
                                            <p:txEl>
                                              <p:pRg st="3" end="3"/>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nodeType="clickEffect">
                                  <p:stCondLst>
                                    <p:cond delay="0"/>
                                  </p:stCondLst>
                                  <p:childTnLst>
                                    <p:animEffect transition="out" filter="blinds(horizontal)">
                                      <p:cBhvr>
                                        <p:cTn id="266" dur="500"/>
                                        <p:tgtEl>
                                          <p:spTgt spid="21">
                                            <p:txEl>
                                              <p:pRg st="3" end="3"/>
                                            </p:txEl>
                                          </p:spTgt>
                                        </p:tgtEl>
                                      </p:cBhvr>
                                    </p:animEffect>
                                    <p:set>
                                      <p:cBhvr>
                                        <p:cTn id="267" dur="1" fill="hold">
                                          <p:stCondLst>
                                            <p:cond delay="499"/>
                                          </p:stCondLst>
                                        </p:cTn>
                                        <p:tgtEl>
                                          <p:spTgt spid="21">
                                            <p:txEl>
                                              <p:pRg st="3" end="3"/>
                                            </p:txEl>
                                          </p:spTgt>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3" presetClass="entr" presetSubtype="10" fill="hold" grpId="2" nodeType="clickEffect">
                                  <p:stCondLst>
                                    <p:cond delay="0"/>
                                  </p:stCondLst>
                                  <p:childTnLst>
                                    <p:set>
                                      <p:cBhvr>
                                        <p:cTn id="271" dur="1" fill="hold">
                                          <p:stCondLst>
                                            <p:cond delay="0"/>
                                          </p:stCondLst>
                                        </p:cTn>
                                        <p:tgtEl>
                                          <p:spTgt spid="22"/>
                                        </p:tgtEl>
                                        <p:attrNameLst>
                                          <p:attrName>style.visibility</p:attrName>
                                        </p:attrNameLst>
                                      </p:cBhvr>
                                      <p:to>
                                        <p:strVal val="visible"/>
                                      </p:to>
                                    </p:set>
                                    <p:animEffect transition="in" filter="blinds(horizontal)">
                                      <p:cBhvr>
                                        <p:cTn id="272" dur="500"/>
                                        <p:tgtEl>
                                          <p:spTgt spid="22"/>
                                        </p:tgtEl>
                                      </p:cBhvr>
                                    </p:animEffect>
                                  </p:childTnLst>
                                </p:cTn>
                              </p:par>
                              <p:par>
                                <p:cTn id="273" presetID="3" presetClass="entr" presetSubtype="10" fill="hold" grpId="2" nodeType="withEffect">
                                  <p:stCondLst>
                                    <p:cond delay="0"/>
                                  </p:stCondLst>
                                  <p:childTnLst>
                                    <p:set>
                                      <p:cBhvr>
                                        <p:cTn id="274" dur="1" fill="hold">
                                          <p:stCondLst>
                                            <p:cond delay="0"/>
                                          </p:stCondLst>
                                        </p:cTn>
                                        <p:tgtEl>
                                          <p:spTgt spid="23"/>
                                        </p:tgtEl>
                                        <p:attrNameLst>
                                          <p:attrName>style.visibility</p:attrName>
                                        </p:attrNameLst>
                                      </p:cBhvr>
                                      <p:to>
                                        <p:strVal val="visible"/>
                                      </p:to>
                                    </p:set>
                                    <p:animEffect transition="in" filter="blinds(horizontal)">
                                      <p:cBhvr>
                                        <p:cTn id="275" dur="500"/>
                                        <p:tgtEl>
                                          <p:spTgt spid="23"/>
                                        </p:tgtEl>
                                      </p:cBhvr>
                                    </p:animEffect>
                                  </p:childTnLst>
                                </p:cTn>
                              </p:par>
                              <p:par>
                                <p:cTn id="276" presetID="3" presetClass="entr" presetSubtype="10" fill="hold" grpId="2" nodeType="withEffect">
                                  <p:stCondLst>
                                    <p:cond delay="0"/>
                                  </p:stCondLst>
                                  <p:childTnLst>
                                    <p:set>
                                      <p:cBhvr>
                                        <p:cTn id="277" dur="1" fill="hold">
                                          <p:stCondLst>
                                            <p:cond delay="0"/>
                                          </p:stCondLst>
                                        </p:cTn>
                                        <p:tgtEl>
                                          <p:spTgt spid="24"/>
                                        </p:tgtEl>
                                        <p:attrNameLst>
                                          <p:attrName>style.visibility</p:attrName>
                                        </p:attrNameLst>
                                      </p:cBhvr>
                                      <p:to>
                                        <p:strVal val="visible"/>
                                      </p:to>
                                    </p:set>
                                    <p:animEffect transition="in" filter="blinds(horizontal)">
                                      <p:cBhvr>
                                        <p:cTn id="278" dur="500"/>
                                        <p:tgtEl>
                                          <p:spTgt spid="24"/>
                                        </p:tgtEl>
                                      </p:cBhvr>
                                    </p:animEffect>
                                  </p:childTnLst>
                                </p:cTn>
                              </p:par>
                              <p:par>
                                <p:cTn id="279" presetID="3" presetClass="entr" presetSubtype="10" fill="hold" grpId="2" nodeType="withEffect">
                                  <p:stCondLst>
                                    <p:cond delay="0"/>
                                  </p:stCondLst>
                                  <p:childTnLst>
                                    <p:set>
                                      <p:cBhvr>
                                        <p:cTn id="280" dur="1" fill="hold">
                                          <p:stCondLst>
                                            <p:cond delay="0"/>
                                          </p:stCondLst>
                                        </p:cTn>
                                        <p:tgtEl>
                                          <p:spTgt spid="25"/>
                                        </p:tgtEl>
                                        <p:attrNameLst>
                                          <p:attrName>style.visibility</p:attrName>
                                        </p:attrNameLst>
                                      </p:cBhvr>
                                      <p:to>
                                        <p:strVal val="visible"/>
                                      </p:to>
                                    </p:set>
                                    <p:animEffect transition="in" filter="blinds(horizontal)">
                                      <p:cBhvr>
                                        <p:cTn id="281" dur="500"/>
                                        <p:tgtEl>
                                          <p:spTgt spid="25"/>
                                        </p:tgtEl>
                                      </p:cBhvr>
                                    </p:animEffect>
                                  </p:childTnLst>
                                </p:cTn>
                              </p:par>
                              <p:par>
                                <p:cTn id="282" presetID="3" presetClass="entr" presetSubtype="10" fill="hold" nodeType="withEffect">
                                  <p:stCondLst>
                                    <p:cond delay="0"/>
                                  </p:stCondLst>
                                  <p:childTnLst>
                                    <p:set>
                                      <p:cBhvr>
                                        <p:cTn id="283" dur="1" fill="hold">
                                          <p:stCondLst>
                                            <p:cond delay="0"/>
                                          </p:stCondLst>
                                        </p:cTn>
                                        <p:tgtEl>
                                          <p:spTgt spid="26"/>
                                        </p:tgtEl>
                                        <p:attrNameLst>
                                          <p:attrName>style.visibility</p:attrName>
                                        </p:attrNameLst>
                                      </p:cBhvr>
                                      <p:to>
                                        <p:strVal val="visible"/>
                                      </p:to>
                                    </p:set>
                                    <p:animEffect transition="in" filter="blinds(horizontal)">
                                      <p:cBhvr>
                                        <p:cTn id="284" dur="500"/>
                                        <p:tgtEl>
                                          <p:spTgt spid="26"/>
                                        </p:tgtEl>
                                      </p:cBhvr>
                                    </p:animEffect>
                                  </p:childTnLst>
                                </p:cTn>
                              </p:par>
                              <p:par>
                                <p:cTn id="285" presetID="3" presetClass="entr" presetSubtype="10" fill="hold" nodeType="withEffect">
                                  <p:stCondLst>
                                    <p:cond delay="0"/>
                                  </p:stCondLst>
                                  <p:childTnLst>
                                    <p:set>
                                      <p:cBhvr>
                                        <p:cTn id="286" dur="1" fill="hold">
                                          <p:stCondLst>
                                            <p:cond delay="0"/>
                                          </p:stCondLst>
                                        </p:cTn>
                                        <p:tgtEl>
                                          <p:spTgt spid="27"/>
                                        </p:tgtEl>
                                        <p:attrNameLst>
                                          <p:attrName>style.visibility</p:attrName>
                                        </p:attrNameLst>
                                      </p:cBhvr>
                                      <p:to>
                                        <p:strVal val="visible"/>
                                      </p:to>
                                    </p:set>
                                    <p:animEffect transition="in" filter="blinds(horizontal)">
                                      <p:cBhvr>
                                        <p:cTn id="287" dur="500"/>
                                        <p:tgtEl>
                                          <p:spTgt spid="27"/>
                                        </p:tgtEl>
                                      </p:cBhvr>
                                    </p:animEffect>
                                  </p:childTnLst>
                                </p:cTn>
                              </p:par>
                              <p:par>
                                <p:cTn id="288" presetID="3" presetClass="entr" presetSubtype="10" fill="hold" nodeType="withEffect">
                                  <p:stCondLst>
                                    <p:cond delay="0"/>
                                  </p:stCondLst>
                                  <p:childTnLst>
                                    <p:set>
                                      <p:cBhvr>
                                        <p:cTn id="289" dur="1" fill="hold">
                                          <p:stCondLst>
                                            <p:cond delay="0"/>
                                          </p:stCondLst>
                                        </p:cTn>
                                        <p:tgtEl>
                                          <p:spTgt spid="28"/>
                                        </p:tgtEl>
                                        <p:attrNameLst>
                                          <p:attrName>style.visibility</p:attrName>
                                        </p:attrNameLst>
                                      </p:cBhvr>
                                      <p:to>
                                        <p:strVal val="visible"/>
                                      </p:to>
                                    </p:set>
                                    <p:animEffect transition="in" filter="blinds(horizontal)">
                                      <p:cBhvr>
                                        <p:cTn id="290" dur="500"/>
                                        <p:tgtEl>
                                          <p:spTgt spid="28"/>
                                        </p:tgtEl>
                                      </p:cBhvr>
                                    </p:animEffect>
                                  </p:childTnLst>
                                </p:cTn>
                              </p:par>
                              <p:par>
                                <p:cTn id="291" presetID="3" presetClass="entr" presetSubtype="10" fill="hold" nodeType="withEffect">
                                  <p:stCondLst>
                                    <p:cond delay="0"/>
                                  </p:stCondLst>
                                  <p:childTnLst>
                                    <p:set>
                                      <p:cBhvr>
                                        <p:cTn id="292" dur="1" fill="hold">
                                          <p:stCondLst>
                                            <p:cond delay="0"/>
                                          </p:stCondLst>
                                        </p:cTn>
                                        <p:tgtEl>
                                          <p:spTgt spid="29"/>
                                        </p:tgtEl>
                                        <p:attrNameLst>
                                          <p:attrName>style.visibility</p:attrName>
                                        </p:attrNameLst>
                                      </p:cBhvr>
                                      <p:to>
                                        <p:strVal val="visible"/>
                                      </p:to>
                                    </p:set>
                                    <p:animEffect transition="in" filter="blinds(horizontal)">
                                      <p:cBhvr>
                                        <p:cTn id="293" dur="500"/>
                                        <p:tgtEl>
                                          <p:spTgt spid="29"/>
                                        </p:tgtEl>
                                      </p:cBhvr>
                                    </p:animEffect>
                                  </p:childTnLst>
                                </p:cTn>
                              </p:par>
                              <p:par>
                                <p:cTn id="294" presetID="3" presetClass="entr" presetSubtype="10" fill="hold" nodeType="withEffect">
                                  <p:stCondLst>
                                    <p:cond delay="0"/>
                                  </p:stCondLst>
                                  <p:childTnLst>
                                    <p:set>
                                      <p:cBhvr>
                                        <p:cTn id="295" dur="1" fill="hold">
                                          <p:stCondLst>
                                            <p:cond delay="0"/>
                                          </p:stCondLst>
                                        </p:cTn>
                                        <p:tgtEl>
                                          <p:spTgt spid="30"/>
                                        </p:tgtEl>
                                        <p:attrNameLst>
                                          <p:attrName>style.visibility</p:attrName>
                                        </p:attrNameLst>
                                      </p:cBhvr>
                                      <p:to>
                                        <p:strVal val="visible"/>
                                      </p:to>
                                    </p:set>
                                    <p:animEffect transition="in" filter="blinds(horizontal)">
                                      <p:cBhvr>
                                        <p:cTn id="296" dur="500"/>
                                        <p:tgtEl>
                                          <p:spTgt spid="30"/>
                                        </p:tgtEl>
                                      </p:cBhvr>
                                    </p:animEffect>
                                  </p:childTnLst>
                                </p:cTn>
                              </p:par>
                              <p:par>
                                <p:cTn id="297" presetID="3" presetClass="entr" presetSubtype="10" fill="hold" nodeType="withEffect">
                                  <p:stCondLst>
                                    <p:cond delay="0"/>
                                  </p:stCondLst>
                                  <p:childTnLst>
                                    <p:set>
                                      <p:cBhvr>
                                        <p:cTn id="298" dur="1" fill="hold">
                                          <p:stCondLst>
                                            <p:cond delay="0"/>
                                          </p:stCondLst>
                                        </p:cTn>
                                        <p:tgtEl>
                                          <p:spTgt spid="31"/>
                                        </p:tgtEl>
                                        <p:attrNameLst>
                                          <p:attrName>style.visibility</p:attrName>
                                        </p:attrNameLst>
                                      </p:cBhvr>
                                      <p:to>
                                        <p:strVal val="visible"/>
                                      </p:to>
                                    </p:set>
                                    <p:animEffect transition="in" filter="blinds(horizontal)">
                                      <p:cBhvr>
                                        <p:cTn id="299" dur="500"/>
                                        <p:tgtEl>
                                          <p:spTgt spid="31"/>
                                        </p:tgtEl>
                                      </p:cBhvr>
                                    </p:animEffect>
                                  </p:childTnLst>
                                </p:cTn>
                              </p:par>
                              <p:par>
                                <p:cTn id="300" presetID="3" presetClass="entr" presetSubtype="10" fill="hold" grpId="1" nodeType="withEffect">
                                  <p:stCondLst>
                                    <p:cond delay="0"/>
                                  </p:stCondLst>
                                  <p:childTnLst>
                                    <p:set>
                                      <p:cBhvr>
                                        <p:cTn id="301" dur="1" fill="hold">
                                          <p:stCondLst>
                                            <p:cond delay="0"/>
                                          </p:stCondLst>
                                        </p:cTn>
                                        <p:tgtEl>
                                          <p:spTgt spid="32"/>
                                        </p:tgtEl>
                                        <p:attrNameLst>
                                          <p:attrName>style.visibility</p:attrName>
                                        </p:attrNameLst>
                                      </p:cBhvr>
                                      <p:to>
                                        <p:strVal val="visible"/>
                                      </p:to>
                                    </p:set>
                                    <p:animEffect transition="in" filter="blinds(horizontal)">
                                      <p:cBhvr>
                                        <p:cTn id="302" dur="500"/>
                                        <p:tgtEl>
                                          <p:spTgt spid="32"/>
                                        </p:tgtEl>
                                      </p:cBhvr>
                                    </p:animEffect>
                                  </p:childTnLst>
                                </p:cTn>
                              </p:par>
                              <p:par>
                                <p:cTn id="303" presetID="3" presetClass="entr" presetSubtype="10" fill="hold" grpId="1" nodeType="withEffect">
                                  <p:stCondLst>
                                    <p:cond delay="0"/>
                                  </p:stCondLst>
                                  <p:childTnLst>
                                    <p:set>
                                      <p:cBhvr>
                                        <p:cTn id="304" dur="1" fill="hold">
                                          <p:stCondLst>
                                            <p:cond delay="0"/>
                                          </p:stCondLst>
                                        </p:cTn>
                                        <p:tgtEl>
                                          <p:spTgt spid="33"/>
                                        </p:tgtEl>
                                        <p:attrNameLst>
                                          <p:attrName>style.visibility</p:attrName>
                                        </p:attrNameLst>
                                      </p:cBhvr>
                                      <p:to>
                                        <p:strVal val="visible"/>
                                      </p:to>
                                    </p:set>
                                    <p:animEffect transition="in" filter="blinds(horizontal)">
                                      <p:cBhvr>
                                        <p:cTn id="305" dur="500"/>
                                        <p:tgtEl>
                                          <p:spTgt spid="33"/>
                                        </p:tgtEl>
                                      </p:cBhvr>
                                    </p:animEffect>
                                  </p:childTnLst>
                                </p:cTn>
                              </p:par>
                              <p:par>
                                <p:cTn id="306" presetID="3" presetClass="entr" presetSubtype="10" fill="hold" nodeType="withEffect">
                                  <p:stCondLst>
                                    <p:cond delay="0"/>
                                  </p:stCondLst>
                                  <p:childTnLst>
                                    <p:set>
                                      <p:cBhvr>
                                        <p:cTn id="307" dur="1" fill="hold">
                                          <p:stCondLst>
                                            <p:cond delay="0"/>
                                          </p:stCondLst>
                                        </p:cTn>
                                        <p:tgtEl>
                                          <p:spTgt spid="34"/>
                                        </p:tgtEl>
                                        <p:attrNameLst>
                                          <p:attrName>style.visibility</p:attrName>
                                        </p:attrNameLst>
                                      </p:cBhvr>
                                      <p:to>
                                        <p:strVal val="visible"/>
                                      </p:to>
                                    </p:set>
                                    <p:animEffect transition="in" filter="blinds(horizontal)">
                                      <p:cBhvr>
                                        <p:cTn id="308" dur="500"/>
                                        <p:tgtEl>
                                          <p:spTgt spid="34"/>
                                        </p:tgtEl>
                                      </p:cBhvr>
                                    </p:animEffect>
                                  </p:childTnLst>
                                </p:cTn>
                              </p:par>
                              <p:par>
                                <p:cTn id="309" presetID="3" presetClass="entr" presetSubtype="10" fill="hold" nodeType="withEffect">
                                  <p:stCondLst>
                                    <p:cond delay="0"/>
                                  </p:stCondLst>
                                  <p:childTnLst>
                                    <p:set>
                                      <p:cBhvr>
                                        <p:cTn id="310" dur="1" fill="hold">
                                          <p:stCondLst>
                                            <p:cond delay="0"/>
                                          </p:stCondLst>
                                        </p:cTn>
                                        <p:tgtEl>
                                          <p:spTgt spid="35"/>
                                        </p:tgtEl>
                                        <p:attrNameLst>
                                          <p:attrName>style.visibility</p:attrName>
                                        </p:attrNameLst>
                                      </p:cBhvr>
                                      <p:to>
                                        <p:strVal val="visible"/>
                                      </p:to>
                                    </p:set>
                                    <p:animEffect transition="in" filter="blinds(horizontal)">
                                      <p:cBhvr>
                                        <p:cTn id="311" dur="500"/>
                                        <p:tgtEl>
                                          <p:spTgt spid="35"/>
                                        </p:tgtEl>
                                      </p:cBhvr>
                                    </p:animEffect>
                                  </p:childTnLst>
                                </p:cTn>
                              </p:par>
                              <p:par>
                                <p:cTn id="312" presetID="3" presetClass="entr" presetSubtype="10" fill="hold" nodeType="withEffect">
                                  <p:stCondLst>
                                    <p:cond delay="0"/>
                                  </p:stCondLst>
                                  <p:childTnLst>
                                    <p:set>
                                      <p:cBhvr>
                                        <p:cTn id="313" dur="1" fill="hold">
                                          <p:stCondLst>
                                            <p:cond delay="0"/>
                                          </p:stCondLst>
                                        </p:cTn>
                                        <p:tgtEl>
                                          <p:spTgt spid="36"/>
                                        </p:tgtEl>
                                        <p:attrNameLst>
                                          <p:attrName>style.visibility</p:attrName>
                                        </p:attrNameLst>
                                      </p:cBhvr>
                                      <p:to>
                                        <p:strVal val="visible"/>
                                      </p:to>
                                    </p:set>
                                    <p:animEffect transition="in" filter="blinds(horizontal)">
                                      <p:cBhvr>
                                        <p:cTn id="314" dur="500"/>
                                        <p:tgtEl>
                                          <p:spTgt spid="36"/>
                                        </p:tgtEl>
                                      </p:cBhvr>
                                    </p:animEffect>
                                  </p:childTnLst>
                                </p:cTn>
                              </p:par>
                              <p:par>
                                <p:cTn id="315" presetID="3" presetClass="entr" presetSubtype="10" fill="hold" nodeType="withEffect">
                                  <p:stCondLst>
                                    <p:cond delay="0"/>
                                  </p:stCondLst>
                                  <p:childTnLst>
                                    <p:set>
                                      <p:cBhvr>
                                        <p:cTn id="316" dur="1" fill="hold">
                                          <p:stCondLst>
                                            <p:cond delay="0"/>
                                          </p:stCondLst>
                                        </p:cTn>
                                        <p:tgtEl>
                                          <p:spTgt spid="37"/>
                                        </p:tgtEl>
                                        <p:attrNameLst>
                                          <p:attrName>style.visibility</p:attrName>
                                        </p:attrNameLst>
                                      </p:cBhvr>
                                      <p:to>
                                        <p:strVal val="visible"/>
                                      </p:to>
                                    </p:set>
                                    <p:animEffect transition="in" filter="blinds(horizontal)">
                                      <p:cBhvr>
                                        <p:cTn id="3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2" grpId="1" animBg="1"/>
      <p:bldP spid="22" grpId="2" animBg="1"/>
      <p:bldP spid="22" grpId="3" animBg="1"/>
      <p:bldP spid="22" grpId="4" animBg="1"/>
      <p:bldP spid="23" grpId="0" animBg="1"/>
      <p:bldP spid="23" grpId="1" animBg="1"/>
      <p:bldP spid="23" grpId="2" animBg="1"/>
      <p:bldP spid="23" grpId="3" animBg="1"/>
      <p:bldP spid="23" grpId="4" animBg="1"/>
      <p:bldP spid="24" grpId="0" animBg="1"/>
      <p:bldP spid="24" grpId="1" animBg="1"/>
      <p:bldP spid="24" grpId="2" animBg="1"/>
      <p:bldP spid="24" grpId="3" animBg="1"/>
      <p:bldP spid="24" grpId="4" animBg="1"/>
      <p:bldP spid="25" grpId="0" animBg="1"/>
      <p:bldP spid="25" grpId="1" animBg="1"/>
      <p:bldP spid="25" grpId="2" animBg="1"/>
      <p:bldP spid="25" grpId="3" animBg="1"/>
      <p:bldP spid="25" grpId="4" animBg="1"/>
      <p:bldP spid="32" grpId="0" animBg="1"/>
      <p:bldP spid="32" grpId="1" animBg="1"/>
      <p:bldP spid="32" grpId="2" animBg="1"/>
      <p:bldP spid="33" grpId="0" animBg="1"/>
      <p:bldP spid="33" grpId="1" animBg="1"/>
      <p:bldP spid="33" grpId="2" animBg="1"/>
    </p:bld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14758</TotalTime>
  <Words>1143</Words>
  <Application>Microsoft Office PowerPoint</Application>
  <PresentationFormat>On-screen Show (4:3)</PresentationFormat>
  <Paragraphs>102</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Design</vt:lpstr>
      <vt:lpstr>IPAG Overview</vt:lpstr>
      <vt:lpstr>Agenda</vt:lpstr>
      <vt:lpstr>Overview</vt:lpstr>
      <vt:lpstr>IPAG : Service Delivery</vt:lpstr>
      <vt:lpstr>Service Delivery Flow</vt:lpstr>
      <vt:lpstr>IPAG : Service Assurance</vt:lpstr>
      <vt:lpstr>IPAG Service Assurance - Overview</vt:lpstr>
      <vt:lpstr>Manual Ticket Creation In AOTS TM And Diagnose</vt:lpstr>
      <vt:lpstr>External Engagement (Fault Resolution) Flow</vt:lpstr>
      <vt:lpstr>Alarm Flow – Auto Tickets in AOTS TM</vt:lpstr>
      <vt:lpstr>IPAG SA – Application Involved</vt:lpstr>
      <vt:lpstr>PowerPoint Presentation</vt:lpstr>
    </vt:vector>
  </TitlesOfParts>
  <Company>TechMahindra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sv0015619</dc:creator>
  <cp:lastModifiedBy>Chandra Sekar Kaka</cp:lastModifiedBy>
  <cp:revision>1118</cp:revision>
  <dcterms:created xsi:type="dcterms:W3CDTF">2009-05-22T09:12:07Z</dcterms:created>
  <dcterms:modified xsi:type="dcterms:W3CDTF">2016-01-28T11:57:23Z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a_Classification">
    <vt:lpwstr>AT&amp;T Proprietary (Internal Use Only)</vt:lpwstr>
  </property>
</Properties>
</file>