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68" r:id="rId3"/>
    <p:sldId id="270" r:id="rId4"/>
    <p:sldId id="271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92" autoAdjust="0"/>
    <p:restoredTop sz="97158" autoAdjust="0"/>
  </p:normalViewPr>
  <p:slideViewPr>
    <p:cSldViewPr>
      <p:cViewPr>
        <p:scale>
          <a:sx n="100" d="100"/>
          <a:sy n="100" d="100"/>
        </p:scale>
        <p:origin x="-1002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BFAE5-7F9C-4B4B-BD7B-3D1B4D479079}" type="datetimeFigureOut">
              <a:rPr lang="en-IN" smtClean="0"/>
              <a:pPr/>
              <a:t>29-01-2016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5FEAC-EF56-49D5-A8C2-07EB3C47D8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8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FEAC-EF56-49D5-A8C2-07EB3C47D8D9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DC15-A7A5-4EB9-B550-6494C641C722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610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4D33-C345-4039-AD84-F6BB3A94AC1B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9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7652-1897-4260-A53E-DDE42D9CEADD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6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6325-2C28-41F6-823B-1A2E5EA0331F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5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E4DE-5620-4736-B036-8095FB113F19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5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3E9C-4769-4775-997B-C24F3BA7929C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0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D3E0-200C-44E8-9F60-47DD1983576C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2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E538-CF6F-48EC-871C-BF1847C37CE3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2E8-3345-42D1-9604-9B2ACFA2B9E6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DB6A-2BEE-4DE3-BB20-56C73B529787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6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1D4-8D42-44B8-AFA6-7E11BA54F716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AT&amp;T Proprietary (Internal Use Only) Not for use or disclosure outside the AT&amp;T companies except under written agreement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5D16-5864-4DB6-BD9F-CB4B927D2D41}" type="datetime1">
              <a:rPr lang="en-IN" smtClean="0"/>
              <a:pPr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AT&amp;T Proprietary (Internal Use Only) Not for use or disclosure outside the AT&amp;T companies except under written agreement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6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33400" y="685800"/>
            <a:ext cx="7107202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IPAG INFRASTRUCTURE</a:t>
            </a:r>
          </a:p>
          <a:p>
            <a:pPr>
              <a:buFont typeface="Wingdings" pitchFamily="2" charset="2"/>
              <a:buChar char="§"/>
            </a:pPr>
            <a:endParaRPr lang="en-US" sz="3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IPAG SA – ALARM FLOW - Auto Ticket </a:t>
            </a:r>
          </a:p>
          <a:p>
            <a:pPr>
              <a:buFont typeface="Wingdings" pitchFamily="2" charset="2"/>
              <a:buChar char="§"/>
            </a:pPr>
            <a:endParaRPr lang="en-US" sz="3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IPAG SA – Manual Ticket</a:t>
            </a:r>
          </a:p>
          <a:p>
            <a:pPr>
              <a:buFont typeface="Wingdings" pitchFamily="2" charset="2"/>
              <a:buChar char="§"/>
            </a:pPr>
            <a:endParaRPr lang="en-US" sz="3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IPAG SD DECOMP Order Flow </a:t>
            </a:r>
          </a:p>
          <a:p>
            <a:pPr algn="ctr"/>
            <a:r>
              <a:rPr lang="en-US" sz="5400" b="1" dirty="0" smtClean="0"/>
              <a:t> </a:t>
            </a:r>
          </a:p>
          <a:p>
            <a:pPr algn="ctr"/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5800" y="152400"/>
            <a:ext cx="114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Contents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5257800"/>
            <a:ext cx="18468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Created By : </a:t>
            </a:r>
          </a:p>
          <a:p>
            <a:pPr algn="ctr"/>
            <a:r>
              <a:rPr lang="en-US" sz="2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Yogesh Agrawal</a:t>
            </a:r>
            <a:endParaRPr lang="en-US" sz="2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</a:t>
            </a:r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533400" y="1295400"/>
            <a:ext cx="13716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2954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295400"/>
            <a:ext cx="1066800" cy="1905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EMUX </a:t>
            </a:r>
          </a:p>
          <a:p>
            <a:pPr algn="ctr"/>
            <a:r>
              <a:rPr lang="en-US" sz="1200" dirty="0" smtClean="0"/>
              <a:t>(Data Capacity &lt;400 Mbps)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410200" y="1295400"/>
            <a:ext cx="990600" cy="3962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IPAG1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1295400"/>
            <a:ext cx="990600" cy="487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IPAG2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8153400" y="2971800"/>
            <a:ext cx="838200" cy="1371600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CBB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533400" y="2514600"/>
            <a:ext cx="13716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3400" y="3810000"/>
            <a:ext cx="13716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3400" y="5257800"/>
            <a:ext cx="13716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0" y="25146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810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0" y="52578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905000" y="2743200"/>
            <a:ext cx="381002" cy="45719"/>
            <a:chOff x="1905000" y="2743200"/>
            <a:chExt cx="381002" cy="45719"/>
          </a:xfrm>
        </p:grpSpPr>
        <p:sp>
          <p:nvSpPr>
            <p:cNvPr id="39" name="Flowchart: Connector 38"/>
            <p:cNvSpPr/>
            <p:nvPr/>
          </p:nvSpPr>
          <p:spPr>
            <a:xfrm rot="16200000">
              <a:off x="1899458" y="27487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2" idx="0"/>
            </p:cNvCxnSpPr>
            <p:nvPr/>
          </p:nvCxnSpPr>
          <p:spPr>
            <a:xfrm rot="16200000">
              <a:off x="2095501" y="2610194"/>
              <a:ext cx="0" cy="31172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Flowchart: Connector 41"/>
            <p:cNvSpPr/>
            <p:nvPr/>
          </p:nvSpPr>
          <p:spPr>
            <a:xfrm rot="16200000">
              <a:off x="2245824" y="27487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905000" y="4038600"/>
            <a:ext cx="381002" cy="45719"/>
            <a:chOff x="1905000" y="4038600"/>
            <a:chExt cx="381002" cy="45719"/>
          </a:xfrm>
        </p:grpSpPr>
        <p:sp>
          <p:nvSpPr>
            <p:cNvPr id="48" name="Flowchart: Connector 47"/>
            <p:cNvSpPr/>
            <p:nvPr/>
          </p:nvSpPr>
          <p:spPr>
            <a:xfrm rot="16200000">
              <a:off x="1899458" y="40441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8" idx="4"/>
              <a:endCxn id="50" idx="0"/>
            </p:cNvCxnSpPr>
            <p:nvPr/>
          </p:nvCxnSpPr>
          <p:spPr>
            <a:xfrm rot="16200000">
              <a:off x="2095501" y="3905594"/>
              <a:ext cx="0" cy="31172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Flowchart: Connector 49"/>
            <p:cNvSpPr/>
            <p:nvPr/>
          </p:nvSpPr>
          <p:spPr>
            <a:xfrm rot="16200000">
              <a:off x="2245824" y="40441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905000" y="5486400"/>
            <a:ext cx="381002" cy="45719"/>
            <a:chOff x="1905000" y="5486400"/>
            <a:chExt cx="381002" cy="45719"/>
          </a:xfrm>
        </p:grpSpPr>
        <p:sp>
          <p:nvSpPr>
            <p:cNvPr id="52" name="Flowchart: Connector 51"/>
            <p:cNvSpPr/>
            <p:nvPr/>
          </p:nvSpPr>
          <p:spPr>
            <a:xfrm rot="16200000">
              <a:off x="1899458" y="54919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4"/>
              <a:endCxn id="54" idx="0"/>
            </p:cNvCxnSpPr>
            <p:nvPr/>
          </p:nvCxnSpPr>
          <p:spPr>
            <a:xfrm rot="16200000">
              <a:off x="2095501" y="5353394"/>
              <a:ext cx="0" cy="31172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Flowchart: Connector 53"/>
            <p:cNvSpPr/>
            <p:nvPr/>
          </p:nvSpPr>
          <p:spPr>
            <a:xfrm rot="16200000">
              <a:off x="2245824" y="54919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905000" y="1524000"/>
            <a:ext cx="381002" cy="45719"/>
            <a:chOff x="1905000" y="1524000"/>
            <a:chExt cx="381002" cy="45719"/>
          </a:xfrm>
        </p:grpSpPr>
        <p:sp>
          <p:nvSpPr>
            <p:cNvPr id="56" name="Flowchart: Connector 55"/>
            <p:cNvSpPr/>
            <p:nvPr/>
          </p:nvSpPr>
          <p:spPr>
            <a:xfrm rot="16200000">
              <a:off x="1899458" y="15295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4"/>
              <a:endCxn id="58" idx="0"/>
            </p:cNvCxnSpPr>
            <p:nvPr/>
          </p:nvCxnSpPr>
          <p:spPr>
            <a:xfrm rot="16200000">
              <a:off x="2095501" y="1390994"/>
              <a:ext cx="0" cy="31172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Flowchart: Connector 57"/>
            <p:cNvSpPr/>
            <p:nvPr/>
          </p:nvSpPr>
          <p:spPr>
            <a:xfrm rot="16200000">
              <a:off x="2245824" y="15295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28999" y="1524001"/>
            <a:ext cx="533400" cy="76200"/>
            <a:chOff x="3428999" y="1524001"/>
            <a:chExt cx="533400" cy="76200"/>
          </a:xfrm>
        </p:grpSpPr>
        <p:sp>
          <p:nvSpPr>
            <p:cNvPr id="60" name="Flowchart: Connector 59"/>
            <p:cNvSpPr/>
            <p:nvPr/>
          </p:nvSpPr>
          <p:spPr>
            <a:xfrm rot="16200000">
              <a:off x="3415144" y="1537856"/>
              <a:ext cx="76200" cy="4849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0" idx="4"/>
              <a:endCxn id="62" idx="0"/>
            </p:cNvCxnSpPr>
            <p:nvPr/>
          </p:nvCxnSpPr>
          <p:spPr>
            <a:xfrm rot="16200000">
              <a:off x="3695700" y="1343889"/>
              <a:ext cx="0" cy="43641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Flowchart: Connector 61"/>
            <p:cNvSpPr/>
            <p:nvPr/>
          </p:nvSpPr>
          <p:spPr>
            <a:xfrm rot="16200000">
              <a:off x="3900054" y="1537856"/>
              <a:ext cx="76200" cy="4849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029200" y="2545081"/>
            <a:ext cx="381002" cy="45719"/>
            <a:chOff x="5029200" y="2545081"/>
            <a:chExt cx="381002" cy="45719"/>
          </a:xfrm>
        </p:grpSpPr>
        <p:sp>
          <p:nvSpPr>
            <p:cNvPr id="64" name="Flowchart: Connector 63"/>
            <p:cNvSpPr/>
            <p:nvPr/>
          </p:nvSpPr>
          <p:spPr>
            <a:xfrm rot="16200000">
              <a:off x="5023658" y="2550623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>
              <a:stCxn id="64" idx="4"/>
              <a:endCxn id="66" idx="0"/>
            </p:cNvCxnSpPr>
            <p:nvPr/>
          </p:nvCxnSpPr>
          <p:spPr>
            <a:xfrm rot="16200000">
              <a:off x="5219701" y="2412075"/>
              <a:ext cx="0" cy="31172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6" name="Flowchart: Connector 65"/>
            <p:cNvSpPr/>
            <p:nvPr/>
          </p:nvSpPr>
          <p:spPr>
            <a:xfrm rot="16200000">
              <a:off x="5370024" y="2550623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428999" y="2667001"/>
            <a:ext cx="533400" cy="76200"/>
            <a:chOff x="3428999" y="2667001"/>
            <a:chExt cx="533400" cy="76200"/>
          </a:xfrm>
        </p:grpSpPr>
        <p:sp>
          <p:nvSpPr>
            <p:cNvPr id="68" name="Flowchart: Connector 67"/>
            <p:cNvSpPr/>
            <p:nvPr/>
          </p:nvSpPr>
          <p:spPr>
            <a:xfrm rot="16200000">
              <a:off x="3415144" y="2680856"/>
              <a:ext cx="76200" cy="4849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70" idx="0"/>
            </p:cNvCxnSpPr>
            <p:nvPr/>
          </p:nvCxnSpPr>
          <p:spPr>
            <a:xfrm rot="16200000">
              <a:off x="3695700" y="2486889"/>
              <a:ext cx="0" cy="43641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Flowchart: Connector 69"/>
            <p:cNvSpPr/>
            <p:nvPr/>
          </p:nvSpPr>
          <p:spPr>
            <a:xfrm rot="16200000">
              <a:off x="3900054" y="2680856"/>
              <a:ext cx="76200" cy="4849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29200" y="2286000"/>
            <a:ext cx="381002" cy="45719"/>
            <a:chOff x="5029200" y="2286000"/>
            <a:chExt cx="381002" cy="45719"/>
          </a:xfrm>
        </p:grpSpPr>
        <p:sp>
          <p:nvSpPr>
            <p:cNvPr id="72" name="Flowchart: Connector 71"/>
            <p:cNvSpPr/>
            <p:nvPr/>
          </p:nvSpPr>
          <p:spPr>
            <a:xfrm rot="16200000">
              <a:off x="5023658" y="22915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4"/>
              <a:endCxn id="74" idx="0"/>
            </p:cNvCxnSpPr>
            <p:nvPr/>
          </p:nvCxnSpPr>
          <p:spPr>
            <a:xfrm rot="16200000">
              <a:off x="5219701" y="2152994"/>
              <a:ext cx="0" cy="31172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4" name="Flowchart: Connector 73"/>
            <p:cNvSpPr/>
            <p:nvPr/>
          </p:nvSpPr>
          <p:spPr>
            <a:xfrm rot="16200000">
              <a:off x="5370024" y="22915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00800" y="3200400"/>
            <a:ext cx="381002" cy="45719"/>
            <a:chOff x="6400800" y="3200400"/>
            <a:chExt cx="381002" cy="45719"/>
          </a:xfrm>
        </p:grpSpPr>
        <p:sp>
          <p:nvSpPr>
            <p:cNvPr id="76" name="Flowchart: Connector 75"/>
            <p:cNvSpPr/>
            <p:nvPr/>
          </p:nvSpPr>
          <p:spPr>
            <a:xfrm rot="16200000">
              <a:off x="6395258" y="32059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76" idx="4"/>
              <a:endCxn id="78" idx="0"/>
            </p:cNvCxnSpPr>
            <p:nvPr/>
          </p:nvCxnSpPr>
          <p:spPr>
            <a:xfrm rot="16200000">
              <a:off x="6591301" y="3067394"/>
              <a:ext cx="0" cy="31172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8" name="Flowchart: Connector 77"/>
            <p:cNvSpPr/>
            <p:nvPr/>
          </p:nvSpPr>
          <p:spPr>
            <a:xfrm rot="16200000">
              <a:off x="6741624" y="32059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400800" y="4038600"/>
            <a:ext cx="381002" cy="45719"/>
            <a:chOff x="6400800" y="4038600"/>
            <a:chExt cx="381002" cy="45719"/>
          </a:xfrm>
        </p:grpSpPr>
        <p:sp>
          <p:nvSpPr>
            <p:cNvPr id="80" name="Flowchart: Connector 79"/>
            <p:cNvSpPr/>
            <p:nvPr/>
          </p:nvSpPr>
          <p:spPr>
            <a:xfrm rot="16200000">
              <a:off x="6395258" y="40441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4"/>
              <a:endCxn id="82" idx="0"/>
            </p:cNvCxnSpPr>
            <p:nvPr/>
          </p:nvCxnSpPr>
          <p:spPr>
            <a:xfrm rot="16200000">
              <a:off x="6591301" y="3905594"/>
              <a:ext cx="0" cy="31172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2" name="Flowchart: Connector 81"/>
            <p:cNvSpPr/>
            <p:nvPr/>
          </p:nvSpPr>
          <p:spPr>
            <a:xfrm rot="16200000">
              <a:off x="6741624" y="40441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772400" y="3657600"/>
            <a:ext cx="381002" cy="45719"/>
            <a:chOff x="7772400" y="3657600"/>
            <a:chExt cx="381002" cy="45719"/>
          </a:xfrm>
        </p:grpSpPr>
        <p:sp>
          <p:nvSpPr>
            <p:cNvPr id="84" name="Flowchart: Connector 83"/>
            <p:cNvSpPr/>
            <p:nvPr/>
          </p:nvSpPr>
          <p:spPr>
            <a:xfrm rot="16200000">
              <a:off x="7766858" y="36631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stCxn id="84" idx="4"/>
              <a:endCxn id="86" idx="0"/>
            </p:cNvCxnSpPr>
            <p:nvPr/>
          </p:nvCxnSpPr>
          <p:spPr>
            <a:xfrm rot="16200000">
              <a:off x="7962901" y="3524594"/>
              <a:ext cx="0" cy="31172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6" name="Flowchart: Connector 85"/>
            <p:cNvSpPr/>
            <p:nvPr/>
          </p:nvSpPr>
          <p:spPr>
            <a:xfrm rot="16200000">
              <a:off x="8113224" y="36631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772400" y="3886200"/>
            <a:ext cx="381002" cy="45719"/>
            <a:chOff x="7772400" y="3886200"/>
            <a:chExt cx="381002" cy="45719"/>
          </a:xfrm>
        </p:grpSpPr>
        <p:sp>
          <p:nvSpPr>
            <p:cNvPr id="92" name="Flowchart: Connector 91"/>
            <p:cNvSpPr/>
            <p:nvPr/>
          </p:nvSpPr>
          <p:spPr>
            <a:xfrm rot="16200000">
              <a:off x="7766858" y="38917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92" idx="4"/>
              <a:endCxn id="94" idx="0"/>
            </p:cNvCxnSpPr>
            <p:nvPr/>
          </p:nvCxnSpPr>
          <p:spPr>
            <a:xfrm rot="16200000">
              <a:off x="7962901" y="3753194"/>
              <a:ext cx="0" cy="31172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4" name="Flowchart: Connector 93"/>
            <p:cNvSpPr/>
            <p:nvPr/>
          </p:nvSpPr>
          <p:spPr>
            <a:xfrm rot="16200000">
              <a:off x="8113224" y="3891742"/>
              <a:ext cx="45719" cy="346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429000" y="4038600"/>
            <a:ext cx="1981202" cy="76201"/>
            <a:chOff x="3429000" y="4038600"/>
            <a:chExt cx="1981202" cy="76201"/>
          </a:xfrm>
        </p:grpSpPr>
        <p:sp>
          <p:nvSpPr>
            <p:cNvPr id="96" name="Flowchart: Connector 95"/>
            <p:cNvSpPr/>
            <p:nvPr/>
          </p:nvSpPr>
          <p:spPr>
            <a:xfrm rot="16200000" flipV="1">
              <a:off x="3413759" y="4053841"/>
              <a:ext cx="76201" cy="4571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0"/>
              <a:endCxn id="98" idx="0"/>
            </p:cNvCxnSpPr>
            <p:nvPr/>
          </p:nvCxnSpPr>
          <p:spPr>
            <a:xfrm>
              <a:off x="3474719" y="4076700"/>
              <a:ext cx="188699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Flowchart: Connector 97"/>
            <p:cNvSpPr/>
            <p:nvPr/>
          </p:nvSpPr>
          <p:spPr>
            <a:xfrm rot="16200000">
              <a:off x="5347856" y="4052454"/>
              <a:ext cx="76199" cy="4849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28999" y="5486402"/>
            <a:ext cx="3352800" cy="76200"/>
            <a:chOff x="3428999" y="5486402"/>
            <a:chExt cx="3352800" cy="76200"/>
          </a:xfrm>
        </p:grpSpPr>
        <p:sp>
          <p:nvSpPr>
            <p:cNvPr id="111" name="Flowchart: Connector 110"/>
            <p:cNvSpPr/>
            <p:nvPr/>
          </p:nvSpPr>
          <p:spPr>
            <a:xfrm rot="16200000" flipV="1">
              <a:off x="3429585" y="5485816"/>
              <a:ext cx="76200" cy="7737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111" idx="0"/>
              <a:endCxn id="113" idx="0"/>
            </p:cNvCxnSpPr>
            <p:nvPr/>
          </p:nvCxnSpPr>
          <p:spPr>
            <a:xfrm>
              <a:off x="3506371" y="5524501"/>
              <a:ext cx="319336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Flowchart: Connector 112"/>
            <p:cNvSpPr/>
            <p:nvPr/>
          </p:nvSpPr>
          <p:spPr>
            <a:xfrm rot="16200000">
              <a:off x="6702669" y="5483469"/>
              <a:ext cx="76198" cy="82063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28600" y="76200"/>
            <a:ext cx="6781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IPAG INFRASTRUCTURE</a:t>
            </a:r>
            <a:endParaRPr lang="en-US" sz="2000" b="1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828800" y="1216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UNI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828800" y="2438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UNI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28800" y="3733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UNI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828800" y="52548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UNI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29000" y="1219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CNL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429000" y="24354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CNL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10000" y="3733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CNL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810000" y="5181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CNL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029200" y="22830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INL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400800" y="29688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INL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00800" y="38070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INL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772400" y="36546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INL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419600" y="4035623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10 GB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419600" y="5486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10 GB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40475"/>
            <a:ext cx="8229600" cy="365125"/>
          </a:xfrm>
        </p:spPr>
        <p:txBody>
          <a:bodyPr/>
          <a:lstStyle/>
          <a:p>
            <a:r>
              <a:rPr lang="en-US" smtClean="0"/>
              <a:t>AT&amp;T Proprietary (Internal Use Only)</a:t>
            </a:r>
            <a:endParaRPr lang="en-IN" dirty="0"/>
          </a:p>
        </p:txBody>
      </p:sp>
      <p:sp>
        <p:nvSpPr>
          <p:cNvPr id="200" name="TextBox 199"/>
          <p:cNvSpPr txBox="1"/>
          <p:nvPr/>
        </p:nvSpPr>
        <p:spPr>
          <a:xfrm>
            <a:off x="228600" y="76200"/>
            <a:ext cx="6781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IPAG SA – ALARM FLOW - Auto Ticketing </a:t>
            </a:r>
            <a:endParaRPr lang="en-US" sz="2000" b="1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467600" y="2438400"/>
            <a:ext cx="1143000" cy="76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AOTS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276600" y="2438400"/>
            <a:ext cx="1143000" cy="76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GFP DATA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28600" y="4343400"/>
            <a:ext cx="22098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EMS 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38200" y="3200400"/>
            <a:ext cx="0" cy="11430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410200" y="2438400"/>
            <a:ext cx="1143000" cy="76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RUBY 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2" idx="3"/>
            <a:endCxn id="54" idx="1"/>
          </p:cNvCxnSpPr>
          <p:nvPr/>
        </p:nvCxnSpPr>
        <p:spPr>
          <a:xfrm>
            <a:off x="6553200" y="2819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Cloud 79"/>
          <p:cNvSpPr/>
          <p:nvPr/>
        </p:nvSpPr>
        <p:spPr>
          <a:xfrm>
            <a:off x="76200" y="2133600"/>
            <a:ext cx="1676400" cy="1066800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3276600" y="4191000"/>
            <a:ext cx="5334000" cy="990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GCP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886200" y="3200400"/>
            <a:ext cx="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096000" y="32004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077200" y="3200400"/>
            <a:ext cx="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56" idx="3"/>
            <a:endCxn id="55" idx="1"/>
          </p:cNvCxnSpPr>
          <p:nvPr/>
        </p:nvCxnSpPr>
        <p:spPr>
          <a:xfrm flipV="1">
            <a:off x="2438400" y="2819400"/>
            <a:ext cx="838200" cy="175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010400" y="2133600"/>
            <a:ext cx="2286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0" name="Straight Arrow Connector 109"/>
          <p:cNvCxnSpPr>
            <a:stCxn id="55" idx="3"/>
            <a:endCxn id="62" idx="1"/>
          </p:cNvCxnSpPr>
          <p:nvPr/>
        </p:nvCxnSpPr>
        <p:spPr>
          <a:xfrm>
            <a:off x="4419600" y="2819400"/>
            <a:ext cx="990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Cloud 112"/>
          <p:cNvSpPr/>
          <p:nvPr/>
        </p:nvSpPr>
        <p:spPr>
          <a:xfrm>
            <a:off x="7696200" y="762000"/>
            <a:ext cx="1066800" cy="685800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WFA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3581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Alarm</a:t>
            </a:r>
          </a:p>
          <a:p>
            <a:r>
              <a:rPr lang="en-US" sz="800" dirty="0" smtClean="0"/>
              <a:t>Details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3200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Alarm </a:t>
            </a:r>
          </a:p>
          <a:p>
            <a:r>
              <a:rPr lang="en-US" sz="800" dirty="0" smtClean="0"/>
              <a:t>Details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86200" y="3581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Complete Inventory via</a:t>
            </a:r>
          </a:p>
          <a:p>
            <a:r>
              <a:rPr lang="en-US" sz="800" dirty="0" smtClean="0"/>
              <a:t>Topology Files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25146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Alarm Details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3429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Inventory Details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24046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Alarm </a:t>
            </a:r>
          </a:p>
          <a:p>
            <a:r>
              <a:rPr lang="en-US" sz="800" dirty="0" smtClean="0"/>
              <a:t>Details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8077200" y="35052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Get Details from GCP for opening Ticket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0" y="1524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Send Site Engg Request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13" idx="1"/>
          </p:cNvCxnSpPr>
          <p:nvPr/>
        </p:nvCxnSpPr>
        <p:spPr>
          <a:xfrm flipV="1">
            <a:off x="8229600" y="1447070"/>
            <a:ext cx="0" cy="99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4800" y="13716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15200" y="16002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Site Engr done the work, ticket closed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62" grpId="0" animBg="1"/>
      <p:bldP spid="80" grpId="0" animBg="1"/>
      <p:bldP spid="81" grpId="0" animBg="1"/>
      <p:bldP spid="106" grpId="0" animBg="1"/>
      <p:bldP spid="113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H="1">
            <a:off x="1828800" y="37338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28600" y="76200"/>
            <a:ext cx="6781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IPAG SA  – Manual Ticketing </a:t>
            </a:r>
            <a:endParaRPr lang="en-US" sz="2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8600" y="990600"/>
            <a:ext cx="1600200" cy="3733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AOTS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0" y="2667000"/>
            <a:ext cx="1143000" cy="1981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RUBY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3200400"/>
            <a:ext cx="1143000" cy="76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5029200"/>
            <a:ext cx="1219200" cy="76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LPP </a:t>
            </a:r>
            <a:endParaRPr lang="en-US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3276600" y="990600"/>
            <a:ext cx="5334000" cy="990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GCP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828800" y="13716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0" y="33528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514600" y="2819400"/>
            <a:ext cx="2286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62400" y="19050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62600" y="1981200"/>
            <a:ext cx="0" cy="121920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oup 24"/>
          <p:cNvGrpSpPr/>
          <p:nvPr/>
        </p:nvGrpSpPr>
        <p:grpSpPr>
          <a:xfrm>
            <a:off x="6082964" y="2270295"/>
            <a:ext cx="2159670" cy="1453524"/>
            <a:chOff x="5397164" y="2270295"/>
            <a:chExt cx="2159670" cy="1453524"/>
          </a:xfrm>
        </p:grpSpPr>
        <p:sp>
          <p:nvSpPr>
            <p:cNvPr id="57" name="Cloud Callout 56"/>
            <p:cNvSpPr/>
            <p:nvPr/>
          </p:nvSpPr>
          <p:spPr>
            <a:xfrm rot="2372843">
              <a:off x="5397164" y="2270295"/>
              <a:ext cx="2159670" cy="1453524"/>
            </a:xfrm>
            <a:prstGeom prst="cloudCallou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43600" y="2438400"/>
              <a:ext cx="121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NTE/ EMUX Devices</a:t>
              </a:r>
            </a:p>
            <a:p>
              <a:endParaRPr lang="en-US" dirty="0"/>
            </a:p>
          </p:txBody>
        </p:sp>
      </p:grpSp>
      <p:grpSp>
        <p:nvGrpSpPr>
          <p:cNvPr id="10" name="Group 23"/>
          <p:cNvGrpSpPr/>
          <p:nvPr/>
        </p:nvGrpSpPr>
        <p:grpSpPr>
          <a:xfrm>
            <a:off x="6172368" y="4212409"/>
            <a:ext cx="2115789" cy="1475502"/>
            <a:chOff x="5486568" y="4212409"/>
            <a:chExt cx="2115789" cy="1475502"/>
          </a:xfrm>
        </p:grpSpPr>
        <p:sp>
          <p:nvSpPr>
            <p:cNvPr id="59" name="Cloud Callout 58"/>
            <p:cNvSpPr/>
            <p:nvPr/>
          </p:nvSpPr>
          <p:spPr>
            <a:xfrm rot="2264137">
              <a:off x="5486568" y="4212409"/>
              <a:ext cx="2115789" cy="1453524"/>
            </a:xfrm>
            <a:prstGeom prst="cloudCallou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54577" y="4487582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IPAG (Backbone) Devices</a:t>
              </a:r>
            </a:p>
            <a:p>
              <a:endParaRPr lang="en-US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5791200" y="39624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486400" y="39624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495800" y="38100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495800" y="34290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457200" y="5562600"/>
            <a:ext cx="1066800" cy="685800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WFA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209800" y="9144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Validate customer details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905000" y="2971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Circuit ID,Ticket no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0" y="2438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Diagnose</a:t>
            </a:r>
          </a:p>
          <a:p>
            <a:r>
              <a:rPr lang="en-US" sz="800" b="1" dirty="0" smtClean="0"/>
              <a:t>Request</a:t>
            </a:r>
            <a:endParaRPr 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962400" y="21336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Inventory Details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4495800" y="2971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Inventory </a:t>
            </a:r>
          </a:p>
          <a:p>
            <a:r>
              <a:rPr lang="en-US" sz="800" dirty="0" smtClean="0"/>
              <a:t>Details ,</a:t>
            </a:r>
          </a:p>
          <a:p>
            <a:r>
              <a:rPr lang="en-US" sz="800" dirty="0" smtClean="0"/>
              <a:t>ckt id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5791200" y="41148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Request</a:t>
            </a:r>
          </a:p>
          <a:p>
            <a:r>
              <a:rPr lang="en-US" sz="800" dirty="0" smtClean="0"/>
              <a:t> for IPAG </a:t>
            </a:r>
          </a:p>
          <a:p>
            <a:r>
              <a:rPr lang="en-US" sz="800" dirty="0" smtClean="0"/>
              <a:t>and </a:t>
            </a:r>
          </a:p>
          <a:p>
            <a:r>
              <a:rPr lang="en-US" sz="800" dirty="0" smtClean="0"/>
              <a:t>CBB check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4876800" y="43434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Diagnosis</a:t>
            </a:r>
          </a:p>
          <a:p>
            <a:r>
              <a:rPr lang="en-US" sz="800" dirty="0" smtClean="0"/>
              <a:t>Reports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3886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Combined reports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743200" y="37338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DCC code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295400" y="5029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Send Site Engg Request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43000" y="46482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38200" y="4724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8600" y="4876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Site Engr done the work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657600" y="4038600"/>
            <a:ext cx="609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DCC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34" grpId="0" animBg="1"/>
      <p:bldP spid="38" grpId="0" animBg="1"/>
      <p:bldP spid="29" grpId="0" animBg="1"/>
      <p:bldP spid="33" grpId="0"/>
      <p:bldP spid="35" grpId="0"/>
      <p:bldP spid="40" grpId="0"/>
      <p:bldP spid="53" grpId="0"/>
      <p:bldP spid="56" grpId="0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40475"/>
            <a:ext cx="8229600" cy="365125"/>
          </a:xfrm>
        </p:spPr>
        <p:txBody>
          <a:bodyPr/>
          <a:lstStyle/>
          <a:p>
            <a:r>
              <a:rPr lang="en-US" smtClean="0"/>
              <a:t>AT&amp;T Proprietary (Internal Use Only)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57200" y="762000"/>
            <a:ext cx="2438400" cy="2743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838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PRESALES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990600" cy="15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524000"/>
            <a:ext cx="762000" cy="381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P</a:t>
            </a:r>
            <a:r>
              <a:rPr lang="en-US" sz="1100" dirty="0" smtClean="0"/>
              <a:t>RICER-D</a:t>
            </a:r>
            <a:endParaRPr lang="en-US" sz="1250" dirty="0"/>
          </a:p>
        </p:txBody>
      </p:sp>
      <p:sp>
        <p:nvSpPr>
          <p:cNvPr id="7" name="Rectangle 6"/>
          <p:cNvSpPr/>
          <p:nvPr/>
        </p:nvSpPr>
        <p:spPr>
          <a:xfrm>
            <a:off x="1981200" y="2286000"/>
            <a:ext cx="838200" cy="381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ASOC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676400" y="5181600"/>
            <a:ext cx="5410200" cy="11430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GCP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838200" y="4038600"/>
            <a:ext cx="19812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AERS Report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838200"/>
            <a:ext cx="1752600" cy="28509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0" y="990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ORDERING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810000" y="1447800"/>
            <a:ext cx="1219200" cy="1066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EXACT</a:t>
            </a:r>
          </a:p>
          <a:p>
            <a:pPr algn="ctr"/>
            <a:r>
              <a:rPr lang="en-US" sz="800" dirty="0" smtClean="0"/>
              <a:t>(ASR) number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3810000" y="2971800"/>
            <a:ext cx="1219200" cy="381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SOCS/SORD</a:t>
            </a:r>
            <a:endParaRPr lang="en-US" sz="1250" dirty="0"/>
          </a:p>
        </p:txBody>
      </p:sp>
      <p:sp>
        <p:nvSpPr>
          <p:cNvPr id="15" name="Rounded Rectangle 14"/>
          <p:cNvSpPr/>
          <p:nvPr/>
        </p:nvSpPr>
        <p:spPr>
          <a:xfrm>
            <a:off x="6019800" y="609600"/>
            <a:ext cx="2971800" cy="449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81775" y="7487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PROVISIONING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72400" y="1143000"/>
            <a:ext cx="838200" cy="42567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CRAMER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6096000" y="2083593"/>
            <a:ext cx="1066800" cy="19550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CANOPI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772400" y="2895600"/>
            <a:ext cx="838200" cy="381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PIE/YODA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7772400" y="3657600"/>
            <a:ext cx="8382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TIRKS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7772400" y="4572000"/>
            <a:ext cx="838200" cy="381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WFA/C</a:t>
            </a:r>
            <a:endParaRPr lang="en-US" sz="1100" dirty="0"/>
          </a:p>
        </p:txBody>
      </p:sp>
      <p:grpSp>
        <p:nvGrpSpPr>
          <p:cNvPr id="8" name="Group 148"/>
          <p:cNvGrpSpPr/>
          <p:nvPr/>
        </p:nvGrpSpPr>
        <p:grpSpPr>
          <a:xfrm>
            <a:off x="304800" y="1905000"/>
            <a:ext cx="1371600" cy="3657600"/>
            <a:chOff x="304800" y="1600200"/>
            <a:chExt cx="1371600" cy="36576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4800" y="16002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1600200"/>
              <a:ext cx="0" cy="3657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04800" y="5257800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52400" y="1219200"/>
            <a:ext cx="2209800" cy="4724400"/>
            <a:chOff x="152400" y="1219200"/>
            <a:chExt cx="2209800" cy="4724400"/>
          </a:xfrm>
        </p:grpSpPr>
        <p:cxnSp>
          <p:nvCxnSpPr>
            <p:cNvPr id="77" name="Straight Arrow Connector 76"/>
            <p:cNvCxnSpPr>
              <a:endCxn id="6" idx="0"/>
            </p:cNvCxnSpPr>
            <p:nvPr/>
          </p:nvCxnSpPr>
          <p:spPr>
            <a:xfrm>
              <a:off x="2362200" y="1219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Group 147"/>
            <p:cNvGrpSpPr/>
            <p:nvPr/>
          </p:nvGrpSpPr>
          <p:grpSpPr>
            <a:xfrm>
              <a:off x="152400" y="1219200"/>
              <a:ext cx="2209800" cy="4724400"/>
              <a:chOff x="152400" y="914400"/>
              <a:chExt cx="2209800" cy="472440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52400" y="9144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2400" y="914400"/>
                <a:ext cx="0" cy="47244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152400" y="5638800"/>
                <a:ext cx="1524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Straight Arrow Connector 89"/>
          <p:cNvCxnSpPr/>
          <p:nvPr/>
        </p:nvCxnSpPr>
        <p:spPr>
          <a:xfrm>
            <a:off x="1143000" y="3048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590800" y="48006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20" idx="2"/>
          </p:cNvCxnSpPr>
          <p:nvPr/>
        </p:nvCxnSpPr>
        <p:spPr>
          <a:xfrm rot="5400000">
            <a:off x="5410200" y="4419600"/>
            <a:ext cx="1600200" cy="8382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oup 194"/>
          <p:cNvGrpSpPr/>
          <p:nvPr/>
        </p:nvGrpSpPr>
        <p:grpSpPr>
          <a:xfrm>
            <a:off x="7077075" y="1359932"/>
            <a:ext cx="1905000" cy="4191000"/>
            <a:chOff x="7086600" y="1447800"/>
            <a:chExt cx="1905000" cy="4191000"/>
          </a:xfrm>
        </p:grpSpPr>
        <p:cxnSp>
          <p:nvCxnSpPr>
            <p:cNvPr id="169" name="Straight Connector 168"/>
            <p:cNvCxnSpPr/>
            <p:nvPr/>
          </p:nvCxnSpPr>
          <p:spPr>
            <a:xfrm>
              <a:off x="8991600" y="1447800"/>
              <a:ext cx="0" cy="4191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>
              <a:off x="7086600" y="563880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8610600" y="14478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195"/>
          <p:cNvGrpSpPr/>
          <p:nvPr/>
        </p:nvGrpSpPr>
        <p:grpSpPr>
          <a:xfrm>
            <a:off x="7077075" y="3057525"/>
            <a:ext cx="1752600" cy="3048000"/>
            <a:chOff x="7086600" y="2362200"/>
            <a:chExt cx="1752600" cy="3048000"/>
          </a:xfrm>
        </p:grpSpPr>
        <p:cxnSp>
          <p:nvCxnSpPr>
            <p:cNvPr id="179" name="Straight Connector 178"/>
            <p:cNvCxnSpPr/>
            <p:nvPr/>
          </p:nvCxnSpPr>
          <p:spPr>
            <a:xfrm>
              <a:off x="8839200" y="2362200"/>
              <a:ext cx="0" cy="3048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086600" y="54102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H="1">
              <a:off x="8610600" y="23622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0" name="TextBox 199"/>
          <p:cNvSpPr txBox="1"/>
          <p:nvPr/>
        </p:nvSpPr>
        <p:spPr>
          <a:xfrm>
            <a:off x="228600" y="76200"/>
            <a:ext cx="6781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IPAG SD DECOMP Order Flow </a:t>
            </a:r>
            <a:endParaRPr lang="en-US" sz="2000" b="1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600200" y="2438400"/>
            <a:ext cx="381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600200" y="1676400"/>
            <a:ext cx="381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43000" y="3657601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SORID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1524000" y="2133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Feasibility Check</a:t>
            </a:r>
            <a:endParaRPr 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0" y="144780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OPPID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0200" y="12192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Pricing File</a:t>
            </a:r>
            <a:endParaRPr lang="en-US" sz="800" dirty="0"/>
          </a:p>
        </p:txBody>
      </p:sp>
      <p:cxnSp>
        <p:nvCxnSpPr>
          <p:cNvPr id="69" name="Elbow Connector 68"/>
          <p:cNvCxnSpPr>
            <a:stCxn id="11" idx="3"/>
            <a:endCxn id="12" idx="1"/>
          </p:cNvCxnSpPr>
          <p:nvPr/>
        </p:nvCxnSpPr>
        <p:spPr>
          <a:xfrm flipV="1">
            <a:off x="2819400" y="2263661"/>
            <a:ext cx="762000" cy="2155939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00400" y="37338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Data</a:t>
            </a:r>
            <a:endParaRPr lang="en-US" sz="8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162800" y="3158669"/>
            <a:ext cx="590550" cy="36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143750" y="3750677"/>
            <a:ext cx="6096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62800" y="2971800"/>
            <a:ext cx="6096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143750" y="3930878"/>
            <a:ext cx="609600" cy="131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05"/>
          <p:cNvGrpSpPr/>
          <p:nvPr/>
        </p:nvGrpSpPr>
        <p:grpSpPr>
          <a:xfrm>
            <a:off x="6400800" y="1447800"/>
            <a:ext cx="1371600" cy="635793"/>
            <a:chOff x="6400800" y="1828800"/>
            <a:chExt cx="1371600" cy="635793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6400800" y="1828800"/>
              <a:ext cx="0" cy="63579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6400800" y="1828800"/>
              <a:ext cx="137160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04"/>
          <p:cNvGrpSpPr/>
          <p:nvPr/>
        </p:nvGrpSpPr>
        <p:grpSpPr>
          <a:xfrm>
            <a:off x="6248400" y="1295400"/>
            <a:ext cx="1524000" cy="788193"/>
            <a:chOff x="6248400" y="1676400"/>
            <a:chExt cx="1524000" cy="788193"/>
          </a:xfrm>
        </p:grpSpPr>
        <p:cxnSp>
          <p:nvCxnSpPr>
            <p:cNvPr id="97" name="Straight Connector 96"/>
            <p:cNvCxnSpPr/>
            <p:nvPr/>
          </p:nvCxnSpPr>
          <p:spPr>
            <a:xfrm flipH="1">
              <a:off x="6248400" y="1676400"/>
              <a:ext cx="15240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6248400" y="1676400"/>
              <a:ext cx="0" cy="78819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/>
          <p:cNvCxnSpPr/>
          <p:nvPr/>
        </p:nvCxnSpPr>
        <p:spPr>
          <a:xfrm>
            <a:off x="7924800" y="4114800"/>
            <a:ext cx="0" cy="4572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53200" y="1140395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Inventory Details</a:t>
            </a:r>
            <a:endParaRPr 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953250" y="2680156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New Device Connection Request</a:t>
            </a:r>
            <a:endParaRPr 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953250" y="301942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New Device Connected in N/W</a:t>
            </a:r>
            <a:endParaRPr 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077075" y="3907482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Design Request</a:t>
            </a:r>
            <a:endParaRPr 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134225" y="351404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Made Design</a:t>
            </a:r>
            <a:endParaRPr 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048625" y="4110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Copy of design + Critical dates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867525" y="4632811"/>
            <a:ext cx="7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Send as Site </a:t>
            </a:r>
            <a:r>
              <a:rPr lang="en-US" sz="800" dirty="0" err="1" smtClean="0"/>
              <a:t>Engr</a:t>
            </a:r>
            <a:r>
              <a:rPr lang="en-US" sz="800" dirty="0" smtClean="0"/>
              <a:t> completion  the work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581400" y="249555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Flow Through</a:t>
            </a:r>
            <a:endParaRPr lang="en-US" sz="8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343400" y="2514600"/>
            <a:ext cx="0" cy="4572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10200" y="46482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CNO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791200" y="46482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validations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5362575" y="2009908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ASR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2667000" y="4876800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SORID</a:t>
            </a:r>
            <a:endParaRPr lang="en-US" sz="600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1600200" y="2590800"/>
            <a:ext cx="381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81200" y="49046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Detailed Report</a:t>
            </a:r>
            <a:endParaRPr lang="en-US" sz="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257800" y="23622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Critical dates</a:t>
            </a:r>
            <a:endParaRPr lang="en-US" sz="800" dirty="0"/>
          </a:p>
        </p:txBody>
      </p:sp>
      <p:sp>
        <p:nvSpPr>
          <p:cNvPr id="111" name="Flowchart: Internal Storage 110"/>
          <p:cNvSpPr/>
          <p:nvPr/>
        </p:nvSpPr>
        <p:spPr>
          <a:xfrm>
            <a:off x="762000" y="1676400"/>
            <a:ext cx="609600" cy="304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OPPID</a:t>
            </a:r>
          </a:p>
          <a:p>
            <a:pPr algn="ctr"/>
            <a:r>
              <a:rPr lang="en-US" sz="600" dirty="0" smtClean="0"/>
              <a:t>Generate</a:t>
            </a:r>
            <a:endParaRPr lang="en-US" sz="1600" dirty="0"/>
          </a:p>
        </p:txBody>
      </p:sp>
      <p:sp>
        <p:nvSpPr>
          <p:cNvPr id="112" name="Flowchart: Internal Storage 111"/>
          <p:cNvSpPr/>
          <p:nvPr/>
        </p:nvSpPr>
        <p:spPr>
          <a:xfrm>
            <a:off x="838200" y="2590800"/>
            <a:ext cx="457200" cy="228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SORID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524000" y="25908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response</a:t>
            </a:r>
            <a:endParaRPr 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33400" y="53340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Update GCP</a:t>
            </a:r>
            <a:endParaRPr 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33400" y="57150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Update GCP</a:t>
            </a:r>
            <a:endParaRPr lang="en-US" sz="800" dirty="0"/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600200" y="1828800"/>
            <a:ext cx="381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00200" y="18288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resp</a:t>
            </a:r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6553200" y="3581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CNO Generate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839075" y="2209800"/>
            <a:ext cx="838200" cy="36784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TIRKS</a:t>
            </a:r>
            <a:endParaRPr lang="en-US" sz="11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7134225" y="2286000"/>
            <a:ext cx="7239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581775" y="1490246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Port/ Device </a:t>
            </a:r>
            <a:r>
              <a:rPr lang="en-US" sz="800" dirty="0" err="1" smtClean="0"/>
              <a:t>config</a:t>
            </a:r>
            <a:r>
              <a:rPr lang="en-US" sz="800" dirty="0" smtClean="0"/>
              <a:t>/Activation </a:t>
            </a:r>
            <a:endParaRPr lang="en-US" sz="800" dirty="0"/>
          </a:p>
        </p:txBody>
      </p:sp>
      <p:grpSp>
        <p:nvGrpSpPr>
          <p:cNvPr id="230" name="Group 229"/>
          <p:cNvGrpSpPr/>
          <p:nvPr/>
        </p:nvGrpSpPr>
        <p:grpSpPr>
          <a:xfrm>
            <a:off x="6515100" y="1802607"/>
            <a:ext cx="1257300" cy="254793"/>
            <a:chOff x="6515100" y="1828800"/>
            <a:chExt cx="1257300" cy="254793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6515100" y="1828800"/>
              <a:ext cx="0" cy="25479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6515100" y="1828800"/>
              <a:ext cx="1257300" cy="1905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7029450" y="2057400"/>
            <a:ext cx="895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Port Request</a:t>
            </a:r>
            <a:endParaRPr lang="en-US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191375" y="2302877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Response</a:t>
            </a:r>
            <a:endParaRPr lang="en-US" sz="8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181600" y="2705100"/>
            <a:ext cx="71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Order Completion</a:t>
            </a:r>
            <a:endParaRPr lang="en-US" sz="800" dirty="0"/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5029200" y="2397353"/>
            <a:ext cx="1095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5029199" y="2221721"/>
            <a:ext cx="1095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6610350" y="1943100"/>
            <a:ext cx="1162050" cy="140493"/>
            <a:chOff x="6610350" y="1943100"/>
            <a:chExt cx="1162050" cy="140493"/>
          </a:xfrm>
        </p:grpSpPr>
        <p:cxnSp>
          <p:nvCxnSpPr>
            <p:cNvPr id="210" name="Straight Arrow Connector 209"/>
            <p:cNvCxnSpPr>
              <a:endCxn id="20" idx="0"/>
            </p:cNvCxnSpPr>
            <p:nvPr/>
          </p:nvCxnSpPr>
          <p:spPr>
            <a:xfrm>
              <a:off x="6629400" y="1943100"/>
              <a:ext cx="0" cy="14049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6610350" y="1943100"/>
              <a:ext cx="116205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7772400" y="1707922"/>
            <a:ext cx="914400" cy="42567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LPP/INSTAR</a:t>
            </a:r>
            <a:endParaRPr lang="en-US" sz="11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4876800" y="2514600"/>
            <a:ext cx="1219200" cy="381000"/>
            <a:chOff x="4876800" y="2514600"/>
            <a:chExt cx="1219200" cy="381000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4876800" y="2514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4876800" y="2883902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33" name="Straight Arrow Connector 232"/>
          <p:cNvCxnSpPr/>
          <p:nvPr/>
        </p:nvCxnSpPr>
        <p:spPr>
          <a:xfrm flipH="1" flipV="1">
            <a:off x="7158038" y="2501786"/>
            <a:ext cx="700087" cy="1281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858000" y="4074527"/>
            <a:ext cx="914400" cy="573673"/>
            <a:chOff x="6858000" y="4074527"/>
            <a:chExt cx="914400" cy="573673"/>
          </a:xfrm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6858000" y="4074527"/>
              <a:ext cx="0" cy="57367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0" y="4648200"/>
              <a:ext cx="914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/>
      <p:bldP spid="17" grpId="0" animBg="1"/>
      <p:bldP spid="18" grpId="0" animBg="1"/>
      <p:bldP spid="15" grpId="0" animBg="1"/>
      <p:bldP spid="16" grpId="0"/>
      <p:bldP spid="19" grpId="0" animBg="1"/>
      <p:bldP spid="20" grpId="0" animBg="1"/>
      <p:bldP spid="21" grpId="0" animBg="1"/>
      <p:bldP spid="22" grpId="0" animBg="1"/>
      <p:bldP spid="23" grpId="0" animBg="1"/>
      <p:bldP spid="63" grpId="0"/>
      <p:bldP spid="64" grpId="0"/>
      <p:bldP spid="66" grpId="0"/>
      <p:bldP spid="67" grpId="0"/>
      <p:bldP spid="71" grpId="0"/>
      <p:bldP spid="118" grpId="0"/>
      <p:bldP spid="119" grpId="0"/>
      <p:bldP spid="120" grpId="0"/>
      <p:bldP spid="121" grpId="0"/>
      <p:bldP spid="122" grpId="0"/>
      <p:bldP spid="124" grpId="0"/>
      <p:bldP spid="129" grpId="0"/>
      <p:bldP spid="80" grpId="0"/>
      <p:bldP spid="82" grpId="0"/>
      <p:bldP spid="83" grpId="0"/>
      <p:bldP spid="85" grpId="0"/>
      <p:bldP spid="98" grpId="0"/>
      <p:bldP spid="107" grpId="0"/>
      <p:bldP spid="111" grpId="0" animBg="1"/>
      <p:bldP spid="111" grpId="1" animBg="1"/>
      <p:bldP spid="112" grpId="0" animBg="1"/>
      <p:bldP spid="112" grpId="1" animBg="1"/>
      <p:bldP spid="116" grpId="0"/>
      <p:bldP spid="125" grpId="0"/>
      <p:bldP spid="126" grpId="0"/>
      <p:bldP spid="133" grpId="0"/>
      <p:bldP spid="99" grpId="0"/>
      <p:bldP spid="105" grpId="0" animBg="1"/>
      <p:bldP spid="138" grpId="0"/>
      <p:bldP spid="155" grpId="0"/>
      <p:bldP spid="156" grpId="0"/>
      <p:bldP spid="191" grpId="0"/>
      <p:bldP spid="104" grpId="0" animBg="1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1278</TotalTime>
  <Words>313</Words>
  <Application>Microsoft Office PowerPoint</Application>
  <PresentationFormat>On-screen Show (4:3)</PresentationFormat>
  <Paragraphs>152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Techmahindra.Ltd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AU00123427</dc:creator>
  <cp:lastModifiedBy>Chandra Sekar Kaka</cp:lastModifiedBy>
  <cp:revision>154</cp:revision>
  <dcterms:created xsi:type="dcterms:W3CDTF">2013-06-19T11:30:03Z</dcterms:created>
  <dcterms:modified xsi:type="dcterms:W3CDTF">2016-01-29T10:10:53Z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_Classification">
    <vt:lpwstr>AT&amp;T Proprietary (Internal Use Only) Not for use or disclosure outside the AT&amp;T companies except under written agreement</vt:lpwstr>
  </property>
</Properties>
</file>