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665" r:id="rId5"/>
    <p:sldId id="679" r:id="rId6"/>
    <p:sldId id="668" r:id="rId7"/>
    <p:sldId id="669" r:id="rId8"/>
    <p:sldId id="670" r:id="rId9"/>
    <p:sldId id="671" r:id="rId10"/>
    <p:sldId id="672" r:id="rId11"/>
    <p:sldId id="673" r:id="rId12"/>
    <p:sldId id="675" r:id="rId13"/>
    <p:sldId id="676" r:id="rId14"/>
    <p:sldId id="677" r:id="rId15"/>
    <p:sldId id="6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4" userDrawn="1">
          <p15:clr>
            <a:srgbClr val="A4A3A4"/>
          </p15:clr>
        </p15:guide>
        <p15:guide id="2" orient="horz" pos="3864" userDrawn="1">
          <p15:clr>
            <a:srgbClr val="A4A3A4"/>
          </p15:clr>
        </p15:guide>
        <p15:guide id="3" orient="horz" pos="201" userDrawn="1">
          <p15:clr>
            <a:srgbClr val="A4A3A4"/>
          </p15:clr>
        </p15:guide>
        <p15:guide id="4" pos="7313" userDrawn="1">
          <p15:clr>
            <a:srgbClr val="A4A3A4"/>
          </p15:clr>
        </p15:guide>
        <p15:guide id="5" pos="40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128"/>
    <a:srgbClr val="1212EA"/>
    <a:srgbClr val="7C3520"/>
    <a:srgbClr val="FDBC5F"/>
    <a:srgbClr val="FFC000"/>
    <a:srgbClr val="F3901D"/>
    <a:srgbClr val="6D6E71"/>
    <a:srgbClr val="E31837"/>
    <a:srgbClr val="00B050"/>
    <a:srgbClr val="BE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7" autoAdjust="0"/>
    <p:restoredTop sz="94542" autoAdjust="0"/>
  </p:normalViewPr>
  <p:slideViewPr>
    <p:cSldViewPr snapToGrid="0" showGuides="1">
      <p:cViewPr varScale="1">
        <p:scale>
          <a:sx n="86" d="100"/>
          <a:sy n="86" d="100"/>
        </p:scale>
        <p:origin x="234" y="84"/>
      </p:cViewPr>
      <p:guideLst>
        <p:guide orient="horz" pos="4104"/>
        <p:guide orient="horz" pos="3864"/>
        <p:guide orient="horz" pos="201"/>
        <p:guide pos="7313"/>
        <p:guide pos="4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10A9C2-775B-46CF-AA39-EB0727643CB3}" type="datetimeFigureOut">
              <a:rPr lang="en-IN" smtClean="0"/>
              <a:t>08-08-2016</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1B1079-A777-4B10-A863-371A5AE28E58}" type="slidenum">
              <a:rPr lang="en-IN" smtClean="0"/>
              <a:t>‹#›</a:t>
            </a:fld>
            <a:endParaRPr lang="en-IN"/>
          </a:p>
        </p:txBody>
      </p:sp>
    </p:spTree>
    <p:extLst>
      <p:ext uri="{BB962C8B-B14F-4D97-AF65-F5344CB8AC3E}">
        <p14:creationId xmlns:p14="http://schemas.microsoft.com/office/powerpoint/2010/main" val="1678917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8/8/2016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340989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AD9D70-E8C2-4CF9-8A37-540C09669773}" type="slidenum">
              <a:rPr lang="en-US" altLang="en-US"/>
              <a:pPr/>
              <a:t>3</a:t>
            </a:fld>
            <a:endParaRPr lang="en-US" alt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en-US" altLang="en-US" sz="1800"/>
              <a:t>Discuss the example explaining the ‘tie-up’ of requirements with subsequent life cycle stages.</a:t>
            </a:r>
          </a:p>
          <a:p>
            <a:endParaRPr lang="en-US" altLang="en-US" sz="1800"/>
          </a:p>
          <a:p>
            <a:endParaRPr lang="en-US" altLang="en-US" sz="1800"/>
          </a:p>
        </p:txBody>
      </p:sp>
    </p:spTree>
    <p:extLst>
      <p:ext uri="{BB962C8B-B14F-4D97-AF65-F5344CB8AC3E}">
        <p14:creationId xmlns:p14="http://schemas.microsoft.com/office/powerpoint/2010/main" val="306486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89EFF-3D68-4C6A-A791-8F51821D9734}" type="slidenum">
              <a:rPr lang="en-US" altLang="en-US"/>
              <a:pPr/>
              <a:t>4</a:t>
            </a:fld>
            <a:endParaRPr lang="en-US" alt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93122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0865D-B8B5-45DC-B9DA-95255BED52B8}" type="slidenum">
              <a:rPr lang="en-US" altLang="en-US"/>
              <a:pPr/>
              <a:t>5</a:t>
            </a:fld>
            <a:endParaRPr lang="en-US" alt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r>
              <a:rPr lang="en-US" altLang="en-US" sz="1800"/>
              <a:t>Discuss the example explaining the ‘tie-up’ of requirements with subsequent life cycle stages.</a:t>
            </a:r>
          </a:p>
          <a:p>
            <a:endParaRPr lang="en-US" altLang="en-US" sz="1800"/>
          </a:p>
          <a:p>
            <a:endParaRPr lang="en-US" altLang="en-US" sz="1800"/>
          </a:p>
        </p:txBody>
      </p:sp>
    </p:spTree>
    <p:extLst>
      <p:ext uri="{BB962C8B-B14F-4D97-AF65-F5344CB8AC3E}">
        <p14:creationId xmlns:p14="http://schemas.microsoft.com/office/powerpoint/2010/main" val="315698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841EC5-DE39-4F7B-989C-94F9B4605093}" type="slidenum">
              <a:rPr lang="en-US" altLang="en-US"/>
              <a:pPr/>
              <a:t>6</a:t>
            </a:fld>
            <a:endParaRPr lang="en-US" alt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altLang="en-US" sz="1800"/>
              <a:t>Discuss the example explaining the ‘tie-up’ of requirements with subsequent life cycle stages.</a:t>
            </a:r>
          </a:p>
          <a:p>
            <a:endParaRPr lang="en-US" altLang="en-US" sz="1800"/>
          </a:p>
          <a:p>
            <a:endParaRPr lang="en-US" altLang="en-US" sz="1800"/>
          </a:p>
        </p:txBody>
      </p:sp>
    </p:spTree>
    <p:extLst>
      <p:ext uri="{BB962C8B-B14F-4D97-AF65-F5344CB8AC3E}">
        <p14:creationId xmlns:p14="http://schemas.microsoft.com/office/powerpoint/2010/main" val="2663957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BD811-9B62-41F7-9DB1-5A09FB54B684}" type="slidenum">
              <a:rPr lang="en-US" altLang="en-US"/>
              <a:pPr/>
              <a:t>7</a:t>
            </a:fld>
            <a:endParaRPr lang="en-US" alt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altLang="en-US" sz="1800"/>
              <a:t>Discuss the example explaining the ‘tie-up’ of requirements with subsequent life cycle stages.</a:t>
            </a:r>
          </a:p>
          <a:p>
            <a:endParaRPr lang="en-US" altLang="en-US" sz="1800"/>
          </a:p>
          <a:p>
            <a:endParaRPr lang="en-US" altLang="en-US" sz="1800"/>
          </a:p>
        </p:txBody>
      </p:sp>
    </p:spTree>
    <p:extLst>
      <p:ext uri="{BB962C8B-B14F-4D97-AF65-F5344CB8AC3E}">
        <p14:creationId xmlns:p14="http://schemas.microsoft.com/office/powerpoint/2010/main" val="748018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3782BE-D198-4FAA-B5F3-2C23D1BB26A1}" type="slidenum">
              <a:rPr lang="en-US" altLang="en-US"/>
              <a:pPr/>
              <a:t>8</a:t>
            </a:fld>
            <a:endParaRPr lang="en-US" alt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r>
              <a:rPr lang="en-US" altLang="en-US" sz="1800"/>
              <a:t>Discuss the example explaining the ‘tie-up’ of requirements with subsequent life cycle stages.</a:t>
            </a:r>
          </a:p>
          <a:p>
            <a:endParaRPr lang="en-US" altLang="en-US" sz="1800"/>
          </a:p>
          <a:p>
            <a:endParaRPr lang="en-US" altLang="en-US" sz="1800"/>
          </a:p>
        </p:txBody>
      </p:sp>
    </p:spTree>
    <p:extLst>
      <p:ext uri="{BB962C8B-B14F-4D97-AF65-F5344CB8AC3E}">
        <p14:creationId xmlns:p14="http://schemas.microsoft.com/office/powerpoint/2010/main" val="3468318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29CAE-F2F8-4881-8F3F-2029F55C260D}" type="slidenum">
              <a:rPr lang="en-US" altLang="en-US"/>
              <a:pPr/>
              <a:t>9</a:t>
            </a:fld>
            <a:endParaRPr lang="en-US" alt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altLang="en-US" sz="1400" b="1"/>
              <a:t>Other deciding factors</a:t>
            </a:r>
            <a:endParaRPr lang="en-US" altLang="en-US" sz="1400"/>
          </a:p>
          <a:p>
            <a:pPr lvl="1"/>
            <a:r>
              <a:rPr lang="en-US" altLang="en-US" sz="1400"/>
              <a:t>What you automate depends on the tools you use.  If the tools have any limitations, those tests are manual. </a:t>
            </a:r>
          </a:p>
          <a:p>
            <a:pPr lvl="1"/>
            <a:r>
              <a:rPr lang="en-US" altLang="en-US" sz="1400"/>
              <a:t>Is the return on investment worth automating?  Is what you get out of automation worth the cost of setting up and supporting the test cases, the automation framework, and the system that runs the test cases?</a:t>
            </a:r>
          </a:p>
          <a:p>
            <a:endParaRPr lang="en-US" altLang="en-US"/>
          </a:p>
        </p:txBody>
      </p:sp>
    </p:spTree>
    <p:extLst>
      <p:ext uri="{BB962C8B-B14F-4D97-AF65-F5344CB8AC3E}">
        <p14:creationId xmlns:p14="http://schemas.microsoft.com/office/powerpoint/2010/main" val="65601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9F69A-6A3C-4AC4-8CCF-6676FC2807CD}" type="slidenum">
              <a:rPr lang="en-US" altLang="en-US"/>
              <a:pPr/>
              <a:t>10</a:t>
            </a:fld>
            <a:endParaRPr lang="en-US" alt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r>
              <a:rPr lang="en-US" altLang="en-US" sz="1000" b="1"/>
              <a:t>Cons of Automation</a:t>
            </a:r>
            <a:endParaRPr lang="en-US" altLang="en-US" sz="1000"/>
          </a:p>
          <a:p>
            <a:pPr lvl="1"/>
            <a:r>
              <a:rPr lang="en-US" altLang="en-US"/>
              <a:t>It costs more to automate.  Writing the test cases and writing or configuring the automate framework you’re using costs more initially than running the test manually. </a:t>
            </a:r>
          </a:p>
          <a:p>
            <a:pPr lvl="1"/>
            <a:r>
              <a:rPr lang="en-US" altLang="en-US"/>
              <a:t>Can’t automate visual references, for example, if you can’t tell the font color via code or the automation tool, it is a manual test.</a:t>
            </a:r>
          </a:p>
          <a:p>
            <a:endParaRPr lang="en-US" altLang="en-US"/>
          </a:p>
        </p:txBody>
      </p:sp>
    </p:spTree>
    <p:extLst>
      <p:ext uri="{BB962C8B-B14F-4D97-AF65-F5344CB8AC3E}">
        <p14:creationId xmlns:p14="http://schemas.microsoft.com/office/powerpoint/2010/main" val="825265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1070" y="1"/>
            <a:ext cx="5291765" cy="1443209"/>
          </a:xfrm>
          <a:prstGeom prst="rect">
            <a:avLst/>
          </a:prstGeom>
        </p:spPr>
      </p:pic>
      <p:sp>
        <p:nvSpPr>
          <p:cNvPr id="10" name="Slide Number Placeholder 5"/>
          <p:cNvSpPr txBox="1">
            <a:spLocks/>
          </p:cNvSpPr>
          <p:nvPr userDrawn="1"/>
        </p:nvSpPr>
        <p:spPr bwMode="auto">
          <a:xfrm>
            <a:off x="11815641"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5" name="Picture 4" descr="Mahindra Logo.png"/>
          <p:cNvPicPr>
            <a:picLocks noChangeAspect="1"/>
          </p:cNvPicPr>
          <p:nvPr userDrawn="1"/>
        </p:nvPicPr>
        <p:blipFill>
          <a:blip r:embed="rId3"/>
          <a:stretch>
            <a:fillRect/>
          </a:stretch>
        </p:blipFill>
        <p:spPr bwMode="gray">
          <a:xfrm>
            <a:off x="8802684" y="168946"/>
            <a:ext cx="3170051"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p:txBody>
      </p:sp>
      <p:pic>
        <p:nvPicPr>
          <p:cNvPr id="4" name="Picture 3" descr="Mahindra Logo.png"/>
          <p:cNvPicPr>
            <a:picLocks noChangeAspect="1"/>
          </p:cNvPicPr>
          <p:nvPr userDrawn="1"/>
        </p:nvPicPr>
        <p:blipFill>
          <a:blip r:embed="rId2"/>
          <a:stretch>
            <a:fillRect/>
          </a:stretch>
        </p:blipFill>
        <p:spPr bwMode="gray">
          <a:xfrm>
            <a:off x="2621623" y="2717227"/>
            <a:ext cx="7199132"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06400" y="1524000"/>
            <a:ext cx="5588000"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6197600" y="1524000"/>
            <a:ext cx="5588000"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Rectangle 6"/>
          <p:cNvSpPr>
            <a:spLocks noGrp="1" noChangeArrowheads="1"/>
          </p:cNvSpPr>
          <p:nvPr>
            <p:ph type="sldNum" sz="quarter" idx="10"/>
          </p:nvPr>
        </p:nvSpPr>
        <p:spPr>
          <a:xfrm>
            <a:off x="10701867" y="6375400"/>
            <a:ext cx="1083733" cy="330200"/>
          </a:xfrm>
          <a:prstGeom prst="rect">
            <a:avLst/>
          </a:prstGeom>
          <a:ln/>
        </p:spPr>
        <p:txBody>
          <a:bodyPr/>
          <a:lstStyle>
            <a:lvl1pPr>
              <a:defRPr/>
            </a:lvl1pPr>
          </a:lstStyle>
          <a:p>
            <a:pPr>
              <a:defRPr/>
            </a:pPr>
            <a:fld id="{B8FCE6E5-8D74-1342-8BEC-5408CFF2467A}" type="slidenum">
              <a:rPr lang="de-DE"/>
              <a:pPr>
                <a:defRPr/>
              </a:pPr>
              <a:t>‹#›</a:t>
            </a:fld>
            <a:endParaRPr lang="de-DE"/>
          </a:p>
        </p:txBody>
      </p:sp>
      <p:sp>
        <p:nvSpPr>
          <p:cNvPr id="6" name="Footer Placeholder 14"/>
          <p:cNvSpPr>
            <a:spLocks noGrp="1"/>
          </p:cNvSpPr>
          <p:nvPr>
            <p:ph type="ftr" sz="quarter" idx="11"/>
          </p:nvPr>
        </p:nvSpPr>
        <p:spPr>
          <a:xfrm>
            <a:off x="2489200" y="6356351"/>
            <a:ext cx="7653867" cy="365125"/>
          </a:xfrm>
          <a:prstGeom prst="rect">
            <a:avLst/>
          </a:prstGeom>
        </p:spPr>
        <p:txBody>
          <a:bodyPr/>
          <a:lstStyle>
            <a:lvl1pPr>
              <a:defRPr/>
            </a:lvl1pPr>
          </a:lstStyle>
          <a:p>
            <a:pPr>
              <a:defRPr/>
            </a:pPr>
            <a:r>
              <a:rPr lang="en-US" smtClean="0"/>
              <a:t>Agile Software Engineering </a:t>
            </a:r>
            <a:endParaRPr lang="en-US" dirty="0"/>
          </a:p>
        </p:txBody>
      </p:sp>
    </p:spTree>
    <p:extLst>
      <p:ext uri="{BB962C8B-B14F-4D97-AF65-F5344CB8AC3E}">
        <p14:creationId xmlns:p14="http://schemas.microsoft.com/office/powerpoint/2010/main" val="1329137923"/>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41351" y="1971675"/>
            <a:ext cx="10949516"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6604000" y="6481764"/>
            <a:ext cx="5080000" cy="314325"/>
          </a:xfrm>
          <a:prstGeom prst="rect">
            <a:avLst/>
          </a:prstGeom>
        </p:spPr>
        <p:txBody>
          <a:bodyPr/>
          <a:lstStyle>
            <a:lvl1pPr>
              <a:defRPr/>
            </a:lvl1pPr>
          </a:lstStyle>
          <a:p>
            <a:r>
              <a:rPr lang="en-US" altLang="en-US"/>
              <a:t>CONFIDENTIAL© Copyright 2007 Tech Mahindra Limited</a:t>
            </a:r>
          </a:p>
        </p:txBody>
      </p:sp>
      <p:sp>
        <p:nvSpPr>
          <p:cNvPr id="5" name="Slide Number Placeholder 4"/>
          <p:cNvSpPr>
            <a:spLocks noGrp="1"/>
          </p:cNvSpPr>
          <p:nvPr>
            <p:ph type="sldNum" sz="quarter" idx="11"/>
          </p:nvPr>
        </p:nvSpPr>
        <p:spPr>
          <a:xfrm>
            <a:off x="11785600" y="6524625"/>
            <a:ext cx="406400" cy="228600"/>
          </a:xfrm>
          <a:prstGeom prst="rect">
            <a:avLst/>
          </a:prstGeom>
        </p:spPr>
        <p:txBody>
          <a:bodyPr/>
          <a:lstStyle>
            <a:lvl1pPr>
              <a:defRPr/>
            </a:lvl1pPr>
          </a:lstStyle>
          <a:p>
            <a:fld id="{CFB1249A-B698-4FAF-BC21-50DDB43132F7}" type="slidenum">
              <a:rPr lang="en-US" altLang="en-US"/>
              <a:pPr/>
              <a:t>‹#›</a:t>
            </a:fld>
            <a:endParaRPr lang="en-US" altLang="en-US"/>
          </a:p>
        </p:txBody>
      </p:sp>
    </p:spTree>
    <p:extLst>
      <p:ext uri="{BB962C8B-B14F-4D97-AF65-F5344CB8AC3E}">
        <p14:creationId xmlns:p14="http://schemas.microsoft.com/office/powerpoint/2010/main" val="2489104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2451" y="1367641"/>
            <a:ext cx="8973312" cy="492443"/>
          </a:xfrm>
        </p:spPr>
        <p:txBody>
          <a:bodyPr/>
          <a:lstStyle>
            <a:lvl1pPr algn="l">
              <a:defRPr/>
            </a:lvl1pPr>
          </a:lstStyle>
          <a:p>
            <a:r>
              <a:rPr lang="en-US" dirty="0" smtClean="0"/>
              <a:t>Click to edit master title style</a:t>
            </a:r>
            <a:endParaRPr lang="en-US" dirty="0"/>
          </a:p>
        </p:txBody>
      </p:sp>
      <p:sp>
        <p:nvSpPr>
          <p:cNvPr id="9" name="TextBox 8"/>
          <p:cNvSpPr txBox="1">
            <a:spLocks noChangeArrowheads="1"/>
          </p:cNvSpPr>
          <p:nvPr userDrawn="1"/>
        </p:nvSpPr>
        <p:spPr bwMode="gray">
          <a:xfrm>
            <a:off x="1822453" y="4233113"/>
            <a:ext cx="8388348" cy="84638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bg2"/>
                </a:solidFill>
              </a:rPr>
              <a:t>Safe Harbor</a:t>
            </a:r>
          </a:p>
          <a:p>
            <a:pPr algn="just">
              <a:spcBef>
                <a:spcPts val="600"/>
              </a:spcBef>
            </a:pPr>
            <a:r>
              <a:rPr lang="en-US" sz="1000" dirty="0" smtClean="0">
                <a:solidFill>
                  <a:schemeClr val="bg2"/>
                </a:solidFill>
              </a:rPr>
              <a:t>This document contains forward-looking statements within the meaning of Section 27A of the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Tech Mahindra</a:t>
            </a:r>
            <a:r>
              <a:rPr lang="en-US" sz="1000" baseline="0" dirty="0" smtClean="0">
                <a:solidFill>
                  <a:schemeClr val="bg2"/>
                </a:solidFill>
              </a:rPr>
              <a:t> &amp; </a:t>
            </a:r>
            <a:r>
              <a:rPr lang="en-US" sz="1000" dirty="0" smtClean="0">
                <a:solidFill>
                  <a:schemeClr val="bg2"/>
                </a:solidFill>
              </a:rPr>
              <a:t>Mahindra Satyam undertakes no duty to update any forward-looking statements.</a:t>
            </a:r>
            <a:endParaRPr lang="en-US" sz="1000" b="1" dirty="0">
              <a:solidFill>
                <a:schemeClr val="bg2"/>
              </a:solidFill>
            </a:endParaRPr>
          </a:p>
        </p:txBody>
      </p:sp>
    </p:spTree>
    <p:extLst>
      <p:ext uri="{BB962C8B-B14F-4D97-AF65-F5344CB8AC3E}">
        <p14:creationId xmlns:p14="http://schemas.microsoft.com/office/powerpoint/2010/main" val="1530144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a:stretch>
            <a:fillRect/>
          </a:stretch>
        </p:blipFill>
        <p:spPr bwMode="ltGray">
          <a:xfrm>
            <a:off x="1070" y="1"/>
            <a:ext cx="5291765" cy="144320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1070" y="1"/>
            <a:ext cx="5291765" cy="144320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1070" y="1"/>
            <a:ext cx="5291765" cy="144320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0"/>
          <a:stretch>
            <a:fillRect/>
          </a:stretch>
        </p:blipFill>
        <p:spPr bwMode="ltGray">
          <a:xfrm>
            <a:off x="612" y="0"/>
            <a:ext cx="3026832" cy="825500"/>
          </a:xfrm>
          <a:prstGeom prst="rect">
            <a:avLst/>
          </a:prstGeom>
        </p:spPr>
      </p:pic>
      <p:sp>
        <p:nvSpPr>
          <p:cNvPr id="2" name="Title Placeholder 1"/>
          <p:cNvSpPr>
            <a:spLocks noGrp="1"/>
          </p:cNvSpPr>
          <p:nvPr>
            <p:ph type="title"/>
          </p:nvPr>
        </p:nvSpPr>
        <p:spPr>
          <a:xfrm>
            <a:off x="624418" y="711201"/>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351"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15641"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2016 Tech Mahindra. All rights reserved.</a:t>
            </a:r>
            <a:endParaRPr lang="en-US" sz="800" kern="1200" dirty="0">
              <a:solidFill>
                <a:schemeClr val="tx2"/>
              </a:solidFill>
              <a:latin typeface="Arial" pitchFamily="34" charset="0"/>
              <a:ea typeface="+mn-ea"/>
              <a:cs typeface="Arial" pitchFamily="34" charset="0"/>
            </a:endParaRPr>
          </a:p>
        </p:txBody>
      </p:sp>
      <p:pic>
        <p:nvPicPr>
          <p:cNvPr id="10" name="Picture 9" descr="Mahindra Logo.png"/>
          <p:cNvPicPr>
            <a:picLocks noChangeAspect="1"/>
          </p:cNvPicPr>
          <p:nvPr userDrawn="1"/>
        </p:nvPicPr>
        <p:blipFill>
          <a:blip r:embed="rId21"/>
          <a:stretch>
            <a:fillRect/>
          </a:stretch>
        </p:blipFill>
        <p:spPr bwMode="gray">
          <a:xfrm>
            <a:off x="8802684" y="168946"/>
            <a:ext cx="3170051" cy="65655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9" r:id="rId3"/>
    <p:sldLayoutId id="2147483668" r:id="rId4"/>
    <p:sldLayoutId id="2147483667" r:id="rId5"/>
    <p:sldLayoutId id="2147483659" r:id="rId6"/>
    <p:sldLayoutId id="2147483651" r:id="rId7"/>
    <p:sldLayoutId id="2147483664" r:id="rId8"/>
    <p:sldLayoutId id="2147483658" r:id="rId9"/>
    <p:sldLayoutId id="2147483665" r:id="rId10"/>
    <p:sldLayoutId id="2147483650" r:id="rId11"/>
    <p:sldLayoutId id="2147483660" r:id="rId12"/>
    <p:sldLayoutId id="2147483661" r:id="rId13"/>
    <p:sldLayoutId id="2147483656" r:id="rId14"/>
    <p:sldLayoutId id="2147483666" r:id="rId15"/>
    <p:sldLayoutId id="2147483674" r:id="rId16"/>
    <p:sldLayoutId id="2147483676" r:id="rId17"/>
    <p:sldLayoutId id="2147483677" r:id="rId18"/>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hyperlink" Target="mailto:Prakash_Goteti@mahindrasatyam.com"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4418" y="711200"/>
            <a:ext cx="10949516" cy="492443"/>
          </a:xfrm>
        </p:spPr>
        <p:txBody>
          <a:bodyPr/>
          <a:lstStyle/>
          <a:p>
            <a:pPr fontAlgn="base"/>
            <a:r>
              <a:rPr lang="en-US" dirty="0" smtClean="0">
                <a:latin typeface="Arial" charset="0"/>
                <a:cs typeface="Arial" charset="0"/>
              </a:rPr>
              <a:t>User story and acceptance criteria</a:t>
            </a:r>
            <a:endParaRPr lang="en-US" dirty="0">
              <a:latin typeface="Arial" charset="0"/>
              <a:cs typeface="Arial" charset="0"/>
            </a:endParaRPr>
          </a:p>
        </p:txBody>
      </p:sp>
      <p:sp>
        <p:nvSpPr>
          <p:cNvPr id="19" name="Rectangle 18"/>
          <p:cNvSpPr/>
          <p:nvPr/>
        </p:nvSpPr>
        <p:spPr>
          <a:xfrm>
            <a:off x="110833" y="1493948"/>
            <a:ext cx="11988800" cy="4983051"/>
          </a:xfrm>
          <a:prstGeom prst="rect">
            <a:avLst/>
          </a:prstGeom>
          <a:solidFill>
            <a:srgbClr val="00FE73"/>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endParaRPr lang="en-US" b="1" dirty="0" smtClean="0">
              <a:solidFill>
                <a:schemeClr val="tx1">
                  <a:lumMod val="75000"/>
                  <a:lumOff val="25000"/>
                </a:schemeClr>
              </a:solidFill>
            </a:endParaRPr>
          </a:p>
          <a:p>
            <a:endParaRPr lang="en-US" b="1" dirty="0">
              <a:solidFill>
                <a:schemeClr val="tx1">
                  <a:lumMod val="75000"/>
                  <a:lumOff val="25000"/>
                </a:schemeClr>
              </a:solidFill>
            </a:endParaRPr>
          </a:p>
          <a:p>
            <a:endParaRPr lang="en-US" b="1" dirty="0" smtClean="0">
              <a:solidFill>
                <a:schemeClr val="tx1">
                  <a:lumMod val="75000"/>
                  <a:lumOff val="25000"/>
                </a:schemeClr>
              </a:solidFill>
            </a:endParaRPr>
          </a:p>
          <a:p>
            <a:endParaRPr lang="en-US" b="1" dirty="0" smtClean="0">
              <a:solidFill>
                <a:schemeClr val="tx1">
                  <a:lumMod val="75000"/>
                  <a:lumOff val="25000"/>
                </a:schemeClr>
              </a:solidFill>
            </a:endParaRPr>
          </a:p>
          <a:p>
            <a:pPr fontAlgn="base">
              <a:spcBef>
                <a:spcPct val="0"/>
              </a:spcBef>
            </a:pPr>
            <a:endParaRPr lang="en-US" sz="3200" b="1" dirty="0">
              <a:solidFill>
                <a:schemeClr val="tx2"/>
              </a:solidFill>
              <a:latin typeface="Arial" charset="0"/>
              <a:ea typeface="+mj-ea"/>
              <a:cs typeface="Arial" charset="0"/>
            </a:endParaRPr>
          </a:p>
          <a:p>
            <a:endParaRPr lang="en-US" b="1" dirty="0" smtClean="0">
              <a:solidFill>
                <a:schemeClr val="tx1">
                  <a:lumMod val="75000"/>
                  <a:lumOff val="25000"/>
                </a:schemeClr>
              </a:solidFill>
            </a:endParaRPr>
          </a:p>
          <a:p>
            <a:endParaRPr lang="en-US" b="1" dirty="0">
              <a:solidFill>
                <a:schemeClr val="tx1">
                  <a:lumMod val="75000"/>
                  <a:lumOff val="25000"/>
                </a:schemeClr>
              </a:solidFill>
            </a:endParaRPr>
          </a:p>
          <a:p>
            <a:r>
              <a:rPr lang="en-US" sz="2000" b="1" dirty="0" smtClean="0">
                <a:solidFill>
                  <a:schemeClr val="tx1">
                    <a:lumMod val="75000"/>
                    <a:lumOff val="25000"/>
                  </a:schemeClr>
                </a:solidFill>
              </a:rPr>
              <a:t>&lt;User Story ID&gt;</a:t>
            </a:r>
          </a:p>
          <a:p>
            <a:pPr lvl="3"/>
            <a:r>
              <a:rPr lang="en-US" sz="2000" b="1" dirty="0" smtClean="0">
                <a:solidFill>
                  <a:schemeClr val="tx1">
                    <a:lumMod val="75000"/>
                    <a:lumOff val="25000"/>
                  </a:schemeClr>
                </a:solidFill>
              </a:rPr>
              <a:t>As an </a:t>
            </a:r>
            <a:r>
              <a:rPr lang="en-US" sz="2000" dirty="0" smtClean="0">
                <a:solidFill>
                  <a:schemeClr val="bg2"/>
                </a:solidFill>
              </a:rPr>
              <a:t>end user</a:t>
            </a:r>
            <a:r>
              <a:rPr lang="en-US" sz="2000" dirty="0" smtClean="0">
                <a:solidFill>
                  <a:schemeClr val="bg1"/>
                </a:solidFill>
              </a:rPr>
              <a:t> </a:t>
            </a:r>
            <a:r>
              <a:rPr lang="en-US" sz="2000" b="1" dirty="0" smtClean="0">
                <a:solidFill>
                  <a:schemeClr val="tx1">
                    <a:lumMod val="75000"/>
                    <a:lumOff val="25000"/>
                  </a:schemeClr>
                </a:solidFill>
              </a:rPr>
              <a:t>I want to </a:t>
            </a:r>
            <a:r>
              <a:rPr lang="en-US" sz="2000" dirty="0" smtClean="0">
                <a:solidFill>
                  <a:schemeClr val="bg2"/>
                </a:solidFill>
              </a:rPr>
              <a:t>be able to cancel a reservation</a:t>
            </a:r>
            <a:r>
              <a:rPr lang="en-US" sz="2000" dirty="0" smtClean="0">
                <a:solidFill>
                  <a:schemeClr val="bg1"/>
                </a:solidFill>
              </a:rPr>
              <a:t> </a:t>
            </a:r>
            <a:r>
              <a:rPr lang="en-US" sz="2000" b="1" dirty="0" smtClean="0">
                <a:solidFill>
                  <a:schemeClr val="tx1">
                    <a:lumMod val="75000"/>
                    <a:lumOff val="25000"/>
                  </a:schemeClr>
                </a:solidFill>
              </a:rPr>
              <a:t>so that</a:t>
            </a:r>
            <a:r>
              <a:rPr lang="en-US" sz="2000" dirty="0" smtClean="0">
                <a:solidFill>
                  <a:schemeClr val="bg1"/>
                </a:solidFill>
              </a:rPr>
              <a:t> </a:t>
            </a:r>
            <a:r>
              <a:rPr lang="en-US" sz="2000" dirty="0" smtClean="0">
                <a:solidFill>
                  <a:schemeClr val="bg2"/>
                </a:solidFill>
              </a:rPr>
              <a:t>I can I get refund when I am not travelling </a:t>
            </a:r>
            <a:endParaRPr lang="en-US" sz="2000" dirty="0">
              <a:solidFill>
                <a:schemeClr val="bg2"/>
              </a:solidFill>
            </a:endParaRPr>
          </a:p>
          <a:p>
            <a:endParaRPr lang="en-US" sz="2000" dirty="0" smtClean="0">
              <a:solidFill>
                <a:srgbClr val="FF0000"/>
              </a:solidFill>
            </a:endParaRPr>
          </a:p>
          <a:p>
            <a:r>
              <a:rPr lang="en-US" sz="2000" b="1" i="1" dirty="0" smtClean="0">
                <a:solidFill>
                  <a:schemeClr val="tx1">
                    <a:lumMod val="75000"/>
                    <a:lumOff val="25000"/>
                  </a:schemeClr>
                </a:solidFill>
              </a:rPr>
              <a:t>Priority: 2</a:t>
            </a:r>
            <a:r>
              <a:rPr lang="en-US" sz="2000" b="1" i="1" dirty="0">
                <a:solidFill>
                  <a:schemeClr val="tx1">
                    <a:lumMod val="75000"/>
                    <a:lumOff val="25000"/>
                  </a:schemeClr>
                </a:solidFill>
              </a:rPr>
              <a:t> </a:t>
            </a:r>
            <a:r>
              <a:rPr lang="en-US" sz="2000" b="1" i="1" dirty="0" smtClean="0">
                <a:solidFill>
                  <a:schemeClr val="tx1">
                    <a:lumMod val="75000"/>
                    <a:lumOff val="25000"/>
                  </a:schemeClr>
                </a:solidFill>
              </a:rPr>
              <a:t>   </a:t>
            </a:r>
          </a:p>
          <a:p>
            <a:r>
              <a:rPr lang="en-US" sz="2000" b="1" i="1" dirty="0" smtClean="0">
                <a:solidFill>
                  <a:schemeClr val="tx1">
                    <a:lumMod val="75000"/>
                    <a:lumOff val="25000"/>
                  </a:schemeClr>
                </a:solidFill>
              </a:rPr>
              <a:t>Estimate: 8</a:t>
            </a:r>
          </a:p>
          <a:p>
            <a:endParaRPr lang="en-US" sz="2000" dirty="0" smtClean="0">
              <a:solidFill>
                <a:schemeClr val="bg1"/>
              </a:solidFill>
            </a:endParaRPr>
          </a:p>
          <a:p>
            <a:r>
              <a:rPr lang="en-US" sz="2000" b="1" dirty="0">
                <a:solidFill>
                  <a:schemeClr val="tx1">
                    <a:lumMod val="75000"/>
                    <a:lumOff val="25000"/>
                  </a:schemeClr>
                </a:solidFill>
              </a:rPr>
              <a:t>Confirmation/Acceptance criteria:</a:t>
            </a:r>
          </a:p>
          <a:p>
            <a:endParaRPr lang="en-US" sz="2000" dirty="0">
              <a:solidFill>
                <a:srgbClr val="C00000"/>
              </a:solidFill>
            </a:endParaRPr>
          </a:p>
          <a:p>
            <a:pPr marL="342900" indent="-342900">
              <a:buFont typeface="Arial" panose="020B0604020202020204" pitchFamily="34" charset="0"/>
              <a:buChar char="•"/>
            </a:pPr>
            <a:r>
              <a:rPr lang="en-US" sz="2000" dirty="0">
                <a:solidFill>
                  <a:srgbClr val="C00000"/>
                </a:solidFill>
              </a:rPr>
              <a:t>A user who cancels more than 24 </a:t>
            </a:r>
            <a:r>
              <a:rPr lang="en-US" sz="2000" dirty="0" err="1">
                <a:solidFill>
                  <a:srgbClr val="C00000"/>
                </a:solidFill>
              </a:rPr>
              <a:t>hrs</a:t>
            </a:r>
            <a:r>
              <a:rPr lang="en-US" sz="2000" dirty="0">
                <a:solidFill>
                  <a:srgbClr val="C00000"/>
                </a:solidFill>
              </a:rPr>
              <a:t> prior to departure gets complete refund</a:t>
            </a:r>
          </a:p>
          <a:p>
            <a:pPr marL="342900" indent="-342900">
              <a:buFont typeface="Arial" panose="020B0604020202020204" pitchFamily="34" charset="0"/>
              <a:buChar char="•"/>
            </a:pPr>
            <a:endParaRPr lang="en-US" sz="2000" dirty="0">
              <a:solidFill>
                <a:srgbClr val="C00000"/>
              </a:solidFill>
            </a:endParaRPr>
          </a:p>
          <a:p>
            <a:pPr marL="342900" indent="-342900">
              <a:buFont typeface="Arial" panose="020B0604020202020204" pitchFamily="34" charset="0"/>
              <a:buChar char="•"/>
            </a:pPr>
            <a:r>
              <a:rPr lang="en-US" sz="2000" dirty="0">
                <a:solidFill>
                  <a:srgbClr val="C00000"/>
                </a:solidFill>
              </a:rPr>
              <a:t>A user who cancels &lt;24 </a:t>
            </a:r>
            <a:r>
              <a:rPr lang="en-US" sz="2000" dirty="0" err="1">
                <a:solidFill>
                  <a:srgbClr val="C00000"/>
                </a:solidFill>
              </a:rPr>
              <a:t>hrs</a:t>
            </a:r>
            <a:r>
              <a:rPr lang="en-US" sz="2000" dirty="0">
                <a:solidFill>
                  <a:srgbClr val="C00000"/>
                </a:solidFill>
              </a:rPr>
              <a:t> prior to departure gets 75% </a:t>
            </a:r>
          </a:p>
          <a:p>
            <a:pPr marL="342900" indent="-342900">
              <a:buFont typeface="Arial" panose="020B0604020202020204" pitchFamily="34" charset="0"/>
              <a:buChar char="•"/>
            </a:pPr>
            <a:endParaRPr lang="en-US" sz="2000" dirty="0">
              <a:solidFill>
                <a:srgbClr val="C00000"/>
              </a:solidFill>
            </a:endParaRPr>
          </a:p>
          <a:p>
            <a:pPr marL="342900" indent="-342900">
              <a:buFont typeface="Arial" panose="020B0604020202020204" pitchFamily="34" charset="0"/>
              <a:buChar char="•"/>
            </a:pPr>
            <a:r>
              <a:rPr lang="en-US" sz="2000" dirty="0">
                <a:solidFill>
                  <a:srgbClr val="C00000"/>
                </a:solidFill>
              </a:rPr>
              <a:t>Translated code is displayed on the site and is emailed to user</a:t>
            </a:r>
          </a:p>
          <a:p>
            <a:pPr marL="342900" indent="-342900">
              <a:buFont typeface="Arial" panose="020B0604020202020204" pitchFamily="34" charset="0"/>
              <a:buChar char="•"/>
            </a:pPr>
            <a:endParaRPr lang="en-US" sz="2000" b="1" i="1" dirty="0" smtClean="0">
              <a:solidFill>
                <a:schemeClr val="tx1">
                  <a:lumMod val="75000"/>
                  <a:lumOff val="25000"/>
                </a:schemeClr>
              </a:solidFill>
            </a:endParaRPr>
          </a:p>
          <a:p>
            <a:endParaRPr lang="en-US" sz="2000" b="1" i="1" dirty="0">
              <a:solidFill>
                <a:schemeClr val="tx1">
                  <a:lumMod val="75000"/>
                  <a:lumOff val="25000"/>
                </a:schemeClr>
              </a:solidFill>
            </a:endParaRPr>
          </a:p>
          <a:p>
            <a:endParaRPr lang="en-US" sz="2000" b="1" i="1" dirty="0" smtClean="0">
              <a:solidFill>
                <a:schemeClr val="tx1">
                  <a:lumMod val="75000"/>
                  <a:lumOff val="25000"/>
                </a:schemeClr>
              </a:solidFill>
            </a:endParaRPr>
          </a:p>
          <a:p>
            <a:endParaRPr lang="en-US" b="1" i="1" dirty="0">
              <a:solidFill>
                <a:schemeClr val="tx1">
                  <a:lumMod val="75000"/>
                  <a:lumOff val="25000"/>
                </a:schemeClr>
              </a:solidFill>
            </a:endParaRPr>
          </a:p>
          <a:p>
            <a:endParaRPr lang="en-US" b="1" i="1" dirty="0" smtClean="0">
              <a:solidFill>
                <a:schemeClr val="tx1">
                  <a:lumMod val="75000"/>
                  <a:lumOff val="25000"/>
                </a:schemeClr>
              </a:solidFill>
            </a:endParaRPr>
          </a:p>
          <a:p>
            <a:endParaRPr lang="en-US" b="1" i="1" dirty="0">
              <a:solidFill>
                <a:schemeClr val="tx1">
                  <a:lumMod val="75000"/>
                  <a:lumOff val="25000"/>
                </a:schemeClr>
              </a:solidFill>
            </a:endParaRPr>
          </a:p>
          <a:p>
            <a:endParaRPr lang="en-IN" b="1" i="1" dirty="0">
              <a:solidFill>
                <a:schemeClr val="tx1">
                  <a:lumMod val="75000"/>
                  <a:lumOff val="25000"/>
                </a:schemeClr>
              </a:solidFill>
            </a:endParaRPr>
          </a:p>
        </p:txBody>
      </p:sp>
    </p:spTree>
    <p:extLst>
      <p:ext uri="{BB962C8B-B14F-4D97-AF65-F5344CB8AC3E}">
        <p14:creationId xmlns:p14="http://schemas.microsoft.com/office/powerpoint/2010/main" val="2456318080"/>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title"/>
          </p:nvPr>
        </p:nvSpPr>
        <p:spPr/>
        <p:txBody>
          <a:bodyPr/>
          <a:lstStyle/>
          <a:p>
            <a:r>
              <a:rPr lang="en-US" altLang="en-US"/>
              <a:t>Pros &amp; Cons of Automation Testing</a:t>
            </a:r>
          </a:p>
        </p:txBody>
      </p:sp>
      <p:sp>
        <p:nvSpPr>
          <p:cNvPr id="157701" name="Rectangle 5"/>
          <p:cNvSpPr>
            <a:spLocks noGrp="1" noChangeArrowheads="1"/>
          </p:cNvSpPr>
          <p:nvPr>
            <p:ph type="body" idx="1"/>
          </p:nvPr>
        </p:nvSpPr>
        <p:spPr>
          <a:xfrm>
            <a:off x="641351" y="1971675"/>
            <a:ext cx="10949516" cy="3323987"/>
          </a:xfrm>
        </p:spPr>
        <p:txBody>
          <a:bodyPr/>
          <a:lstStyle/>
          <a:p>
            <a:r>
              <a:rPr lang="en-US" altLang="en-US"/>
              <a:t>Pros of Automation</a:t>
            </a:r>
          </a:p>
          <a:p>
            <a:pPr lvl="1"/>
            <a:r>
              <a:rPr lang="en-US" altLang="en-US"/>
              <a:t>If you have to run a set of tests repeatedly, automation is must</a:t>
            </a:r>
          </a:p>
          <a:p>
            <a:pPr lvl="1"/>
            <a:r>
              <a:rPr lang="en-US" altLang="en-US"/>
              <a:t>Enhances the regression testing by giving ability to</a:t>
            </a:r>
          </a:p>
          <a:p>
            <a:pPr lvl="2"/>
            <a:r>
              <a:rPr lang="en-US" altLang="en-US"/>
              <a:t>Run automation against code that frequently changes to catch regressions in a timely manner</a:t>
            </a:r>
          </a:p>
          <a:p>
            <a:pPr lvl="2"/>
            <a:r>
              <a:rPr lang="en-US" altLang="en-US"/>
              <a:t>Run automation in mainstream scenarios to catch regressions in a timely manner</a:t>
            </a:r>
          </a:p>
          <a:p>
            <a:pPr lvl="1"/>
            <a:r>
              <a:rPr lang="en-US" altLang="en-US"/>
              <a:t>Aids in testing a large test matrix (different languages on different OS platforms) </a:t>
            </a:r>
          </a:p>
          <a:p>
            <a:pPr lvl="1"/>
            <a:r>
              <a:rPr lang="en-US" altLang="en-US"/>
              <a:t>Automated tests can be run at the same time on different machines, whereas the manual tests would have to be run sequentially</a:t>
            </a:r>
          </a:p>
          <a:p>
            <a:pPr lvl="1"/>
            <a:endParaRPr lang="en-US" altLang="en-US"/>
          </a:p>
          <a:p>
            <a:r>
              <a:rPr lang="en-US" altLang="en-US"/>
              <a:t>Cons of Automation</a:t>
            </a:r>
          </a:p>
          <a:p>
            <a:pPr lvl="1"/>
            <a:r>
              <a:rPr lang="en-US" altLang="en-US"/>
              <a:t>It costs more to automate</a:t>
            </a:r>
          </a:p>
          <a:p>
            <a:pPr lvl="1"/>
            <a:r>
              <a:rPr lang="en-US" altLang="en-US"/>
              <a:t>Cannot automate visual references</a:t>
            </a:r>
          </a:p>
        </p:txBody>
      </p:sp>
    </p:spTree>
    <p:extLst>
      <p:ext uri="{BB962C8B-B14F-4D97-AF65-F5344CB8AC3E}">
        <p14:creationId xmlns:p14="http://schemas.microsoft.com/office/powerpoint/2010/main" val="1358361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157701">
                                            <p:txEl>
                                              <p:pRg st="0" end="0"/>
                                            </p:txEl>
                                          </p:spTgt>
                                        </p:tgtEl>
                                        <p:attrNameLst>
                                          <p:attrName>style.visibility</p:attrName>
                                        </p:attrNameLst>
                                      </p:cBhvr>
                                      <p:to>
                                        <p:strVal val="visible"/>
                                      </p:to>
                                    </p:set>
                                    <p:animEffect transition="in" filter="blinds(vertical)">
                                      <p:cBhvr>
                                        <p:cTn id="7" dur="1000"/>
                                        <p:tgtEl>
                                          <p:spTgt spid="157701">
                                            <p:txEl>
                                              <p:pRg st="0" end="0"/>
                                            </p:txEl>
                                          </p:spTgt>
                                        </p:tgtEl>
                                      </p:cBhvr>
                                    </p:animEffect>
                                  </p:childTnLst>
                                </p:cTn>
                              </p:par>
                            </p:childTnLst>
                          </p:cTn>
                        </p:par>
                        <p:par>
                          <p:cTn id="8" fill="hold" nodeType="afterGroup">
                            <p:stCondLst>
                              <p:cond delay="1000"/>
                            </p:stCondLst>
                            <p:childTnLst>
                              <p:par>
                                <p:cTn id="9" presetID="3" presetClass="entr" presetSubtype="5" fill="hold" nodeType="afterEffect">
                                  <p:stCondLst>
                                    <p:cond delay="0"/>
                                  </p:stCondLst>
                                  <p:childTnLst>
                                    <p:set>
                                      <p:cBhvr>
                                        <p:cTn id="10" dur="1" fill="hold">
                                          <p:stCondLst>
                                            <p:cond delay="0"/>
                                          </p:stCondLst>
                                        </p:cTn>
                                        <p:tgtEl>
                                          <p:spTgt spid="157701">
                                            <p:txEl>
                                              <p:pRg st="1" end="1"/>
                                            </p:txEl>
                                          </p:spTgt>
                                        </p:tgtEl>
                                        <p:attrNameLst>
                                          <p:attrName>style.visibility</p:attrName>
                                        </p:attrNameLst>
                                      </p:cBhvr>
                                      <p:to>
                                        <p:strVal val="visible"/>
                                      </p:to>
                                    </p:set>
                                    <p:animEffect transition="in" filter="blinds(vertical)">
                                      <p:cBhvr>
                                        <p:cTn id="11" dur="1000"/>
                                        <p:tgtEl>
                                          <p:spTgt spid="157701">
                                            <p:txEl>
                                              <p:pRg st="1" end="1"/>
                                            </p:txEl>
                                          </p:spTgt>
                                        </p:tgtEl>
                                      </p:cBhvr>
                                    </p:animEffect>
                                  </p:childTnLst>
                                </p:cTn>
                              </p:par>
                            </p:childTnLst>
                          </p:cTn>
                        </p:par>
                        <p:par>
                          <p:cTn id="12" fill="hold" nodeType="afterGroup">
                            <p:stCondLst>
                              <p:cond delay="2000"/>
                            </p:stCondLst>
                            <p:childTnLst>
                              <p:par>
                                <p:cTn id="13" presetID="3" presetClass="entr" presetSubtype="5" fill="hold" nodeType="afterEffect">
                                  <p:stCondLst>
                                    <p:cond delay="0"/>
                                  </p:stCondLst>
                                  <p:childTnLst>
                                    <p:set>
                                      <p:cBhvr>
                                        <p:cTn id="14" dur="1" fill="hold">
                                          <p:stCondLst>
                                            <p:cond delay="0"/>
                                          </p:stCondLst>
                                        </p:cTn>
                                        <p:tgtEl>
                                          <p:spTgt spid="157701">
                                            <p:txEl>
                                              <p:pRg st="2" end="2"/>
                                            </p:txEl>
                                          </p:spTgt>
                                        </p:tgtEl>
                                        <p:attrNameLst>
                                          <p:attrName>style.visibility</p:attrName>
                                        </p:attrNameLst>
                                      </p:cBhvr>
                                      <p:to>
                                        <p:strVal val="visible"/>
                                      </p:to>
                                    </p:set>
                                    <p:animEffect transition="in" filter="blinds(vertical)">
                                      <p:cBhvr>
                                        <p:cTn id="15" dur="1000"/>
                                        <p:tgtEl>
                                          <p:spTgt spid="157701">
                                            <p:txEl>
                                              <p:pRg st="2" end="2"/>
                                            </p:txEl>
                                          </p:spTgt>
                                        </p:tgtEl>
                                      </p:cBhvr>
                                    </p:animEffect>
                                  </p:childTnLst>
                                </p:cTn>
                              </p:par>
                            </p:childTnLst>
                          </p:cTn>
                        </p:par>
                        <p:par>
                          <p:cTn id="16" fill="hold" nodeType="afterGroup">
                            <p:stCondLst>
                              <p:cond delay="3000"/>
                            </p:stCondLst>
                            <p:childTnLst>
                              <p:par>
                                <p:cTn id="17" presetID="3" presetClass="entr" presetSubtype="5" fill="hold" nodeType="afterEffect">
                                  <p:stCondLst>
                                    <p:cond delay="0"/>
                                  </p:stCondLst>
                                  <p:childTnLst>
                                    <p:set>
                                      <p:cBhvr>
                                        <p:cTn id="18" dur="1" fill="hold">
                                          <p:stCondLst>
                                            <p:cond delay="0"/>
                                          </p:stCondLst>
                                        </p:cTn>
                                        <p:tgtEl>
                                          <p:spTgt spid="157701">
                                            <p:txEl>
                                              <p:pRg st="3" end="3"/>
                                            </p:txEl>
                                          </p:spTgt>
                                        </p:tgtEl>
                                        <p:attrNameLst>
                                          <p:attrName>style.visibility</p:attrName>
                                        </p:attrNameLst>
                                      </p:cBhvr>
                                      <p:to>
                                        <p:strVal val="visible"/>
                                      </p:to>
                                    </p:set>
                                    <p:animEffect transition="in" filter="blinds(vertical)">
                                      <p:cBhvr>
                                        <p:cTn id="19" dur="1000"/>
                                        <p:tgtEl>
                                          <p:spTgt spid="157701">
                                            <p:txEl>
                                              <p:pRg st="3" end="3"/>
                                            </p:txEl>
                                          </p:spTgt>
                                        </p:tgtEl>
                                      </p:cBhvr>
                                    </p:animEffect>
                                  </p:childTnLst>
                                </p:cTn>
                              </p:par>
                            </p:childTnLst>
                          </p:cTn>
                        </p:par>
                        <p:par>
                          <p:cTn id="20" fill="hold" nodeType="afterGroup">
                            <p:stCondLst>
                              <p:cond delay="4000"/>
                            </p:stCondLst>
                            <p:childTnLst>
                              <p:par>
                                <p:cTn id="21" presetID="3" presetClass="entr" presetSubtype="5" fill="hold" nodeType="afterEffect">
                                  <p:stCondLst>
                                    <p:cond delay="0"/>
                                  </p:stCondLst>
                                  <p:childTnLst>
                                    <p:set>
                                      <p:cBhvr>
                                        <p:cTn id="22" dur="1" fill="hold">
                                          <p:stCondLst>
                                            <p:cond delay="0"/>
                                          </p:stCondLst>
                                        </p:cTn>
                                        <p:tgtEl>
                                          <p:spTgt spid="157701">
                                            <p:txEl>
                                              <p:pRg st="4" end="4"/>
                                            </p:txEl>
                                          </p:spTgt>
                                        </p:tgtEl>
                                        <p:attrNameLst>
                                          <p:attrName>style.visibility</p:attrName>
                                        </p:attrNameLst>
                                      </p:cBhvr>
                                      <p:to>
                                        <p:strVal val="visible"/>
                                      </p:to>
                                    </p:set>
                                    <p:animEffect transition="in" filter="blinds(vertical)">
                                      <p:cBhvr>
                                        <p:cTn id="23" dur="1000"/>
                                        <p:tgtEl>
                                          <p:spTgt spid="157701">
                                            <p:txEl>
                                              <p:pRg st="4" end="4"/>
                                            </p:txEl>
                                          </p:spTgt>
                                        </p:tgtEl>
                                      </p:cBhvr>
                                    </p:animEffect>
                                  </p:childTnLst>
                                </p:cTn>
                              </p:par>
                            </p:childTnLst>
                          </p:cTn>
                        </p:par>
                        <p:par>
                          <p:cTn id="24" fill="hold" nodeType="afterGroup">
                            <p:stCondLst>
                              <p:cond delay="5000"/>
                            </p:stCondLst>
                            <p:childTnLst>
                              <p:par>
                                <p:cTn id="25" presetID="3" presetClass="entr" presetSubtype="5" fill="hold" nodeType="afterEffect">
                                  <p:stCondLst>
                                    <p:cond delay="0"/>
                                  </p:stCondLst>
                                  <p:childTnLst>
                                    <p:set>
                                      <p:cBhvr>
                                        <p:cTn id="26" dur="1" fill="hold">
                                          <p:stCondLst>
                                            <p:cond delay="0"/>
                                          </p:stCondLst>
                                        </p:cTn>
                                        <p:tgtEl>
                                          <p:spTgt spid="157701">
                                            <p:txEl>
                                              <p:pRg st="5" end="5"/>
                                            </p:txEl>
                                          </p:spTgt>
                                        </p:tgtEl>
                                        <p:attrNameLst>
                                          <p:attrName>style.visibility</p:attrName>
                                        </p:attrNameLst>
                                      </p:cBhvr>
                                      <p:to>
                                        <p:strVal val="visible"/>
                                      </p:to>
                                    </p:set>
                                    <p:animEffect transition="in" filter="blinds(vertical)">
                                      <p:cBhvr>
                                        <p:cTn id="27" dur="1000"/>
                                        <p:tgtEl>
                                          <p:spTgt spid="157701">
                                            <p:txEl>
                                              <p:pRg st="5" end="5"/>
                                            </p:txEl>
                                          </p:spTgt>
                                        </p:tgtEl>
                                      </p:cBhvr>
                                    </p:animEffect>
                                  </p:childTnLst>
                                </p:cTn>
                              </p:par>
                            </p:childTnLst>
                          </p:cTn>
                        </p:par>
                        <p:par>
                          <p:cTn id="28" fill="hold" nodeType="afterGroup">
                            <p:stCondLst>
                              <p:cond delay="6000"/>
                            </p:stCondLst>
                            <p:childTnLst>
                              <p:par>
                                <p:cTn id="29" presetID="3" presetClass="entr" presetSubtype="5" fill="hold" nodeType="afterEffect">
                                  <p:stCondLst>
                                    <p:cond delay="0"/>
                                  </p:stCondLst>
                                  <p:childTnLst>
                                    <p:set>
                                      <p:cBhvr>
                                        <p:cTn id="30" dur="1" fill="hold">
                                          <p:stCondLst>
                                            <p:cond delay="0"/>
                                          </p:stCondLst>
                                        </p:cTn>
                                        <p:tgtEl>
                                          <p:spTgt spid="157701">
                                            <p:txEl>
                                              <p:pRg st="6" end="6"/>
                                            </p:txEl>
                                          </p:spTgt>
                                        </p:tgtEl>
                                        <p:attrNameLst>
                                          <p:attrName>style.visibility</p:attrName>
                                        </p:attrNameLst>
                                      </p:cBhvr>
                                      <p:to>
                                        <p:strVal val="visible"/>
                                      </p:to>
                                    </p:set>
                                    <p:animEffect transition="in" filter="blinds(vertical)">
                                      <p:cBhvr>
                                        <p:cTn id="31" dur="1000"/>
                                        <p:tgtEl>
                                          <p:spTgt spid="157701">
                                            <p:txEl>
                                              <p:pRg st="6" end="6"/>
                                            </p:txEl>
                                          </p:spTgt>
                                        </p:tgtEl>
                                      </p:cBhvr>
                                    </p:animEffect>
                                  </p:childTnLst>
                                </p:cTn>
                              </p:par>
                            </p:childTnLst>
                          </p:cTn>
                        </p:par>
                        <p:par>
                          <p:cTn id="32" fill="hold" nodeType="afterGroup">
                            <p:stCondLst>
                              <p:cond delay="7000"/>
                            </p:stCondLst>
                            <p:childTnLst>
                              <p:par>
                                <p:cTn id="33" presetID="3" presetClass="entr" presetSubtype="5" fill="hold" nodeType="afterEffect">
                                  <p:stCondLst>
                                    <p:cond delay="0"/>
                                  </p:stCondLst>
                                  <p:childTnLst>
                                    <p:set>
                                      <p:cBhvr>
                                        <p:cTn id="34" dur="1" fill="hold">
                                          <p:stCondLst>
                                            <p:cond delay="0"/>
                                          </p:stCondLst>
                                        </p:cTn>
                                        <p:tgtEl>
                                          <p:spTgt spid="157701">
                                            <p:txEl>
                                              <p:pRg st="8" end="8"/>
                                            </p:txEl>
                                          </p:spTgt>
                                        </p:tgtEl>
                                        <p:attrNameLst>
                                          <p:attrName>style.visibility</p:attrName>
                                        </p:attrNameLst>
                                      </p:cBhvr>
                                      <p:to>
                                        <p:strVal val="visible"/>
                                      </p:to>
                                    </p:set>
                                    <p:animEffect transition="in" filter="blinds(vertical)">
                                      <p:cBhvr>
                                        <p:cTn id="35" dur="1000"/>
                                        <p:tgtEl>
                                          <p:spTgt spid="157701">
                                            <p:txEl>
                                              <p:pRg st="8" end="8"/>
                                            </p:txEl>
                                          </p:spTgt>
                                        </p:tgtEl>
                                      </p:cBhvr>
                                    </p:animEffect>
                                  </p:childTnLst>
                                </p:cTn>
                              </p:par>
                            </p:childTnLst>
                          </p:cTn>
                        </p:par>
                        <p:par>
                          <p:cTn id="36" fill="hold" nodeType="afterGroup">
                            <p:stCondLst>
                              <p:cond delay="8000"/>
                            </p:stCondLst>
                            <p:childTnLst>
                              <p:par>
                                <p:cTn id="37" presetID="3" presetClass="entr" presetSubtype="5" fill="hold" nodeType="afterEffect">
                                  <p:stCondLst>
                                    <p:cond delay="0"/>
                                  </p:stCondLst>
                                  <p:childTnLst>
                                    <p:set>
                                      <p:cBhvr>
                                        <p:cTn id="38" dur="1" fill="hold">
                                          <p:stCondLst>
                                            <p:cond delay="0"/>
                                          </p:stCondLst>
                                        </p:cTn>
                                        <p:tgtEl>
                                          <p:spTgt spid="157701">
                                            <p:txEl>
                                              <p:pRg st="9" end="9"/>
                                            </p:txEl>
                                          </p:spTgt>
                                        </p:tgtEl>
                                        <p:attrNameLst>
                                          <p:attrName>style.visibility</p:attrName>
                                        </p:attrNameLst>
                                      </p:cBhvr>
                                      <p:to>
                                        <p:strVal val="visible"/>
                                      </p:to>
                                    </p:set>
                                    <p:animEffect transition="in" filter="blinds(vertical)">
                                      <p:cBhvr>
                                        <p:cTn id="39" dur="1000"/>
                                        <p:tgtEl>
                                          <p:spTgt spid="157701">
                                            <p:txEl>
                                              <p:pRg st="9" end="9"/>
                                            </p:txEl>
                                          </p:spTgt>
                                        </p:tgtEl>
                                      </p:cBhvr>
                                    </p:animEffect>
                                  </p:childTnLst>
                                </p:cTn>
                              </p:par>
                            </p:childTnLst>
                          </p:cTn>
                        </p:par>
                        <p:par>
                          <p:cTn id="40" fill="hold" nodeType="afterGroup">
                            <p:stCondLst>
                              <p:cond delay="9000"/>
                            </p:stCondLst>
                            <p:childTnLst>
                              <p:par>
                                <p:cTn id="41" presetID="3" presetClass="entr" presetSubtype="5" fill="hold" nodeType="afterEffect">
                                  <p:stCondLst>
                                    <p:cond delay="0"/>
                                  </p:stCondLst>
                                  <p:childTnLst>
                                    <p:set>
                                      <p:cBhvr>
                                        <p:cTn id="42" dur="1" fill="hold">
                                          <p:stCondLst>
                                            <p:cond delay="0"/>
                                          </p:stCondLst>
                                        </p:cTn>
                                        <p:tgtEl>
                                          <p:spTgt spid="157701">
                                            <p:txEl>
                                              <p:pRg st="10" end="10"/>
                                            </p:txEl>
                                          </p:spTgt>
                                        </p:tgtEl>
                                        <p:attrNameLst>
                                          <p:attrName>style.visibility</p:attrName>
                                        </p:attrNameLst>
                                      </p:cBhvr>
                                      <p:to>
                                        <p:strVal val="visible"/>
                                      </p:to>
                                    </p:set>
                                    <p:animEffect transition="in" filter="blinds(vertical)">
                                      <p:cBhvr>
                                        <p:cTn id="43" dur="1000"/>
                                        <p:tgtEl>
                                          <p:spTgt spid="15770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4"/>
          <p:cNvSpPr>
            <a:spLocks noGrp="1" noChangeArrowheads="1"/>
          </p:cNvSpPr>
          <p:nvPr>
            <p:ph type="title"/>
          </p:nvPr>
        </p:nvSpPr>
        <p:spPr/>
        <p:txBody>
          <a:bodyPr/>
          <a:lstStyle/>
          <a:p>
            <a:r>
              <a:rPr lang="en-US" altLang="en-US"/>
              <a:t>Criteria for Automating</a:t>
            </a:r>
          </a:p>
        </p:txBody>
      </p:sp>
      <p:sp>
        <p:nvSpPr>
          <p:cNvPr id="158725" name="Rectangle 5"/>
          <p:cNvSpPr>
            <a:spLocks noGrp="1" noChangeArrowheads="1"/>
          </p:cNvSpPr>
          <p:nvPr>
            <p:ph type="body" idx="1"/>
          </p:nvPr>
        </p:nvSpPr>
        <p:spPr>
          <a:xfrm>
            <a:off x="641351" y="1971675"/>
            <a:ext cx="10949516" cy="4154984"/>
          </a:xfrm>
        </p:spPr>
        <p:txBody>
          <a:bodyPr/>
          <a:lstStyle/>
          <a:p>
            <a:pPr marL="381000" indent="-381000"/>
            <a:r>
              <a:rPr lang="en-US" altLang="en-US" dirty="0"/>
              <a:t>Test case has to be repeated again and again: In banking application for login page, we have to test with N users –instead of id and </a:t>
            </a:r>
            <a:r>
              <a:rPr lang="en-US" altLang="en-US" dirty="0" err="1"/>
              <a:t>pwd</a:t>
            </a:r>
            <a:r>
              <a:rPr lang="en-US" altLang="en-US" dirty="0"/>
              <a:t> to be entered each time manually, we can run a test script</a:t>
            </a:r>
          </a:p>
          <a:p>
            <a:pPr marL="381000" indent="-381000"/>
            <a:endParaRPr lang="en-US" altLang="en-US" dirty="0" smtClean="0"/>
          </a:p>
          <a:p>
            <a:pPr marL="381000" indent="-381000"/>
            <a:r>
              <a:rPr lang="en-US" altLang="en-US" dirty="0" smtClean="0"/>
              <a:t>There </a:t>
            </a:r>
            <a:r>
              <a:rPr lang="en-US" altLang="en-US" dirty="0"/>
              <a:t>are two sets of questions to determine whether automation is right for your test case</a:t>
            </a:r>
            <a:r>
              <a:rPr lang="en-US" altLang="en-US" dirty="0" smtClean="0"/>
              <a:t>:</a:t>
            </a:r>
          </a:p>
          <a:p>
            <a:pPr marL="800100" lvl="1" indent="-342900">
              <a:buFont typeface="Wingdings" pitchFamily="2" charset="2"/>
              <a:buAutoNum type="arabicPeriod"/>
            </a:pPr>
            <a:r>
              <a:rPr lang="en-US" altLang="en-US" dirty="0" smtClean="0"/>
              <a:t>Is </a:t>
            </a:r>
            <a:r>
              <a:rPr lang="en-US" altLang="en-US" dirty="0"/>
              <a:t>this test scenario </a:t>
            </a:r>
            <a:r>
              <a:rPr lang="en-US" altLang="en-US" dirty="0" smtClean="0"/>
              <a:t>automatable?</a:t>
            </a:r>
            <a:endParaRPr lang="en-US" altLang="en-US" dirty="0"/>
          </a:p>
          <a:p>
            <a:pPr marL="1257300" lvl="2" indent="-342900">
              <a:buFont typeface="+mj-lt"/>
              <a:buAutoNum type="alphaLcParenR"/>
            </a:pPr>
            <a:r>
              <a:rPr lang="en-US" altLang="en-US" dirty="0"/>
              <a:t>Yes, and it will cost a little </a:t>
            </a:r>
          </a:p>
          <a:p>
            <a:pPr marL="1257300" lvl="2" indent="-342900">
              <a:buFont typeface="+mj-lt"/>
              <a:buAutoNum type="alphaLcParenR"/>
            </a:pPr>
            <a:r>
              <a:rPr lang="en-US" altLang="en-US" dirty="0"/>
              <a:t>Yes, but it will cost a lot </a:t>
            </a:r>
          </a:p>
          <a:p>
            <a:pPr marL="1257300" lvl="2" indent="-342900">
              <a:buFont typeface="+mj-lt"/>
              <a:buAutoNum type="alphaLcParenR"/>
            </a:pPr>
            <a:r>
              <a:rPr lang="en-US" altLang="en-US" dirty="0"/>
              <a:t>No, it is no possible to automate</a:t>
            </a:r>
          </a:p>
          <a:p>
            <a:pPr marL="800100" lvl="1" indent="-342900">
              <a:buFont typeface="Wingdings" pitchFamily="2" charset="2"/>
              <a:buAutoNum type="arabicPeriod"/>
            </a:pPr>
            <a:r>
              <a:rPr lang="en-US" altLang="en-US" dirty="0"/>
              <a:t>How important is this test scenario?</a:t>
            </a:r>
          </a:p>
          <a:p>
            <a:pPr marL="1257300" lvl="2" indent="-342900">
              <a:buFont typeface="+mj-lt"/>
              <a:buAutoNum type="alphaLcParenR"/>
            </a:pPr>
            <a:r>
              <a:rPr lang="en-US" altLang="en-US" dirty="0"/>
              <a:t>I must absolutely test this scenario whenever possible </a:t>
            </a:r>
          </a:p>
          <a:p>
            <a:pPr marL="1257300" lvl="2" indent="-342900">
              <a:buFont typeface="+mj-lt"/>
              <a:buAutoNum type="alphaLcParenR"/>
            </a:pPr>
            <a:r>
              <a:rPr lang="en-US" altLang="en-US" dirty="0"/>
              <a:t>I need to test this scenario regularly </a:t>
            </a:r>
          </a:p>
          <a:p>
            <a:pPr marL="1257300" lvl="2" indent="-342900">
              <a:buFont typeface="+mj-lt"/>
              <a:buAutoNum type="alphaLcParenR"/>
            </a:pPr>
            <a:r>
              <a:rPr lang="en-US" altLang="en-US" dirty="0"/>
              <a:t>I only need to test this scenario once in a while</a:t>
            </a:r>
          </a:p>
          <a:p>
            <a:pPr marL="381000" indent="-381000"/>
            <a:r>
              <a:rPr lang="en-US" altLang="en-US" dirty="0" smtClean="0"/>
              <a:t>In Q1, Q2, your answer is a) – </a:t>
            </a:r>
            <a:r>
              <a:rPr lang="en-US" altLang="en-US" dirty="0"/>
              <a:t>definitely automate that test</a:t>
            </a:r>
          </a:p>
          <a:p>
            <a:pPr marL="381000" indent="-381000"/>
            <a:r>
              <a:rPr lang="en-US" altLang="en-US" dirty="0" smtClean="0"/>
              <a:t>In Q1, Q2, your answer is b </a:t>
            </a:r>
            <a:r>
              <a:rPr lang="en-US" altLang="en-US" dirty="0"/>
              <a:t>– you </a:t>
            </a:r>
            <a:r>
              <a:rPr lang="en-US" altLang="en-US" dirty="0" smtClean="0"/>
              <a:t>have to think about automation need</a:t>
            </a:r>
            <a:endParaRPr lang="en-US" altLang="en-US" dirty="0"/>
          </a:p>
          <a:p>
            <a:pPr marL="381000" indent="-381000"/>
            <a:r>
              <a:rPr lang="en-US" altLang="en-US" dirty="0" smtClean="0"/>
              <a:t>In Q1, Q2 your answer is c –you need not have to</a:t>
            </a:r>
            <a:endParaRPr lang="en-US" altLang="en-US" dirty="0"/>
          </a:p>
        </p:txBody>
      </p:sp>
    </p:spTree>
    <p:extLst>
      <p:ext uri="{BB962C8B-B14F-4D97-AF65-F5344CB8AC3E}">
        <p14:creationId xmlns:p14="http://schemas.microsoft.com/office/powerpoint/2010/main" val="2231699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58725">
                                            <p:txEl>
                                              <p:pRg st="2" end="2"/>
                                            </p:txEl>
                                          </p:spTgt>
                                        </p:tgtEl>
                                        <p:attrNameLst>
                                          <p:attrName>style.visibility</p:attrName>
                                        </p:attrNameLst>
                                      </p:cBhvr>
                                      <p:to>
                                        <p:strVal val="visible"/>
                                      </p:to>
                                    </p:set>
                                    <p:animEffect transition="in" filter="barn(outHorizontal)">
                                      <p:cBhvr>
                                        <p:cTn id="7" dur="1000"/>
                                        <p:tgtEl>
                                          <p:spTgt spid="158725">
                                            <p:txEl>
                                              <p:pRg st="2" end="2"/>
                                            </p:txEl>
                                          </p:spTgt>
                                        </p:tgtEl>
                                      </p:cBhvr>
                                    </p:animEffect>
                                  </p:childTnLst>
                                </p:cTn>
                              </p:par>
                            </p:childTnLst>
                          </p:cTn>
                        </p:par>
                        <p:par>
                          <p:cTn id="8" fill="hold">
                            <p:stCondLst>
                              <p:cond delay="1000"/>
                            </p:stCondLst>
                            <p:childTnLst>
                              <p:par>
                                <p:cTn id="9" presetID="16" presetClass="entr" presetSubtype="42" fill="hold" nodeType="afterEffect">
                                  <p:stCondLst>
                                    <p:cond delay="0"/>
                                  </p:stCondLst>
                                  <p:childTnLst>
                                    <p:set>
                                      <p:cBhvr>
                                        <p:cTn id="10" dur="1" fill="hold">
                                          <p:stCondLst>
                                            <p:cond delay="0"/>
                                          </p:stCondLst>
                                        </p:cTn>
                                        <p:tgtEl>
                                          <p:spTgt spid="158725">
                                            <p:txEl>
                                              <p:pRg st="0" end="0"/>
                                            </p:txEl>
                                          </p:spTgt>
                                        </p:tgtEl>
                                        <p:attrNameLst>
                                          <p:attrName>style.visibility</p:attrName>
                                        </p:attrNameLst>
                                      </p:cBhvr>
                                      <p:to>
                                        <p:strVal val="visible"/>
                                      </p:to>
                                    </p:set>
                                    <p:animEffect transition="in" filter="barn(outHorizontal)">
                                      <p:cBhvr>
                                        <p:cTn id="11" dur="1000"/>
                                        <p:tgtEl>
                                          <p:spTgt spid="158725">
                                            <p:txEl>
                                              <p:pRg st="0" end="0"/>
                                            </p:txEl>
                                          </p:spTgt>
                                        </p:tgtEl>
                                      </p:cBhvr>
                                    </p:animEffect>
                                  </p:childTnLst>
                                </p:cTn>
                              </p:par>
                            </p:childTnLst>
                          </p:cTn>
                        </p:par>
                        <p:par>
                          <p:cTn id="12" fill="hold" nodeType="afterGroup">
                            <p:stCondLst>
                              <p:cond delay="2000"/>
                            </p:stCondLst>
                            <p:childTnLst>
                              <p:par>
                                <p:cTn id="13" presetID="16" presetClass="entr" presetSubtype="42" fill="hold" nodeType="afterEffect">
                                  <p:stCondLst>
                                    <p:cond delay="0"/>
                                  </p:stCondLst>
                                  <p:childTnLst>
                                    <p:set>
                                      <p:cBhvr>
                                        <p:cTn id="14" dur="1" fill="hold">
                                          <p:stCondLst>
                                            <p:cond delay="0"/>
                                          </p:stCondLst>
                                        </p:cTn>
                                        <p:tgtEl>
                                          <p:spTgt spid="158725">
                                            <p:txEl>
                                              <p:pRg st="3" end="3"/>
                                            </p:txEl>
                                          </p:spTgt>
                                        </p:tgtEl>
                                        <p:attrNameLst>
                                          <p:attrName>style.visibility</p:attrName>
                                        </p:attrNameLst>
                                      </p:cBhvr>
                                      <p:to>
                                        <p:strVal val="visible"/>
                                      </p:to>
                                    </p:set>
                                    <p:animEffect transition="in" filter="barn(outHorizontal)">
                                      <p:cBhvr>
                                        <p:cTn id="15" dur="1000"/>
                                        <p:tgtEl>
                                          <p:spTgt spid="158725">
                                            <p:txEl>
                                              <p:pRg st="3" end="3"/>
                                            </p:txEl>
                                          </p:spTgt>
                                        </p:tgtEl>
                                      </p:cBhvr>
                                    </p:animEffect>
                                  </p:childTnLst>
                                </p:cTn>
                              </p:par>
                            </p:childTnLst>
                          </p:cTn>
                        </p:par>
                        <p:par>
                          <p:cTn id="16" fill="hold" nodeType="afterGroup">
                            <p:stCondLst>
                              <p:cond delay="3000"/>
                            </p:stCondLst>
                            <p:childTnLst>
                              <p:par>
                                <p:cTn id="17" presetID="16" presetClass="entr" presetSubtype="42" fill="hold" nodeType="afterEffect">
                                  <p:stCondLst>
                                    <p:cond delay="0"/>
                                  </p:stCondLst>
                                  <p:childTnLst>
                                    <p:set>
                                      <p:cBhvr>
                                        <p:cTn id="18" dur="1" fill="hold">
                                          <p:stCondLst>
                                            <p:cond delay="0"/>
                                          </p:stCondLst>
                                        </p:cTn>
                                        <p:tgtEl>
                                          <p:spTgt spid="158725">
                                            <p:txEl>
                                              <p:pRg st="4" end="4"/>
                                            </p:txEl>
                                          </p:spTgt>
                                        </p:tgtEl>
                                        <p:attrNameLst>
                                          <p:attrName>style.visibility</p:attrName>
                                        </p:attrNameLst>
                                      </p:cBhvr>
                                      <p:to>
                                        <p:strVal val="visible"/>
                                      </p:to>
                                    </p:set>
                                    <p:animEffect transition="in" filter="barn(outHorizontal)">
                                      <p:cBhvr>
                                        <p:cTn id="19" dur="1000"/>
                                        <p:tgtEl>
                                          <p:spTgt spid="158725">
                                            <p:txEl>
                                              <p:pRg st="4" end="4"/>
                                            </p:txEl>
                                          </p:spTgt>
                                        </p:tgtEl>
                                      </p:cBhvr>
                                    </p:animEffect>
                                  </p:childTnLst>
                                </p:cTn>
                              </p:par>
                            </p:childTnLst>
                          </p:cTn>
                        </p:par>
                        <p:par>
                          <p:cTn id="20" fill="hold" nodeType="afterGroup">
                            <p:stCondLst>
                              <p:cond delay="4000"/>
                            </p:stCondLst>
                            <p:childTnLst>
                              <p:par>
                                <p:cTn id="21" presetID="16" presetClass="entr" presetSubtype="42" fill="hold" nodeType="afterEffect">
                                  <p:stCondLst>
                                    <p:cond delay="0"/>
                                  </p:stCondLst>
                                  <p:childTnLst>
                                    <p:set>
                                      <p:cBhvr>
                                        <p:cTn id="22" dur="1" fill="hold">
                                          <p:stCondLst>
                                            <p:cond delay="0"/>
                                          </p:stCondLst>
                                        </p:cTn>
                                        <p:tgtEl>
                                          <p:spTgt spid="158725">
                                            <p:txEl>
                                              <p:pRg st="5" end="5"/>
                                            </p:txEl>
                                          </p:spTgt>
                                        </p:tgtEl>
                                        <p:attrNameLst>
                                          <p:attrName>style.visibility</p:attrName>
                                        </p:attrNameLst>
                                      </p:cBhvr>
                                      <p:to>
                                        <p:strVal val="visible"/>
                                      </p:to>
                                    </p:set>
                                    <p:animEffect transition="in" filter="barn(outHorizontal)">
                                      <p:cBhvr>
                                        <p:cTn id="23" dur="1000"/>
                                        <p:tgtEl>
                                          <p:spTgt spid="158725">
                                            <p:txEl>
                                              <p:pRg st="5" end="5"/>
                                            </p:txEl>
                                          </p:spTgt>
                                        </p:tgtEl>
                                      </p:cBhvr>
                                    </p:animEffect>
                                  </p:childTnLst>
                                </p:cTn>
                              </p:par>
                            </p:childTnLst>
                          </p:cTn>
                        </p:par>
                        <p:par>
                          <p:cTn id="24" fill="hold" nodeType="afterGroup">
                            <p:stCondLst>
                              <p:cond delay="5000"/>
                            </p:stCondLst>
                            <p:childTnLst>
                              <p:par>
                                <p:cTn id="25" presetID="16" presetClass="entr" presetSubtype="42" fill="hold" nodeType="afterEffect">
                                  <p:stCondLst>
                                    <p:cond delay="0"/>
                                  </p:stCondLst>
                                  <p:childTnLst>
                                    <p:set>
                                      <p:cBhvr>
                                        <p:cTn id="26" dur="1" fill="hold">
                                          <p:stCondLst>
                                            <p:cond delay="0"/>
                                          </p:stCondLst>
                                        </p:cTn>
                                        <p:tgtEl>
                                          <p:spTgt spid="158725">
                                            <p:txEl>
                                              <p:pRg st="6" end="6"/>
                                            </p:txEl>
                                          </p:spTgt>
                                        </p:tgtEl>
                                        <p:attrNameLst>
                                          <p:attrName>style.visibility</p:attrName>
                                        </p:attrNameLst>
                                      </p:cBhvr>
                                      <p:to>
                                        <p:strVal val="visible"/>
                                      </p:to>
                                    </p:set>
                                    <p:animEffect transition="in" filter="barn(outHorizontal)">
                                      <p:cBhvr>
                                        <p:cTn id="27" dur="1000"/>
                                        <p:tgtEl>
                                          <p:spTgt spid="158725">
                                            <p:txEl>
                                              <p:pRg st="6" end="6"/>
                                            </p:txEl>
                                          </p:spTgt>
                                        </p:tgtEl>
                                      </p:cBhvr>
                                    </p:animEffect>
                                  </p:childTnLst>
                                </p:cTn>
                              </p:par>
                            </p:childTnLst>
                          </p:cTn>
                        </p:par>
                        <p:par>
                          <p:cTn id="28" fill="hold" nodeType="afterGroup">
                            <p:stCondLst>
                              <p:cond delay="6000"/>
                            </p:stCondLst>
                            <p:childTnLst>
                              <p:par>
                                <p:cTn id="29" presetID="16" presetClass="entr" presetSubtype="42" fill="hold" nodeType="afterEffect">
                                  <p:stCondLst>
                                    <p:cond delay="0"/>
                                  </p:stCondLst>
                                  <p:childTnLst>
                                    <p:set>
                                      <p:cBhvr>
                                        <p:cTn id="30" dur="1" fill="hold">
                                          <p:stCondLst>
                                            <p:cond delay="0"/>
                                          </p:stCondLst>
                                        </p:cTn>
                                        <p:tgtEl>
                                          <p:spTgt spid="158725">
                                            <p:txEl>
                                              <p:pRg st="7" end="7"/>
                                            </p:txEl>
                                          </p:spTgt>
                                        </p:tgtEl>
                                        <p:attrNameLst>
                                          <p:attrName>style.visibility</p:attrName>
                                        </p:attrNameLst>
                                      </p:cBhvr>
                                      <p:to>
                                        <p:strVal val="visible"/>
                                      </p:to>
                                    </p:set>
                                    <p:animEffect transition="in" filter="barn(outHorizontal)">
                                      <p:cBhvr>
                                        <p:cTn id="31" dur="1000"/>
                                        <p:tgtEl>
                                          <p:spTgt spid="158725">
                                            <p:txEl>
                                              <p:pRg st="7" end="7"/>
                                            </p:txEl>
                                          </p:spTgt>
                                        </p:tgtEl>
                                      </p:cBhvr>
                                    </p:animEffect>
                                  </p:childTnLst>
                                </p:cTn>
                              </p:par>
                            </p:childTnLst>
                          </p:cTn>
                        </p:par>
                        <p:par>
                          <p:cTn id="32" fill="hold" nodeType="afterGroup">
                            <p:stCondLst>
                              <p:cond delay="7000"/>
                            </p:stCondLst>
                            <p:childTnLst>
                              <p:par>
                                <p:cTn id="33" presetID="16" presetClass="entr" presetSubtype="42" fill="hold" nodeType="afterEffect">
                                  <p:stCondLst>
                                    <p:cond delay="0"/>
                                  </p:stCondLst>
                                  <p:childTnLst>
                                    <p:set>
                                      <p:cBhvr>
                                        <p:cTn id="34" dur="1" fill="hold">
                                          <p:stCondLst>
                                            <p:cond delay="0"/>
                                          </p:stCondLst>
                                        </p:cTn>
                                        <p:tgtEl>
                                          <p:spTgt spid="158725">
                                            <p:txEl>
                                              <p:pRg st="8" end="8"/>
                                            </p:txEl>
                                          </p:spTgt>
                                        </p:tgtEl>
                                        <p:attrNameLst>
                                          <p:attrName>style.visibility</p:attrName>
                                        </p:attrNameLst>
                                      </p:cBhvr>
                                      <p:to>
                                        <p:strVal val="visible"/>
                                      </p:to>
                                    </p:set>
                                    <p:animEffect transition="in" filter="barn(outHorizontal)">
                                      <p:cBhvr>
                                        <p:cTn id="35" dur="1000"/>
                                        <p:tgtEl>
                                          <p:spTgt spid="158725">
                                            <p:txEl>
                                              <p:pRg st="8" end="8"/>
                                            </p:txEl>
                                          </p:spTgt>
                                        </p:tgtEl>
                                      </p:cBhvr>
                                    </p:animEffect>
                                  </p:childTnLst>
                                </p:cTn>
                              </p:par>
                            </p:childTnLst>
                          </p:cTn>
                        </p:par>
                        <p:par>
                          <p:cTn id="36" fill="hold" nodeType="afterGroup">
                            <p:stCondLst>
                              <p:cond delay="8000"/>
                            </p:stCondLst>
                            <p:childTnLst>
                              <p:par>
                                <p:cTn id="37" presetID="16" presetClass="entr" presetSubtype="42" fill="hold" nodeType="afterEffect">
                                  <p:stCondLst>
                                    <p:cond delay="0"/>
                                  </p:stCondLst>
                                  <p:childTnLst>
                                    <p:set>
                                      <p:cBhvr>
                                        <p:cTn id="38" dur="1" fill="hold">
                                          <p:stCondLst>
                                            <p:cond delay="0"/>
                                          </p:stCondLst>
                                        </p:cTn>
                                        <p:tgtEl>
                                          <p:spTgt spid="158725">
                                            <p:txEl>
                                              <p:pRg st="9" end="9"/>
                                            </p:txEl>
                                          </p:spTgt>
                                        </p:tgtEl>
                                        <p:attrNameLst>
                                          <p:attrName>style.visibility</p:attrName>
                                        </p:attrNameLst>
                                      </p:cBhvr>
                                      <p:to>
                                        <p:strVal val="visible"/>
                                      </p:to>
                                    </p:set>
                                    <p:animEffect transition="in" filter="barn(outHorizontal)">
                                      <p:cBhvr>
                                        <p:cTn id="39" dur="1000"/>
                                        <p:tgtEl>
                                          <p:spTgt spid="158725">
                                            <p:txEl>
                                              <p:pRg st="9" end="9"/>
                                            </p:txEl>
                                          </p:spTgt>
                                        </p:tgtEl>
                                      </p:cBhvr>
                                    </p:animEffect>
                                  </p:childTnLst>
                                </p:cTn>
                              </p:par>
                            </p:childTnLst>
                          </p:cTn>
                        </p:par>
                        <p:par>
                          <p:cTn id="40" fill="hold" nodeType="afterGroup">
                            <p:stCondLst>
                              <p:cond delay="9000"/>
                            </p:stCondLst>
                            <p:childTnLst>
                              <p:par>
                                <p:cTn id="41" presetID="16" presetClass="entr" presetSubtype="42" fill="hold" nodeType="afterEffect">
                                  <p:stCondLst>
                                    <p:cond delay="0"/>
                                  </p:stCondLst>
                                  <p:childTnLst>
                                    <p:set>
                                      <p:cBhvr>
                                        <p:cTn id="42" dur="1" fill="hold">
                                          <p:stCondLst>
                                            <p:cond delay="0"/>
                                          </p:stCondLst>
                                        </p:cTn>
                                        <p:tgtEl>
                                          <p:spTgt spid="158725">
                                            <p:txEl>
                                              <p:pRg st="10" end="10"/>
                                            </p:txEl>
                                          </p:spTgt>
                                        </p:tgtEl>
                                        <p:attrNameLst>
                                          <p:attrName>style.visibility</p:attrName>
                                        </p:attrNameLst>
                                      </p:cBhvr>
                                      <p:to>
                                        <p:strVal val="visible"/>
                                      </p:to>
                                    </p:set>
                                    <p:animEffect transition="in" filter="barn(outHorizontal)">
                                      <p:cBhvr>
                                        <p:cTn id="43" dur="1000"/>
                                        <p:tgtEl>
                                          <p:spTgt spid="158725">
                                            <p:txEl>
                                              <p:pRg st="10" end="10"/>
                                            </p:txEl>
                                          </p:spTgt>
                                        </p:tgtEl>
                                      </p:cBhvr>
                                    </p:animEffect>
                                  </p:childTnLst>
                                </p:cTn>
                              </p:par>
                            </p:childTnLst>
                          </p:cTn>
                        </p:par>
                        <p:par>
                          <p:cTn id="44" fill="hold" nodeType="afterGroup">
                            <p:stCondLst>
                              <p:cond delay="10000"/>
                            </p:stCondLst>
                            <p:childTnLst>
                              <p:par>
                                <p:cTn id="45" presetID="16" presetClass="entr" presetSubtype="42" fill="hold" nodeType="afterEffect">
                                  <p:stCondLst>
                                    <p:cond delay="0"/>
                                  </p:stCondLst>
                                  <p:childTnLst>
                                    <p:set>
                                      <p:cBhvr>
                                        <p:cTn id="46" dur="1" fill="hold">
                                          <p:stCondLst>
                                            <p:cond delay="0"/>
                                          </p:stCondLst>
                                        </p:cTn>
                                        <p:tgtEl>
                                          <p:spTgt spid="158725">
                                            <p:txEl>
                                              <p:pRg st="11" end="11"/>
                                            </p:txEl>
                                          </p:spTgt>
                                        </p:tgtEl>
                                        <p:attrNameLst>
                                          <p:attrName>style.visibility</p:attrName>
                                        </p:attrNameLst>
                                      </p:cBhvr>
                                      <p:to>
                                        <p:strVal val="visible"/>
                                      </p:to>
                                    </p:set>
                                    <p:animEffect transition="in" filter="barn(outHorizontal)">
                                      <p:cBhvr>
                                        <p:cTn id="47" dur="1000"/>
                                        <p:tgtEl>
                                          <p:spTgt spid="158725">
                                            <p:txEl>
                                              <p:pRg st="11" end="11"/>
                                            </p:txEl>
                                          </p:spTgt>
                                        </p:tgtEl>
                                      </p:cBhvr>
                                    </p:animEffect>
                                  </p:childTnLst>
                                </p:cTn>
                              </p:par>
                            </p:childTnLst>
                          </p:cTn>
                        </p:par>
                        <p:par>
                          <p:cTn id="48" fill="hold" nodeType="afterGroup">
                            <p:stCondLst>
                              <p:cond delay="11000"/>
                            </p:stCondLst>
                            <p:childTnLst>
                              <p:par>
                                <p:cTn id="49" presetID="16" presetClass="entr" presetSubtype="42" fill="hold" nodeType="afterEffect">
                                  <p:stCondLst>
                                    <p:cond delay="0"/>
                                  </p:stCondLst>
                                  <p:childTnLst>
                                    <p:set>
                                      <p:cBhvr>
                                        <p:cTn id="50" dur="1" fill="hold">
                                          <p:stCondLst>
                                            <p:cond delay="0"/>
                                          </p:stCondLst>
                                        </p:cTn>
                                        <p:tgtEl>
                                          <p:spTgt spid="158725">
                                            <p:txEl>
                                              <p:pRg st="12" end="12"/>
                                            </p:txEl>
                                          </p:spTgt>
                                        </p:tgtEl>
                                        <p:attrNameLst>
                                          <p:attrName>style.visibility</p:attrName>
                                        </p:attrNameLst>
                                      </p:cBhvr>
                                      <p:to>
                                        <p:strVal val="visible"/>
                                      </p:to>
                                    </p:set>
                                    <p:animEffect transition="in" filter="barn(outHorizontal)">
                                      <p:cBhvr>
                                        <p:cTn id="51" dur="1000"/>
                                        <p:tgtEl>
                                          <p:spTgt spid="158725">
                                            <p:txEl>
                                              <p:pRg st="12" end="12"/>
                                            </p:txEl>
                                          </p:spTgt>
                                        </p:tgtEl>
                                      </p:cBhvr>
                                    </p:animEffect>
                                  </p:childTnLst>
                                </p:cTn>
                              </p:par>
                            </p:childTnLst>
                          </p:cTn>
                        </p:par>
                        <p:par>
                          <p:cTn id="52" fill="hold" nodeType="afterGroup">
                            <p:stCondLst>
                              <p:cond delay="12000"/>
                            </p:stCondLst>
                            <p:childTnLst>
                              <p:par>
                                <p:cTn id="53" presetID="16" presetClass="entr" presetSubtype="42" fill="hold" nodeType="afterEffect">
                                  <p:stCondLst>
                                    <p:cond delay="0"/>
                                  </p:stCondLst>
                                  <p:childTnLst>
                                    <p:set>
                                      <p:cBhvr>
                                        <p:cTn id="54" dur="1" fill="hold">
                                          <p:stCondLst>
                                            <p:cond delay="0"/>
                                          </p:stCondLst>
                                        </p:cTn>
                                        <p:tgtEl>
                                          <p:spTgt spid="158725">
                                            <p:txEl>
                                              <p:pRg st="13" end="13"/>
                                            </p:txEl>
                                          </p:spTgt>
                                        </p:tgtEl>
                                        <p:attrNameLst>
                                          <p:attrName>style.visibility</p:attrName>
                                        </p:attrNameLst>
                                      </p:cBhvr>
                                      <p:to>
                                        <p:strVal val="visible"/>
                                      </p:to>
                                    </p:set>
                                    <p:animEffect transition="in" filter="barn(outHorizontal)">
                                      <p:cBhvr>
                                        <p:cTn id="55" dur="1000"/>
                                        <p:tgtEl>
                                          <p:spTgt spid="15872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2451" y="1066800"/>
            <a:ext cx="8973312" cy="5181600"/>
          </a:xfrm>
        </p:spPr>
        <p:txBody>
          <a:bodyPr>
            <a:normAutofit/>
          </a:bodyPr>
          <a:lstStyle/>
          <a:p>
            <a:r>
              <a:rPr lang="en-US" dirty="0" smtClean="0"/>
              <a:t>Thank you</a:t>
            </a:r>
            <a:br>
              <a:rPr lang="en-US" dirty="0" smtClean="0"/>
            </a:br>
            <a:r>
              <a:rPr lang="en-US" sz="2400" dirty="0" smtClean="0">
                <a:hlinkClick r:id="rId2"/>
              </a:rPr>
              <a:t>Prakash.LNS@TechMahindra.com</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dirty="0"/>
          </a:p>
        </p:txBody>
      </p:sp>
    </p:spTree>
    <p:extLst>
      <p:ext uri="{BB962C8B-B14F-4D97-AF65-F5344CB8AC3E}">
        <p14:creationId xmlns:p14="http://schemas.microsoft.com/office/powerpoint/2010/main" val="3484139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11201" y="2362200"/>
            <a:ext cx="11392276" cy="738664"/>
          </a:xfrm>
        </p:spPr>
        <p:txBody>
          <a:bodyPr/>
          <a:lstStyle/>
          <a:p>
            <a:pPr lvl="1"/>
            <a:endParaRPr lang="en-GB" sz="2400" dirty="0" smtClean="0">
              <a:solidFill>
                <a:schemeClr val="tx1">
                  <a:lumMod val="75000"/>
                  <a:lumOff val="25000"/>
                </a:schemeClr>
              </a:solidFill>
            </a:endParaRPr>
          </a:p>
          <a:p>
            <a:pPr lvl="1"/>
            <a:r>
              <a:rPr lang="en-GB" sz="2400" dirty="0" smtClean="0">
                <a:solidFill>
                  <a:schemeClr val="tx1">
                    <a:lumMod val="75000"/>
                    <a:lumOff val="25000"/>
                  </a:schemeClr>
                </a:solidFill>
              </a:rPr>
              <a:t>Automation Testing Concepts</a:t>
            </a:r>
            <a:endParaRPr lang="en-GB" sz="2000" dirty="0" smtClean="0">
              <a:solidFill>
                <a:schemeClr val="tx1">
                  <a:lumMod val="75000"/>
                  <a:lumOff val="25000"/>
                </a:schemeClr>
              </a:solidFill>
            </a:endParaRPr>
          </a:p>
        </p:txBody>
      </p:sp>
    </p:spTree>
    <p:extLst>
      <p:ext uri="{BB962C8B-B14F-4D97-AF65-F5344CB8AC3E}">
        <p14:creationId xmlns:p14="http://schemas.microsoft.com/office/powerpoint/2010/main" val="1134855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Grp="1" noChangeArrowheads="1"/>
          </p:cNvSpPr>
          <p:nvPr>
            <p:ph type="title"/>
          </p:nvPr>
        </p:nvSpPr>
        <p:spPr/>
        <p:txBody>
          <a:bodyPr/>
          <a:lstStyle/>
          <a:p>
            <a:r>
              <a:rPr lang="en-US" altLang="en-US"/>
              <a:t>Why Automate Testing?</a:t>
            </a:r>
          </a:p>
        </p:txBody>
      </p:sp>
      <p:sp>
        <p:nvSpPr>
          <p:cNvPr id="144389" name="Rectangle 5"/>
          <p:cNvSpPr>
            <a:spLocks noGrp="1" noChangeArrowheads="1"/>
          </p:cNvSpPr>
          <p:nvPr>
            <p:ph type="body" idx="1"/>
          </p:nvPr>
        </p:nvSpPr>
        <p:spPr>
          <a:xfrm>
            <a:off x="641351" y="1971675"/>
            <a:ext cx="10949516" cy="2769989"/>
          </a:xfrm>
        </p:spPr>
        <p:txBody>
          <a:bodyPr/>
          <a:lstStyle/>
          <a:p>
            <a:r>
              <a:rPr lang="en-US" altLang="en-US"/>
              <a:t>Test execution involves repetitive tasks </a:t>
            </a:r>
          </a:p>
          <a:p>
            <a:pPr lvl="1"/>
            <a:r>
              <a:rPr lang="en-US" altLang="en-US"/>
              <a:t>Example: For opening a new bank account, various types of inputs are entered in different fields (negative testing, testing with boundary values)</a:t>
            </a:r>
          </a:p>
          <a:p>
            <a:pPr lvl="1"/>
            <a:endParaRPr lang="en-US" altLang="en-US"/>
          </a:p>
          <a:p>
            <a:r>
              <a:rPr lang="en-US" altLang="en-US"/>
              <a:t>The same (or similar) tests are required to be executed repeatedly (like in regression testing)</a:t>
            </a:r>
          </a:p>
          <a:p>
            <a:endParaRPr lang="en-US" altLang="en-US"/>
          </a:p>
          <a:p>
            <a:r>
              <a:rPr lang="en-US" altLang="en-US"/>
              <a:t>Automating results in enormous cost savings (especially true where manpower costs are high)</a:t>
            </a:r>
          </a:p>
          <a:p>
            <a:endParaRPr lang="en-US" altLang="en-US"/>
          </a:p>
          <a:p>
            <a:r>
              <a:rPr lang="en-US" altLang="en-US"/>
              <a:t>Automation is possible not only for testing functionality but also other aspects such as performance of a system (almost impossible without a tool), code review and test data generation</a:t>
            </a:r>
          </a:p>
        </p:txBody>
      </p:sp>
    </p:spTree>
    <p:extLst>
      <p:ext uri="{BB962C8B-B14F-4D97-AF65-F5344CB8AC3E}">
        <p14:creationId xmlns:p14="http://schemas.microsoft.com/office/powerpoint/2010/main" val="422753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144389">
                                            <p:txEl>
                                              <p:pRg st="0" end="0"/>
                                            </p:txEl>
                                          </p:spTgt>
                                        </p:tgtEl>
                                        <p:attrNameLst>
                                          <p:attrName>style.visibility</p:attrName>
                                        </p:attrNameLst>
                                      </p:cBhvr>
                                      <p:to>
                                        <p:strVal val="visible"/>
                                      </p:to>
                                    </p:set>
                                    <p:animEffect transition="in" filter="blinds(vertical)">
                                      <p:cBhvr>
                                        <p:cTn id="7" dur="1000"/>
                                        <p:tgtEl>
                                          <p:spTgt spid="144389">
                                            <p:txEl>
                                              <p:pRg st="0" end="0"/>
                                            </p:txEl>
                                          </p:spTgt>
                                        </p:tgtEl>
                                      </p:cBhvr>
                                    </p:animEffect>
                                  </p:childTnLst>
                                </p:cTn>
                              </p:par>
                            </p:childTnLst>
                          </p:cTn>
                        </p:par>
                        <p:par>
                          <p:cTn id="8" fill="hold" nodeType="afterGroup">
                            <p:stCondLst>
                              <p:cond delay="1000"/>
                            </p:stCondLst>
                            <p:childTnLst>
                              <p:par>
                                <p:cTn id="9" presetID="3" presetClass="entr" presetSubtype="5" fill="hold" nodeType="afterEffect">
                                  <p:stCondLst>
                                    <p:cond delay="0"/>
                                  </p:stCondLst>
                                  <p:childTnLst>
                                    <p:set>
                                      <p:cBhvr>
                                        <p:cTn id="10" dur="1" fill="hold">
                                          <p:stCondLst>
                                            <p:cond delay="0"/>
                                          </p:stCondLst>
                                        </p:cTn>
                                        <p:tgtEl>
                                          <p:spTgt spid="144389">
                                            <p:txEl>
                                              <p:pRg st="1" end="1"/>
                                            </p:txEl>
                                          </p:spTgt>
                                        </p:tgtEl>
                                        <p:attrNameLst>
                                          <p:attrName>style.visibility</p:attrName>
                                        </p:attrNameLst>
                                      </p:cBhvr>
                                      <p:to>
                                        <p:strVal val="visible"/>
                                      </p:to>
                                    </p:set>
                                    <p:animEffect transition="in" filter="blinds(vertical)">
                                      <p:cBhvr>
                                        <p:cTn id="11" dur="1000"/>
                                        <p:tgtEl>
                                          <p:spTgt spid="144389">
                                            <p:txEl>
                                              <p:pRg st="1" end="1"/>
                                            </p:txEl>
                                          </p:spTgt>
                                        </p:tgtEl>
                                      </p:cBhvr>
                                    </p:animEffect>
                                  </p:childTnLst>
                                </p:cTn>
                              </p:par>
                            </p:childTnLst>
                          </p:cTn>
                        </p:par>
                        <p:par>
                          <p:cTn id="12" fill="hold" nodeType="afterGroup">
                            <p:stCondLst>
                              <p:cond delay="2000"/>
                            </p:stCondLst>
                            <p:childTnLst>
                              <p:par>
                                <p:cTn id="13" presetID="3" presetClass="entr" presetSubtype="5" fill="hold" nodeType="afterEffect">
                                  <p:stCondLst>
                                    <p:cond delay="0"/>
                                  </p:stCondLst>
                                  <p:childTnLst>
                                    <p:set>
                                      <p:cBhvr>
                                        <p:cTn id="14" dur="1" fill="hold">
                                          <p:stCondLst>
                                            <p:cond delay="0"/>
                                          </p:stCondLst>
                                        </p:cTn>
                                        <p:tgtEl>
                                          <p:spTgt spid="144389">
                                            <p:txEl>
                                              <p:pRg st="3" end="3"/>
                                            </p:txEl>
                                          </p:spTgt>
                                        </p:tgtEl>
                                        <p:attrNameLst>
                                          <p:attrName>style.visibility</p:attrName>
                                        </p:attrNameLst>
                                      </p:cBhvr>
                                      <p:to>
                                        <p:strVal val="visible"/>
                                      </p:to>
                                    </p:set>
                                    <p:animEffect transition="in" filter="blinds(vertical)">
                                      <p:cBhvr>
                                        <p:cTn id="15" dur="1000"/>
                                        <p:tgtEl>
                                          <p:spTgt spid="144389">
                                            <p:txEl>
                                              <p:pRg st="3" end="3"/>
                                            </p:txEl>
                                          </p:spTgt>
                                        </p:tgtEl>
                                      </p:cBhvr>
                                    </p:animEffect>
                                  </p:childTnLst>
                                </p:cTn>
                              </p:par>
                            </p:childTnLst>
                          </p:cTn>
                        </p:par>
                        <p:par>
                          <p:cTn id="16" fill="hold" nodeType="afterGroup">
                            <p:stCondLst>
                              <p:cond delay="3000"/>
                            </p:stCondLst>
                            <p:childTnLst>
                              <p:par>
                                <p:cTn id="17" presetID="3" presetClass="entr" presetSubtype="5" fill="hold" nodeType="afterEffect">
                                  <p:stCondLst>
                                    <p:cond delay="0"/>
                                  </p:stCondLst>
                                  <p:childTnLst>
                                    <p:set>
                                      <p:cBhvr>
                                        <p:cTn id="18" dur="1" fill="hold">
                                          <p:stCondLst>
                                            <p:cond delay="0"/>
                                          </p:stCondLst>
                                        </p:cTn>
                                        <p:tgtEl>
                                          <p:spTgt spid="144389">
                                            <p:txEl>
                                              <p:pRg st="5" end="5"/>
                                            </p:txEl>
                                          </p:spTgt>
                                        </p:tgtEl>
                                        <p:attrNameLst>
                                          <p:attrName>style.visibility</p:attrName>
                                        </p:attrNameLst>
                                      </p:cBhvr>
                                      <p:to>
                                        <p:strVal val="visible"/>
                                      </p:to>
                                    </p:set>
                                    <p:animEffect transition="in" filter="blinds(vertical)">
                                      <p:cBhvr>
                                        <p:cTn id="19" dur="1000"/>
                                        <p:tgtEl>
                                          <p:spTgt spid="144389">
                                            <p:txEl>
                                              <p:pRg st="5" end="5"/>
                                            </p:txEl>
                                          </p:spTgt>
                                        </p:tgtEl>
                                      </p:cBhvr>
                                    </p:animEffect>
                                  </p:childTnLst>
                                </p:cTn>
                              </p:par>
                            </p:childTnLst>
                          </p:cTn>
                        </p:par>
                        <p:par>
                          <p:cTn id="20" fill="hold" nodeType="afterGroup">
                            <p:stCondLst>
                              <p:cond delay="4000"/>
                            </p:stCondLst>
                            <p:childTnLst>
                              <p:par>
                                <p:cTn id="21" presetID="3" presetClass="entr" presetSubtype="5" fill="hold" nodeType="afterEffect">
                                  <p:stCondLst>
                                    <p:cond delay="0"/>
                                  </p:stCondLst>
                                  <p:childTnLst>
                                    <p:set>
                                      <p:cBhvr>
                                        <p:cTn id="22" dur="1" fill="hold">
                                          <p:stCondLst>
                                            <p:cond delay="0"/>
                                          </p:stCondLst>
                                        </p:cTn>
                                        <p:tgtEl>
                                          <p:spTgt spid="144389">
                                            <p:txEl>
                                              <p:pRg st="7" end="7"/>
                                            </p:txEl>
                                          </p:spTgt>
                                        </p:tgtEl>
                                        <p:attrNameLst>
                                          <p:attrName>style.visibility</p:attrName>
                                        </p:attrNameLst>
                                      </p:cBhvr>
                                      <p:to>
                                        <p:strVal val="visible"/>
                                      </p:to>
                                    </p:set>
                                    <p:animEffect transition="in" filter="blinds(vertical)">
                                      <p:cBhvr>
                                        <p:cTn id="23" dur="1000"/>
                                        <p:tgtEl>
                                          <p:spTgt spid="14438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5" name="Rectangle 5"/>
          <p:cNvSpPr>
            <a:spLocks noGrp="1" noChangeArrowheads="1"/>
          </p:cNvSpPr>
          <p:nvPr>
            <p:ph type="title"/>
          </p:nvPr>
        </p:nvSpPr>
        <p:spPr/>
        <p:txBody>
          <a:bodyPr/>
          <a:lstStyle/>
          <a:p>
            <a:r>
              <a:rPr lang="en-US" altLang="en-US"/>
              <a:t>Test Coverage</a:t>
            </a:r>
          </a:p>
        </p:txBody>
      </p:sp>
      <p:sp>
        <p:nvSpPr>
          <p:cNvPr id="163846" name="Rectangle 6"/>
          <p:cNvSpPr>
            <a:spLocks noGrp="1" noChangeArrowheads="1"/>
          </p:cNvSpPr>
          <p:nvPr>
            <p:ph type="body" idx="1"/>
          </p:nvPr>
        </p:nvSpPr>
        <p:spPr>
          <a:xfrm>
            <a:off x="641351" y="1971675"/>
            <a:ext cx="10949516" cy="3323987"/>
          </a:xfrm>
        </p:spPr>
        <p:txBody>
          <a:bodyPr/>
          <a:lstStyle/>
          <a:p>
            <a:r>
              <a:rPr lang="en-US" altLang="en-US"/>
              <a:t>The automation enables team to</a:t>
            </a:r>
          </a:p>
          <a:p>
            <a:pPr lvl="1"/>
            <a:r>
              <a:rPr lang="en-US" altLang="en-US"/>
              <a:t>Measure the “coverage” of a set of test cases</a:t>
            </a:r>
          </a:p>
          <a:p>
            <a:pPr lvl="1"/>
            <a:endParaRPr lang="en-US" altLang="en-US"/>
          </a:p>
          <a:p>
            <a:pPr lvl="1"/>
            <a:r>
              <a:rPr lang="en-US" altLang="en-US"/>
              <a:t>Analyze test case coverage against system requirements</a:t>
            </a:r>
          </a:p>
          <a:p>
            <a:pPr lvl="1"/>
            <a:endParaRPr lang="en-US" altLang="en-US"/>
          </a:p>
          <a:p>
            <a:pPr lvl="1"/>
            <a:r>
              <a:rPr lang="en-US" altLang="en-US"/>
              <a:t>Develop new test cases to test previously “uncovered” parts of system</a:t>
            </a:r>
          </a:p>
          <a:p>
            <a:endParaRPr lang="en-US" altLang="en-US"/>
          </a:p>
          <a:p>
            <a:endParaRPr lang="en-US" altLang="en-US"/>
          </a:p>
          <a:p>
            <a:endParaRPr lang="en-US" altLang="en-US"/>
          </a:p>
          <a:p>
            <a:endParaRPr lang="en-US" altLang="en-US"/>
          </a:p>
          <a:p>
            <a:endParaRPr lang="en-US" altLang="en-US"/>
          </a:p>
          <a:p>
            <a:pPr algn="ctr">
              <a:buFont typeface="Wingdings" pitchFamily="2" charset="2"/>
              <a:buNone/>
            </a:pPr>
            <a:r>
              <a:rPr lang="en-US" altLang="en-US">
                <a:solidFill>
                  <a:srgbClr val="CC3300"/>
                </a:solidFill>
              </a:rPr>
              <a:t>Test Coverage assures that the test process has covered the application</a:t>
            </a:r>
          </a:p>
        </p:txBody>
      </p:sp>
    </p:spTree>
    <p:extLst>
      <p:ext uri="{BB962C8B-B14F-4D97-AF65-F5344CB8AC3E}">
        <p14:creationId xmlns:p14="http://schemas.microsoft.com/office/powerpoint/2010/main" val="243610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63846">
                                            <p:txEl>
                                              <p:pRg st="0" end="0"/>
                                            </p:txEl>
                                          </p:spTgt>
                                        </p:tgtEl>
                                        <p:attrNameLst>
                                          <p:attrName>style.visibility</p:attrName>
                                        </p:attrNameLst>
                                      </p:cBhvr>
                                      <p:to>
                                        <p:strVal val="visible"/>
                                      </p:to>
                                    </p:set>
                                    <p:anim calcmode="lin" valueType="num">
                                      <p:cBhvr additive="base">
                                        <p:cTn id="7" dur="1000" fill="hold"/>
                                        <p:tgtEl>
                                          <p:spTgt spid="163846">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384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2" presetClass="entr" presetSubtype="4" fill="hold" nodeType="afterEffect">
                                  <p:stCondLst>
                                    <p:cond delay="0"/>
                                  </p:stCondLst>
                                  <p:childTnLst>
                                    <p:set>
                                      <p:cBhvr>
                                        <p:cTn id="11" dur="1" fill="hold">
                                          <p:stCondLst>
                                            <p:cond delay="0"/>
                                          </p:stCondLst>
                                        </p:cTn>
                                        <p:tgtEl>
                                          <p:spTgt spid="163846">
                                            <p:txEl>
                                              <p:pRg st="1" end="1"/>
                                            </p:txEl>
                                          </p:spTgt>
                                        </p:tgtEl>
                                        <p:attrNameLst>
                                          <p:attrName>style.visibility</p:attrName>
                                        </p:attrNameLst>
                                      </p:cBhvr>
                                      <p:to>
                                        <p:strVal val="visible"/>
                                      </p:to>
                                    </p:set>
                                    <p:anim calcmode="lin" valueType="num">
                                      <p:cBhvr additive="base">
                                        <p:cTn id="12" dur="1000" fill="hold"/>
                                        <p:tgtEl>
                                          <p:spTgt spid="163846">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63846">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2000"/>
                            </p:stCondLst>
                            <p:childTnLst>
                              <p:par>
                                <p:cTn id="15" presetID="2" presetClass="entr" presetSubtype="4" fill="hold" nodeType="afterEffect">
                                  <p:stCondLst>
                                    <p:cond delay="0"/>
                                  </p:stCondLst>
                                  <p:childTnLst>
                                    <p:set>
                                      <p:cBhvr>
                                        <p:cTn id="16" dur="1" fill="hold">
                                          <p:stCondLst>
                                            <p:cond delay="0"/>
                                          </p:stCondLst>
                                        </p:cTn>
                                        <p:tgtEl>
                                          <p:spTgt spid="163846">
                                            <p:txEl>
                                              <p:pRg st="3" end="3"/>
                                            </p:txEl>
                                          </p:spTgt>
                                        </p:tgtEl>
                                        <p:attrNameLst>
                                          <p:attrName>style.visibility</p:attrName>
                                        </p:attrNameLst>
                                      </p:cBhvr>
                                      <p:to>
                                        <p:strVal val="visible"/>
                                      </p:to>
                                    </p:set>
                                    <p:anim calcmode="lin" valueType="num">
                                      <p:cBhvr additive="base">
                                        <p:cTn id="17" dur="1000" fill="hold"/>
                                        <p:tgtEl>
                                          <p:spTgt spid="163846">
                                            <p:txEl>
                                              <p:pRg st="3" end="3"/>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63846">
                                            <p:txEl>
                                              <p:pRg st="3" end="3"/>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3000"/>
                            </p:stCondLst>
                            <p:childTnLst>
                              <p:par>
                                <p:cTn id="20" presetID="2" presetClass="entr" presetSubtype="4" fill="hold" nodeType="afterEffect">
                                  <p:stCondLst>
                                    <p:cond delay="0"/>
                                  </p:stCondLst>
                                  <p:childTnLst>
                                    <p:set>
                                      <p:cBhvr>
                                        <p:cTn id="21" dur="1" fill="hold">
                                          <p:stCondLst>
                                            <p:cond delay="0"/>
                                          </p:stCondLst>
                                        </p:cTn>
                                        <p:tgtEl>
                                          <p:spTgt spid="163846">
                                            <p:txEl>
                                              <p:pRg st="5" end="5"/>
                                            </p:txEl>
                                          </p:spTgt>
                                        </p:tgtEl>
                                        <p:attrNameLst>
                                          <p:attrName>style.visibility</p:attrName>
                                        </p:attrNameLst>
                                      </p:cBhvr>
                                      <p:to>
                                        <p:strVal val="visible"/>
                                      </p:to>
                                    </p:set>
                                    <p:anim calcmode="lin" valueType="num">
                                      <p:cBhvr additive="base">
                                        <p:cTn id="22" dur="1000" fill="hold"/>
                                        <p:tgtEl>
                                          <p:spTgt spid="163846">
                                            <p:txEl>
                                              <p:pRg st="5" end="5"/>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163846">
                                            <p:txEl>
                                              <p:pRg st="5" end="5"/>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4000"/>
                            </p:stCondLst>
                            <p:childTnLst>
                              <p:par>
                                <p:cTn id="25" presetID="29" presetClass="entr" presetSubtype="0" fill="hold" nodeType="afterEffect">
                                  <p:stCondLst>
                                    <p:cond delay="0"/>
                                  </p:stCondLst>
                                  <p:childTnLst>
                                    <p:set>
                                      <p:cBhvr>
                                        <p:cTn id="26" dur="1" fill="hold">
                                          <p:stCondLst>
                                            <p:cond delay="0"/>
                                          </p:stCondLst>
                                        </p:cTn>
                                        <p:tgtEl>
                                          <p:spTgt spid="163846">
                                            <p:txEl>
                                              <p:pRg st="11" end="11"/>
                                            </p:txEl>
                                          </p:spTgt>
                                        </p:tgtEl>
                                        <p:attrNameLst>
                                          <p:attrName>style.visibility</p:attrName>
                                        </p:attrNameLst>
                                      </p:cBhvr>
                                      <p:to>
                                        <p:strVal val="visible"/>
                                      </p:to>
                                    </p:set>
                                    <p:anim calcmode="lin" valueType="num">
                                      <p:cBhvr>
                                        <p:cTn id="27" dur="1000" fill="hold"/>
                                        <p:tgtEl>
                                          <p:spTgt spid="163846">
                                            <p:txEl>
                                              <p:pRg st="11" end="11"/>
                                            </p:txEl>
                                          </p:spTgt>
                                        </p:tgtEl>
                                        <p:attrNameLst>
                                          <p:attrName>ppt_x</p:attrName>
                                        </p:attrNameLst>
                                      </p:cBhvr>
                                      <p:tavLst>
                                        <p:tav tm="0">
                                          <p:val>
                                            <p:strVal val="#ppt_x-.2"/>
                                          </p:val>
                                        </p:tav>
                                        <p:tav tm="100000">
                                          <p:val>
                                            <p:strVal val="#ppt_x"/>
                                          </p:val>
                                        </p:tav>
                                      </p:tavLst>
                                    </p:anim>
                                    <p:anim calcmode="lin" valueType="num">
                                      <p:cBhvr>
                                        <p:cTn id="28" dur="1000" fill="hold"/>
                                        <p:tgtEl>
                                          <p:spTgt spid="163846">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638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Grp="1" noChangeArrowheads="1"/>
          </p:cNvSpPr>
          <p:nvPr>
            <p:ph type="title"/>
          </p:nvPr>
        </p:nvSpPr>
        <p:spPr/>
        <p:txBody>
          <a:bodyPr/>
          <a:lstStyle/>
          <a:p>
            <a:r>
              <a:rPr lang="en-US" altLang="en-US"/>
              <a:t>Types of Testing Tools</a:t>
            </a:r>
          </a:p>
        </p:txBody>
      </p:sp>
      <p:sp>
        <p:nvSpPr>
          <p:cNvPr id="146437" name="Rectangle 5"/>
          <p:cNvSpPr>
            <a:spLocks noGrp="1" noChangeArrowheads="1"/>
          </p:cNvSpPr>
          <p:nvPr>
            <p:ph type="body" idx="1"/>
          </p:nvPr>
        </p:nvSpPr>
        <p:spPr>
          <a:xfrm>
            <a:off x="641351" y="1971675"/>
            <a:ext cx="10949516" cy="3323987"/>
          </a:xfrm>
        </p:spPr>
        <p:txBody>
          <a:bodyPr/>
          <a:lstStyle/>
          <a:p>
            <a:r>
              <a:rPr lang="en-US" altLang="en-US"/>
              <a:t>Capture / playback tools for automation of functionality testing (e.g. WinRunner, QA Run, Rational Robo, Silk Test)</a:t>
            </a:r>
          </a:p>
          <a:p>
            <a:endParaRPr lang="en-US" altLang="en-US"/>
          </a:p>
          <a:p>
            <a:r>
              <a:rPr lang="en-US" altLang="en-US"/>
              <a:t>Performance testing tools for simulating multiple users (e.g. LoadRunner, Rational Performance Studio)</a:t>
            </a:r>
          </a:p>
          <a:p>
            <a:endParaRPr lang="en-US" altLang="en-US"/>
          </a:p>
          <a:p>
            <a:r>
              <a:rPr lang="en-US" altLang="en-US"/>
              <a:t>Defect tracking tools (e.g. ClearQuest, Bugzilla)</a:t>
            </a:r>
          </a:p>
          <a:p>
            <a:endParaRPr lang="en-US" altLang="en-US"/>
          </a:p>
          <a:p>
            <a:r>
              <a:rPr lang="en-US" altLang="en-US"/>
              <a:t>Test coverage tools (e.g. Quantify)</a:t>
            </a:r>
          </a:p>
          <a:p>
            <a:endParaRPr lang="en-US" altLang="en-US"/>
          </a:p>
          <a:p>
            <a:r>
              <a:rPr lang="en-US" altLang="en-US"/>
              <a:t>Test management tools (e.g. Test Director)</a:t>
            </a:r>
          </a:p>
          <a:p>
            <a:endParaRPr lang="en-US" altLang="en-US"/>
          </a:p>
          <a:p>
            <a:r>
              <a:rPr lang="en-US" altLang="en-US"/>
              <a:t>Others: Test script generator, Test data generator</a:t>
            </a:r>
          </a:p>
        </p:txBody>
      </p:sp>
    </p:spTree>
    <p:extLst>
      <p:ext uri="{BB962C8B-B14F-4D97-AF65-F5344CB8AC3E}">
        <p14:creationId xmlns:p14="http://schemas.microsoft.com/office/powerpoint/2010/main" val="2343663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146437">
                                            <p:txEl>
                                              <p:pRg st="0" end="0"/>
                                            </p:txEl>
                                          </p:spTgt>
                                        </p:tgtEl>
                                        <p:attrNameLst>
                                          <p:attrName>style.visibility</p:attrName>
                                        </p:attrNameLst>
                                      </p:cBhvr>
                                      <p:to>
                                        <p:strVal val="visible"/>
                                      </p:to>
                                    </p:set>
                                    <p:animEffect transition="in" filter="barn(outVertical)">
                                      <p:cBhvr>
                                        <p:cTn id="7" dur="1000"/>
                                        <p:tgtEl>
                                          <p:spTgt spid="146437">
                                            <p:txEl>
                                              <p:pRg st="0" end="0"/>
                                            </p:txEl>
                                          </p:spTgt>
                                        </p:tgtEl>
                                      </p:cBhvr>
                                    </p:animEffect>
                                  </p:childTnLst>
                                </p:cTn>
                              </p:par>
                            </p:childTnLst>
                          </p:cTn>
                        </p:par>
                        <p:par>
                          <p:cTn id="8" fill="hold" nodeType="afterGroup">
                            <p:stCondLst>
                              <p:cond delay="1000"/>
                            </p:stCondLst>
                            <p:childTnLst>
                              <p:par>
                                <p:cTn id="9" presetID="16" presetClass="entr" presetSubtype="37" fill="hold" nodeType="afterEffect">
                                  <p:stCondLst>
                                    <p:cond delay="0"/>
                                  </p:stCondLst>
                                  <p:childTnLst>
                                    <p:set>
                                      <p:cBhvr>
                                        <p:cTn id="10" dur="1" fill="hold">
                                          <p:stCondLst>
                                            <p:cond delay="0"/>
                                          </p:stCondLst>
                                        </p:cTn>
                                        <p:tgtEl>
                                          <p:spTgt spid="146437">
                                            <p:txEl>
                                              <p:pRg st="2" end="2"/>
                                            </p:txEl>
                                          </p:spTgt>
                                        </p:tgtEl>
                                        <p:attrNameLst>
                                          <p:attrName>style.visibility</p:attrName>
                                        </p:attrNameLst>
                                      </p:cBhvr>
                                      <p:to>
                                        <p:strVal val="visible"/>
                                      </p:to>
                                    </p:set>
                                    <p:animEffect transition="in" filter="barn(outVertical)">
                                      <p:cBhvr>
                                        <p:cTn id="11" dur="1000"/>
                                        <p:tgtEl>
                                          <p:spTgt spid="146437">
                                            <p:txEl>
                                              <p:pRg st="2" end="2"/>
                                            </p:txEl>
                                          </p:spTgt>
                                        </p:tgtEl>
                                      </p:cBhvr>
                                    </p:animEffect>
                                  </p:childTnLst>
                                </p:cTn>
                              </p:par>
                            </p:childTnLst>
                          </p:cTn>
                        </p:par>
                        <p:par>
                          <p:cTn id="12" fill="hold" nodeType="afterGroup">
                            <p:stCondLst>
                              <p:cond delay="2000"/>
                            </p:stCondLst>
                            <p:childTnLst>
                              <p:par>
                                <p:cTn id="13" presetID="16" presetClass="entr" presetSubtype="37" fill="hold" nodeType="afterEffect">
                                  <p:stCondLst>
                                    <p:cond delay="0"/>
                                  </p:stCondLst>
                                  <p:childTnLst>
                                    <p:set>
                                      <p:cBhvr>
                                        <p:cTn id="14" dur="1" fill="hold">
                                          <p:stCondLst>
                                            <p:cond delay="0"/>
                                          </p:stCondLst>
                                        </p:cTn>
                                        <p:tgtEl>
                                          <p:spTgt spid="146437">
                                            <p:txEl>
                                              <p:pRg st="4" end="4"/>
                                            </p:txEl>
                                          </p:spTgt>
                                        </p:tgtEl>
                                        <p:attrNameLst>
                                          <p:attrName>style.visibility</p:attrName>
                                        </p:attrNameLst>
                                      </p:cBhvr>
                                      <p:to>
                                        <p:strVal val="visible"/>
                                      </p:to>
                                    </p:set>
                                    <p:animEffect transition="in" filter="barn(outVertical)">
                                      <p:cBhvr>
                                        <p:cTn id="15" dur="1000"/>
                                        <p:tgtEl>
                                          <p:spTgt spid="146437">
                                            <p:txEl>
                                              <p:pRg st="4" end="4"/>
                                            </p:txEl>
                                          </p:spTgt>
                                        </p:tgtEl>
                                      </p:cBhvr>
                                    </p:animEffect>
                                  </p:childTnLst>
                                </p:cTn>
                              </p:par>
                            </p:childTnLst>
                          </p:cTn>
                        </p:par>
                        <p:par>
                          <p:cTn id="16" fill="hold" nodeType="afterGroup">
                            <p:stCondLst>
                              <p:cond delay="3000"/>
                            </p:stCondLst>
                            <p:childTnLst>
                              <p:par>
                                <p:cTn id="17" presetID="16" presetClass="entr" presetSubtype="37" fill="hold" nodeType="afterEffect">
                                  <p:stCondLst>
                                    <p:cond delay="0"/>
                                  </p:stCondLst>
                                  <p:childTnLst>
                                    <p:set>
                                      <p:cBhvr>
                                        <p:cTn id="18" dur="1" fill="hold">
                                          <p:stCondLst>
                                            <p:cond delay="0"/>
                                          </p:stCondLst>
                                        </p:cTn>
                                        <p:tgtEl>
                                          <p:spTgt spid="146437">
                                            <p:txEl>
                                              <p:pRg st="6" end="6"/>
                                            </p:txEl>
                                          </p:spTgt>
                                        </p:tgtEl>
                                        <p:attrNameLst>
                                          <p:attrName>style.visibility</p:attrName>
                                        </p:attrNameLst>
                                      </p:cBhvr>
                                      <p:to>
                                        <p:strVal val="visible"/>
                                      </p:to>
                                    </p:set>
                                    <p:animEffect transition="in" filter="barn(outVertical)">
                                      <p:cBhvr>
                                        <p:cTn id="19" dur="1000"/>
                                        <p:tgtEl>
                                          <p:spTgt spid="146437">
                                            <p:txEl>
                                              <p:pRg st="6" end="6"/>
                                            </p:txEl>
                                          </p:spTgt>
                                        </p:tgtEl>
                                      </p:cBhvr>
                                    </p:animEffect>
                                  </p:childTnLst>
                                </p:cTn>
                              </p:par>
                            </p:childTnLst>
                          </p:cTn>
                        </p:par>
                        <p:par>
                          <p:cTn id="20" fill="hold" nodeType="afterGroup">
                            <p:stCondLst>
                              <p:cond delay="4000"/>
                            </p:stCondLst>
                            <p:childTnLst>
                              <p:par>
                                <p:cTn id="21" presetID="16" presetClass="entr" presetSubtype="37" fill="hold" nodeType="afterEffect">
                                  <p:stCondLst>
                                    <p:cond delay="0"/>
                                  </p:stCondLst>
                                  <p:childTnLst>
                                    <p:set>
                                      <p:cBhvr>
                                        <p:cTn id="22" dur="1" fill="hold">
                                          <p:stCondLst>
                                            <p:cond delay="0"/>
                                          </p:stCondLst>
                                        </p:cTn>
                                        <p:tgtEl>
                                          <p:spTgt spid="146437">
                                            <p:txEl>
                                              <p:pRg st="8" end="8"/>
                                            </p:txEl>
                                          </p:spTgt>
                                        </p:tgtEl>
                                        <p:attrNameLst>
                                          <p:attrName>style.visibility</p:attrName>
                                        </p:attrNameLst>
                                      </p:cBhvr>
                                      <p:to>
                                        <p:strVal val="visible"/>
                                      </p:to>
                                    </p:set>
                                    <p:animEffect transition="in" filter="barn(outVertical)">
                                      <p:cBhvr>
                                        <p:cTn id="23" dur="1000"/>
                                        <p:tgtEl>
                                          <p:spTgt spid="146437">
                                            <p:txEl>
                                              <p:pRg st="8" end="8"/>
                                            </p:txEl>
                                          </p:spTgt>
                                        </p:tgtEl>
                                      </p:cBhvr>
                                    </p:animEffect>
                                  </p:childTnLst>
                                </p:cTn>
                              </p:par>
                            </p:childTnLst>
                          </p:cTn>
                        </p:par>
                        <p:par>
                          <p:cTn id="24" fill="hold" nodeType="afterGroup">
                            <p:stCondLst>
                              <p:cond delay="5000"/>
                            </p:stCondLst>
                            <p:childTnLst>
                              <p:par>
                                <p:cTn id="25" presetID="16" presetClass="entr" presetSubtype="37" fill="hold" nodeType="afterEffect">
                                  <p:stCondLst>
                                    <p:cond delay="0"/>
                                  </p:stCondLst>
                                  <p:childTnLst>
                                    <p:set>
                                      <p:cBhvr>
                                        <p:cTn id="26" dur="1" fill="hold">
                                          <p:stCondLst>
                                            <p:cond delay="0"/>
                                          </p:stCondLst>
                                        </p:cTn>
                                        <p:tgtEl>
                                          <p:spTgt spid="146437">
                                            <p:txEl>
                                              <p:pRg st="10" end="10"/>
                                            </p:txEl>
                                          </p:spTgt>
                                        </p:tgtEl>
                                        <p:attrNameLst>
                                          <p:attrName>style.visibility</p:attrName>
                                        </p:attrNameLst>
                                      </p:cBhvr>
                                      <p:to>
                                        <p:strVal val="visible"/>
                                      </p:to>
                                    </p:set>
                                    <p:animEffect transition="in" filter="barn(outVertical)">
                                      <p:cBhvr>
                                        <p:cTn id="27" dur="1000"/>
                                        <p:tgtEl>
                                          <p:spTgt spid="14643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p:cNvSpPr>
            <a:spLocks noGrp="1" noChangeArrowheads="1"/>
          </p:cNvSpPr>
          <p:nvPr>
            <p:ph type="title"/>
          </p:nvPr>
        </p:nvSpPr>
        <p:spPr/>
        <p:txBody>
          <a:bodyPr/>
          <a:lstStyle/>
          <a:p>
            <a:r>
              <a:rPr lang="en-US" altLang="en-US"/>
              <a:t>Benefits of Using Testing Tools</a:t>
            </a:r>
          </a:p>
        </p:txBody>
      </p:sp>
      <p:sp>
        <p:nvSpPr>
          <p:cNvPr id="148485" name="Rectangle 5"/>
          <p:cNvSpPr>
            <a:spLocks noGrp="1" noChangeArrowheads="1"/>
          </p:cNvSpPr>
          <p:nvPr>
            <p:ph type="body" idx="1"/>
          </p:nvPr>
        </p:nvSpPr>
        <p:spPr>
          <a:xfrm>
            <a:off x="641351" y="1971675"/>
            <a:ext cx="10949516" cy="3739485"/>
          </a:xfrm>
        </p:spPr>
        <p:txBody>
          <a:bodyPr/>
          <a:lstStyle/>
          <a:p>
            <a:pPr>
              <a:lnSpc>
                <a:spcPct val="90000"/>
              </a:lnSpc>
            </a:pPr>
            <a:r>
              <a:rPr lang="en-US" altLang="en-US"/>
              <a:t>Capture / playback tools</a:t>
            </a:r>
          </a:p>
          <a:p>
            <a:pPr lvl="1">
              <a:lnSpc>
                <a:spcPct val="90000"/>
              </a:lnSpc>
            </a:pPr>
            <a:r>
              <a:rPr lang="en-US" altLang="en-US"/>
              <a:t>Automation of regression testing can result in accuracy, efficiency and high speed</a:t>
            </a:r>
          </a:p>
          <a:p>
            <a:pPr lvl="1">
              <a:lnSpc>
                <a:spcPct val="90000"/>
              </a:lnSpc>
            </a:pPr>
            <a:r>
              <a:rPr lang="en-US" altLang="en-US"/>
              <a:t>Thousands of test cases can be tested overnight</a:t>
            </a:r>
          </a:p>
          <a:p>
            <a:pPr lvl="1">
              <a:lnSpc>
                <a:spcPct val="90000"/>
              </a:lnSpc>
            </a:pPr>
            <a:r>
              <a:rPr lang="en-US" altLang="en-US"/>
              <a:t>Testing same software on multiple platforms can be performed speedily (generally with ‘Products’)</a:t>
            </a:r>
          </a:p>
          <a:p>
            <a:pPr lvl="1">
              <a:lnSpc>
                <a:spcPct val="90000"/>
              </a:lnSpc>
            </a:pPr>
            <a:endParaRPr lang="en-US" altLang="en-US"/>
          </a:p>
          <a:p>
            <a:pPr>
              <a:lnSpc>
                <a:spcPct val="90000"/>
              </a:lnSpc>
            </a:pPr>
            <a:r>
              <a:rPr lang="en-US" altLang="en-US"/>
              <a:t>Performance testing tools</a:t>
            </a:r>
          </a:p>
          <a:p>
            <a:pPr lvl="1">
              <a:lnSpc>
                <a:spcPct val="90000"/>
              </a:lnSpc>
            </a:pPr>
            <a:r>
              <a:rPr lang="en-US" altLang="en-US"/>
              <a:t>Simulating hundreds of users to simultaneously execute a single transaction would be extremely difficult without a tool</a:t>
            </a:r>
          </a:p>
          <a:p>
            <a:pPr lvl="1">
              <a:lnSpc>
                <a:spcPct val="90000"/>
              </a:lnSpc>
            </a:pPr>
            <a:endParaRPr lang="en-US" altLang="en-US"/>
          </a:p>
          <a:p>
            <a:pPr>
              <a:lnSpc>
                <a:spcPct val="90000"/>
              </a:lnSpc>
            </a:pPr>
            <a:r>
              <a:rPr lang="en-US" altLang="en-US"/>
              <a:t>Defect tracking tools</a:t>
            </a:r>
          </a:p>
          <a:p>
            <a:pPr lvl="1">
              <a:lnSpc>
                <a:spcPct val="90000"/>
              </a:lnSpc>
            </a:pPr>
            <a:r>
              <a:rPr lang="en-US" altLang="en-US"/>
              <a:t>Managing the ‘defect lifecycle’ with the development team and test team having a common view of all defects</a:t>
            </a:r>
          </a:p>
          <a:p>
            <a:pPr lvl="1">
              <a:lnSpc>
                <a:spcPct val="90000"/>
              </a:lnSpc>
            </a:pPr>
            <a:endParaRPr lang="en-US" altLang="en-US"/>
          </a:p>
          <a:p>
            <a:pPr>
              <a:lnSpc>
                <a:spcPct val="90000"/>
              </a:lnSpc>
            </a:pPr>
            <a:r>
              <a:rPr lang="en-US" altLang="en-US"/>
              <a:t>Test coverage tools</a:t>
            </a:r>
          </a:p>
          <a:p>
            <a:pPr lvl="1">
              <a:lnSpc>
                <a:spcPct val="90000"/>
              </a:lnSpc>
            </a:pPr>
            <a:r>
              <a:rPr lang="en-US" altLang="en-US"/>
              <a:t>For a given set of inputs accurately shows the lines of code not executed with certain color scheme</a:t>
            </a:r>
          </a:p>
        </p:txBody>
      </p:sp>
    </p:spTree>
    <p:extLst>
      <p:ext uri="{BB962C8B-B14F-4D97-AF65-F5344CB8AC3E}">
        <p14:creationId xmlns:p14="http://schemas.microsoft.com/office/powerpoint/2010/main" val="557941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8485">
                                            <p:txEl>
                                              <p:pRg st="0" end="0"/>
                                            </p:txEl>
                                          </p:spTgt>
                                        </p:tgtEl>
                                        <p:attrNameLst>
                                          <p:attrName>style.visibility</p:attrName>
                                        </p:attrNameLst>
                                      </p:cBhvr>
                                      <p:to>
                                        <p:strVal val="visible"/>
                                      </p:to>
                                    </p:set>
                                    <p:anim calcmode="lin" valueType="num">
                                      <p:cBhvr additive="base">
                                        <p:cTn id="7" dur="1000" fill="hold"/>
                                        <p:tgtEl>
                                          <p:spTgt spid="14848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848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148485">
                                            <p:txEl>
                                              <p:pRg st="1" end="1"/>
                                            </p:txEl>
                                          </p:spTgt>
                                        </p:tgtEl>
                                        <p:attrNameLst>
                                          <p:attrName>style.visibility</p:attrName>
                                        </p:attrNameLst>
                                      </p:cBhvr>
                                      <p:to>
                                        <p:strVal val="visible"/>
                                      </p:to>
                                    </p:set>
                                    <p:anim calcmode="lin" valueType="num">
                                      <p:cBhvr additive="base">
                                        <p:cTn id="12" dur="1000" fill="hold"/>
                                        <p:tgtEl>
                                          <p:spTgt spid="148485">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14848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148485">
                                            <p:txEl>
                                              <p:pRg st="2" end="2"/>
                                            </p:txEl>
                                          </p:spTgt>
                                        </p:tgtEl>
                                        <p:attrNameLst>
                                          <p:attrName>style.visibility</p:attrName>
                                        </p:attrNameLst>
                                      </p:cBhvr>
                                      <p:to>
                                        <p:strVal val="visible"/>
                                      </p:to>
                                    </p:set>
                                    <p:anim calcmode="lin" valueType="num">
                                      <p:cBhvr additive="base">
                                        <p:cTn id="17" dur="1000" fill="hold"/>
                                        <p:tgtEl>
                                          <p:spTgt spid="148485">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48485">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148485">
                                            <p:txEl>
                                              <p:pRg st="3" end="3"/>
                                            </p:txEl>
                                          </p:spTgt>
                                        </p:tgtEl>
                                        <p:attrNameLst>
                                          <p:attrName>style.visibility</p:attrName>
                                        </p:attrNameLst>
                                      </p:cBhvr>
                                      <p:to>
                                        <p:strVal val="visible"/>
                                      </p:to>
                                    </p:set>
                                    <p:anim calcmode="lin" valueType="num">
                                      <p:cBhvr additive="base">
                                        <p:cTn id="22" dur="1000" fill="hold"/>
                                        <p:tgtEl>
                                          <p:spTgt spid="148485">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148485">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8" fill="hold" nodeType="afterEffect">
                                  <p:stCondLst>
                                    <p:cond delay="0"/>
                                  </p:stCondLst>
                                  <p:childTnLst>
                                    <p:set>
                                      <p:cBhvr>
                                        <p:cTn id="26" dur="1" fill="hold">
                                          <p:stCondLst>
                                            <p:cond delay="0"/>
                                          </p:stCondLst>
                                        </p:cTn>
                                        <p:tgtEl>
                                          <p:spTgt spid="148485">
                                            <p:txEl>
                                              <p:pRg st="5" end="5"/>
                                            </p:txEl>
                                          </p:spTgt>
                                        </p:tgtEl>
                                        <p:attrNameLst>
                                          <p:attrName>style.visibility</p:attrName>
                                        </p:attrNameLst>
                                      </p:cBhvr>
                                      <p:to>
                                        <p:strVal val="visible"/>
                                      </p:to>
                                    </p:set>
                                    <p:anim calcmode="lin" valueType="num">
                                      <p:cBhvr additive="base">
                                        <p:cTn id="27" dur="1000" fill="hold"/>
                                        <p:tgtEl>
                                          <p:spTgt spid="148485">
                                            <p:txEl>
                                              <p:pRg st="5" end="5"/>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48485">
                                            <p:txEl>
                                              <p:pRg st="5" end="5"/>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0"/>
                            </p:stCondLst>
                            <p:childTnLst>
                              <p:par>
                                <p:cTn id="30" presetID="2" presetClass="entr" presetSubtype="8" fill="hold" nodeType="afterEffect">
                                  <p:stCondLst>
                                    <p:cond delay="0"/>
                                  </p:stCondLst>
                                  <p:childTnLst>
                                    <p:set>
                                      <p:cBhvr>
                                        <p:cTn id="31" dur="1" fill="hold">
                                          <p:stCondLst>
                                            <p:cond delay="0"/>
                                          </p:stCondLst>
                                        </p:cTn>
                                        <p:tgtEl>
                                          <p:spTgt spid="148485">
                                            <p:txEl>
                                              <p:pRg st="6" end="6"/>
                                            </p:txEl>
                                          </p:spTgt>
                                        </p:tgtEl>
                                        <p:attrNameLst>
                                          <p:attrName>style.visibility</p:attrName>
                                        </p:attrNameLst>
                                      </p:cBhvr>
                                      <p:to>
                                        <p:strVal val="visible"/>
                                      </p:to>
                                    </p:set>
                                    <p:anim calcmode="lin" valueType="num">
                                      <p:cBhvr additive="base">
                                        <p:cTn id="32" dur="1000" fill="hold"/>
                                        <p:tgtEl>
                                          <p:spTgt spid="148485">
                                            <p:txEl>
                                              <p:pRg st="6" end="6"/>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148485">
                                            <p:txEl>
                                              <p:pRg st="6" end="6"/>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6000"/>
                            </p:stCondLst>
                            <p:childTnLst>
                              <p:par>
                                <p:cTn id="35" presetID="2" presetClass="entr" presetSubtype="8" fill="hold" nodeType="afterEffect">
                                  <p:stCondLst>
                                    <p:cond delay="0"/>
                                  </p:stCondLst>
                                  <p:childTnLst>
                                    <p:set>
                                      <p:cBhvr>
                                        <p:cTn id="36" dur="1" fill="hold">
                                          <p:stCondLst>
                                            <p:cond delay="0"/>
                                          </p:stCondLst>
                                        </p:cTn>
                                        <p:tgtEl>
                                          <p:spTgt spid="148485">
                                            <p:txEl>
                                              <p:pRg st="8" end="8"/>
                                            </p:txEl>
                                          </p:spTgt>
                                        </p:tgtEl>
                                        <p:attrNameLst>
                                          <p:attrName>style.visibility</p:attrName>
                                        </p:attrNameLst>
                                      </p:cBhvr>
                                      <p:to>
                                        <p:strVal val="visible"/>
                                      </p:to>
                                    </p:set>
                                    <p:anim calcmode="lin" valueType="num">
                                      <p:cBhvr additive="base">
                                        <p:cTn id="37" dur="1000" fill="hold"/>
                                        <p:tgtEl>
                                          <p:spTgt spid="148485">
                                            <p:txEl>
                                              <p:pRg st="8" end="8"/>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48485">
                                            <p:txEl>
                                              <p:pRg st="8" end="8"/>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7000"/>
                            </p:stCondLst>
                            <p:childTnLst>
                              <p:par>
                                <p:cTn id="40" presetID="2" presetClass="entr" presetSubtype="8" fill="hold" nodeType="afterEffect">
                                  <p:stCondLst>
                                    <p:cond delay="0"/>
                                  </p:stCondLst>
                                  <p:childTnLst>
                                    <p:set>
                                      <p:cBhvr>
                                        <p:cTn id="41" dur="1" fill="hold">
                                          <p:stCondLst>
                                            <p:cond delay="0"/>
                                          </p:stCondLst>
                                        </p:cTn>
                                        <p:tgtEl>
                                          <p:spTgt spid="148485">
                                            <p:txEl>
                                              <p:pRg st="9" end="9"/>
                                            </p:txEl>
                                          </p:spTgt>
                                        </p:tgtEl>
                                        <p:attrNameLst>
                                          <p:attrName>style.visibility</p:attrName>
                                        </p:attrNameLst>
                                      </p:cBhvr>
                                      <p:to>
                                        <p:strVal val="visible"/>
                                      </p:to>
                                    </p:set>
                                    <p:anim calcmode="lin" valueType="num">
                                      <p:cBhvr additive="base">
                                        <p:cTn id="42" dur="1000" fill="hold"/>
                                        <p:tgtEl>
                                          <p:spTgt spid="148485">
                                            <p:txEl>
                                              <p:pRg st="9" end="9"/>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148485">
                                            <p:txEl>
                                              <p:pRg st="9" end="9"/>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8000"/>
                            </p:stCondLst>
                            <p:childTnLst>
                              <p:par>
                                <p:cTn id="45" presetID="2" presetClass="entr" presetSubtype="8" fill="hold" nodeType="afterEffect">
                                  <p:stCondLst>
                                    <p:cond delay="0"/>
                                  </p:stCondLst>
                                  <p:childTnLst>
                                    <p:set>
                                      <p:cBhvr>
                                        <p:cTn id="46" dur="1" fill="hold">
                                          <p:stCondLst>
                                            <p:cond delay="0"/>
                                          </p:stCondLst>
                                        </p:cTn>
                                        <p:tgtEl>
                                          <p:spTgt spid="148485">
                                            <p:txEl>
                                              <p:pRg st="11" end="11"/>
                                            </p:txEl>
                                          </p:spTgt>
                                        </p:tgtEl>
                                        <p:attrNameLst>
                                          <p:attrName>style.visibility</p:attrName>
                                        </p:attrNameLst>
                                      </p:cBhvr>
                                      <p:to>
                                        <p:strVal val="visible"/>
                                      </p:to>
                                    </p:set>
                                    <p:anim calcmode="lin" valueType="num">
                                      <p:cBhvr additive="base">
                                        <p:cTn id="47" dur="1000" fill="hold"/>
                                        <p:tgtEl>
                                          <p:spTgt spid="148485">
                                            <p:txEl>
                                              <p:pRg st="11" end="11"/>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148485">
                                            <p:txEl>
                                              <p:pRg st="11" end="11"/>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9000"/>
                            </p:stCondLst>
                            <p:childTnLst>
                              <p:par>
                                <p:cTn id="50" presetID="2" presetClass="entr" presetSubtype="8" fill="hold" nodeType="afterEffect">
                                  <p:stCondLst>
                                    <p:cond delay="0"/>
                                  </p:stCondLst>
                                  <p:childTnLst>
                                    <p:set>
                                      <p:cBhvr>
                                        <p:cTn id="51" dur="1" fill="hold">
                                          <p:stCondLst>
                                            <p:cond delay="0"/>
                                          </p:stCondLst>
                                        </p:cTn>
                                        <p:tgtEl>
                                          <p:spTgt spid="148485">
                                            <p:txEl>
                                              <p:pRg st="12" end="12"/>
                                            </p:txEl>
                                          </p:spTgt>
                                        </p:tgtEl>
                                        <p:attrNameLst>
                                          <p:attrName>style.visibility</p:attrName>
                                        </p:attrNameLst>
                                      </p:cBhvr>
                                      <p:to>
                                        <p:strVal val="visible"/>
                                      </p:to>
                                    </p:set>
                                    <p:anim calcmode="lin" valueType="num">
                                      <p:cBhvr additive="base">
                                        <p:cTn id="52" dur="1000" fill="hold"/>
                                        <p:tgtEl>
                                          <p:spTgt spid="148485">
                                            <p:txEl>
                                              <p:pRg st="12" end="12"/>
                                            </p:txEl>
                                          </p:spTgt>
                                        </p:tgtEl>
                                        <p:attrNameLst>
                                          <p:attrName>ppt_x</p:attrName>
                                        </p:attrNameLst>
                                      </p:cBhvr>
                                      <p:tavLst>
                                        <p:tav tm="0">
                                          <p:val>
                                            <p:strVal val="0-#ppt_w/2"/>
                                          </p:val>
                                        </p:tav>
                                        <p:tav tm="100000">
                                          <p:val>
                                            <p:strVal val="#ppt_x"/>
                                          </p:val>
                                        </p:tav>
                                      </p:tavLst>
                                    </p:anim>
                                    <p:anim calcmode="lin" valueType="num">
                                      <p:cBhvr additive="base">
                                        <p:cTn id="53" dur="1000" fill="hold"/>
                                        <p:tgtEl>
                                          <p:spTgt spid="148485">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p:txBody>
          <a:bodyPr/>
          <a:lstStyle/>
          <a:p>
            <a:r>
              <a:rPr lang="en-US" altLang="en-US"/>
              <a:t>Capture/Playback Tools</a:t>
            </a:r>
          </a:p>
        </p:txBody>
      </p:sp>
      <p:sp>
        <p:nvSpPr>
          <p:cNvPr id="150533" name="Rectangle 5"/>
          <p:cNvSpPr>
            <a:spLocks noGrp="1" noChangeArrowheads="1"/>
          </p:cNvSpPr>
          <p:nvPr>
            <p:ph type="body" idx="1"/>
          </p:nvPr>
        </p:nvSpPr>
        <p:spPr/>
        <p:txBody>
          <a:bodyPr/>
          <a:lstStyle/>
          <a:p>
            <a:r>
              <a:rPr lang="en-US" altLang="en-US"/>
              <a:t>During ‘capture’ activity, a test script is generated by the tool which is stored in a folder. Each ‘functional thread’ can be recorded separately resulting in multiple scripts (modular approach).</a:t>
            </a:r>
          </a:p>
          <a:p>
            <a:endParaRPr lang="en-US" altLang="en-US"/>
          </a:p>
          <a:p>
            <a:r>
              <a:rPr lang="en-US" altLang="en-US"/>
              <a:t>Automation of 100% functionality may not be possible</a:t>
            </a:r>
          </a:p>
          <a:p>
            <a:endParaRPr lang="en-US" altLang="en-US"/>
          </a:p>
        </p:txBody>
      </p:sp>
    </p:spTree>
    <p:extLst>
      <p:ext uri="{BB962C8B-B14F-4D97-AF65-F5344CB8AC3E}">
        <p14:creationId xmlns:p14="http://schemas.microsoft.com/office/powerpoint/2010/main" val="1040347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50533">
                                            <p:txEl>
                                              <p:pRg st="0" end="0"/>
                                            </p:txEl>
                                          </p:spTgt>
                                        </p:tgtEl>
                                        <p:attrNameLst>
                                          <p:attrName>style.visibility</p:attrName>
                                        </p:attrNameLst>
                                      </p:cBhvr>
                                      <p:to>
                                        <p:strVal val="visible"/>
                                      </p:to>
                                    </p:set>
                                    <p:animEffect transition="in" filter="slide(fromBottom)">
                                      <p:cBhvr>
                                        <p:cTn id="7" dur="1000"/>
                                        <p:tgtEl>
                                          <p:spTgt spid="150533">
                                            <p:txEl>
                                              <p:pRg st="0" end="0"/>
                                            </p:txEl>
                                          </p:spTgt>
                                        </p:tgtEl>
                                      </p:cBhvr>
                                    </p:animEffect>
                                  </p:childTnLst>
                                </p:cTn>
                              </p:par>
                            </p:childTnLst>
                          </p:cTn>
                        </p:par>
                        <p:par>
                          <p:cTn id="8" fill="hold" nodeType="afterGroup">
                            <p:stCondLst>
                              <p:cond delay="1000"/>
                            </p:stCondLst>
                            <p:childTnLst>
                              <p:par>
                                <p:cTn id="9" presetID="12" presetClass="entr" presetSubtype="4" fill="hold" nodeType="afterEffect">
                                  <p:stCondLst>
                                    <p:cond delay="0"/>
                                  </p:stCondLst>
                                  <p:childTnLst>
                                    <p:set>
                                      <p:cBhvr>
                                        <p:cTn id="10" dur="1" fill="hold">
                                          <p:stCondLst>
                                            <p:cond delay="0"/>
                                          </p:stCondLst>
                                        </p:cTn>
                                        <p:tgtEl>
                                          <p:spTgt spid="150533">
                                            <p:txEl>
                                              <p:pRg st="2" end="2"/>
                                            </p:txEl>
                                          </p:spTgt>
                                        </p:tgtEl>
                                        <p:attrNameLst>
                                          <p:attrName>style.visibility</p:attrName>
                                        </p:attrNameLst>
                                      </p:cBhvr>
                                      <p:to>
                                        <p:strVal val="visible"/>
                                      </p:to>
                                    </p:set>
                                    <p:animEffect transition="in" filter="slide(fromBottom)">
                                      <p:cBhvr>
                                        <p:cTn id="11" dur="1000"/>
                                        <p:tgtEl>
                                          <p:spTgt spid="1505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a:t>Capture/Playback Tools (Contd…)</a:t>
            </a:r>
          </a:p>
        </p:txBody>
      </p:sp>
      <p:sp>
        <p:nvSpPr>
          <p:cNvPr id="167939" name="Rectangle 3"/>
          <p:cNvSpPr>
            <a:spLocks noGrp="1" noChangeArrowheads="1"/>
          </p:cNvSpPr>
          <p:nvPr>
            <p:ph type="body" idx="1"/>
          </p:nvPr>
        </p:nvSpPr>
        <p:spPr>
          <a:xfrm>
            <a:off x="641351" y="1971675"/>
            <a:ext cx="10949516" cy="2215991"/>
          </a:xfrm>
        </p:spPr>
        <p:txBody>
          <a:bodyPr/>
          <a:lstStyle/>
          <a:p>
            <a:r>
              <a:rPr lang="en-US" altLang="en-US" dirty="0"/>
              <a:t>How it works</a:t>
            </a:r>
          </a:p>
          <a:p>
            <a:pPr lvl="1"/>
            <a:r>
              <a:rPr lang="en-US" altLang="en-US" dirty="0"/>
              <a:t>The functionality of current version of the system is ‘captured’ resulting in several test scripts. </a:t>
            </a:r>
            <a:endParaRPr lang="en-US" altLang="en-US" dirty="0" smtClean="0"/>
          </a:p>
          <a:p>
            <a:pPr lvl="1"/>
            <a:endParaRPr lang="en-US" altLang="en-US" dirty="0"/>
          </a:p>
          <a:p>
            <a:pPr lvl="1"/>
            <a:r>
              <a:rPr lang="en-US" altLang="en-US" dirty="0"/>
              <a:t>When the next version of this system is ready for regression test, </a:t>
            </a:r>
            <a:r>
              <a:rPr lang="en-US" altLang="en-US" dirty="0" smtClean="0"/>
              <a:t>the </a:t>
            </a:r>
            <a:r>
              <a:rPr lang="en-US" altLang="en-US" dirty="0"/>
              <a:t>changes </a:t>
            </a:r>
            <a:r>
              <a:rPr lang="en-US" altLang="en-US" dirty="0" smtClean="0"/>
              <a:t>in </a:t>
            </a:r>
            <a:r>
              <a:rPr lang="en-US" altLang="en-US" dirty="0"/>
              <a:t>software are inflicted to the test scripts by manually modifying them or re-recording. </a:t>
            </a:r>
            <a:endParaRPr lang="en-US" altLang="en-US" dirty="0" smtClean="0"/>
          </a:p>
          <a:p>
            <a:pPr marL="0" lvl="1" indent="0">
              <a:buNone/>
            </a:pPr>
            <a:r>
              <a:rPr lang="en-US" altLang="en-US" dirty="0"/>
              <a:t> </a:t>
            </a:r>
            <a:r>
              <a:rPr lang="en-US" altLang="en-US" dirty="0" smtClean="0"/>
              <a:t>   (</a:t>
            </a:r>
            <a:r>
              <a:rPr lang="en-US" altLang="en-US" dirty="0"/>
              <a:t>e.g. adding a new field to a screen or adding a new validation to an existing </a:t>
            </a:r>
            <a:r>
              <a:rPr lang="en-US" altLang="en-US" dirty="0" smtClean="0"/>
              <a:t>field will create new).</a:t>
            </a:r>
            <a:endParaRPr lang="en-US" altLang="en-US" dirty="0"/>
          </a:p>
          <a:p>
            <a:pPr lvl="1"/>
            <a:r>
              <a:rPr lang="en-US" altLang="en-US" dirty="0"/>
              <a:t>This modified ‘test suite’ can now be run overnight</a:t>
            </a:r>
          </a:p>
          <a:p>
            <a:endParaRPr lang="en-US" altLang="en-US" dirty="0"/>
          </a:p>
        </p:txBody>
      </p:sp>
    </p:spTree>
    <p:extLst>
      <p:ext uri="{BB962C8B-B14F-4D97-AF65-F5344CB8AC3E}">
        <p14:creationId xmlns:p14="http://schemas.microsoft.com/office/powerpoint/2010/main" val="85170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blinds(vertical)">
                                      <p:cBhvr>
                                        <p:cTn id="7" dur="1000"/>
                                        <p:tgtEl>
                                          <p:spTgt spid="167939">
                                            <p:txEl>
                                              <p:pRg st="0" end="0"/>
                                            </p:txEl>
                                          </p:spTgt>
                                        </p:tgtEl>
                                      </p:cBhvr>
                                    </p:animEffect>
                                  </p:childTnLst>
                                </p:cTn>
                              </p:par>
                            </p:childTnLst>
                          </p:cTn>
                        </p:par>
                        <p:par>
                          <p:cTn id="8" fill="hold" nodeType="afterGroup">
                            <p:stCondLst>
                              <p:cond delay="1000"/>
                            </p:stCondLst>
                            <p:childTnLst>
                              <p:par>
                                <p:cTn id="9" presetID="3" presetClass="entr" presetSubtype="5" fill="hold" nodeType="afterEffect">
                                  <p:stCondLst>
                                    <p:cond delay="0"/>
                                  </p:stCondLst>
                                  <p:childTnLst>
                                    <p:set>
                                      <p:cBhvr>
                                        <p:cTn id="10" dur="1" fill="hold">
                                          <p:stCondLst>
                                            <p:cond delay="0"/>
                                          </p:stCondLst>
                                        </p:cTn>
                                        <p:tgtEl>
                                          <p:spTgt spid="167939">
                                            <p:txEl>
                                              <p:pRg st="1" end="1"/>
                                            </p:txEl>
                                          </p:spTgt>
                                        </p:tgtEl>
                                        <p:attrNameLst>
                                          <p:attrName>style.visibility</p:attrName>
                                        </p:attrNameLst>
                                      </p:cBhvr>
                                      <p:to>
                                        <p:strVal val="visible"/>
                                      </p:to>
                                    </p:set>
                                    <p:animEffect transition="in" filter="blinds(vertical)">
                                      <p:cBhvr>
                                        <p:cTn id="11" dur="1000"/>
                                        <p:tgtEl>
                                          <p:spTgt spid="167939">
                                            <p:txEl>
                                              <p:pRg st="1" end="1"/>
                                            </p:txEl>
                                          </p:spTgt>
                                        </p:tgtEl>
                                      </p:cBhvr>
                                    </p:animEffect>
                                  </p:childTnLst>
                                </p:cTn>
                              </p:par>
                            </p:childTnLst>
                          </p:cTn>
                        </p:par>
                        <p:par>
                          <p:cTn id="12" fill="hold" nodeType="afterGroup">
                            <p:stCondLst>
                              <p:cond delay="2000"/>
                            </p:stCondLst>
                            <p:childTnLst>
                              <p:par>
                                <p:cTn id="13" presetID="3" presetClass="entr" presetSubtype="5" fill="hold" nodeType="afterEffect">
                                  <p:stCondLst>
                                    <p:cond delay="0"/>
                                  </p:stCondLst>
                                  <p:childTnLst>
                                    <p:set>
                                      <p:cBhvr>
                                        <p:cTn id="14" dur="1" fill="hold">
                                          <p:stCondLst>
                                            <p:cond delay="0"/>
                                          </p:stCondLst>
                                        </p:cTn>
                                        <p:tgtEl>
                                          <p:spTgt spid="167939">
                                            <p:txEl>
                                              <p:pRg st="3" end="3"/>
                                            </p:txEl>
                                          </p:spTgt>
                                        </p:tgtEl>
                                        <p:attrNameLst>
                                          <p:attrName>style.visibility</p:attrName>
                                        </p:attrNameLst>
                                      </p:cBhvr>
                                      <p:to>
                                        <p:strVal val="visible"/>
                                      </p:to>
                                    </p:set>
                                    <p:animEffect transition="in" filter="blinds(vertical)">
                                      <p:cBhvr>
                                        <p:cTn id="15" dur="1000"/>
                                        <p:tgtEl>
                                          <p:spTgt spid="167939">
                                            <p:txEl>
                                              <p:pRg st="3" end="3"/>
                                            </p:txEl>
                                          </p:spTgt>
                                        </p:tgtEl>
                                      </p:cBhvr>
                                    </p:animEffect>
                                  </p:childTnLst>
                                </p:cTn>
                              </p:par>
                            </p:childTnLst>
                          </p:cTn>
                        </p:par>
                        <p:par>
                          <p:cTn id="16" fill="hold">
                            <p:stCondLst>
                              <p:cond delay="3000"/>
                            </p:stCondLst>
                            <p:childTnLst>
                              <p:par>
                                <p:cTn id="17" presetID="3" presetClass="entr" presetSubtype="5" fill="hold" nodeType="afterEffect">
                                  <p:stCondLst>
                                    <p:cond delay="0"/>
                                  </p:stCondLst>
                                  <p:childTnLst>
                                    <p:set>
                                      <p:cBhvr>
                                        <p:cTn id="18" dur="1" fill="hold">
                                          <p:stCondLst>
                                            <p:cond delay="0"/>
                                          </p:stCondLst>
                                        </p:cTn>
                                        <p:tgtEl>
                                          <p:spTgt spid="167939">
                                            <p:txEl>
                                              <p:pRg st="4" end="4"/>
                                            </p:txEl>
                                          </p:spTgt>
                                        </p:tgtEl>
                                        <p:attrNameLst>
                                          <p:attrName>style.visibility</p:attrName>
                                        </p:attrNameLst>
                                      </p:cBhvr>
                                      <p:to>
                                        <p:strVal val="visible"/>
                                      </p:to>
                                    </p:set>
                                    <p:animEffect transition="in" filter="blinds(vertical)">
                                      <p:cBhvr>
                                        <p:cTn id="19" dur="1000"/>
                                        <p:tgtEl>
                                          <p:spTgt spid="167939">
                                            <p:txEl>
                                              <p:pRg st="4" end="4"/>
                                            </p:txEl>
                                          </p:spTgt>
                                        </p:tgtEl>
                                      </p:cBhvr>
                                    </p:animEffect>
                                  </p:childTnLst>
                                </p:cTn>
                              </p:par>
                            </p:childTnLst>
                          </p:cTn>
                        </p:par>
                        <p:par>
                          <p:cTn id="20" fill="hold" nodeType="afterGroup">
                            <p:stCondLst>
                              <p:cond delay="4000"/>
                            </p:stCondLst>
                            <p:childTnLst>
                              <p:par>
                                <p:cTn id="21" presetID="3" presetClass="entr" presetSubtype="5" fill="hold" nodeType="afterEffect">
                                  <p:stCondLst>
                                    <p:cond delay="0"/>
                                  </p:stCondLst>
                                  <p:childTnLst>
                                    <p:set>
                                      <p:cBhvr>
                                        <p:cTn id="22" dur="1" fill="hold">
                                          <p:stCondLst>
                                            <p:cond delay="0"/>
                                          </p:stCondLst>
                                        </p:cTn>
                                        <p:tgtEl>
                                          <p:spTgt spid="167939">
                                            <p:txEl>
                                              <p:pRg st="5" end="5"/>
                                            </p:txEl>
                                          </p:spTgt>
                                        </p:tgtEl>
                                        <p:attrNameLst>
                                          <p:attrName>style.visibility</p:attrName>
                                        </p:attrNameLst>
                                      </p:cBhvr>
                                      <p:to>
                                        <p:strVal val="visible"/>
                                      </p:to>
                                    </p:set>
                                    <p:animEffect transition="in" filter="blinds(vertical)">
                                      <p:cBhvr>
                                        <p:cTn id="23" dur="1000"/>
                                        <p:tgtEl>
                                          <p:spTgt spid="167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4"/>
          <p:cNvSpPr>
            <a:spLocks noGrp="1" noChangeArrowheads="1"/>
          </p:cNvSpPr>
          <p:nvPr>
            <p:ph type="title"/>
          </p:nvPr>
        </p:nvSpPr>
        <p:spPr/>
        <p:txBody>
          <a:bodyPr/>
          <a:lstStyle/>
          <a:p>
            <a:r>
              <a:rPr lang="en-US" altLang="en-US"/>
              <a:t>Pros &amp; Cons of Manual Testing</a:t>
            </a:r>
          </a:p>
        </p:txBody>
      </p:sp>
      <p:sp>
        <p:nvSpPr>
          <p:cNvPr id="156677" name="Rectangle 5"/>
          <p:cNvSpPr>
            <a:spLocks noGrp="1" noChangeArrowheads="1"/>
          </p:cNvSpPr>
          <p:nvPr>
            <p:ph type="body" idx="1"/>
          </p:nvPr>
        </p:nvSpPr>
        <p:spPr>
          <a:xfrm>
            <a:off x="641351" y="1971675"/>
            <a:ext cx="10949516" cy="3323987"/>
          </a:xfrm>
        </p:spPr>
        <p:txBody>
          <a:bodyPr/>
          <a:lstStyle/>
          <a:p>
            <a:pPr>
              <a:lnSpc>
                <a:spcPct val="80000"/>
              </a:lnSpc>
            </a:pPr>
            <a:r>
              <a:rPr lang="en-US" altLang="en-US" dirty="0"/>
              <a:t>Pros of Manual</a:t>
            </a:r>
          </a:p>
          <a:p>
            <a:pPr lvl="1">
              <a:lnSpc>
                <a:spcPct val="80000"/>
              </a:lnSpc>
            </a:pPr>
            <a:r>
              <a:rPr lang="en-US" altLang="en-US" dirty="0"/>
              <a:t>If the test case runs a coding milestone only twice, it most likely should be a manual test. Less costly than automating it. </a:t>
            </a:r>
          </a:p>
          <a:p>
            <a:pPr lvl="1">
              <a:lnSpc>
                <a:spcPct val="80000"/>
              </a:lnSpc>
            </a:pPr>
            <a:endParaRPr lang="en-US" altLang="en-US" dirty="0"/>
          </a:p>
          <a:p>
            <a:pPr lvl="1">
              <a:lnSpc>
                <a:spcPct val="80000"/>
              </a:lnSpc>
            </a:pPr>
            <a:r>
              <a:rPr lang="en-US" altLang="en-US" dirty="0"/>
              <a:t>It allows the tester to perform more ad-hoc testing (random testing)</a:t>
            </a:r>
          </a:p>
          <a:p>
            <a:pPr lvl="2">
              <a:lnSpc>
                <a:spcPct val="80000"/>
              </a:lnSpc>
            </a:pPr>
            <a:r>
              <a:rPr lang="en-US" altLang="en-US" dirty="0"/>
              <a:t>More bugs are found via ad-hoc than via automation</a:t>
            </a:r>
          </a:p>
          <a:p>
            <a:pPr lvl="2">
              <a:lnSpc>
                <a:spcPct val="80000"/>
              </a:lnSpc>
            </a:pPr>
            <a:r>
              <a:rPr lang="en-US" altLang="en-US" dirty="0"/>
              <a:t>The more time a tester spends playing with the feature, the greater the odds of finding real user bugs</a:t>
            </a:r>
          </a:p>
          <a:p>
            <a:pPr lvl="1">
              <a:lnSpc>
                <a:spcPct val="80000"/>
              </a:lnSpc>
            </a:pPr>
            <a:endParaRPr lang="en-US" altLang="en-US" dirty="0"/>
          </a:p>
          <a:p>
            <a:pPr>
              <a:lnSpc>
                <a:spcPct val="80000"/>
              </a:lnSpc>
            </a:pPr>
            <a:r>
              <a:rPr lang="en-US" altLang="en-US" dirty="0"/>
              <a:t>Cons of Manual</a:t>
            </a:r>
          </a:p>
          <a:p>
            <a:pPr lvl="1">
              <a:lnSpc>
                <a:spcPct val="80000"/>
              </a:lnSpc>
            </a:pPr>
            <a:r>
              <a:rPr lang="en-US" altLang="en-US" dirty="0"/>
              <a:t>Running tests manually can be very time consuming </a:t>
            </a:r>
          </a:p>
          <a:p>
            <a:pPr lvl="1">
              <a:lnSpc>
                <a:spcPct val="80000"/>
              </a:lnSpc>
            </a:pPr>
            <a:endParaRPr lang="en-US" altLang="en-US" dirty="0"/>
          </a:p>
          <a:p>
            <a:pPr lvl="1">
              <a:lnSpc>
                <a:spcPct val="80000"/>
              </a:lnSpc>
            </a:pPr>
            <a:r>
              <a:rPr lang="en-US" altLang="en-US" dirty="0"/>
              <a:t>Each time there is a new build, the tester must rerun all required tests - which after a while would become very mundane and tiresome</a:t>
            </a:r>
          </a:p>
          <a:p>
            <a:pPr lvl="1">
              <a:lnSpc>
                <a:spcPct val="80000"/>
              </a:lnSpc>
            </a:pPr>
            <a:endParaRPr lang="en-US" altLang="en-US" dirty="0"/>
          </a:p>
          <a:p>
            <a:pPr lvl="1">
              <a:lnSpc>
                <a:spcPct val="80000"/>
              </a:lnSpc>
            </a:pPr>
            <a:endParaRPr lang="en-US" altLang="en-US" dirty="0"/>
          </a:p>
        </p:txBody>
      </p:sp>
    </p:spTree>
    <p:extLst>
      <p:ext uri="{BB962C8B-B14F-4D97-AF65-F5344CB8AC3E}">
        <p14:creationId xmlns:p14="http://schemas.microsoft.com/office/powerpoint/2010/main" val="1343592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56677">
                                            <p:txEl>
                                              <p:pRg st="0" end="0"/>
                                            </p:txEl>
                                          </p:spTgt>
                                        </p:tgtEl>
                                        <p:attrNameLst>
                                          <p:attrName>style.visibility</p:attrName>
                                        </p:attrNameLst>
                                      </p:cBhvr>
                                      <p:to>
                                        <p:strVal val="visible"/>
                                      </p:to>
                                    </p:set>
                                    <p:animEffect transition="in" filter="blinds(horizontal)">
                                      <p:cBhvr>
                                        <p:cTn id="7" dur="1000"/>
                                        <p:tgtEl>
                                          <p:spTgt spid="156677">
                                            <p:txEl>
                                              <p:pRg st="0" end="0"/>
                                            </p:txEl>
                                          </p:spTgt>
                                        </p:tgtEl>
                                      </p:cBhvr>
                                    </p:animEffect>
                                  </p:childTnLst>
                                </p:cTn>
                              </p:par>
                            </p:childTnLst>
                          </p:cTn>
                        </p:par>
                        <p:par>
                          <p:cTn id="8" fill="hold" nodeType="afterGroup">
                            <p:stCondLst>
                              <p:cond delay="1000"/>
                            </p:stCondLst>
                            <p:childTnLst>
                              <p:par>
                                <p:cTn id="9" presetID="3" presetClass="entr" presetSubtype="10" fill="hold" nodeType="afterEffect">
                                  <p:stCondLst>
                                    <p:cond delay="0"/>
                                  </p:stCondLst>
                                  <p:childTnLst>
                                    <p:set>
                                      <p:cBhvr>
                                        <p:cTn id="10" dur="1" fill="hold">
                                          <p:stCondLst>
                                            <p:cond delay="0"/>
                                          </p:stCondLst>
                                        </p:cTn>
                                        <p:tgtEl>
                                          <p:spTgt spid="156677">
                                            <p:txEl>
                                              <p:pRg st="1" end="1"/>
                                            </p:txEl>
                                          </p:spTgt>
                                        </p:tgtEl>
                                        <p:attrNameLst>
                                          <p:attrName>style.visibility</p:attrName>
                                        </p:attrNameLst>
                                      </p:cBhvr>
                                      <p:to>
                                        <p:strVal val="visible"/>
                                      </p:to>
                                    </p:set>
                                    <p:animEffect transition="in" filter="blinds(horizontal)">
                                      <p:cBhvr>
                                        <p:cTn id="11" dur="1000"/>
                                        <p:tgtEl>
                                          <p:spTgt spid="156677">
                                            <p:txEl>
                                              <p:pRg st="1" end="1"/>
                                            </p:txEl>
                                          </p:spTgt>
                                        </p:tgtEl>
                                      </p:cBhvr>
                                    </p:animEffect>
                                  </p:childTnLst>
                                </p:cTn>
                              </p:par>
                            </p:childTnLst>
                          </p:cTn>
                        </p:par>
                        <p:par>
                          <p:cTn id="12" fill="hold" nodeType="afterGroup">
                            <p:stCondLst>
                              <p:cond delay="2000"/>
                            </p:stCondLst>
                            <p:childTnLst>
                              <p:par>
                                <p:cTn id="13" presetID="3" presetClass="entr" presetSubtype="10" fill="hold" nodeType="afterEffect">
                                  <p:stCondLst>
                                    <p:cond delay="0"/>
                                  </p:stCondLst>
                                  <p:childTnLst>
                                    <p:set>
                                      <p:cBhvr>
                                        <p:cTn id="14" dur="1" fill="hold">
                                          <p:stCondLst>
                                            <p:cond delay="0"/>
                                          </p:stCondLst>
                                        </p:cTn>
                                        <p:tgtEl>
                                          <p:spTgt spid="156677">
                                            <p:txEl>
                                              <p:pRg st="3" end="3"/>
                                            </p:txEl>
                                          </p:spTgt>
                                        </p:tgtEl>
                                        <p:attrNameLst>
                                          <p:attrName>style.visibility</p:attrName>
                                        </p:attrNameLst>
                                      </p:cBhvr>
                                      <p:to>
                                        <p:strVal val="visible"/>
                                      </p:to>
                                    </p:set>
                                    <p:animEffect transition="in" filter="blinds(horizontal)">
                                      <p:cBhvr>
                                        <p:cTn id="15" dur="1000"/>
                                        <p:tgtEl>
                                          <p:spTgt spid="156677">
                                            <p:txEl>
                                              <p:pRg st="3" end="3"/>
                                            </p:txEl>
                                          </p:spTgt>
                                        </p:tgtEl>
                                      </p:cBhvr>
                                    </p:animEffect>
                                  </p:childTnLst>
                                </p:cTn>
                              </p:par>
                            </p:childTnLst>
                          </p:cTn>
                        </p:par>
                        <p:par>
                          <p:cTn id="16" fill="hold" nodeType="afterGroup">
                            <p:stCondLst>
                              <p:cond delay="3000"/>
                            </p:stCondLst>
                            <p:childTnLst>
                              <p:par>
                                <p:cTn id="17" presetID="3" presetClass="entr" presetSubtype="10" fill="hold" nodeType="afterEffect">
                                  <p:stCondLst>
                                    <p:cond delay="0"/>
                                  </p:stCondLst>
                                  <p:childTnLst>
                                    <p:set>
                                      <p:cBhvr>
                                        <p:cTn id="18" dur="1" fill="hold">
                                          <p:stCondLst>
                                            <p:cond delay="0"/>
                                          </p:stCondLst>
                                        </p:cTn>
                                        <p:tgtEl>
                                          <p:spTgt spid="156677">
                                            <p:txEl>
                                              <p:pRg st="4" end="4"/>
                                            </p:txEl>
                                          </p:spTgt>
                                        </p:tgtEl>
                                        <p:attrNameLst>
                                          <p:attrName>style.visibility</p:attrName>
                                        </p:attrNameLst>
                                      </p:cBhvr>
                                      <p:to>
                                        <p:strVal val="visible"/>
                                      </p:to>
                                    </p:set>
                                    <p:animEffect transition="in" filter="blinds(horizontal)">
                                      <p:cBhvr>
                                        <p:cTn id="19" dur="1000"/>
                                        <p:tgtEl>
                                          <p:spTgt spid="156677">
                                            <p:txEl>
                                              <p:pRg st="4" end="4"/>
                                            </p:txEl>
                                          </p:spTgt>
                                        </p:tgtEl>
                                      </p:cBhvr>
                                    </p:animEffect>
                                  </p:childTnLst>
                                </p:cTn>
                              </p:par>
                            </p:childTnLst>
                          </p:cTn>
                        </p:par>
                        <p:par>
                          <p:cTn id="20" fill="hold" nodeType="afterGroup">
                            <p:stCondLst>
                              <p:cond delay="4000"/>
                            </p:stCondLst>
                            <p:childTnLst>
                              <p:par>
                                <p:cTn id="21" presetID="3" presetClass="entr" presetSubtype="10" fill="hold" nodeType="afterEffect">
                                  <p:stCondLst>
                                    <p:cond delay="0"/>
                                  </p:stCondLst>
                                  <p:childTnLst>
                                    <p:set>
                                      <p:cBhvr>
                                        <p:cTn id="22" dur="1" fill="hold">
                                          <p:stCondLst>
                                            <p:cond delay="0"/>
                                          </p:stCondLst>
                                        </p:cTn>
                                        <p:tgtEl>
                                          <p:spTgt spid="156677">
                                            <p:txEl>
                                              <p:pRg st="5" end="5"/>
                                            </p:txEl>
                                          </p:spTgt>
                                        </p:tgtEl>
                                        <p:attrNameLst>
                                          <p:attrName>style.visibility</p:attrName>
                                        </p:attrNameLst>
                                      </p:cBhvr>
                                      <p:to>
                                        <p:strVal val="visible"/>
                                      </p:to>
                                    </p:set>
                                    <p:animEffect transition="in" filter="blinds(horizontal)">
                                      <p:cBhvr>
                                        <p:cTn id="23" dur="1000"/>
                                        <p:tgtEl>
                                          <p:spTgt spid="156677">
                                            <p:txEl>
                                              <p:pRg st="5" end="5"/>
                                            </p:txEl>
                                          </p:spTgt>
                                        </p:tgtEl>
                                      </p:cBhvr>
                                    </p:animEffect>
                                  </p:childTnLst>
                                </p:cTn>
                              </p:par>
                            </p:childTnLst>
                          </p:cTn>
                        </p:par>
                        <p:par>
                          <p:cTn id="24" fill="hold" nodeType="afterGroup">
                            <p:stCondLst>
                              <p:cond delay="5000"/>
                            </p:stCondLst>
                            <p:childTnLst>
                              <p:par>
                                <p:cTn id="25" presetID="3" presetClass="entr" presetSubtype="10" fill="hold" nodeType="afterEffect">
                                  <p:stCondLst>
                                    <p:cond delay="0"/>
                                  </p:stCondLst>
                                  <p:childTnLst>
                                    <p:set>
                                      <p:cBhvr>
                                        <p:cTn id="26" dur="1" fill="hold">
                                          <p:stCondLst>
                                            <p:cond delay="0"/>
                                          </p:stCondLst>
                                        </p:cTn>
                                        <p:tgtEl>
                                          <p:spTgt spid="156677">
                                            <p:txEl>
                                              <p:pRg st="7" end="7"/>
                                            </p:txEl>
                                          </p:spTgt>
                                        </p:tgtEl>
                                        <p:attrNameLst>
                                          <p:attrName>style.visibility</p:attrName>
                                        </p:attrNameLst>
                                      </p:cBhvr>
                                      <p:to>
                                        <p:strVal val="visible"/>
                                      </p:to>
                                    </p:set>
                                    <p:animEffect transition="in" filter="blinds(horizontal)">
                                      <p:cBhvr>
                                        <p:cTn id="27" dur="1000"/>
                                        <p:tgtEl>
                                          <p:spTgt spid="156677">
                                            <p:txEl>
                                              <p:pRg st="7" end="7"/>
                                            </p:txEl>
                                          </p:spTgt>
                                        </p:tgtEl>
                                      </p:cBhvr>
                                    </p:animEffect>
                                  </p:childTnLst>
                                </p:cTn>
                              </p:par>
                            </p:childTnLst>
                          </p:cTn>
                        </p:par>
                        <p:par>
                          <p:cTn id="28" fill="hold" nodeType="afterGroup">
                            <p:stCondLst>
                              <p:cond delay="6000"/>
                            </p:stCondLst>
                            <p:childTnLst>
                              <p:par>
                                <p:cTn id="29" presetID="3" presetClass="entr" presetSubtype="10" fill="hold" nodeType="afterEffect">
                                  <p:stCondLst>
                                    <p:cond delay="0"/>
                                  </p:stCondLst>
                                  <p:childTnLst>
                                    <p:set>
                                      <p:cBhvr>
                                        <p:cTn id="30" dur="1" fill="hold">
                                          <p:stCondLst>
                                            <p:cond delay="0"/>
                                          </p:stCondLst>
                                        </p:cTn>
                                        <p:tgtEl>
                                          <p:spTgt spid="156677">
                                            <p:txEl>
                                              <p:pRg st="8" end="8"/>
                                            </p:txEl>
                                          </p:spTgt>
                                        </p:tgtEl>
                                        <p:attrNameLst>
                                          <p:attrName>style.visibility</p:attrName>
                                        </p:attrNameLst>
                                      </p:cBhvr>
                                      <p:to>
                                        <p:strVal val="visible"/>
                                      </p:to>
                                    </p:set>
                                    <p:animEffect transition="in" filter="blinds(horizontal)">
                                      <p:cBhvr>
                                        <p:cTn id="31" dur="1000"/>
                                        <p:tgtEl>
                                          <p:spTgt spid="156677">
                                            <p:txEl>
                                              <p:pRg st="8" end="8"/>
                                            </p:txEl>
                                          </p:spTgt>
                                        </p:tgtEl>
                                      </p:cBhvr>
                                    </p:animEffect>
                                  </p:childTnLst>
                                </p:cTn>
                              </p:par>
                            </p:childTnLst>
                          </p:cTn>
                        </p:par>
                        <p:par>
                          <p:cTn id="32" fill="hold" nodeType="afterGroup">
                            <p:stCondLst>
                              <p:cond delay="7000"/>
                            </p:stCondLst>
                            <p:childTnLst>
                              <p:par>
                                <p:cTn id="33" presetID="3" presetClass="entr" presetSubtype="10" fill="hold" nodeType="afterEffect">
                                  <p:stCondLst>
                                    <p:cond delay="0"/>
                                  </p:stCondLst>
                                  <p:childTnLst>
                                    <p:set>
                                      <p:cBhvr>
                                        <p:cTn id="34" dur="1" fill="hold">
                                          <p:stCondLst>
                                            <p:cond delay="0"/>
                                          </p:stCondLst>
                                        </p:cTn>
                                        <p:tgtEl>
                                          <p:spTgt spid="156677">
                                            <p:txEl>
                                              <p:pRg st="10" end="10"/>
                                            </p:txEl>
                                          </p:spTgt>
                                        </p:tgtEl>
                                        <p:attrNameLst>
                                          <p:attrName>style.visibility</p:attrName>
                                        </p:attrNameLst>
                                      </p:cBhvr>
                                      <p:to>
                                        <p:strVal val="visible"/>
                                      </p:to>
                                    </p:set>
                                    <p:animEffect transition="in" filter="blinds(horizontal)">
                                      <p:cBhvr>
                                        <p:cTn id="35" dur="1000"/>
                                        <p:tgtEl>
                                          <p:spTgt spid="15667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Technical Papers</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53E0E9-BBAC-4E77-B03C-F4757A7347B6}">
  <ds:schemaRefs>
    <ds:schemaRef ds:uri="http://schemas.microsoft.com/sharepoint/v3"/>
    <ds:schemaRef ds:uri="http://schemas.microsoft.com/office/2006/metadata/properties"/>
    <ds:schemaRef ds:uri="http://purl.org/dc/terms/"/>
    <ds:schemaRef ds:uri="http://purl.org/dc/dcmitype/"/>
    <ds:schemaRef ds:uri="http://schemas.openxmlformats.org/package/2006/metadata/core-properties"/>
    <ds:schemaRef ds:uri="fcfb129d-2c4d-4bcd-afb5-a92980dfa96d"/>
    <ds:schemaRef ds:uri="http://schemas.microsoft.com/office/infopath/2007/PartnerControls"/>
    <ds:schemaRef ds:uri="http://schemas.microsoft.com/office/2006/documentManagement/types"/>
    <ds:schemaRef ds:uri="http://www.w3.org/XML/1998/namespace"/>
    <ds:schemaRef ds:uri="b6ae8028-3361-4878-ad09-deb2e128b95c"/>
    <ds:schemaRef ds:uri="http://purl.org/dc/elements/1.1/"/>
  </ds:schemaRefs>
</ds:datastoreItem>
</file>

<file path=customXml/itemProps2.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1172</Words>
  <Application>Microsoft Office PowerPoint</Application>
  <PresentationFormat>Widescreen</PresentationFormat>
  <Paragraphs>146</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Tech Mahindra Powerpoint Template</vt:lpstr>
      <vt:lpstr>User story and acceptance criteria</vt:lpstr>
      <vt:lpstr>PowerPoint Presentation</vt:lpstr>
      <vt:lpstr>Why Automate Testing?</vt:lpstr>
      <vt:lpstr>Test Coverage</vt:lpstr>
      <vt:lpstr>Types of Testing Tools</vt:lpstr>
      <vt:lpstr>Benefits of Using Testing Tools</vt:lpstr>
      <vt:lpstr>Capture/Playback Tools</vt:lpstr>
      <vt:lpstr>Capture/Playback Tools (Contd…)</vt:lpstr>
      <vt:lpstr>Pros &amp; Cons of Manual Testing</vt:lpstr>
      <vt:lpstr>Pros &amp; Cons of Automation Testing</vt:lpstr>
      <vt:lpstr>Criteria for Automating</vt:lpstr>
      <vt:lpstr>Thank you Prakash.LNS@TechMahindra.com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Testing_Skill_Road Map</dc:title>
  <dc:creator/>
  <cp:keywords>Tech Mahindra Powerpoint Template</cp:keywords>
  <cp:lastModifiedBy/>
  <cp:revision>1</cp:revision>
  <dcterms:created xsi:type="dcterms:W3CDTF">2013-06-26T11:14:56Z</dcterms:created>
  <dcterms:modified xsi:type="dcterms:W3CDTF">2016-08-08T07:19:26Z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