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463" r:id="rId5"/>
    <p:sldId id="592" r:id="rId6"/>
    <p:sldId id="616" r:id="rId7"/>
    <p:sldId id="594" r:id="rId8"/>
    <p:sldId id="596" r:id="rId9"/>
    <p:sldId id="597" r:id="rId10"/>
    <p:sldId id="598" r:id="rId11"/>
    <p:sldId id="599" r:id="rId12"/>
    <p:sldId id="600" r:id="rId13"/>
    <p:sldId id="602" r:id="rId14"/>
    <p:sldId id="603" r:id="rId15"/>
    <p:sldId id="606" r:id="rId16"/>
    <p:sldId id="608" r:id="rId17"/>
    <p:sldId id="609" r:id="rId18"/>
    <p:sldId id="610" r:id="rId19"/>
    <p:sldId id="611" r:id="rId20"/>
    <p:sldId id="612" r:id="rId21"/>
    <p:sldId id="613" r:id="rId22"/>
    <p:sldId id="614" r:id="rId23"/>
    <p:sldId id="6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74" d="100"/>
          <a:sy n="74" d="100"/>
        </p:scale>
        <p:origin x="-678" y="-90"/>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19-07-2016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7/19/2016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FB8D2-12D2-41F2-8E4A-CBABD69F034E}" type="slidenum">
              <a:rPr lang="en-US"/>
              <a:pPr/>
              <a:t>4</a:t>
            </a:fld>
            <a:endParaRPr lang="en-US"/>
          </a:p>
        </p:txBody>
      </p:sp>
      <p:sp>
        <p:nvSpPr>
          <p:cNvPr id="454658" name="Rectangle 2"/>
          <p:cNvSpPr>
            <a:spLocks noGrp="1" noRot="1" noChangeAspect="1" noChangeArrowheads="1" noTextEdit="1"/>
          </p:cNvSpPr>
          <p:nvPr>
            <p:ph type="sldImg"/>
          </p:nvPr>
        </p:nvSpPr>
        <p:spPr>
          <a:xfrm>
            <a:off x="393700" y="692150"/>
            <a:ext cx="6072188" cy="3416300"/>
          </a:xfrm>
          <a:ln w="12700" cap="flat">
            <a:solidFill>
              <a:schemeClr val="tx1"/>
            </a:solidFill>
          </a:ln>
        </p:spPr>
      </p:sp>
      <p:sp>
        <p:nvSpPr>
          <p:cNvPr id="454659" name="Rectangle 3"/>
          <p:cNvSpPr>
            <a:spLocks noGrp="1" noChangeArrowheads="1"/>
          </p:cNvSpPr>
          <p:nvPr>
            <p:ph type="body" idx="1"/>
          </p:nvPr>
        </p:nvSpPr>
        <p:spPr>
          <a:ln/>
        </p:spPr>
        <p:txBody>
          <a:bodyPr lIns="92075" tIns="46038" rIns="92075" bIns="46038"/>
          <a:lstStyle/>
          <a:p>
            <a:pPr>
              <a:spcBef>
                <a:spcPct val="0"/>
              </a:spcBef>
            </a:pPr>
            <a:endParaRPr lang="en-US"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FB8D2-12D2-41F2-8E4A-CBABD69F034E}" type="slidenum">
              <a:rPr lang="en-US"/>
              <a:pPr/>
              <a:t>5</a:t>
            </a:fld>
            <a:endParaRPr lang="en-US"/>
          </a:p>
        </p:txBody>
      </p:sp>
      <p:sp>
        <p:nvSpPr>
          <p:cNvPr id="454658" name="Rectangle 2"/>
          <p:cNvSpPr>
            <a:spLocks noGrp="1" noRot="1" noChangeAspect="1" noChangeArrowheads="1" noTextEdit="1"/>
          </p:cNvSpPr>
          <p:nvPr>
            <p:ph type="sldImg"/>
          </p:nvPr>
        </p:nvSpPr>
        <p:spPr>
          <a:xfrm>
            <a:off x="393700" y="692150"/>
            <a:ext cx="6072188" cy="3416300"/>
          </a:xfrm>
          <a:ln w="12700" cap="flat">
            <a:solidFill>
              <a:schemeClr val="tx1"/>
            </a:solidFill>
          </a:ln>
        </p:spPr>
      </p:sp>
      <p:sp>
        <p:nvSpPr>
          <p:cNvPr id="454659" name="Rectangle 3"/>
          <p:cNvSpPr>
            <a:spLocks noGrp="1" noChangeArrowheads="1"/>
          </p:cNvSpPr>
          <p:nvPr>
            <p:ph type="body" idx="1"/>
          </p:nvPr>
        </p:nvSpPr>
        <p:spPr>
          <a:ln/>
        </p:spPr>
        <p:txBody>
          <a:bodyPr lIns="92075" tIns="46038" rIns="92075" bIns="46038"/>
          <a:lstStyle/>
          <a:p>
            <a:pPr>
              <a:spcBef>
                <a:spcPct val="0"/>
              </a:spcBef>
            </a:pPr>
            <a:endParaRPr lang="en-US"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A46EE-3F90-4609-B232-AE643CFF1ED8}" type="slidenum">
              <a:rPr lang="en-US"/>
              <a:pPr/>
              <a:t>6</a:t>
            </a:fld>
            <a:endParaRPr lang="en-US"/>
          </a:p>
        </p:txBody>
      </p:sp>
      <p:sp>
        <p:nvSpPr>
          <p:cNvPr id="64514" name="Rectangle 2"/>
          <p:cNvSpPr>
            <a:spLocks noGrp="1" noRot="1" noChangeAspect="1" noChangeArrowheads="1" noTextEdit="1"/>
          </p:cNvSpPr>
          <p:nvPr>
            <p:ph type="sldImg"/>
          </p:nvPr>
        </p:nvSpPr>
        <p:spPr>
          <a:xfrm>
            <a:off x="1150938" y="692150"/>
            <a:ext cx="4556125" cy="3416300"/>
          </a:xfrm>
          <a:ln cap="flat"/>
        </p:spPr>
      </p:sp>
      <p:sp>
        <p:nvSpPr>
          <p:cNvPr id="64515" name="Rectangle 3"/>
          <p:cNvSpPr>
            <a:spLocks noGrp="1" noChangeArrowheads="1"/>
          </p:cNvSpPr>
          <p:nvPr>
            <p:ph type="body" idx="1"/>
          </p:nvPr>
        </p:nvSpPr>
        <p:spPr>
          <a:noFill/>
          <a:ln/>
        </p:spPr>
        <p:txBody>
          <a:bodyPr/>
          <a:lstStyle/>
          <a:p>
            <a:pPr>
              <a:spcBef>
                <a:spcPct val="0"/>
              </a:spcBef>
            </a:pPr>
            <a:r>
              <a:rPr kumimoji="0" lang="en-US" sz="2400"/>
              <a:t>A </a:t>
            </a:r>
            <a:r>
              <a:rPr kumimoji="0" lang="en-US" sz="2400">
                <a:latin typeface="Humanst521 Lt BT" charset="0"/>
              </a:rPr>
              <a:t>Use-case diagram shows the relationship among actors and use cases within a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4B9D4-CBAA-43D7-9128-3EF810BA0450}" type="slidenum">
              <a:rPr lang="en-US"/>
              <a:pPr/>
              <a:t>7</a:t>
            </a:fld>
            <a:endParaRPr lang="en-US"/>
          </a:p>
        </p:txBody>
      </p:sp>
      <p:sp>
        <p:nvSpPr>
          <p:cNvPr id="66562" name="Rectangle 2"/>
          <p:cNvSpPr>
            <a:spLocks noGrp="1" noRot="1" noChangeAspect="1" noChangeArrowheads="1" noTextEdit="1"/>
          </p:cNvSpPr>
          <p:nvPr>
            <p:ph type="sldImg"/>
          </p:nvPr>
        </p:nvSpPr>
        <p:spPr>
          <a:xfrm>
            <a:off x="1150938" y="692150"/>
            <a:ext cx="4556125" cy="3416300"/>
          </a:xfrm>
          <a:ln cap="flat"/>
        </p:spPr>
      </p:sp>
      <p:sp>
        <p:nvSpPr>
          <p:cNvPr id="66563" name="Rectangle 3"/>
          <p:cNvSpPr>
            <a:spLocks noGrp="1" noChangeArrowheads="1"/>
          </p:cNvSpPr>
          <p:nvPr>
            <p:ph type="body" idx="1"/>
          </p:nvPr>
        </p:nvSpPr>
        <p:spPr>
          <a:ln/>
        </p:spPr>
        <p:txBody>
          <a:bodyPr/>
          <a:lstStyle/>
          <a:p>
            <a:pPr>
              <a:spcBef>
                <a:spcPct val="0"/>
              </a:spcBef>
            </a:pPr>
            <a:endParaRPr kumimoji="0" lang="en-US"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18DBE-91A4-4462-9F34-EB698388B446}" type="slidenum">
              <a:rPr lang="en-US"/>
              <a:pPr/>
              <a:t>8</a:t>
            </a:fld>
            <a:endParaRPr lang="en-US"/>
          </a:p>
        </p:txBody>
      </p:sp>
      <p:sp>
        <p:nvSpPr>
          <p:cNvPr id="475138" name="Rectangle 2"/>
          <p:cNvSpPr>
            <a:spLocks noGrp="1" noRot="1" noChangeAspect="1" noChangeArrowheads="1" noTextEdit="1"/>
          </p:cNvSpPr>
          <p:nvPr>
            <p:ph type="sldImg"/>
          </p:nvPr>
        </p:nvSpPr>
        <p:spPr>
          <a:xfrm>
            <a:off x="393700" y="692150"/>
            <a:ext cx="6072188" cy="3416300"/>
          </a:xfrm>
          <a:ln w="12700" cap="flat">
            <a:solidFill>
              <a:schemeClr val="tx1"/>
            </a:solidFill>
          </a:ln>
        </p:spPr>
      </p:sp>
      <p:sp>
        <p:nvSpPr>
          <p:cNvPr id="475139" name="Rectangle 3"/>
          <p:cNvSpPr>
            <a:spLocks noGrp="1" noChangeArrowheads="1"/>
          </p:cNvSpPr>
          <p:nvPr>
            <p:ph type="body" idx="1"/>
          </p:nvPr>
        </p:nvSpPr>
        <p:spPr>
          <a:noFill/>
          <a:ln/>
        </p:spPr>
        <p:txBody>
          <a:bodyPr lIns="92075" tIns="46038" rIns="92075" bIns="46038"/>
          <a:lstStyle/>
          <a:p>
            <a:pPr>
              <a:spcBef>
                <a:spcPct val="0"/>
              </a:spcBef>
            </a:pPr>
            <a:r>
              <a:rPr lang="en-US" sz="2400"/>
              <a:t>A use-case description can be difficult to understand if it contains too many alternatives or exceptional flows of events that are performed only if certain conditions are met as the use-case instance is carried out. A way to simplify the description is to take advantage of extends and uses associations. The extends and uses associations often are sources of confusion, so let us take look at these relationships.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814D2-6F0C-4F2D-BC12-DD7E0F32A17D}" type="slidenum">
              <a:rPr lang="en-US"/>
              <a:pPr/>
              <a:t>9</a:t>
            </a:fld>
            <a:endParaRPr lang="en-US"/>
          </a:p>
        </p:txBody>
      </p:sp>
      <p:sp>
        <p:nvSpPr>
          <p:cNvPr id="479234"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479235" name="Rectangle 3"/>
          <p:cNvSpPr>
            <a:spLocks noGrp="1" noChangeArrowheads="1"/>
          </p:cNvSpPr>
          <p:nvPr>
            <p:ph type="body" idx="1"/>
          </p:nvPr>
        </p:nvSpPr>
        <p:spPr>
          <a:noFill/>
          <a:ln/>
        </p:spPr>
        <p:txBody>
          <a:bodyPr lIns="92075" tIns="46038" rIns="92075" bIns="46038"/>
          <a:lstStyle/>
          <a:p>
            <a:pPr>
              <a:spcBef>
                <a:spcPct val="0"/>
              </a:spcBef>
            </a:pPr>
            <a:r>
              <a:rPr lang="en-US" sz="2400"/>
              <a:t>The similarity between extends and uses associations is that both can be viewed as a kind of inheritance. When you want to share common sequences in several use cases utilize the </a:t>
            </a:r>
            <a:r>
              <a:rPr lang="en-US" sz="2400" i="1"/>
              <a:t>uses association</a:t>
            </a:r>
            <a:r>
              <a:rPr lang="en-US" sz="2400"/>
              <a:t> by extracting common sequences into a new, shared use case. The </a:t>
            </a:r>
            <a:r>
              <a:rPr lang="en-US" sz="2400" i="1"/>
              <a:t>extends association</a:t>
            </a:r>
            <a:r>
              <a:rPr lang="en-US" sz="2400"/>
              <a:t> is found when you add a bit more specialized, new use case that extends some of use cases that you have.</a:t>
            </a:r>
          </a:p>
          <a:p>
            <a:pPr>
              <a:spcBef>
                <a:spcPct val="0"/>
              </a:spcBef>
            </a:pPr>
            <a:endParaRPr lang="en-US" sz="24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1070" y="1"/>
            <a:ext cx="5291765" cy="1443209"/>
          </a:xfrm>
          <a:prstGeom prst="rect">
            <a:avLst/>
          </a:prstGeom>
        </p:spPr>
      </p:pic>
      <p:sp>
        <p:nvSpPr>
          <p:cNvPr id="10" name="Slide Number Placeholder 5"/>
          <p:cNvSpPr txBox="1">
            <a:spLocks/>
          </p:cNvSpPr>
          <p:nvPr userDrawn="1"/>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5" name="Picture 4" descr="Mahindra Logo.png"/>
          <p:cNvPicPr>
            <a:picLocks noChangeAspect="1"/>
          </p:cNvPicPr>
          <p:nvPr userDrawn="1"/>
        </p:nvPicPr>
        <p:blipFill>
          <a:blip r:embed="rId3"/>
          <a:stretch>
            <a:fillRect/>
          </a:stretch>
        </p:blipFill>
        <p:spPr bwMode="gray">
          <a:xfrm>
            <a:off x="8802684" y="168946"/>
            <a:ext cx="3170051"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pic>
        <p:nvPicPr>
          <p:cNvPr id="4" name="Picture 3" descr="Mahindra Logo.png"/>
          <p:cNvPicPr>
            <a:picLocks noChangeAspect="1"/>
          </p:cNvPicPr>
          <p:nvPr userDrawn="1"/>
        </p:nvPicPr>
        <p:blipFill>
          <a:blip r:embed="rId2"/>
          <a:stretch>
            <a:fillRect/>
          </a:stretch>
        </p:blipFill>
        <p:spPr bwMode="gray">
          <a:xfrm>
            <a:off x="2621623" y="2717227"/>
            <a:ext cx="7199132"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41351" y="1971675"/>
            <a:ext cx="10949516"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7/19/2016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675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570896" y="1219200"/>
            <a:ext cx="11074400" cy="4619172"/>
          </a:xfrm>
        </p:spPr>
        <p:txBody>
          <a:bodyPr>
            <a:normAutofit/>
          </a:bodyPr>
          <a:lstStyle>
            <a:lvl1pPr algn="l" defTabSz="914400" rtl="0" eaLnBrk="1" latinLnBrk="0" hangingPunct="1">
              <a:spcBef>
                <a:spcPct val="20000"/>
              </a:spcBef>
              <a:buFont typeface="Symbol" pitchFamily="18" charset="2"/>
              <a:buChar char="·"/>
              <a:defRPr lang="en-US" sz="220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4147571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2451" y="1367641"/>
            <a:ext cx="8973312" cy="492443"/>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822453" y="4233113"/>
            <a:ext cx="8388348" cy="84638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a:t>
            </a:r>
            <a:r>
              <a:rPr lang="en-US" sz="1000" baseline="0" dirty="0" smtClean="0">
                <a:solidFill>
                  <a:schemeClr val="bg2"/>
                </a:solidFill>
              </a:rPr>
              <a:t> &amp; </a:t>
            </a:r>
            <a:r>
              <a:rPr lang="en-US" sz="1000" dirty="0" smtClean="0">
                <a:solidFill>
                  <a:schemeClr val="bg2"/>
                </a:solidFill>
              </a:rPr>
              <a:t>Mahindra Satyam undertakes no duty to update any forward-looking statements.</a:t>
            </a:r>
            <a:endParaRPr lang="en-US" sz="1000" b="1" dirty="0">
              <a:solidFill>
                <a:schemeClr val="bg2"/>
              </a:solidFill>
            </a:endParaRPr>
          </a:p>
        </p:txBody>
      </p:sp>
    </p:spTree>
    <p:extLst>
      <p:ext uri="{BB962C8B-B14F-4D97-AF65-F5344CB8AC3E}">
        <p14:creationId xmlns:p14="http://schemas.microsoft.com/office/powerpoint/2010/main" val="360425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1"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2016 Tech Mahindra. All rights reserved.</a:t>
            </a:r>
            <a:endParaRPr lang="en-US" sz="800" kern="1200" dirty="0">
              <a:solidFill>
                <a:schemeClr val="tx2"/>
              </a:solidFill>
              <a:latin typeface="Arial" pitchFamily="34" charset="0"/>
              <a:ea typeface="+mn-ea"/>
              <a:cs typeface="Arial" pitchFamily="34" charset="0"/>
            </a:endParaRPr>
          </a:p>
        </p:txBody>
      </p:sp>
      <p:pic>
        <p:nvPicPr>
          <p:cNvPr id="10" name="Picture 9" descr="Mahindra Logo.png"/>
          <p:cNvPicPr>
            <a:picLocks noChangeAspect="1"/>
          </p:cNvPicPr>
          <p:nvPr userDrawn="1"/>
        </p:nvPicPr>
        <p:blipFill>
          <a:blip r:embed="rId21"/>
          <a:stretch>
            <a:fillRect/>
          </a:stretch>
        </p:blipFill>
        <p:spPr bwMode="gray">
          <a:xfrm>
            <a:off x="8802684" y="168946"/>
            <a:ext cx="3170051" cy="6565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0" r:id="rId16"/>
    <p:sldLayoutId id="2147483671" r:id="rId17"/>
    <p:sldLayoutId id="2147483675" r:id="rId18"/>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380" y="2444909"/>
            <a:ext cx="10966449" cy="1846659"/>
          </a:xfrm>
        </p:spPr>
        <p:txBody>
          <a:bodyPr/>
          <a:lstStyle/>
          <a:p>
            <a:r>
              <a:rPr lang="en-IN" sz="4000" dirty="0" smtClean="0">
                <a:solidFill>
                  <a:srgbClr val="C00000"/>
                </a:solidFill>
              </a:rPr>
              <a:t>Software Engineering </a:t>
            </a:r>
            <a:br>
              <a:rPr lang="en-IN" sz="4000" dirty="0" smtClean="0">
                <a:solidFill>
                  <a:srgbClr val="C00000"/>
                </a:solidFill>
              </a:rPr>
            </a:br>
            <a:r>
              <a:rPr lang="en-IN" sz="4000" dirty="0" smtClean="0">
                <a:solidFill>
                  <a:srgbClr val="C00000"/>
                </a:solidFill>
              </a:rPr>
              <a:t>		Day 2</a:t>
            </a:r>
            <a:br>
              <a:rPr lang="en-IN" sz="4000" dirty="0" smtClean="0">
                <a:solidFill>
                  <a:srgbClr val="C00000"/>
                </a:solidFill>
              </a:rPr>
            </a:br>
            <a:r>
              <a:rPr lang="en-IN" sz="4000" dirty="0">
                <a:solidFill>
                  <a:srgbClr val="C00000"/>
                </a:solidFill>
              </a:rPr>
              <a:t>	</a:t>
            </a:r>
            <a:r>
              <a:rPr lang="en-IN" sz="1800" dirty="0" smtClean="0">
                <a:solidFill>
                  <a:srgbClr val="00B050"/>
                </a:solidFill>
              </a:rPr>
              <a:t>ELITE </a:t>
            </a:r>
            <a:endParaRPr lang="en-IN" dirty="0">
              <a:solidFill>
                <a:srgbClr val="00B050"/>
              </a:solidFill>
            </a:endParaRPr>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buNone/>
            </a:pPr>
            <a:r>
              <a:rPr dirty="0" smtClean="0"/>
              <a:t>				</a:t>
            </a:r>
          </a:p>
          <a:p>
            <a:pPr>
              <a:buNone/>
            </a:pPr>
            <a:endParaRPr dirty="0"/>
          </a:p>
          <a:p>
            <a:pPr>
              <a:buNone/>
            </a:pPr>
            <a:endParaRPr dirty="0" smtClean="0"/>
          </a:p>
          <a:p>
            <a:pPr>
              <a:buNone/>
            </a:pPr>
            <a:endParaRPr dirty="0"/>
          </a:p>
          <a:p>
            <a:pPr>
              <a:buNone/>
            </a:pPr>
            <a:endParaRPr dirty="0" smtClean="0"/>
          </a:p>
          <a:p>
            <a:pPr>
              <a:buNone/>
            </a:pPr>
            <a:r>
              <a:rPr dirty="0"/>
              <a:t>	</a:t>
            </a:r>
            <a:r>
              <a:rPr dirty="0" smtClean="0"/>
              <a:t>			</a:t>
            </a:r>
            <a:r>
              <a:rPr lang="en-US" sz="2400" b="1" dirty="0">
                <a:solidFill>
                  <a:srgbClr val="C00000"/>
                </a:solidFill>
                <a:latin typeface="Times New Roman" pitchFamily="18" charset="0"/>
                <a:cs typeface="Times New Roman" pitchFamily="18" charset="0"/>
              </a:rPr>
              <a:t>Loan Management System (LMS)</a:t>
            </a:r>
            <a:br>
              <a:rPr lang="en-US" sz="2400" b="1" dirty="0">
                <a:solidFill>
                  <a:srgbClr val="C00000"/>
                </a:solidFill>
                <a:latin typeface="Times New Roman" pitchFamily="18" charset="0"/>
                <a:cs typeface="Times New Roman" pitchFamily="18" charset="0"/>
              </a:rPr>
            </a:br>
            <a:endParaRPr lang="en-US" dirty="0">
              <a:solidFill>
                <a:srgbClr val="C00000"/>
              </a:solidFill>
            </a:endParaRPr>
          </a:p>
        </p:txBody>
      </p:sp>
    </p:spTree>
    <p:extLst>
      <p:ext uri="{BB962C8B-B14F-4D97-AF65-F5344CB8AC3E}">
        <p14:creationId xmlns:p14="http://schemas.microsoft.com/office/powerpoint/2010/main" val="3848675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p:txBody>
          <a:bodyPr/>
          <a:lstStyle/>
          <a:p>
            <a:r>
              <a:rPr lang="en-US" dirty="0" smtClean="0"/>
              <a:t> </a:t>
            </a:r>
          </a:p>
        </p:txBody>
      </p:sp>
      <p:sp>
        <p:nvSpPr>
          <p:cNvPr id="5" name="Title 7"/>
          <p:cNvSpPr txBox="1">
            <a:spLocks/>
          </p:cNvSpPr>
          <p:nvPr/>
        </p:nvSpPr>
        <p:spPr>
          <a:xfrm>
            <a:off x="711200" y="1066800"/>
            <a:ext cx="10363200"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IN" sz="2800" smtClean="0">
                <a:solidFill>
                  <a:srgbClr val="C00000"/>
                </a:solidFill>
                <a:latin typeface="Times New Roman" pitchFamily="18" charset="0"/>
                <a:cs typeface="Times New Roman" pitchFamily="18" charset="0"/>
              </a:rPr>
              <a:t>Loan Management System (LMS)</a:t>
            </a:r>
            <a:br>
              <a:rPr lang="en-IN" sz="2800" smtClean="0">
                <a:solidFill>
                  <a:srgbClr val="C00000"/>
                </a:solidFill>
                <a:latin typeface="Times New Roman" pitchFamily="18" charset="0"/>
                <a:cs typeface="Times New Roman" pitchFamily="18" charset="0"/>
              </a:rPr>
            </a:br>
            <a:endParaRPr lang="en-IN" sz="2800">
              <a:solidFill>
                <a:srgbClr val="C00000"/>
              </a:solidFill>
              <a:latin typeface="Times New Roman" pitchFamily="18" charset="0"/>
              <a:cs typeface="Times New Roman" pitchFamily="18" charset="0"/>
            </a:endParaRPr>
          </a:p>
        </p:txBody>
      </p:sp>
      <p:sp>
        <p:nvSpPr>
          <p:cNvPr id="6" name="Subtitle 8"/>
          <p:cNvSpPr txBox="1">
            <a:spLocks/>
          </p:cNvSpPr>
          <p:nvPr/>
        </p:nvSpPr>
        <p:spPr>
          <a:xfrm>
            <a:off x="609600" y="1522372"/>
            <a:ext cx="10972800" cy="8309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dirty="0" smtClean="0">
                <a:latin typeface="Times New Roman" pitchFamily="18" charset="0"/>
                <a:cs typeface="Times New Roman" pitchFamily="18" charset="0"/>
              </a:rPr>
              <a:t>The Loan Management System (LMS) allows users of the system to register themselves, and apply for Home loans. An officer can view the loan requests, reject the requests or forward the request to the manger. The Manager can then sanction/reject the loan request.</a:t>
            </a:r>
          </a:p>
        </p:txBody>
      </p:sp>
      <p:sp>
        <p:nvSpPr>
          <p:cNvPr id="7" name="Rectangle 9"/>
          <p:cNvSpPr>
            <a:spLocks noChangeArrowheads="1"/>
          </p:cNvSpPr>
          <p:nvPr/>
        </p:nvSpPr>
        <p:spPr bwMode="auto">
          <a:xfrm>
            <a:off x="609600" y="5425486"/>
            <a:ext cx="10972800" cy="369332"/>
          </a:xfrm>
          <a:prstGeom prst="rect">
            <a:avLst/>
          </a:prstGeom>
          <a:noFill/>
          <a:ln w="9525">
            <a:noFill/>
            <a:miter lim="800000"/>
            <a:headEnd/>
            <a:tailEnd/>
          </a:ln>
        </p:spPr>
        <p:txBody>
          <a:bodyPr>
            <a:spAutoFit/>
          </a:bodyPr>
          <a:lstStyle/>
          <a:p>
            <a:pPr algn="just"/>
            <a:r>
              <a:rPr lang="en-US" dirty="0"/>
              <a:t>General users of the site are called “Visitors”.</a:t>
            </a:r>
          </a:p>
        </p:txBody>
      </p:sp>
      <p:sp>
        <p:nvSpPr>
          <p:cNvPr id="8" name="Content Placeholder 7"/>
          <p:cNvSpPr>
            <a:spLocks noGrp="1"/>
          </p:cNvSpPr>
          <p:nvPr>
            <p:ph idx="1"/>
          </p:nvPr>
        </p:nvSpPr>
        <p:spPr>
          <a:xfrm>
            <a:off x="609600" y="2533403"/>
            <a:ext cx="11385552" cy="1384995"/>
          </a:xfrm>
        </p:spPr>
        <p:txBody>
          <a:bodyPr/>
          <a:lstStyle/>
          <a:p>
            <a:pPr lvl="1" algn="just"/>
            <a:r>
              <a:rPr lang="en-US" dirty="0" smtClean="0">
                <a:latin typeface="Times New Roman" pitchFamily="18" charset="0"/>
                <a:cs typeface="Times New Roman" pitchFamily="18" charset="0"/>
              </a:rPr>
              <a:t>After signing up with the system the visitor is identified as a customer, with an assigned customer-id.</a:t>
            </a:r>
          </a:p>
          <a:p>
            <a:pPr lvl="1"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Visitors who register with the System become Customers. Each customer has a unique id (</a:t>
            </a:r>
            <a:r>
              <a:rPr lang="en-US" dirty="0" err="1" smtClean="0">
                <a:latin typeface="Times New Roman" pitchFamily="18" charset="0"/>
                <a:cs typeface="Times New Roman" pitchFamily="18" charset="0"/>
              </a:rPr>
              <a:t>CustomerId</a:t>
            </a:r>
            <a:r>
              <a:rPr lang="en-US" dirty="0" smtClean="0">
                <a:latin typeface="Times New Roman" pitchFamily="18" charset="0"/>
                <a:cs typeface="Times New Roman" pitchFamily="18" charset="0"/>
              </a:rPr>
              <a:t>), using which he can login into the system. After    logging in, a customer can view/update his profile, change his password and can apply for a loan. He can view the loan status after he has applied for a loan</a:t>
            </a:r>
            <a:r>
              <a:rPr lang="en-US" dirty="0" smtClean="0"/>
              <a:t>.</a:t>
            </a:r>
          </a:p>
        </p:txBody>
      </p:sp>
      <p:sp>
        <p:nvSpPr>
          <p:cNvPr id="9" name="Rectangle 10"/>
          <p:cNvSpPr>
            <a:spLocks noChangeArrowheads="1"/>
          </p:cNvSpPr>
          <p:nvPr/>
        </p:nvSpPr>
        <p:spPr bwMode="auto">
          <a:xfrm>
            <a:off x="609600" y="5794818"/>
            <a:ext cx="10972800" cy="646331"/>
          </a:xfrm>
          <a:prstGeom prst="rect">
            <a:avLst/>
          </a:prstGeom>
          <a:noFill/>
          <a:ln w="9525">
            <a:noFill/>
            <a:miter lim="800000"/>
            <a:headEnd/>
            <a:tailEnd/>
          </a:ln>
        </p:spPr>
        <p:txBody>
          <a:bodyPr>
            <a:spAutoFit/>
          </a:bodyPr>
          <a:lstStyle/>
          <a:p>
            <a:pPr algn="just">
              <a:buFont typeface="Wingdings" pitchFamily="2" charset="2"/>
              <a:buChar char="v"/>
            </a:pPr>
            <a:r>
              <a:rPr lang="en-US" dirty="0"/>
              <a:t>The system allows the visitor to apply for a loan.  When the visitor submits a temporary loan application the bank executive can contact the visitor and setup a meeting. </a:t>
            </a:r>
          </a:p>
        </p:txBody>
      </p:sp>
      <p:sp>
        <p:nvSpPr>
          <p:cNvPr id="10" name="Content Placeholder 2"/>
          <p:cNvSpPr txBox="1">
            <a:spLocks/>
          </p:cNvSpPr>
          <p:nvPr/>
        </p:nvSpPr>
        <p:spPr>
          <a:xfrm>
            <a:off x="609600" y="4000112"/>
            <a:ext cx="11385552"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latin typeface="Times New Roman" pitchFamily="18" charset="0"/>
                <a:cs typeface="Times New Roman" pitchFamily="18" charset="0"/>
              </a:rPr>
              <a:t>The manager sees the loan request only after officer verifies the documents and forwards the request. Finally, the loan is sanctioned by the manager. It is assumed the loan disbursement is done in one installment.</a:t>
            </a:r>
          </a:p>
          <a:p>
            <a:pPr lvl="1">
              <a:buFont typeface="Wingdings" pitchFamily="2" charset="2"/>
              <a:buNone/>
            </a:pP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For every loan applied through the system a </a:t>
            </a:r>
            <a:r>
              <a:rPr lang="en-US" dirty="0" err="1" smtClean="0">
                <a:latin typeface="Times New Roman" pitchFamily="18" charset="0"/>
                <a:cs typeface="Times New Roman" pitchFamily="18" charset="0"/>
              </a:rPr>
              <a:t>LoanApplicationId</a:t>
            </a:r>
            <a:r>
              <a:rPr lang="en-US" dirty="0" smtClean="0">
                <a:latin typeface="Times New Roman" pitchFamily="18" charset="0"/>
                <a:cs typeface="Times New Roman" pitchFamily="18" charset="0"/>
              </a:rPr>
              <a:t> is generated.  The </a:t>
            </a:r>
            <a:r>
              <a:rPr lang="en-US" dirty="0" err="1" smtClean="0">
                <a:latin typeface="Times New Roman" pitchFamily="18" charset="0"/>
                <a:cs typeface="Times New Roman" pitchFamily="18" charset="0"/>
              </a:rPr>
              <a:t>LoanApplicationId</a:t>
            </a:r>
            <a:r>
              <a:rPr lang="en-US" dirty="0" smtClean="0">
                <a:latin typeface="Times New Roman" pitchFamily="18" charset="0"/>
                <a:cs typeface="Times New Roman" pitchFamily="18" charset="0"/>
              </a:rPr>
              <a:t> is used to track the status of the loan, until the loan is sanctioned. </a:t>
            </a: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7453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 </a:t>
            </a:r>
          </a:p>
        </p:txBody>
      </p:sp>
      <p:sp>
        <p:nvSpPr>
          <p:cNvPr id="5123" name="Content Placeholder 2"/>
          <p:cNvSpPr>
            <a:spLocks noGrp="1"/>
          </p:cNvSpPr>
          <p:nvPr>
            <p:ph idx="1"/>
          </p:nvPr>
        </p:nvSpPr>
        <p:spPr>
          <a:xfrm>
            <a:off x="609600" y="1219200"/>
            <a:ext cx="10972800" cy="2492990"/>
          </a:xfrm>
        </p:spPr>
        <p:txBody>
          <a:bodyPr/>
          <a:lstStyle/>
          <a:p>
            <a:pPr lvl="1"/>
            <a:r>
              <a:rPr lang="en-US" dirty="0" smtClean="0">
                <a:latin typeface="Times New Roman" pitchFamily="18" charset="0"/>
                <a:cs typeface="Times New Roman" pitchFamily="18" charset="0"/>
              </a:rPr>
              <a:t>The customer can see the loan application status and the loan information. After the loan is sanctioned, a </a:t>
            </a:r>
            <a:r>
              <a:rPr lang="en-US" dirty="0" err="1" smtClean="0">
                <a:latin typeface="Times New Roman" pitchFamily="18" charset="0"/>
                <a:cs typeface="Times New Roman" pitchFamily="18" charset="0"/>
              </a:rPr>
              <a:t>LoanId</a:t>
            </a:r>
            <a:r>
              <a:rPr lang="en-US" dirty="0" smtClean="0">
                <a:latin typeface="Times New Roman" pitchFamily="18" charset="0"/>
                <a:cs typeface="Times New Roman" pitchFamily="18" charset="0"/>
              </a:rPr>
              <a:t> is generated for further reference. The Customer can view the loan amount sanctioned, the interest rate, terms of repayment, tenure of loan, mode of repayment and total interest, using the </a:t>
            </a:r>
            <a:r>
              <a:rPr lang="en-US" dirty="0" err="1" smtClean="0">
                <a:latin typeface="Times New Roman" pitchFamily="18" charset="0"/>
                <a:cs typeface="Times New Roman" pitchFamily="18" charset="0"/>
              </a:rPr>
              <a:t>LoanId</a:t>
            </a:r>
            <a:r>
              <a:rPr lang="en-US" dirty="0" smtClean="0">
                <a:latin typeface="Times New Roman" pitchFamily="18" charset="0"/>
                <a:cs typeface="Times New Roman" pitchFamily="18" charset="0"/>
              </a:rPr>
              <a:t>.  Presently the mode of repayment is through debiting from Savings Bank Account.</a:t>
            </a:r>
          </a:p>
          <a:p>
            <a:pPr lvl="1"/>
            <a:endParaRPr lang="en-US" dirty="0" smtClean="0">
              <a:latin typeface="Times New Roman" pitchFamily="18" charset="0"/>
              <a:cs typeface="Times New Roman" pitchFamily="18" charset="0"/>
            </a:endParaRPr>
          </a:p>
          <a:p>
            <a:pPr lvl="1"/>
            <a:r>
              <a:rPr lang="en-US" dirty="0" smtClean="0">
                <a:latin typeface="Times New Roman" pitchFamily="18" charset="0"/>
              </a:rPr>
              <a:t>A customer can apply for more than one home loan. The bank can sanction more than one home loan for a customer.</a:t>
            </a:r>
          </a:p>
          <a:p>
            <a:pPr lvl="1">
              <a:buFont typeface="Wingdings" pitchFamily="2" charset="2"/>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Types of loans</a:t>
            </a:r>
            <a:r>
              <a:rPr lang="en-US" dirty="0" smtClean="0">
                <a:latin typeface="Times New Roman" pitchFamily="18" charset="0"/>
                <a:cs typeface="Times New Roman" pitchFamily="18" charset="0"/>
              </a:rPr>
              <a:t>: Only Home Loan is being considered for the current development.</a:t>
            </a:r>
          </a:p>
          <a:p>
            <a:pPr lvl="1"/>
            <a:endParaRPr lang="en-US" dirty="0" smtClean="0">
              <a:latin typeface="Times New Roman" pitchFamily="18" charset="0"/>
              <a:cs typeface="Times New Roman" pitchFamily="18" charset="0"/>
            </a:endParaRPr>
          </a:p>
        </p:txBody>
      </p:sp>
      <p:sp>
        <p:nvSpPr>
          <p:cNvPr id="4" name="Content Placeholder 5"/>
          <p:cNvSpPr txBox="1">
            <a:spLocks/>
          </p:cNvSpPr>
          <p:nvPr/>
        </p:nvSpPr>
        <p:spPr>
          <a:xfrm>
            <a:off x="506569" y="3934123"/>
            <a:ext cx="10972800" cy="276998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None/>
            </a:pPr>
            <a:r>
              <a:rPr lang="en-US" b="1" dirty="0" smtClean="0">
                <a:solidFill>
                  <a:srgbClr val="C00000"/>
                </a:solidFill>
                <a:latin typeface="Times New Roman" pitchFamily="18" charset="0"/>
                <a:cs typeface="Times New Roman" pitchFamily="18" charset="0"/>
              </a:rPr>
              <a:t>Definitions of the terms used in LMS:</a:t>
            </a:r>
          </a:p>
          <a:p>
            <a:pPr lvl="1">
              <a:buFont typeface="Wingdings" pitchFamily="2" charset="2"/>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Visitor:</a:t>
            </a:r>
            <a:r>
              <a:rPr lang="en-US" dirty="0" smtClean="0">
                <a:latin typeface="Times New Roman" pitchFamily="18" charset="0"/>
                <a:cs typeface="Times New Roman" pitchFamily="18" charset="0"/>
              </a:rPr>
              <a:t>	Any one who visits the home loan site but is not yet registered. </a:t>
            </a:r>
          </a:p>
          <a:p>
            <a:pPr lvl="1"/>
            <a:r>
              <a:rPr lang="en-US" b="1" dirty="0" smtClean="0">
                <a:latin typeface="Times New Roman" pitchFamily="18" charset="0"/>
                <a:cs typeface="Times New Roman" pitchFamily="18" charset="0"/>
              </a:rPr>
              <a:t>Customer</a:t>
            </a:r>
            <a:r>
              <a:rPr lang="en-US" dirty="0" smtClean="0">
                <a:latin typeface="Times New Roman" pitchFamily="18" charset="0"/>
                <a:cs typeface="Times New Roman" pitchFamily="18" charset="0"/>
              </a:rPr>
              <a:t>:	A customer is a visitor who is already registered and has a unique </a:t>
            </a:r>
            <a:r>
              <a:rPr lang="en-US" dirty="0" err="1" smtClean="0">
                <a:latin typeface="Times New Roman" pitchFamily="18" charset="0"/>
                <a:cs typeface="Times New Roman" pitchFamily="18" charset="0"/>
              </a:rPr>
              <a:t>CustomerId</a:t>
            </a:r>
            <a:r>
              <a:rPr lang="en-US" dirty="0" smtClean="0">
                <a:latin typeface="Times New Roman" pitchFamily="18" charset="0"/>
                <a:cs typeface="Times New Roman" pitchFamily="18" charset="0"/>
              </a:rPr>
              <a:t>. He need not have a valid loan application/loan that is already sanctioned. </a:t>
            </a:r>
          </a:p>
          <a:p>
            <a:pPr lvl="1"/>
            <a:r>
              <a:rPr lang="en-US" b="1" dirty="0" smtClean="0">
                <a:latin typeface="Times New Roman" pitchFamily="18" charset="0"/>
                <a:cs typeface="Times New Roman" pitchFamily="18" charset="0"/>
              </a:rPr>
              <a:t>Officer:	</a:t>
            </a:r>
            <a:r>
              <a:rPr lang="en-US" dirty="0" smtClean="0">
                <a:latin typeface="Times New Roman" pitchFamily="18" charset="0"/>
                <a:cs typeface="Times New Roman" pitchFamily="18" charset="0"/>
              </a:rPr>
              <a:t>Officer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Bank Employee, who is responsible for checking the loan application, verifying the relevant documents and then forwarding the application to the manager.</a:t>
            </a:r>
          </a:p>
          <a:p>
            <a:pPr lvl="1"/>
            <a:r>
              <a:rPr lang="en-US" b="1" dirty="0" smtClean="0">
                <a:latin typeface="Times New Roman" pitchFamily="18" charset="0"/>
                <a:cs typeface="Times New Roman" pitchFamily="18" charset="0"/>
              </a:rPr>
              <a:t>Manager:	</a:t>
            </a:r>
            <a:r>
              <a:rPr lang="en-US" dirty="0" smtClean="0">
                <a:latin typeface="Times New Roman" pitchFamily="18" charset="0"/>
                <a:cs typeface="Times New Roman" pitchFamily="18" charset="0"/>
              </a:rPr>
              <a:t>Manager is a Bank Employee, who actually sanctions the Loan. He can also change the interest rate..</a:t>
            </a:r>
          </a:p>
          <a:p>
            <a:pPr lvl="1">
              <a:buFont typeface="Wingdings" pitchFamily="2" charset="2"/>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2390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–Actor participation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1986227"/>
              </p:ext>
            </p:extLst>
          </p:nvPr>
        </p:nvGraphicFramePr>
        <p:xfrm>
          <a:off x="406400" y="1295400"/>
          <a:ext cx="10769600" cy="5174915"/>
        </p:xfrm>
        <a:graphic>
          <a:graphicData uri="http://schemas.openxmlformats.org/drawingml/2006/table">
            <a:tbl>
              <a:tblPr/>
              <a:tblGrid>
                <a:gridCol w="841011"/>
                <a:gridCol w="2569753"/>
                <a:gridCol w="1635297"/>
                <a:gridCol w="2102525"/>
                <a:gridCol w="1868911"/>
                <a:gridCol w="1752103"/>
              </a:tblGrid>
              <a:tr h="379700">
                <a:tc>
                  <a:txBody>
                    <a:bodyPr/>
                    <a:lstStyle/>
                    <a:p>
                      <a:pPr marL="0" marR="0" algn="just">
                        <a:spcBef>
                          <a:spcPts val="0"/>
                        </a:spcBef>
                        <a:spcAft>
                          <a:spcPts val="0"/>
                        </a:spcAft>
                      </a:pPr>
                      <a:r>
                        <a:rPr lang="en-US" sz="1400" b="1" dirty="0" err="1">
                          <a:latin typeface="Verdana"/>
                          <a:ea typeface="Times New Roman"/>
                        </a:rPr>
                        <a:t>Sl</a:t>
                      </a:r>
                      <a:r>
                        <a:rPr lang="en-US" sz="1400" b="1" dirty="0">
                          <a:latin typeface="Verdana"/>
                          <a:ea typeface="Times New Roman"/>
                        </a:rPr>
                        <a:t> No</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b="1">
                          <a:latin typeface="Verdana"/>
                          <a:ea typeface="Times New Roman"/>
                        </a:rPr>
                        <a:t>Responsibilities</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b="1">
                          <a:latin typeface="Verdana"/>
                          <a:ea typeface="Times New Roman"/>
                        </a:rPr>
                        <a:t>Actor 1</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b="1">
                          <a:latin typeface="Verdana"/>
                          <a:ea typeface="Times New Roman"/>
                        </a:rPr>
                        <a:t>Actor 2</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b="1">
                          <a:latin typeface="Verdana"/>
                          <a:ea typeface="Times New Roman"/>
                        </a:rPr>
                        <a:t>Actor 3</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b="1">
                          <a:latin typeface="Verdana"/>
                          <a:ea typeface="Times New Roman"/>
                        </a:rPr>
                        <a:t>Actor 4</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dirty="0">
                          <a:latin typeface="Verdana"/>
                          <a:ea typeface="Times New Roman"/>
                        </a:rPr>
                        <a:t>1.</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View General Information </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Visitor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Home Loan Customer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Officer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Manager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2.</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Calculate EMI</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Visitor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Home Loan Customer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Manager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44">
                <a:tc>
                  <a:txBody>
                    <a:bodyPr/>
                    <a:lstStyle/>
                    <a:p>
                      <a:pPr marL="0" marR="0" algn="just">
                        <a:spcBef>
                          <a:spcPts val="0"/>
                        </a:spcBef>
                        <a:spcAft>
                          <a:spcPts val="0"/>
                        </a:spcAft>
                      </a:pPr>
                      <a:r>
                        <a:rPr lang="en-US" sz="1400">
                          <a:latin typeface="Verdana"/>
                          <a:ea typeface="Times New Roman"/>
                        </a:rPr>
                        <a:t>3.</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Signup</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Visitor</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4.</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Login</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Home Loan Customer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Manager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5.</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Apply For Loan</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Home Loan Customer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6.</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View Loan Application Status</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Home Loan Customer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7.</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Times New Roman"/>
                        </a:rPr>
                        <a:t>Maintain Customer Profile</a:t>
                      </a:r>
                      <a:endParaRPr lang="en-US" sz="1400" dirty="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Home Loan Customer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8.</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View Loan Applications</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9.</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Process Loan Applications</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687">
                <a:tc>
                  <a:txBody>
                    <a:bodyPr/>
                    <a:lstStyle/>
                    <a:p>
                      <a:pPr marL="0" marR="0" algn="just">
                        <a:spcBef>
                          <a:spcPts val="0"/>
                        </a:spcBef>
                        <a:spcAft>
                          <a:spcPts val="0"/>
                        </a:spcAft>
                      </a:pPr>
                      <a:r>
                        <a:rPr lang="en-US" sz="1400">
                          <a:latin typeface="Verdana"/>
                          <a:ea typeface="Times New Roman"/>
                        </a:rPr>
                        <a:t>10.</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Maintain Interest Rate</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Manager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44">
                <a:tc>
                  <a:txBody>
                    <a:bodyPr/>
                    <a:lstStyle/>
                    <a:p>
                      <a:pPr marL="0" marR="0" algn="just">
                        <a:spcBef>
                          <a:spcPts val="0"/>
                        </a:spcBef>
                        <a:spcAft>
                          <a:spcPts val="0"/>
                        </a:spcAft>
                      </a:pPr>
                      <a:r>
                        <a:rPr lang="en-US" sz="1400">
                          <a:latin typeface="Verdana"/>
                          <a:ea typeface="Times New Roman"/>
                        </a:rPr>
                        <a:t>11.</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View Reports</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Manager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44">
                <a:tc>
                  <a:txBody>
                    <a:bodyPr/>
                    <a:lstStyle/>
                    <a:p>
                      <a:pPr marL="0" marR="0" algn="just">
                        <a:spcBef>
                          <a:spcPts val="0"/>
                        </a:spcBef>
                        <a:spcAft>
                          <a:spcPts val="0"/>
                        </a:spcAft>
                      </a:pPr>
                      <a:r>
                        <a:rPr lang="en-US" sz="1400">
                          <a:latin typeface="Verdana"/>
                          <a:ea typeface="Times New Roman"/>
                        </a:rPr>
                        <a:t>12.</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Repay Loan</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latin typeface="Verdana"/>
                          <a:ea typeface="Times New Roman"/>
                        </a:rPr>
                        <a:t>Officer</a:t>
                      </a:r>
                      <a:endParaRPr lang="en-US" sz="1400">
                        <a:latin typeface="Times New Roman"/>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400" dirty="0">
                        <a:latin typeface="Verdana"/>
                        <a:ea typeface="Times New Roman"/>
                      </a:endParaRPr>
                    </a:p>
                  </a:txBody>
                  <a:tcPr marL="45192" marR="451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09009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 </a:t>
            </a:r>
          </a:p>
        </p:txBody>
      </p:sp>
      <p:sp>
        <p:nvSpPr>
          <p:cNvPr id="7171" name="Content Placeholder 2"/>
          <p:cNvSpPr>
            <a:spLocks noGrp="1"/>
          </p:cNvSpPr>
          <p:nvPr>
            <p:ph idx="1"/>
          </p:nvPr>
        </p:nvSpPr>
        <p:spPr>
          <a:xfrm>
            <a:off x="609600" y="1219201"/>
            <a:ext cx="10972800" cy="2492990"/>
          </a:xfrm>
        </p:spPr>
        <p:txBody>
          <a:bodyPr/>
          <a:lstStyle/>
          <a:p>
            <a:pPr lvl="1"/>
            <a:r>
              <a:rPr lang="en-US" b="1" dirty="0" err="1" smtClean="0">
                <a:latin typeface="Times New Roman" pitchFamily="18" charset="0"/>
                <a:cs typeface="Times New Roman" pitchFamily="18" charset="0"/>
              </a:rPr>
              <a:t>CustomerId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Each and every customer on successful registration is given a unique ID, called </a:t>
            </a:r>
            <a:r>
              <a:rPr lang="en-US" dirty="0" err="1" smtClean="0">
                <a:latin typeface="Times New Roman" pitchFamily="18" charset="0"/>
                <a:cs typeface="Times New Roman" pitchFamily="18" charset="0"/>
              </a:rPr>
              <a:t>CustomerId</a:t>
            </a:r>
            <a:r>
              <a:rPr lang="en-US" dirty="0" smtClean="0">
                <a:latin typeface="Times New Roman" pitchFamily="18" charset="0"/>
                <a:cs typeface="Times New Roman" pitchFamily="18" charset="0"/>
              </a:rPr>
              <a:t>, using which he can login to the system.</a:t>
            </a:r>
          </a:p>
          <a:p>
            <a:pPr lvl="1"/>
            <a:endParaRPr lang="en-US" dirty="0" smtClean="0">
              <a:latin typeface="Times New Roman" pitchFamily="18" charset="0"/>
              <a:cs typeface="Times New Roman" pitchFamily="18" charset="0"/>
            </a:endParaRPr>
          </a:p>
          <a:p>
            <a:pPr lvl="1"/>
            <a:r>
              <a:rPr lang="en-US" b="1" dirty="0" err="1" smtClean="0">
                <a:latin typeface="Times New Roman" pitchFamily="18" charset="0"/>
                <a:cs typeface="Times New Roman" pitchFamily="18" charset="0"/>
              </a:rPr>
              <a:t>LoanApplicationId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For every Loan Application submitted by the customer, an id, called </a:t>
            </a:r>
            <a:r>
              <a:rPr lang="en-US" dirty="0" err="1" smtClean="0">
                <a:latin typeface="Times New Roman" pitchFamily="18" charset="0"/>
                <a:cs typeface="Times New Roman" pitchFamily="18" charset="0"/>
              </a:rPr>
              <a:t>LoanApplicationId</a:t>
            </a:r>
            <a:r>
              <a:rPr lang="en-US" dirty="0" smtClean="0">
                <a:latin typeface="Times New Roman" pitchFamily="18" charset="0"/>
                <a:cs typeface="Times New Roman" pitchFamily="18" charset="0"/>
              </a:rPr>
              <a:t> is generated, which is to be used to track the status of the loan until it is sanctioned.</a:t>
            </a:r>
          </a:p>
          <a:p>
            <a:pPr lvl="1"/>
            <a:endParaRPr lang="en-US" dirty="0" smtClean="0">
              <a:latin typeface="Times New Roman" pitchFamily="18" charset="0"/>
              <a:cs typeface="Times New Roman" pitchFamily="18" charset="0"/>
            </a:endParaRPr>
          </a:p>
          <a:p>
            <a:pPr lvl="1"/>
            <a:r>
              <a:rPr lang="en-US" b="1" dirty="0" err="1" smtClean="0">
                <a:latin typeface="Times New Roman" pitchFamily="18" charset="0"/>
                <a:cs typeface="Times New Roman" pitchFamily="18" charset="0"/>
              </a:rPr>
              <a:t>LoanId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When the manager sanctions a Loan, a Loan Id is generated. This id is used to refer to the details of the loan, repayment of the loan.</a:t>
            </a:r>
          </a:p>
          <a:p>
            <a:pPr lvl="1">
              <a:buFont typeface="Wingdings" pitchFamily="2" charset="2"/>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9917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 </a:t>
            </a:r>
          </a:p>
        </p:txBody>
      </p:sp>
      <p:sp>
        <p:nvSpPr>
          <p:cNvPr id="5" name="Title 4"/>
          <p:cNvSpPr txBox="1">
            <a:spLocks/>
          </p:cNvSpPr>
          <p:nvPr/>
        </p:nvSpPr>
        <p:spPr>
          <a:xfrm>
            <a:off x="1117600" y="1143000"/>
            <a:ext cx="10363200"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IN" sz="2800" smtClean="0">
                <a:solidFill>
                  <a:srgbClr val="C00000"/>
                </a:solidFill>
                <a:latin typeface="Times New Roman" pitchFamily="18" charset="0"/>
                <a:cs typeface="Times New Roman" pitchFamily="18" charset="0"/>
              </a:rPr>
              <a:t>Assumptions:</a:t>
            </a:r>
            <a:br>
              <a:rPr lang="en-IN" sz="2800" smtClean="0">
                <a:solidFill>
                  <a:srgbClr val="C00000"/>
                </a:solidFill>
                <a:latin typeface="Times New Roman" pitchFamily="18" charset="0"/>
                <a:cs typeface="Times New Roman" pitchFamily="18" charset="0"/>
              </a:rPr>
            </a:br>
            <a:endParaRPr lang="en-IN" sz="2800">
              <a:solidFill>
                <a:srgbClr val="C00000"/>
              </a:solidFill>
              <a:latin typeface="Times New Roman" pitchFamily="18" charset="0"/>
              <a:cs typeface="Times New Roman" pitchFamily="18" charset="0"/>
            </a:endParaRPr>
          </a:p>
        </p:txBody>
      </p:sp>
      <p:sp>
        <p:nvSpPr>
          <p:cNvPr id="6" name="Subtitle 5"/>
          <p:cNvSpPr txBox="1">
            <a:spLocks/>
          </p:cNvSpPr>
          <p:nvPr/>
        </p:nvSpPr>
        <p:spPr>
          <a:xfrm>
            <a:off x="742463" y="2004774"/>
            <a:ext cx="10363200"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IN" dirty="0" smtClean="0">
                <a:latin typeface="Times New Roman" pitchFamily="18" charset="0"/>
                <a:cs typeface="Times New Roman" pitchFamily="18" charset="0"/>
              </a:rPr>
              <a:t>Every customer has a valid savings bank account within the bank.</a:t>
            </a:r>
          </a:p>
          <a:p>
            <a:pPr algn="just">
              <a:buFont typeface="Wingdings" pitchFamily="2" charset="2"/>
              <a:buChar char="v"/>
            </a:pPr>
            <a:endParaRPr lang="en-IN" dirty="0" smtClean="0">
              <a:latin typeface="Times New Roman" pitchFamily="18" charset="0"/>
              <a:cs typeface="Times New Roman" pitchFamily="18" charset="0"/>
            </a:endParaRPr>
          </a:p>
          <a:p>
            <a:pPr algn="just">
              <a:buFont typeface="Wingdings" pitchFamily="2" charset="2"/>
              <a:buChar char="v"/>
            </a:pPr>
            <a:r>
              <a:rPr lang="en-IN" dirty="0" smtClean="0">
                <a:latin typeface="Times New Roman" pitchFamily="18" charset="0"/>
                <a:cs typeface="Times New Roman" pitchFamily="18" charset="0"/>
              </a:rPr>
              <a:t>The bank has a Home Loan Account to which all the repayments are credited.</a:t>
            </a:r>
          </a:p>
          <a:p>
            <a:pPr algn="just"/>
            <a:endParaRPr lang="en-IN" dirty="0" smtClean="0">
              <a:latin typeface="Times New Roman" pitchFamily="18" charset="0"/>
              <a:cs typeface="Times New Roman" pitchFamily="18" charset="0"/>
            </a:endParaRPr>
          </a:p>
          <a:p>
            <a:pPr algn="just">
              <a:buFont typeface="Wingdings" pitchFamily="2" charset="2"/>
              <a:buChar char="v"/>
            </a:pPr>
            <a:r>
              <a:rPr lang="en-IN" dirty="0" smtClean="0">
                <a:latin typeface="Times New Roman" pitchFamily="18" charset="0"/>
                <a:cs typeface="Times New Roman" pitchFamily="18" charset="0"/>
              </a:rPr>
              <a:t>The bank has unlimited bank balance from which it can sanction money to any number of customers. </a:t>
            </a:r>
          </a:p>
          <a:p>
            <a:endParaRPr lang="en-IN" dirty="0"/>
          </a:p>
        </p:txBody>
      </p:sp>
    </p:spTree>
    <p:extLst>
      <p:ext uri="{BB962C8B-B14F-4D97-AF65-F5344CB8AC3E}">
        <p14:creationId xmlns:p14="http://schemas.microsoft.com/office/powerpoint/2010/main" val="3589873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 </a:t>
            </a:r>
          </a:p>
        </p:txBody>
      </p:sp>
      <p:sp>
        <p:nvSpPr>
          <p:cNvPr id="7" name="Title 4"/>
          <p:cNvSpPr txBox="1">
            <a:spLocks/>
          </p:cNvSpPr>
          <p:nvPr/>
        </p:nvSpPr>
        <p:spPr>
          <a:xfrm>
            <a:off x="1117600" y="842552"/>
            <a:ext cx="10363200"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IN" sz="2800" smtClean="0">
                <a:solidFill>
                  <a:srgbClr val="C00000"/>
                </a:solidFill>
                <a:latin typeface="Times New Roman" pitchFamily="18" charset="0"/>
                <a:cs typeface="Times New Roman" pitchFamily="18" charset="0"/>
              </a:rPr>
              <a:t>URD Look up table</a:t>
            </a:r>
            <a:br>
              <a:rPr lang="en-IN" sz="2800" smtClean="0">
                <a:solidFill>
                  <a:srgbClr val="C00000"/>
                </a:solidFill>
                <a:latin typeface="Times New Roman" pitchFamily="18" charset="0"/>
                <a:cs typeface="Times New Roman" pitchFamily="18" charset="0"/>
              </a:rPr>
            </a:br>
            <a:endParaRPr lang="en-IN" sz="2800">
              <a:solidFill>
                <a:srgbClr val="C00000"/>
              </a:solidFill>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1320800" y="1371599"/>
          <a:ext cx="9550400" cy="4343400"/>
        </p:xfrm>
        <a:graphic>
          <a:graphicData uri="http://schemas.openxmlformats.org/drawingml/2006/table">
            <a:tbl>
              <a:tblPr/>
              <a:tblGrid>
                <a:gridCol w="734645"/>
                <a:gridCol w="1959056"/>
                <a:gridCol w="6856699"/>
              </a:tblGrid>
              <a:tr h="887537">
                <a:tc>
                  <a:txBody>
                    <a:bodyPr/>
                    <a:lstStyle/>
                    <a:p>
                      <a:pPr marL="0" marR="0" algn="just">
                        <a:spcBef>
                          <a:spcPts val="0"/>
                        </a:spcBef>
                        <a:spcAft>
                          <a:spcPts val="0"/>
                        </a:spcAft>
                        <a:tabLst>
                          <a:tab pos="1499870" algn="l"/>
                          <a:tab pos="6126480" algn="l"/>
                        </a:tabLst>
                      </a:pPr>
                      <a:r>
                        <a:rPr lang="en-US" sz="1400" b="1" dirty="0">
                          <a:latin typeface="Verdana"/>
                          <a:ea typeface="Times New Roman"/>
                          <a:cs typeface="Times New Roman"/>
                        </a:rPr>
                        <a:t>S. No.</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b="1">
                          <a:latin typeface="Verdana"/>
                          <a:ea typeface="Times New Roman"/>
                          <a:cs typeface="Times New Roman"/>
                        </a:rPr>
                        <a:t>Use Case ID</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b="1">
                          <a:latin typeface="Verdana"/>
                          <a:ea typeface="Times New Roman"/>
                          <a:cs typeface="Times New Roman"/>
                        </a:rPr>
                        <a:t>Use Case Name</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1</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LMS-UGI01</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View General Information</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2</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LMS-UCE02</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Calculate EMI</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48">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3</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LMS-USU03</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Signup</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4</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LMS-URL04</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Login</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5</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LMS-UAL05</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Apply For Loan</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6</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LMS-UAS06</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View Loan Application Status</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7</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LMS-UMP07</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Maintain Customer Profile</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8</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LMS-UVA08</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View Loan Applications</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9</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LMS-UPA09</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Process Loan Application</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10</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LMS-UMI10</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Maintain Interest Rate</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11</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LMS-UVR11</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View Reports</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65">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12</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a:latin typeface="Verdana"/>
                          <a:ea typeface="Times New Roman"/>
                          <a:cs typeface="Times New Roman"/>
                        </a:rPr>
                        <a:t>LMS-ULR12</a:t>
                      </a:r>
                      <a:endParaRPr lang="en-US" sz="140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499870" algn="l"/>
                          <a:tab pos="6126480" algn="l"/>
                        </a:tabLst>
                      </a:pPr>
                      <a:r>
                        <a:rPr lang="en-US" sz="1400" dirty="0">
                          <a:latin typeface="Verdana"/>
                          <a:ea typeface="Times New Roman"/>
                          <a:cs typeface="Times New Roman"/>
                        </a:rPr>
                        <a:t>Repay Loan </a:t>
                      </a:r>
                      <a:endParaRPr lang="en-US" sz="1400" dirty="0">
                        <a:latin typeface="Times New Roman"/>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3597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 </a:t>
            </a:r>
          </a:p>
        </p:txBody>
      </p:sp>
      <p:sp>
        <p:nvSpPr>
          <p:cNvPr id="7" name="Title 4"/>
          <p:cNvSpPr txBox="1">
            <a:spLocks/>
          </p:cNvSpPr>
          <p:nvPr/>
        </p:nvSpPr>
        <p:spPr>
          <a:xfrm>
            <a:off x="914400" y="304800"/>
            <a:ext cx="10363200"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IN" sz="2800" dirty="0" smtClean="0">
                <a:solidFill>
                  <a:srgbClr val="C00000"/>
                </a:solidFill>
                <a:latin typeface="Times New Roman" pitchFamily="18" charset="0"/>
                <a:cs typeface="Times New Roman" pitchFamily="18" charset="0"/>
              </a:rPr>
              <a:t>Use case description table</a:t>
            </a:r>
            <a:br>
              <a:rPr lang="en-IN" sz="2800" dirty="0" smtClean="0">
                <a:solidFill>
                  <a:srgbClr val="C00000"/>
                </a:solidFill>
                <a:latin typeface="Times New Roman" pitchFamily="18" charset="0"/>
                <a:cs typeface="Times New Roman" pitchFamily="18" charset="0"/>
              </a:rPr>
            </a:br>
            <a:endParaRPr lang="en-IN" sz="28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5498144"/>
              </p:ext>
            </p:extLst>
          </p:nvPr>
        </p:nvGraphicFramePr>
        <p:xfrm>
          <a:off x="406401" y="718102"/>
          <a:ext cx="11379199" cy="5508054"/>
        </p:xfrm>
        <a:graphic>
          <a:graphicData uri="http://schemas.openxmlformats.org/drawingml/2006/table">
            <a:tbl>
              <a:tblPr/>
              <a:tblGrid>
                <a:gridCol w="3860800"/>
                <a:gridCol w="7518399"/>
              </a:tblGrid>
              <a:tr h="268505">
                <a:tc>
                  <a:txBody>
                    <a:bodyPr/>
                    <a:lstStyle/>
                    <a:p>
                      <a:pPr marL="0" marR="0" algn="just">
                        <a:spcBef>
                          <a:spcPts val="0"/>
                        </a:spcBef>
                        <a:spcAft>
                          <a:spcPts val="0"/>
                        </a:spcAft>
                      </a:pPr>
                      <a:r>
                        <a:rPr lang="en-US" sz="1000" b="1" dirty="0">
                          <a:solidFill>
                            <a:srgbClr val="000000"/>
                          </a:solidFill>
                          <a:latin typeface="Verdana"/>
                          <a:ea typeface="Times New Roman"/>
                        </a:rPr>
                        <a:t>Use Case ID:</a:t>
                      </a:r>
                      <a:r>
                        <a:rPr lang="en-US" sz="1000" dirty="0">
                          <a:solidFill>
                            <a:srgbClr val="000000"/>
                          </a:solidFill>
                          <a:latin typeface="Verdana"/>
                          <a:ea typeface="Times New Roman"/>
                        </a:rPr>
                        <a:t> </a:t>
                      </a:r>
                      <a:endParaRPr lang="en-US" sz="1000" dirty="0">
                        <a:latin typeface="Times New Roman"/>
                        <a:ea typeface="Times New Roman"/>
                      </a:endParaRPr>
                    </a:p>
                    <a:p>
                      <a:pPr marL="0" marR="0" algn="just">
                        <a:spcBef>
                          <a:spcPts val="0"/>
                        </a:spcBef>
                        <a:spcAft>
                          <a:spcPts val="0"/>
                        </a:spcAft>
                      </a:pPr>
                      <a:r>
                        <a:rPr lang="en-US" sz="1000" dirty="0">
                          <a:latin typeface="Verdana"/>
                          <a:ea typeface="Times New Roman"/>
                        </a:rPr>
                        <a:t>LMS-</a:t>
                      </a:r>
                      <a:r>
                        <a:rPr lang="en-US" sz="1000" dirty="0">
                          <a:solidFill>
                            <a:srgbClr val="000000"/>
                          </a:solidFill>
                          <a:latin typeface="Verdana"/>
                          <a:ea typeface="Times New Roman"/>
                        </a:rPr>
                        <a:t>USU03</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b="1">
                          <a:solidFill>
                            <a:srgbClr val="000000"/>
                          </a:solidFill>
                          <a:latin typeface="Verdana"/>
                          <a:ea typeface="Times New Roman"/>
                        </a:rPr>
                        <a:t>Use Case Name: </a:t>
                      </a:r>
                      <a:endParaRPr lang="en-US" sz="1000">
                        <a:latin typeface="Times New Roman"/>
                        <a:ea typeface="Times New Roman"/>
                      </a:endParaRPr>
                    </a:p>
                    <a:p>
                      <a:pPr marL="0" marR="0" algn="just">
                        <a:spcBef>
                          <a:spcPts val="0"/>
                        </a:spcBef>
                        <a:spcAft>
                          <a:spcPts val="0"/>
                        </a:spcAft>
                      </a:pPr>
                      <a:r>
                        <a:rPr lang="en-US" sz="1000">
                          <a:solidFill>
                            <a:srgbClr val="000000"/>
                          </a:solidFill>
                          <a:latin typeface="Verdana"/>
                          <a:ea typeface="Times New Roman"/>
                        </a:rPr>
                        <a:t>Signup</a:t>
                      </a:r>
                      <a:endParaRPr lang="en-US" sz="100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261">
                <a:tc>
                  <a:txBody>
                    <a:bodyPr/>
                    <a:lstStyle/>
                    <a:p>
                      <a:pPr marL="0" marR="0" algn="just">
                        <a:spcBef>
                          <a:spcPts val="0"/>
                        </a:spcBef>
                        <a:spcAft>
                          <a:spcPts val="0"/>
                        </a:spcAft>
                      </a:pPr>
                      <a:r>
                        <a:rPr lang="en-US" sz="1000" b="1" dirty="0">
                          <a:solidFill>
                            <a:srgbClr val="000000"/>
                          </a:solidFill>
                          <a:latin typeface="Verdana"/>
                          <a:ea typeface="Times New Roman"/>
                        </a:rPr>
                        <a:t>Description:</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This use case allows a Bank Customer to register with the Loan Management System (LMS). Once the registration is complete, the Bank Customer becomes a Home Loan Customer. A customer id and password are generated and displayed to the Home Loan Customer with which he/she can login, apply for a loan and access services offered by the system.</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dirty="0">
                          <a:solidFill>
                            <a:srgbClr val="000000"/>
                          </a:solidFill>
                          <a:latin typeface="Verdana"/>
                          <a:ea typeface="Times New Roman"/>
                        </a:rPr>
                        <a:t>Actors:</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pPr>
                      <a:r>
                        <a:rPr lang="en-US" sz="1000" i="1">
                          <a:latin typeface="Verdana"/>
                          <a:ea typeface="Times New Roman"/>
                        </a:rPr>
                        <a:t>Bank Customer</a:t>
                      </a:r>
                      <a:endParaRPr lang="en-US" sz="100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505">
                <a:tc>
                  <a:txBody>
                    <a:bodyPr/>
                    <a:lstStyle/>
                    <a:p>
                      <a:pPr marL="0" marR="0" algn="just">
                        <a:spcBef>
                          <a:spcPts val="0"/>
                        </a:spcBef>
                        <a:spcAft>
                          <a:spcPts val="0"/>
                        </a:spcAft>
                      </a:pPr>
                      <a:r>
                        <a:rPr lang="en-US" sz="1000" b="1" dirty="0">
                          <a:solidFill>
                            <a:srgbClr val="000000"/>
                          </a:solidFill>
                          <a:latin typeface="Verdana"/>
                          <a:ea typeface="Times New Roman"/>
                        </a:rPr>
                        <a:t>Preconditions:</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solidFill>
                            <a:srgbClr val="000000"/>
                          </a:solidFill>
                          <a:latin typeface="Verdana"/>
                          <a:ea typeface="Times New Roman"/>
                        </a:rPr>
                        <a:t>The </a:t>
                      </a:r>
                      <a:r>
                        <a:rPr lang="en-US" sz="1000">
                          <a:latin typeface="Verdana"/>
                          <a:ea typeface="Times New Roman"/>
                        </a:rPr>
                        <a:t>Bank Customer</a:t>
                      </a:r>
                      <a:r>
                        <a:rPr lang="en-US" sz="1000">
                          <a:solidFill>
                            <a:srgbClr val="000000"/>
                          </a:solidFill>
                          <a:latin typeface="Verdana"/>
                          <a:ea typeface="Times New Roman"/>
                        </a:rPr>
                        <a:t> should hold a savings bank (SB) account in the bank, in order for this use case to begin.</a:t>
                      </a:r>
                      <a:endParaRPr lang="en-US" sz="100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505">
                <a:tc>
                  <a:txBody>
                    <a:bodyPr/>
                    <a:lstStyle/>
                    <a:p>
                      <a:pPr marL="0" marR="0" algn="just">
                        <a:spcBef>
                          <a:spcPts val="0"/>
                        </a:spcBef>
                        <a:spcAft>
                          <a:spcPts val="0"/>
                        </a:spcAft>
                      </a:pPr>
                      <a:r>
                        <a:rPr lang="en-US" sz="1000" b="1" dirty="0">
                          <a:solidFill>
                            <a:srgbClr val="000000"/>
                          </a:solidFill>
                          <a:latin typeface="Verdana"/>
                          <a:ea typeface="Times New Roman"/>
                        </a:rPr>
                        <a:t>Post conditions:</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a:solidFill>
                            <a:srgbClr val="000000"/>
                          </a:solidFill>
                          <a:latin typeface="Verdana"/>
                          <a:ea typeface="Times New Roman"/>
                        </a:rPr>
                        <a:t>If the use case was successful, the </a:t>
                      </a:r>
                      <a:r>
                        <a:rPr lang="en-US" sz="1000">
                          <a:latin typeface="Verdana"/>
                          <a:ea typeface="Times New Roman"/>
                        </a:rPr>
                        <a:t>Bank Customer</a:t>
                      </a:r>
                      <a:r>
                        <a:rPr lang="en-US" sz="1000">
                          <a:solidFill>
                            <a:srgbClr val="000000"/>
                          </a:solidFill>
                          <a:latin typeface="Verdana"/>
                          <a:ea typeface="Times New Roman"/>
                        </a:rPr>
                        <a:t> is registered with the LMS. Otherwise, the system state is unchanged.</a:t>
                      </a:r>
                      <a:endParaRPr lang="en-US" sz="100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dirty="0">
                          <a:solidFill>
                            <a:srgbClr val="000000"/>
                          </a:solidFill>
                          <a:latin typeface="Verdana"/>
                          <a:ea typeface="Times New Roman"/>
                        </a:rPr>
                        <a:t>Frequency of Use:</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250 per day.</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027">
                <a:tc>
                  <a:txBody>
                    <a:bodyPr/>
                    <a:lstStyle/>
                    <a:p>
                      <a:pPr marL="0" marR="0" algn="just">
                        <a:spcBef>
                          <a:spcPts val="0"/>
                        </a:spcBef>
                        <a:spcAft>
                          <a:spcPts val="0"/>
                        </a:spcAft>
                      </a:pPr>
                      <a:r>
                        <a:rPr lang="en-US" sz="1000" b="1" dirty="0">
                          <a:solidFill>
                            <a:srgbClr val="000000"/>
                          </a:solidFill>
                          <a:latin typeface="Verdana"/>
                          <a:ea typeface="Times New Roman"/>
                        </a:rPr>
                        <a:t>Normal Course of Events:</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latin typeface="Verdana"/>
                          <a:ea typeface="Times New Roman"/>
                        </a:rPr>
                        <a:t>This use case starts when the Bank Customer wishes to register with the LMS to apply for a loan.</a:t>
                      </a:r>
                      <a:endParaRPr lang="en-US" sz="1000" dirty="0">
                        <a:latin typeface="Times New Roman"/>
                        <a:ea typeface="Times New Roman"/>
                      </a:endParaRPr>
                    </a:p>
                    <a:p>
                      <a:pPr marL="0" marR="0" algn="just">
                        <a:spcBef>
                          <a:spcPts val="0"/>
                        </a:spcBef>
                        <a:spcAft>
                          <a:spcPts val="0"/>
                        </a:spcAft>
                      </a:pPr>
                      <a:r>
                        <a:rPr lang="en-US" sz="1000" dirty="0">
                          <a:latin typeface="Verdana"/>
                          <a:ea typeface="Times New Roman"/>
                        </a:rPr>
                        <a:t> 1.  The Bank</a:t>
                      </a:r>
                      <a:r>
                        <a:rPr lang="en-US" sz="1000" i="1" dirty="0">
                          <a:latin typeface="Verdana"/>
                          <a:ea typeface="Times New Roman"/>
                        </a:rPr>
                        <a:t> </a:t>
                      </a:r>
                      <a:r>
                        <a:rPr lang="en-US" sz="1000" dirty="0">
                          <a:latin typeface="Verdana"/>
                          <a:ea typeface="Times New Roman"/>
                        </a:rPr>
                        <a:t>Customer selects to register with the LMS.</a:t>
                      </a:r>
                      <a:endParaRPr lang="en-US" sz="1000" dirty="0">
                        <a:latin typeface="Times New Roman"/>
                        <a:ea typeface="Times New Roman"/>
                      </a:endParaRPr>
                    </a:p>
                    <a:p>
                      <a:pPr marL="0" marR="0" algn="just">
                        <a:spcBef>
                          <a:spcPts val="0"/>
                        </a:spcBef>
                        <a:spcAft>
                          <a:spcPts val="0"/>
                        </a:spcAft>
                      </a:pPr>
                      <a:r>
                        <a:rPr lang="en-US" sz="1000" dirty="0">
                          <a:latin typeface="Verdana"/>
                          <a:ea typeface="Times New Roman"/>
                        </a:rPr>
                        <a:t> 2. The system requests that the Bank Customer enter the registration details such as:</a:t>
                      </a:r>
                      <a:endParaRPr lang="en-US" sz="1000" dirty="0">
                        <a:latin typeface="Times New Roman"/>
                        <a:ea typeface="Times New Roman"/>
                      </a:endParaRPr>
                    </a:p>
                    <a:p>
                      <a:pPr marL="342900" marR="0" lvl="0" indent="-342900" algn="just">
                        <a:spcBef>
                          <a:spcPts val="0"/>
                        </a:spcBef>
                        <a:spcAft>
                          <a:spcPts val="0"/>
                        </a:spcAft>
                        <a:buFont typeface="Wingdings"/>
                        <a:buChar char=""/>
                        <a:tabLst>
                          <a:tab pos="685800" algn="l"/>
                        </a:tabLst>
                      </a:pPr>
                      <a:r>
                        <a:rPr lang="en-US" sz="1000" dirty="0">
                          <a:latin typeface="Verdana"/>
                          <a:ea typeface="Times New Roman"/>
                        </a:rPr>
                        <a:t>Personal details</a:t>
                      </a:r>
                      <a:endParaRPr lang="en-US" sz="1000" dirty="0">
                        <a:latin typeface="Times New Roman"/>
                        <a:ea typeface="Times New Roman"/>
                      </a:endParaRPr>
                    </a:p>
                    <a:p>
                      <a:pPr marL="342900" marR="0" lvl="0" indent="-342900" algn="just">
                        <a:spcBef>
                          <a:spcPts val="0"/>
                        </a:spcBef>
                        <a:spcAft>
                          <a:spcPts val="0"/>
                        </a:spcAft>
                        <a:buFont typeface="Wingdings"/>
                        <a:buChar char=""/>
                        <a:tabLst>
                          <a:tab pos="685800" algn="l"/>
                        </a:tabLst>
                      </a:pPr>
                      <a:r>
                        <a:rPr lang="en-US" sz="1000" dirty="0">
                          <a:latin typeface="Verdana"/>
                          <a:ea typeface="Times New Roman"/>
                        </a:rPr>
                        <a:t>Contact details</a:t>
                      </a:r>
                      <a:endParaRPr lang="en-US" sz="1000" dirty="0">
                        <a:latin typeface="Times New Roman"/>
                        <a:ea typeface="Times New Roman"/>
                      </a:endParaRPr>
                    </a:p>
                    <a:p>
                      <a:pPr marL="342900" marR="0" lvl="0" indent="-342900" algn="just">
                        <a:spcBef>
                          <a:spcPts val="0"/>
                        </a:spcBef>
                        <a:spcAft>
                          <a:spcPts val="0"/>
                        </a:spcAft>
                        <a:buFont typeface="Wingdings"/>
                        <a:buChar char=""/>
                        <a:tabLst>
                          <a:tab pos="685800" algn="l"/>
                        </a:tabLst>
                      </a:pPr>
                      <a:r>
                        <a:rPr lang="en-US" sz="1000" dirty="0">
                          <a:latin typeface="Verdana"/>
                          <a:ea typeface="Times New Roman"/>
                        </a:rPr>
                        <a:t>Employment details</a:t>
                      </a:r>
                      <a:endParaRPr lang="en-US" sz="1000" dirty="0">
                        <a:latin typeface="Times New Roman"/>
                        <a:ea typeface="Times New Roman"/>
                      </a:endParaRPr>
                    </a:p>
                    <a:p>
                      <a:pPr marL="342900" marR="0" lvl="0" indent="-342900" algn="just">
                        <a:spcBef>
                          <a:spcPts val="0"/>
                        </a:spcBef>
                        <a:spcAft>
                          <a:spcPts val="0"/>
                        </a:spcAft>
                        <a:buFont typeface="Wingdings"/>
                        <a:buChar char=""/>
                        <a:tabLst>
                          <a:tab pos="685800" algn="l"/>
                        </a:tabLst>
                      </a:pPr>
                      <a:r>
                        <a:rPr lang="en-US" sz="1000" dirty="0">
                          <a:latin typeface="Verdana"/>
                          <a:ea typeface="Times New Roman"/>
                        </a:rPr>
                        <a:t>SB account details</a:t>
                      </a:r>
                      <a:endParaRPr lang="en-US" sz="1000" dirty="0">
                        <a:latin typeface="Times New Roman"/>
                        <a:ea typeface="Times New Roman"/>
                      </a:endParaRPr>
                    </a:p>
                    <a:p>
                      <a:pPr marL="0" marR="0" algn="just">
                        <a:spcBef>
                          <a:spcPts val="0"/>
                        </a:spcBef>
                        <a:spcAft>
                          <a:spcPts val="0"/>
                        </a:spcAft>
                      </a:pPr>
                      <a:r>
                        <a:rPr lang="en-US" sz="1000" dirty="0">
                          <a:latin typeface="Verdana"/>
                          <a:ea typeface="Times New Roman"/>
                        </a:rPr>
                        <a:t> </a:t>
                      </a:r>
                      <a:r>
                        <a:rPr lang="en-US" sz="1000" dirty="0">
                          <a:solidFill>
                            <a:srgbClr val="000000"/>
                          </a:solidFill>
                          <a:latin typeface="Verdana"/>
                          <a:ea typeface="Times New Roman"/>
                        </a:rPr>
                        <a:t>3.  The Bank Customer enters the necessary registration details.</a:t>
                      </a:r>
                      <a:endParaRPr lang="en-US" sz="1000" dirty="0">
                        <a:latin typeface="Times New Roman"/>
                        <a:ea typeface="Times New Roman"/>
                      </a:endParaRPr>
                    </a:p>
                    <a:p>
                      <a:pPr marL="0" marR="0" algn="just">
                        <a:spcBef>
                          <a:spcPts val="0"/>
                        </a:spcBef>
                        <a:spcAft>
                          <a:spcPts val="0"/>
                        </a:spcAft>
                      </a:pPr>
                      <a:r>
                        <a:rPr lang="en-US" sz="1000" dirty="0">
                          <a:solidFill>
                            <a:srgbClr val="000000"/>
                          </a:solidFill>
                          <a:latin typeface="Verdana"/>
                          <a:ea typeface="Times New Roman"/>
                        </a:rPr>
                        <a:t> 4. The system generates and displays a customer id and default     password which can be changed later.</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261">
                <a:tc>
                  <a:txBody>
                    <a:bodyPr/>
                    <a:lstStyle/>
                    <a:p>
                      <a:pPr marL="0" marR="0" algn="just">
                        <a:spcBef>
                          <a:spcPts val="0"/>
                        </a:spcBef>
                        <a:spcAft>
                          <a:spcPts val="0"/>
                        </a:spcAft>
                      </a:pPr>
                      <a:r>
                        <a:rPr lang="en-US" sz="1000" b="1">
                          <a:solidFill>
                            <a:srgbClr val="000000"/>
                          </a:solidFill>
                          <a:latin typeface="Verdana"/>
                          <a:ea typeface="Times New Roman"/>
                        </a:rPr>
                        <a:t>Alternative Courses:</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b="1" dirty="0">
                          <a:latin typeface="Verdana"/>
                          <a:ea typeface="Times New Roman"/>
                        </a:rPr>
                        <a:t>Invalid Format or Insufficient Information</a:t>
                      </a:r>
                      <a:endParaRPr lang="en-US" sz="1000" dirty="0">
                        <a:latin typeface="Times New Roman"/>
                        <a:ea typeface="Times New Roman"/>
                      </a:endParaRPr>
                    </a:p>
                    <a:p>
                      <a:pPr marL="0" marR="0" algn="just">
                        <a:spcBef>
                          <a:spcPts val="0"/>
                        </a:spcBef>
                        <a:spcAft>
                          <a:spcPts val="0"/>
                        </a:spcAft>
                      </a:pPr>
                      <a:r>
                        <a:rPr lang="en-US" sz="1000" dirty="0">
                          <a:latin typeface="Verdana"/>
                          <a:ea typeface="Times New Roman"/>
                        </a:rPr>
                        <a:t>If in the </a:t>
                      </a:r>
                      <a:r>
                        <a:rPr lang="en-US" sz="1000" b="1" dirty="0">
                          <a:latin typeface="Verdana"/>
                          <a:ea typeface="Times New Roman"/>
                        </a:rPr>
                        <a:t>Normal Course Of Events</a:t>
                      </a:r>
                      <a:r>
                        <a:rPr lang="en-US" sz="1000" dirty="0">
                          <a:latin typeface="Verdana"/>
                          <a:ea typeface="Times New Roman"/>
                        </a:rPr>
                        <a:t>, the Bank</a:t>
                      </a:r>
                      <a:r>
                        <a:rPr lang="en-US" sz="1000" i="1" dirty="0">
                          <a:latin typeface="Verdana"/>
                          <a:ea typeface="Times New Roman"/>
                        </a:rPr>
                        <a:t> </a:t>
                      </a:r>
                      <a:r>
                        <a:rPr lang="en-US" sz="1000" dirty="0">
                          <a:latin typeface="Verdana"/>
                          <a:ea typeface="Times New Roman"/>
                        </a:rPr>
                        <a:t>Customer has not specified sufficient and/or valid details to register, the system will display an error message. The Bank</a:t>
                      </a:r>
                      <a:r>
                        <a:rPr lang="en-US" sz="1000" i="1" dirty="0">
                          <a:latin typeface="Verdana"/>
                          <a:ea typeface="Times New Roman"/>
                        </a:rPr>
                        <a:t> </a:t>
                      </a:r>
                      <a:r>
                        <a:rPr lang="en-US" sz="1000" dirty="0">
                          <a:latin typeface="Verdana"/>
                          <a:ea typeface="Times New Roman"/>
                        </a:rPr>
                        <a:t>Customer can either enter the missing information or cancel the sign-up, at which point the use case ends.</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a:solidFill>
                            <a:srgbClr val="000000"/>
                          </a:solidFill>
                          <a:latin typeface="Verdana"/>
                          <a:ea typeface="Times New Roman"/>
                        </a:rPr>
                        <a:t>Associated Use case diagrams </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Refer LMS-Model-1.1.5.mdl (Rational Rose file).</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009">
                <a:tc>
                  <a:txBody>
                    <a:bodyPr/>
                    <a:lstStyle/>
                    <a:p>
                      <a:pPr marL="0" marR="0" algn="just">
                        <a:spcBef>
                          <a:spcPts val="0"/>
                        </a:spcBef>
                        <a:spcAft>
                          <a:spcPts val="0"/>
                        </a:spcAft>
                      </a:pPr>
                      <a:r>
                        <a:rPr lang="en-US" sz="1000" b="1">
                          <a:solidFill>
                            <a:srgbClr val="000000"/>
                          </a:solidFill>
                          <a:latin typeface="Verdana"/>
                          <a:ea typeface="Times New Roman"/>
                        </a:rPr>
                        <a:t>Exceptions:</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The following exceptions could occur:</a:t>
                      </a:r>
                      <a:endParaRPr lang="en-US" sz="1000" dirty="0">
                        <a:latin typeface="Times New Roman"/>
                        <a:ea typeface="Times New Roman"/>
                      </a:endParaRPr>
                    </a:p>
                    <a:p>
                      <a:pPr marL="0" marR="0" algn="just">
                        <a:spcBef>
                          <a:spcPts val="0"/>
                        </a:spcBef>
                        <a:spcAft>
                          <a:spcPts val="0"/>
                        </a:spcAft>
                      </a:pPr>
                      <a:r>
                        <a:rPr lang="en-US" sz="1000" dirty="0">
                          <a:solidFill>
                            <a:srgbClr val="000000"/>
                          </a:solidFill>
                          <a:latin typeface="Verdana"/>
                          <a:ea typeface="Times New Roman"/>
                        </a:rPr>
                        <a:t> 1. Network connection failure.</a:t>
                      </a:r>
                      <a:endParaRPr lang="en-US" sz="1000" dirty="0">
                        <a:latin typeface="Times New Roman"/>
                        <a:ea typeface="Times New Roman"/>
                      </a:endParaRPr>
                    </a:p>
                    <a:p>
                      <a:pPr marL="0" marR="0" algn="just">
                        <a:spcBef>
                          <a:spcPts val="0"/>
                        </a:spcBef>
                        <a:spcAft>
                          <a:spcPts val="0"/>
                        </a:spcAft>
                      </a:pPr>
                      <a:r>
                        <a:rPr lang="en-US" sz="1000" dirty="0">
                          <a:solidFill>
                            <a:srgbClr val="000000"/>
                          </a:solidFill>
                          <a:latin typeface="Verdana"/>
                          <a:ea typeface="Times New Roman"/>
                        </a:rPr>
                        <a:t> 2. Database Connection failure.</a:t>
                      </a:r>
                      <a:endParaRPr lang="en-US" sz="1000" dirty="0">
                        <a:latin typeface="Times New Roman"/>
                        <a:ea typeface="Times New Roman"/>
                      </a:endParaRPr>
                    </a:p>
                    <a:p>
                      <a:pPr marL="0" marR="0" algn="just">
                        <a:spcBef>
                          <a:spcPts val="0"/>
                        </a:spcBef>
                        <a:spcAft>
                          <a:spcPts val="0"/>
                        </a:spcAft>
                      </a:pPr>
                      <a:r>
                        <a:rPr lang="en-US" sz="1000" dirty="0">
                          <a:solidFill>
                            <a:srgbClr val="000000"/>
                          </a:solidFill>
                          <a:latin typeface="Verdana"/>
                          <a:ea typeface="Times New Roman"/>
                        </a:rPr>
                        <a:t>Appropriate error messages will be displayed.</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a:solidFill>
                            <a:srgbClr val="000000"/>
                          </a:solidFill>
                          <a:latin typeface="Verdana"/>
                          <a:ea typeface="Times New Roman"/>
                        </a:rPr>
                        <a:t>Includes:</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None.</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a:solidFill>
                            <a:srgbClr val="000000"/>
                          </a:solidFill>
                          <a:latin typeface="Verdana"/>
                          <a:ea typeface="Times New Roman"/>
                        </a:rPr>
                        <a:t>Special Requirements:</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None.</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a:solidFill>
                            <a:srgbClr val="000000"/>
                          </a:solidFill>
                          <a:latin typeface="Verdana"/>
                          <a:ea typeface="Times New Roman"/>
                        </a:rPr>
                        <a:t>Assumptions:</a:t>
                      </a:r>
                      <a:endParaRPr lang="en-US" sz="100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600"/>
                        </a:spcAft>
                        <a:tabLst>
                          <a:tab pos="866775" algn="l"/>
                        </a:tabLst>
                      </a:pPr>
                      <a:r>
                        <a:rPr lang="en-US" sz="1000" i="1" dirty="0">
                          <a:solidFill>
                            <a:srgbClr val="000000"/>
                          </a:solidFill>
                          <a:latin typeface="Verdana"/>
                          <a:ea typeface="Times New Roman"/>
                        </a:rPr>
                        <a:t>The Bank Customer is not an existing Home Loan Customer.</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252">
                <a:tc>
                  <a:txBody>
                    <a:bodyPr/>
                    <a:lstStyle/>
                    <a:p>
                      <a:pPr marL="0" marR="0" algn="just">
                        <a:spcBef>
                          <a:spcPts val="0"/>
                        </a:spcBef>
                        <a:spcAft>
                          <a:spcPts val="0"/>
                        </a:spcAft>
                      </a:pPr>
                      <a:r>
                        <a:rPr lang="en-US" sz="1000" b="1" dirty="0">
                          <a:solidFill>
                            <a:srgbClr val="000000"/>
                          </a:solidFill>
                          <a:latin typeface="Verdana"/>
                          <a:ea typeface="Times New Roman"/>
                        </a:rPr>
                        <a:t>Notes and Issues:</a:t>
                      </a:r>
                      <a:endParaRPr lang="en-US" sz="1000" dirty="0">
                        <a:latin typeface="Times New Roman"/>
                        <a:ea typeface="Times New Roman"/>
                      </a:endParaRPr>
                    </a:p>
                  </a:txBody>
                  <a:tcPr marL="78153" marR="78153"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000" dirty="0">
                          <a:solidFill>
                            <a:srgbClr val="000000"/>
                          </a:solidFill>
                          <a:latin typeface="Verdana"/>
                          <a:ea typeface="Times New Roman"/>
                        </a:rPr>
                        <a:t>None.</a:t>
                      </a:r>
                      <a:endParaRPr lang="en-US" sz="1000" dirty="0">
                        <a:latin typeface="Times New Roman"/>
                        <a:ea typeface="Times New Roman"/>
                      </a:endParaRPr>
                    </a:p>
                  </a:txBody>
                  <a:tcPr marL="78153" marR="78153"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940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 </a:t>
            </a:r>
          </a:p>
        </p:txBody>
      </p:sp>
      <p:sp>
        <p:nvSpPr>
          <p:cNvPr id="7" name="Title 4"/>
          <p:cNvSpPr txBox="1">
            <a:spLocks/>
          </p:cNvSpPr>
          <p:nvPr/>
        </p:nvSpPr>
        <p:spPr>
          <a:xfrm>
            <a:off x="914400" y="304800"/>
            <a:ext cx="10363200"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IN" sz="2800" dirty="0" smtClean="0">
                <a:solidFill>
                  <a:srgbClr val="C00000"/>
                </a:solidFill>
                <a:latin typeface="Times New Roman" pitchFamily="18" charset="0"/>
                <a:cs typeface="Times New Roman" pitchFamily="18" charset="0"/>
              </a:rPr>
              <a:t>Use case diagram</a:t>
            </a:r>
            <a:endParaRPr lang="en-IN" sz="2800" dirty="0">
              <a:solidFill>
                <a:srgbClr val="C00000"/>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0" y="685800"/>
            <a:ext cx="12192000" cy="6019800"/>
          </a:xfrm>
          <a:prstGeom prst="rect">
            <a:avLst/>
          </a:prstGeom>
          <a:noFill/>
          <a:ln w="9525">
            <a:noFill/>
            <a:miter lim="800000"/>
            <a:headEnd/>
            <a:tailEnd/>
          </a:ln>
        </p:spPr>
      </p:pic>
    </p:spTree>
    <p:extLst>
      <p:ext uri="{BB962C8B-B14F-4D97-AF65-F5344CB8AC3E}">
        <p14:creationId xmlns:p14="http://schemas.microsoft.com/office/powerpoint/2010/main" val="3661370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368800" y="2667000"/>
            <a:ext cx="6705600" cy="990600"/>
          </a:xfrm>
        </p:spPr>
        <p:txBody>
          <a:bodyPr>
            <a:normAutofit/>
          </a:bodyPr>
          <a:lstStyle/>
          <a:p>
            <a:pPr algn="ctr">
              <a:buFontTx/>
              <a:buNone/>
            </a:pPr>
            <a:r>
              <a:rPr sz="6000" b="1" dirty="0" smtClean="0">
                <a:latin typeface="Arial Black" pitchFamily="34" charset="0"/>
                <a:cs typeface="Arial" charset="0"/>
              </a:rPr>
              <a:t>Discussion</a:t>
            </a:r>
          </a:p>
        </p:txBody>
      </p:sp>
      <p:pic>
        <p:nvPicPr>
          <p:cNvPr id="35843" name="Picture 4" descr="watermark_300x"/>
          <p:cNvPicPr>
            <a:picLocks noChangeAspect="1" noChangeArrowheads="1"/>
          </p:cNvPicPr>
          <p:nvPr/>
        </p:nvPicPr>
        <p:blipFill>
          <a:blip r:embed="rId2" cstate="print"/>
          <a:srcRect/>
          <a:stretch>
            <a:fillRect/>
          </a:stretch>
        </p:blipFill>
        <p:spPr bwMode="auto">
          <a:xfrm>
            <a:off x="1117600" y="2209800"/>
            <a:ext cx="2921000" cy="2190750"/>
          </a:xfrm>
          <a:prstGeom prst="rect">
            <a:avLst/>
          </a:prstGeom>
          <a:noFill/>
          <a:ln w="9525">
            <a:noFill/>
            <a:miter lim="800000"/>
            <a:headEnd/>
            <a:tailEnd/>
          </a:ln>
        </p:spPr>
      </p:pic>
    </p:spTree>
    <p:extLst>
      <p:ext uri="{BB962C8B-B14F-4D97-AF65-F5344CB8AC3E}">
        <p14:creationId xmlns:p14="http://schemas.microsoft.com/office/powerpoint/2010/main" val="21696514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11201" y="2362200"/>
            <a:ext cx="11392276" cy="738664"/>
          </a:xfrm>
        </p:spPr>
        <p:txBody>
          <a:bodyPr/>
          <a:lstStyle/>
          <a:p>
            <a:pPr lvl="1"/>
            <a:endParaRPr lang="en-GB" sz="2400" dirty="0" smtClean="0">
              <a:solidFill>
                <a:schemeClr val="tx1">
                  <a:lumMod val="75000"/>
                  <a:lumOff val="25000"/>
                </a:schemeClr>
              </a:solidFill>
            </a:endParaRPr>
          </a:p>
          <a:p>
            <a:pPr lvl="1"/>
            <a:r>
              <a:rPr lang="en-GB" sz="2400" dirty="0" smtClean="0">
                <a:solidFill>
                  <a:schemeClr val="tx1">
                    <a:lumMod val="75000"/>
                    <a:lumOff val="25000"/>
                  </a:schemeClr>
                </a:solidFill>
              </a:rPr>
              <a:t>Introduction to  Requirement Analysis –Use Case </a:t>
            </a:r>
            <a:r>
              <a:rPr lang="en-GB" sz="2400" dirty="0" err="1" smtClean="0">
                <a:solidFill>
                  <a:schemeClr val="tx1">
                    <a:lumMod val="75000"/>
                    <a:lumOff val="25000"/>
                  </a:schemeClr>
                </a:solidFill>
              </a:rPr>
              <a:t>modeling</a:t>
            </a:r>
            <a:endParaRPr lang="en-GB" sz="2000" dirty="0" smtClean="0">
              <a:solidFill>
                <a:schemeClr val="tx1">
                  <a:lumMod val="75000"/>
                  <a:lumOff val="25000"/>
                </a:schemeClr>
              </a:solidFill>
            </a:endParaRPr>
          </a:p>
        </p:txBody>
      </p:sp>
    </p:spTree>
    <p:extLst>
      <p:ext uri="{BB962C8B-B14F-4D97-AF65-F5344CB8AC3E}">
        <p14:creationId xmlns:p14="http://schemas.microsoft.com/office/powerpoint/2010/main" val="141888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2451" y="1066800"/>
            <a:ext cx="8973312" cy="5181600"/>
          </a:xfrm>
        </p:spPr>
        <p:txBody>
          <a:bodyPr>
            <a:normAutofit/>
          </a:bodyPr>
          <a:lstStyle/>
          <a:p>
            <a:r>
              <a:rPr lang="en-US" dirty="0" smtClean="0"/>
              <a:t>Thank you</a:t>
            </a:r>
            <a:br>
              <a:rPr lang="en-US" dirty="0" smtClean="0"/>
            </a:br>
            <a:r>
              <a:rPr lang="en-US" sz="2400" dirty="0" smtClean="0">
                <a:hlinkClick r:id="rId2"/>
              </a:rPr>
              <a:t>Prakash.LNS@mahindrasatyam.com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Tree>
    <p:extLst>
      <p:ext uri="{BB962C8B-B14F-4D97-AF65-F5344CB8AC3E}">
        <p14:creationId xmlns:p14="http://schemas.microsoft.com/office/powerpoint/2010/main" val="4250792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508001" y="685800"/>
            <a:ext cx="11385551" cy="492443"/>
          </a:xfrm>
        </p:spPr>
        <p:txBody>
          <a:bodyPr/>
          <a:lstStyle/>
          <a:p>
            <a:r>
              <a:rPr lang="en-US" dirty="0"/>
              <a:t>Actor</a:t>
            </a:r>
          </a:p>
        </p:txBody>
      </p:sp>
      <p:sp>
        <p:nvSpPr>
          <p:cNvPr id="488451" name="Rectangle 3"/>
          <p:cNvSpPr>
            <a:spLocks noGrp="1" noChangeArrowheads="1"/>
          </p:cNvSpPr>
          <p:nvPr>
            <p:ph idx="1"/>
          </p:nvPr>
        </p:nvSpPr>
        <p:spPr>
          <a:xfrm>
            <a:off x="508000" y="1295400"/>
            <a:ext cx="11385552" cy="830997"/>
          </a:xfrm>
        </p:spPr>
        <p:txBody>
          <a:bodyPr/>
          <a:lstStyle/>
          <a:p>
            <a:pPr lvl="1"/>
            <a:r>
              <a:rPr lang="en-US" dirty="0"/>
              <a:t>An actor is a role (a class), not an individual instance.</a:t>
            </a:r>
          </a:p>
          <a:p>
            <a:pPr lvl="1"/>
            <a:r>
              <a:rPr lang="en-US" dirty="0"/>
              <a:t>An actor must have some association with one or more use cases. </a:t>
            </a:r>
          </a:p>
          <a:p>
            <a:pPr lvl="1"/>
            <a:r>
              <a:rPr lang="en-US" dirty="0"/>
              <a:t>Although, an actor might not initiate a use case, he may communicate with a use case.</a:t>
            </a:r>
          </a:p>
        </p:txBody>
      </p:sp>
    </p:spTree>
    <p:extLst>
      <p:ext uri="{BB962C8B-B14F-4D97-AF65-F5344CB8AC3E}">
        <p14:creationId xmlns:p14="http://schemas.microsoft.com/office/powerpoint/2010/main" val="2286953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641600" y="533401"/>
            <a:ext cx="8432800" cy="585418"/>
          </a:xfrm>
          <a:noFill/>
          <a:ln/>
        </p:spPr>
        <p:txBody>
          <a:bodyPr wrap="square" lIns="92075" tIns="46038" rIns="92075" bIns="46038"/>
          <a:lstStyle/>
          <a:p>
            <a:r>
              <a:rPr lang="en-US" dirty="0"/>
              <a:t>Use case development –Actor guidelines</a:t>
            </a:r>
          </a:p>
        </p:txBody>
      </p:sp>
      <p:sp>
        <p:nvSpPr>
          <p:cNvPr id="453635" name="Rectangle 3"/>
          <p:cNvSpPr>
            <a:spLocks noGrp="1" noChangeArrowheads="1"/>
          </p:cNvSpPr>
          <p:nvPr>
            <p:ph idx="1"/>
          </p:nvPr>
        </p:nvSpPr>
        <p:spPr>
          <a:xfrm>
            <a:off x="430592" y="1117603"/>
            <a:ext cx="11355008" cy="4247959"/>
          </a:xfrm>
          <a:noFill/>
          <a:ln/>
        </p:spPr>
        <p:txBody>
          <a:bodyPr lIns="92075" tIns="46038" rIns="92075" bIns="46038"/>
          <a:lstStyle/>
          <a:p>
            <a:endParaRPr lang="en-US" b="1" dirty="0">
              <a:latin typeface="Times New Roman" pitchFamily="18" charset="0"/>
            </a:endParaRPr>
          </a:p>
          <a:p>
            <a:pPr lvl="1"/>
            <a:r>
              <a:rPr lang="en-US" dirty="0" smtClean="0"/>
              <a:t> Following </a:t>
            </a:r>
            <a:r>
              <a:rPr lang="en-US" dirty="0"/>
              <a:t>questions to be asked when identifying </a:t>
            </a:r>
            <a:r>
              <a:rPr lang="en-US" dirty="0" smtClean="0"/>
              <a:t>actors</a:t>
            </a:r>
          </a:p>
          <a:p>
            <a:pPr lvl="2"/>
            <a:r>
              <a:rPr lang="en-US" dirty="0" smtClean="0"/>
              <a:t>Which </a:t>
            </a:r>
            <a:r>
              <a:rPr lang="en-US" dirty="0"/>
              <a:t>user </a:t>
            </a:r>
            <a:r>
              <a:rPr lang="en-US" dirty="0" smtClean="0"/>
              <a:t>groups </a:t>
            </a:r>
          </a:p>
          <a:p>
            <a:pPr lvl="3"/>
            <a:r>
              <a:rPr lang="en-US" dirty="0" smtClean="0"/>
              <a:t>Are </a:t>
            </a:r>
            <a:r>
              <a:rPr lang="en-US" dirty="0"/>
              <a:t>supported by the system to perform their </a:t>
            </a:r>
            <a:r>
              <a:rPr lang="en-US" dirty="0" smtClean="0"/>
              <a:t>work?</a:t>
            </a:r>
          </a:p>
          <a:p>
            <a:pPr lvl="3"/>
            <a:r>
              <a:rPr lang="en-US" dirty="0" smtClean="0"/>
              <a:t>Execute </a:t>
            </a:r>
            <a:r>
              <a:rPr lang="en-US" dirty="0"/>
              <a:t>the system’s main </a:t>
            </a:r>
            <a:r>
              <a:rPr lang="en-US" dirty="0" smtClean="0"/>
              <a:t>functions?</a:t>
            </a:r>
          </a:p>
          <a:p>
            <a:pPr lvl="3"/>
            <a:r>
              <a:rPr lang="en-US" dirty="0" smtClean="0"/>
              <a:t>Perform </a:t>
            </a:r>
            <a:r>
              <a:rPr lang="en-US" dirty="0"/>
              <a:t>secondary functions -such as maintenance and </a:t>
            </a:r>
            <a:r>
              <a:rPr lang="en-US" dirty="0" smtClean="0"/>
              <a:t>administration?</a:t>
            </a:r>
          </a:p>
          <a:p>
            <a:pPr lvl="3"/>
            <a:r>
              <a:rPr lang="en-US" dirty="0" smtClean="0"/>
              <a:t>With </a:t>
            </a:r>
            <a:r>
              <a:rPr lang="en-US" dirty="0"/>
              <a:t>what external SW/HW the system will </a:t>
            </a:r>
            <a:r>
              <a:rPr lang="en-US" dirty="0" smtClean="0"/>
              <a:t>interact</a:t>
            </a:r>
          </a:p>
          <a:p>
            <a:pPr marL="571500" lvl="3" indent="0">
              <a:buNone/>
            </a:pPr>
            <a:r>
              <a:rPr lang="en-US" dirty="0"/>
              <a:t> </a:t>
            </a:r>
          </a:p>
          <a:p>
            <a:pPr lvl="1"/>
            <a:r>
              <a:rPr lang="en-US" dirty="0"/>
              <a:t>Identify Scenarios: A scenario is single feature of the system in single actor’s view </a:t>
            </a:r>
            <a:r>
              <a:rPr lang="en-US" dirty="0" smtClean="0"/>
              <a:t>point.</a:t>
            </a:r>
          </a:p>
          <a:p>
            <a:pPr lvl="2"/>
            <a:r>
              <a:rPr lang="en-US" dirty="0" smtClean="0"/>
              <a:t>Scenarios </a:t>
            </a:r>
            <a:r>
              <a:rPr lang="en-US" dirty="0"/>
              <a:t>captures concrete event rather than general/ complete </a:t>
            </a:r>
            <a:r>
              <a:rPr lang="en-US" dirty="0" smtClean="0"/>
              <a:t>description</a:t>
            </a:r>
          </a:p>
          <a:p>
            <a:pPr lvl="2"/>
            <a:r>
              <a:rPr lang="en-US" dirty="0" smtClean="0"/>
              <a:t>Or</a:t>
            </a:r>
            <a:r>
              <a:rPr lang="en-US" dirty="0"/>
              <a:t>, in the case of a new system, what users will be doing with the system</a:t>
            </a:r>
            <a:r>
              <a:rPr lang="en-US" dirty="0" smtClean="0"/>
              <a:t>?</a:t>
            </a:r>
          </a:p>
          <a:p>
            <a:pPr lvl="2">
              <a:buNone/>
            </a:pPr>
            <a:endParaRPr lang="en-US" dirty="0" smtClean="0"/>
          </a:p>
          <a:p>
            <a:pPr lvl="1"/>
            <a:r>
              <a:rPr lang="en-US" dirty="0" smtClean="0"/>
              <a:t>Use cases focus on the behavior of the system from an external point of view </a:t>
            </a:r>
          </a:p>
          <a:p>
            <a:pPr lvl="2"/>
            <a:r>
              <a:rPr lang="en-US" dirty="0" smtClean="0"/>
              <a:t>Identification of actors and use cases leads to definition of system boundaries (tasks accomplished by the system and tasks accomplished by its environment)</a:t>
            </a:r>
            <a:endParaRPr lang="en-US" dirty="0"/>
          </a:p>
        </p:txBody>
      </p:sp>
    </p:spTree>
    <p:extLst>
      <p:ext uri="{BB962C8B-B14F-4D97-AF65-F5344CB8AC3E}">
        <p14:creationId xmlns:p14="http://schemas.microsoft.com/office/powerpoint/2010/main" val="376981378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3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3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36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36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36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36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363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36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36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363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363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536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1930400" y="713707"/>
            <a:ext cx="9144000" cy="585418"/>
          </a:xfrm>
          <a:noFill/>
          <a:ln/>
        </p:spPr>
        <p:txBody>
          <a:bodyPr wrap="square" lIns="92075" tIns="46038" rIns="92075" bIns="46038"/>
          <a:lstStyle/>
          <a:p>
            <a:r>
              <a:rPr lang="en-US" dirty="0" smtClean="0"/>
              <a:t>Effective Use </a:t>
            </a:r>
            <a:r>
              <a:rPr lang="en-US" dirty="0"/>
              <a:t>case </a:t>
            </a:r>
            <a:r>
              <a:rPr lang="en-US" dirty="0" smtClean="0"/>
              <a:t>development –Guide lines</a:t>
            </a:r>
            <a:endParaRPr lang="en-US" dirty="0"/>
          </a:p>
        </p:txBody>
      </p:sp>
      <p:sp>
        <p:nvSpPr>
          <p:cNvPr id="453635" name="Rectangle 3"/>
          <p:cNvSpPr>
            <a:spLocks noGrp="1" noChangeArrowheads="1"/>
          </p:cNvSpPr>
          <p:nvPr>
            <p:ph idx="1"/>
          </p:nvPr>
        </p:nvSpPr>
        <p:spPr>
          <a:xfrm>
            <a:off x="430592" y="1117602"/>
            <a:ext cx="11355008" cy="4247959"/>
          </a:xfrm>
          <a:noFill/>
          <a:ln/>
        </p:spPr>
        <p:txBody>
          <a:bodyPr lIns="92075" tIns="46038" rIns="92075" bIns="46038"/>
          <a:lstStyle/>
          <a:p>
            <a:endParaRPr lang="en-US" b="1" dirty="0">
              <a:latin typeface="Times New Roman" pitchFamily="18" charset="0"/>
            </a:endParaRPr>
          </a:p>
          <a:p>
            <a:pPr lvl="1"/>
            <a:r>
              <a:rPr lang="en-US" dirty="0" smtClean="0"/>
              <a:t> Use case should be named with verb (Ex. Report Emergency)</a:t>
            </a:r>
          </a:p>
          <a:p>
            <a:pPr lvl="1"/>
            <a:endParaRPr lang="en-US" dirty="0" smtClean="0"/>
          </a:p>
          <a:p>
            <a:pPr lvl="1"/>
            <a:r>
              <a:rPr lang="en-US" dirty="0" smtClean="0"/>
              <a:t>Actor should be named with a noun phrase (Ex. Administrator, Dispatcher)</a:t>
            </a:r>
          </a:p>
          <a:p>
            <a:pPr lvl="1"/>
            <a:endParaRPr lang="en-US" dirty="0" smtClean="0"/>
          </a:p>
          <a:p>
            <a:pPr lvl="1"/>
            <a:r>
              <a:rPr lang="en-US" dirty="0" smtClean="0"/>
              <a:t>Boundary of the system should be clearly distinguished</a:t>
            </a:r>
          </a:p>
          <a:p>
            <a:pPr lvl="2"/>
            <a:r>
              <a:rPr lang="en-US" dirty="0" smtClean="0"/>
              <a:t>Identify steps accomplished by actor</a:t>
            </a:r>
          </a:p>
          <a:p>
            <a:pPr lvl="2"/>
            <a:r>
              <a:rPr lang="en-US" dirty="0" smtClean="0"/>
              <a:t>Identify steps accomplished by system</a:t>
            </a:r>
          </a:p>
          <a:p>
            <a:pPr lvl="2"/>
            <a:endParaRPr lang="en-US" dirty="0"/>
          </a:p>
          <a:p>
            <a:pPr lvl="1"/>
            <a:r>
              <a:rPr lang="en-US" dirty="0" smtClean="0"/>
              <a:t>An use case should describe complete transaction</a:t>
            </a:r>
          </a:p>
          <a:p>
            <a:pPr lvl="2"/>
            <a:r>
              <a:rPr lang="en-US" dirty="0" err="1" smtClean="0"/>
              <a:t>ReportEmergency</a:t>
            </a:r>
            <a:r>
              <a:rPr lang="en-US" dirty="0" smtClean="0"/>
              <a:t> – describes all the steps between initiating emergency reporting and receiving an acknowledgement</a:t>
            </a:r>
          </a:p>
          <a:p>
            <a:pPr lvl="2">
              <a:buNone/>
            </a:pPr>
            <a:endParaRPr lang="en-US" dirty="0" smtClean="0"/>
          </a:p>
          <a:p>
            <a:pPr lvl="1"/>
            <a:r>
              <a:rPr lang="en-US" dirty="0" smtClean="0"/>
              <a:t>Use cases </a:t>
            </a:r>
            <a:r>
              <a:rPr lang="en-US" dirty="0"/>
              <a:t> </a:t>
            </a:r>
            <a:r>
              <a:rPr lang="en-US" dirty="0" smtClean="0"/>
              <a:t>should not describe the user interface of the system –menu button etc. </a:t>
            </a:r>
          </a:p>
          <a:p>
            <a:pPr lvl="1"/>
            <a:r>
              <a:rPr lang="en-US" dirty="0" smtClean="0"/>
              <a:t>Use extend relationships to decompose a bigger use case into smaller ones</a:t>
            </a:r>
            <a:endParaRPr lang="en-US" dirty="0"/>
          </a:p>
        </p:txBody>
      </p:sp>
    </p:spTree>
    <p:extLst>
      <p:ext uri="{BB962C8B-B14F-4D97-AF65-F5344CB8AC3E}">
        <p14:creationId xmlns:p14="http://schemas.microsoft.com/office/powerpoint/2010/main" val="115394048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3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36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36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36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363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363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36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5363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536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41867" y="240691"/>
            <a:ext cx="10363200" cy="585418"/>
          </a:xfrm>
          <a:noFill/>
          <a:ln/>
        </p:spPr>
        <p:txBody>
          <a:bodyPr lIns="92075" tIns="46038" rIns="92075" bIns="46038" anchor="ctr"/>
          <a:lstStyle/>
          <a:p>
            <a:r>
              <a:rPr lang="en-US"/>
              <a:t>Use-Case Diagram (Con’t)</a:t>
            </a:r>
          </a:p>
        </p:txBody>
      </p:sp>
      <p:graphicFrame>
        <p:nvGraphicFramePr>
          <p:cNvPr id="63491" name="Object 3"/>
          <p:cNvGraphicFramePr>
            <a:graphicFrameLocks/>
          </p:cNvGraphicFramePr>
          <p:nvPr>
            <p:extLst>
              <p:ext uri="{D42A27DB-BD31-4B8C-83A1-F6EECF244321}">
                <p14:modId xmlns:p14="http://schemas.microsoft.com/office/powerpoint/2010/main" val="813276797"/>
              </p:ext>
            </p:extLst>
          </p:nvPr>
        </p:nvGraphicFramePr>
        <p:xfrm>
          <a:off x="3251200" y="3429000"/>
          <a:ext cx="5672667" cy="3049588"/>
        </p:xfrm>
        <a:graphic>
          <a:graphicData uri="http://schemas.openxmlformats.org/presentationml/2006/ole">
            <mc:AlternateContent xmlns:mc="http://schemas.openxmlformats.org/markup-compatibility/2006">
              <mc:Choice xmlns:v="urn:schemas-microsoft-com:vml" Requires="v">
                <p:oleObj spid="_x0000_s1034" name="VISIO" r:id="rId4" imgW="4254480" imgH="3049560" progId="">
                  <p:embed/>
                </p:oleObj>
              </mc:Choice>
              <mc:Fallback>
                <p:oleObj name="VISIO" r:id="rId4" imgW="4254480" imgH="30495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3429000"/>
                        <a:ext cx="5672667"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Rectangle 4"/>
          <p:cNvSpPr>
            <a:spLocks noGrp="1" noChangeArrowheads="1"/>
          </p:cNvSpPr>
          <p:nvPr>
            <p:ph type="body" idx="1"/>
          </p:nvPr>
        </p:nvSpPr>
        <p:spPr>
          <a:xfrm>
            <a:off x="1016000" y="1219200"/>
            <a:ext cx="10363200" cy="1200971"/>
          </a:xfrm>
          <a:noFill/>
          <a:ln/>
        </p:spPr>
        <p:txBody>
          <a:bodyPr lIns="92075" tIns="46038" rIns="92075" bIns="46038"/>
          <a:lstStyle/>
          <a:p>
            <a:r>
              <a:rPr lang="en-US" sz="2400"/>
              <a:t>A use-case diagram is a graph of actors, a set of use cases enclosed by a system boundary, communication (participation) associations between the actors and the use cases, and generalization among the use cases.</a:t>
            </a:r>
          </a:p>
        </p:txBody>
      </p:sp>
      <p:sp>
        <p:nvSpPr>
          <p:cNvPr id="3" name="TextBox 2"/>
          <p:cNvSpPr txBox="1"/>
          <p:nvPr/>
        </p:nvSpPr>
        <p:spPr>
          <a:xfrm>
            <a:off x="3657601" y="4087091"/>
            <a:ext cx="801501"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200" dirty="0" smtClean="0">
                <a:latin typeface="+mj-lt"/>
              </a:rPr>
              <a:t>&lt;&lt;initiate&gt;&gt;</a:t>
            </a:r>
          </a:p>
        </p:txBody>
      </p:sp>
      <p:sp>
        <p:nvSpPr>
          <p:cNvPr id="7" name="TextBox 6"/>
          <p:cNvSpPr txBox="1"/>
          <p:nvPr/>
        </p:nvSpPr>
        <p:spPr>
          <a:xfrm>
            <a:off x="7112001" y="4239491"/>
            <a:ext cx="1065997"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200" dirty="0" smtClean="0">
                <a:latin typeface="+mj-lt"/>
              </a:rPr>
              <a:t>&lt;&lt;participate&gt;&gt;</a:t>
            </a:r>
          </a:p>
        </p:txBody>
      </p:sp>
    </p:spTree>
    <p:extLst>
      <p:ext uri="{BB962C8B-B14F-4D97-AF65-F5344CB8AC3E}">
        <p14:creationId xmlns:p14="http://schemas.microsoft.com/office/powerpoint/2010/main" val="270890718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41867" y="240691"/>
            <a:ext cx="10363200" cy="585418"/>
          </a:xfrm>
          <a:noFill/>
          <a:ln/>
        </p:spPr>
        <p:txBody>
          <a:bodyPr lIns="92075" tIns="46038" rIns="92075" bIns="46038" anchor="ctr"/>
          <a:lstStyle/>
          <a:p>
            <a:r>
              <a:rPr lang="en-US"/>
              <a:t>Actor Notations</a:t>
            </a:r>
          </a:p>
        </p:txBody>
      </p:sp>
      <p:sp>
        <p:nvSpPr>
          <p:cNvPr id="65539" name="Rectangle 3"/>
          <p:cNvSpPr>
            <a:spLocks noGrp="1" noChangeArrowheads="1"/>
          </p:cNvSpPr>
          <p:nvPr>
            <p:ph type="body" idx="1"/>
          </p:nvPr>
        </p:nvSpPr>
        <p:spPr>
          <a:xfrm>
            <a:off x="914400" y="1295400"/>
            <a:ext cx="10363200" cy="523862"/>
          </a:xfrm>
          <a:noFill/>
          <a:ln/>
        </p:spPr>
        <p:txBody>
          <a:bodyPr lIns="92075" tIns="46038" rIns="92075" bIns="46038"/>
          <a:lstStyle/>
          <a:p>
            <a:r>
              <a:rPr lang="en-US" sz="2800"/>
              <a:t>The three representations of an actor are equivalent.</a:t>
            </a:r>
          </a:p>
        </p:txBody>
      </p:sp>
      <p:graphicFrame>
        <p:nvGraphicFramePr>
          <p:cNvPr id="65540" name="Object 4"/>
          <p:cNvGraphicFramePr>
            <a:graphicFrameLocks/>
          </p:cNvGraphicFramePr>
          <p:nvPr/>
        </p:nvGraphicFramePr>
        <p:xfrm>
          <a:off x="1430867" y="3022600"/>
          <a:ext cx="9965267" cy="1409700"/>
        </p:xfrm>
        <a:graphic>
          <a:graphicData uri="http://schemas.openxmlformats.org/presentationml/2006/ole">
            <mc:AlternateContent xmlns:mc="http://schemas.openxmlformats.org/markup-compatibility/2006">
              <mc:Choice xmlns:v="urn:schemas-microsoft-com:vml" Requires="v">
                <p:oleObj spid="_x0000_s2058" name="VISIO" r:id="rId4" imgW="7473600" imgH="1409400" progId="">
                  <p:embed/>
                </p:oleObj>
              </mc:Choice>
              <mc:Fallback>
                <p:oleObj name="VISIO" r:id="rId4" imgW="7473600" imgH="14094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867" y="3022600"/>
                        <a:ext cx="9965267"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66539342"/>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508001" y="685800"/>
            <a:ext cx="11379199" cy="585418"/>
          </a:xfrm>
          <a:noFill/>
          <a:ln/>
        </p:spPr>
        <p:txBody>
          <a:bodyPr wrap="square" lIns="92075" tIns="46038" rIns="92075" bIns="46038"/>
          <a:lstStyle/>
          <a:p>
            <a:r>
              <a:rPr lang="en-US" dirty="0" smtClean="0"/>
              <a:t>Communication relationships</a:t>
            </a:r>
            <a:endParaRPr lang="en-US" dirty="0"/>
          </a:p>
        </p:txBody>
      </p:sp>
      <p:sp>
        <p:nvSpPr>
          <p:cNvPr id="474115" name="Rectangle 3"/>
          <p:cNvSpPr>
            <a:spLocks noGrp="1" noChangeArrowheads="1"/>
          </p:cNvSpPr>
          <p:nvPr>
            <p:ph idx="1"/>
          </p:nvPr>
        </p:nvSpPr>
        <p:spPr>
          <a:xfrm>
            <a:off x="508000" y="1257637"/>
            <a:ext cx="11277600" cy="4801957"/>
          </a:xfrm>
          <a:noFill/>
          <a:ln/>
        </p:spPr>
        <p:txBody>
          <a:bodyPr lIns="92075" tIns="46038" rIns="92075" bIns="46038"/>
          <a:lstStyle/>
          <a:p>
            <a:pPr lvl="1"/>
            <a:r>
              <a:rPr lang="en-US" dirty="0" smtClean="0"/>
              <a:t>Communication relationships between actors and use cases captures flow of information during the use case.</a:t>
            </a:r>
          </a:p>
          <a:p>
            <a:pPr lvl="1"/>
            <a:endParaRPr lang="en-US" dirty="0" smtClean="0"/>
          </a:p>
          <a:p>
            <a:pPr lvl="2"/>
            <a:r>
              <a:rPr lang="en-US" dirty="0" smtClean="0"/>
              <a:t>&lt;&lt;initiate&gt;&gt; stereo type denotes initiation of use case</a:t>
            </a:r>
          </a:p>
          <a:p>
            <a:pPr lvl="2"/>
            <a:endParaRPr lang="en-US" dirty="0" smtClean="0"/>
          </a:p>
          <a:p>
            <a:pPr lvl="2"/>
            <a:r>
              <a:rPr lang="en-US" dirty="0" smtClean="0"/>
              <a:t>&lt;&lt;participate&gt;&gt; stereo type denotes  an actor communicates with the use case and </a:t>
            </a:r>
            <a:r>
              <a:rPr lang="en-US" i="1" dirty="0" smtClean="0">
                <a:solidFill>
                  <a:srgbClr val="FF3300"/>
                </a:solidFill>
              </a:rPr>
              <a:t>did not initiate the same</a:t>
            </a:r>
          </a:p>
          <a:p>
            <a:pPr lvl="2"/>
            <a:endParaRPr lang="en-US" i="1" dirty="0" smtClean="0">
              <a:solidFill>
                <a:srgbClr val="FF3300"/>
              </a:solidFill>
            </a:endParaRPr>
          </a:p>
          <a:p>
            <a:pPr lvl="2"/>
            <a:r>
              <a:rPr lang="en-US" dirty="0" smtClean="0"/>
              <a:t>&lt;&lt;extend&gt;&gt;  An use case extends another use case  if the extended use case may include the behavior of the extension under certain conditions.</a:t>
            </a:r>
          </a:p>
          <a:p>
            <a:pPr lvl="3"/>
            <a:r>
              <a:rPr lang="en-US" dirty="0" smtClean="0"/>
              <a:t>Used for separation of exceptional and optional use cases</a:t>
            </a:r>
          </a:p>
          <a:p>
            <a:pPr lvl="3"/>
            <a:r>
              <a:rPr lang="en-US" dirty="0" smtClean="0"/>
              <a:t>Both extended use case and extensions are complete  use cases  </a:t>
            </a:r>
          </a:p>
          <a:p>
            <a:pPr lvl="3"/>
            <a:r>
              <a:rPr lang="en-US" dirty="0" smtClean="0"/>
              <a:t>Ex: </a:t>
            </a:r>
            <a:r>
              <a:rPr lang="en-US" dirty="0" err="1" smtClean="0"/>
              <a:t>FieldOfficer</a:t>
            </a:r>
            <a:r>
              <a:rPr lang="en-US" dirty="0" smtClean="0"/>
              <a:t>     </a:t>
            </a:r>
          </a:p>
          <a:p>
            <a:pPr lvl="3">
              <a:buNone/>
            </a:pPr>
            <a:r>
              <a:rPr lang="en-US" dirty="0"/>
              <a:t> </a:t>
            </a:r>
            <a:r>
              <a:rPr lang="en-US" dirty="0" smtClean="0"/>
              <a:t>                      </a:t>
            </a:r>
            <a:r>
              <a:rPr lang="en-US" dirty="0" err="1" smtClean="0"/>
              <a:t>ReportEmergency</a:t>
            </a:r>
            <a:r>
              <a:rPr lang="en-US" dirty="0" smtClean="0"/>
              <a:t>     </a:t>
            </a:r>
            <a:r>
              <a:rPr lang="en-US" dirty="0" smtClean="0">
                <a:sym typeface="Wingdings" pitchFamily="2" charset="2"/>
              </a:rPr>
              <a:t> </a:t>
            </a:r>
            <a:r>
              <a:rPr lang="en-US" dirty="0" smtClean="0"/>
              <a:t>&lt;&lt;extends&gt; </a:t>
            </a:r>
            <a:r>
              <a:rPr lang="en-US" dirty="0" err="1" smtClean="0"/>
              <a:t>ConnectionDown</a:t>
            </a:r>
            <a:r>
              <a:rPr lang="en-US" dirty="0" smtClean="0"/>
              <a:t> </a:t>
            </a:r>
          </a:p>
          <a:p>
            <a:pPr lvl="3">
              <a:buNone/>
            </a:pPr>
            <a:endParaRPr lang="en-US" i="1" dirty="0" smtClean="0">
              <a:solidFill>
                <a:srgbClr val="FF3300"/>
              </a:solidFill>
            </a:endParaRPr>
          </a:p>
          <a:p>
            <a:pPr lvl="2"/>
            <a:r>
              <a:rPr lang="en-US" dirty="0" smtClean="0"/>
              <a:t>&lt;&lt;include&gt;&gt; </a:t>
            </a:r>
            <a:r>
              <a:rPr lang="en-US" dirty="0" err="1" smtClean="0"/>
              <a:t>Redundencies</a:t>
            </a:r>
            <a:r>
              <a:rPr lang="en-US" dirty="0" smtClean="0"/>
              <a:t> among use cases can be factored out</a:t>
            </a:r>
          </a:p>
          <a:p>
            <a:pPr lvl="3"/>
            <a:r>
              <a:rPr lang="en-US" dirty="0" smtClean="0"/>
              <a:t>Ex. </a:t>
            </a:r>
            <a:r>
              <a:rPr lang="en-US" dirty="0" err="1" smtClean="0"/>
              <a:t>openIncident</a:t>
            </a:r>
            <a:r>
              <a:rPr lang="en-US" dirty="0" smtClean="0"/>
              <a:t> </a:t>
            </a:r>
            <a:r>
              <a:rPr lang="en-US" dirty="0" smtClean="0">
                <a:sym typeface="Wingdings" pitchFamily="2" charset="2"/>
              </a:rPr>
              <a:t> &lt;&lt;include&gt;&gt; </a:t>
            </a:r>
            <a:r>
              <a:rPr lang="en-US" dirty="0" err="1" smtClean="0">
                <a:sym typeface="Wingdings" pitchFamily="2" charset="2"/>
              </a:rPr>
              <a:t>viewMap</a:t>
            </a:r>
            <a:endParaRPr lang="en-US" b="1" dirty="0">
              <a:latin typeface="Times New Roman" pitchFamily="18" charset="0"/>
            </a:endParaRPr>
          </a:p>
        </p:txBody>
      </p:sp>
    </p:spTree>
    <p:extLst>
      <p:ext uri="{BB962C8B-B14F-4D97-AF65-F5344CB8AC3E}">
        <p14:creationId xmlns:p14="http://schemas.microsoft.com/office/powerpoint/2010/main" val="191289202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7411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411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4115">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41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210" name="Object 2"/>
          <p:cNvGraphicFramePr>
            <a:graphicFrameLocks/>
          </p:cNvGraphicFramePr>
          <p:nvPr>
            <p:extLst>
              <p:ext uri="{D42A27DB-BD31-4B8C-83A1-F6EECF244321}">
                <p14:modId xmlns:p14="http://schemas.microsoft.com/office/powerpoint/2010/main" val="2659968406"/>
              </p:ext>
            </p:extLst>
          </p:nvPr>
        </p:nvGraphicFramePr>
        <p:xfrm>
          <a:off x="508000" y="1219200"/>
          <a:ext cx="11074400" cy="4648200"/>
        </p:xfrm>
        <a:graphic>
          <a:graphicData uri="http://schemas.openxmlformats.org/presentationml/2006/ole">
            <mc:AlternateContent xmlns:mc="http://schemas.openxmlformats.org/markup-compatibility/2006">
              <mc:Choice xmlns:v="urn:schemas-microsoft-com:vml" Requires="v">
                <p:oleObj spid="_x0000_s3082" name="VISIO" r:id="rId4" imgW="8316720" imgH="5727600" progId="">
                  <p:embed/>
                </p:oleObj>
              </mc:Choice>
              <mc:Fallback>
                <p:oleObj name="VISIO" r:id="rId4" imgW="8316720" imgH="57276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219200"/>
                        <a:ext cx="11074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1625600" y="2133601"/>
            <a:ext cx="1205458"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&lt;&lt;initiate&gt;&gt;</a:t>
            </a:r>
            <a:endParaRPr lang="en-IN" dirty="0" smtClean="0">
              <a:latin typeface="+mj-lt"/>
            </a:endParaRPr>
          </a:p>
        </p:txBody>
      </p:sp>
      <p:sp>
        <p:nvSpPr>
          <p:cNvPr id="5" name="TextBox 4"/>
          <p:cNvSpPr txBox="1"/>
          <p:nvPr/>
        </p:nvSpPr>
        <p:spPr>
          <a:xfrm>
            <a:off x="7924800" y="1600201"/>
            <a:ext cx="2946400"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&lt;&lt; participate &gt;&gt;</a:t>
            </a:r>
            <a:endParaRPr lang="en-IN" dirty="0" smtClean="0">
              <a:latin typeface="+mj-lt"/>
            </a:endParaRPr>
          </a:p>
        </p:txBody>
      </p:sp>
      <p:sp>
        <p:nvSpPr>
          <p:cNvPr id="6" name="TextBox 5"/>
          <p:cNvSpPr txBox="1"/>
          <p:nvPr/>
        </p:nvSpPr>
        <p:spPr>
          <a:xfrm>
            <a:off x="3854932" y="2563000"/>
            <a:ext cx="1346522"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&lt;&lt;extends&gt;&gt;</a:t>
            </a:r>
            <a:endParaRPr lang="en-IN" dirty="0" smtClean="0">
              <a:latin typeface="+mj-lt"/>
            </a:endParaRPr>
          </a:p>
        </p:txBody>
      </p:sp>
      <p:sp>
        <p:nvSpPr>
          <p:cNvPr id="7" name="TextBox 6"/>
          <p:cNvSpPr txBox="1"/>
          <p:nvPr/>
        </p:nvSpPr>
        <p:spPr>
          <a:xfrm>
            <a:off x="8500319" y="2017540"/>
            <a:ext cx="1269578"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&lt;&lt;include&gt;&gt;</a:t>
            </a:r>
            <a:endParaRPr lang="en-IN" dirty="0" smtClean="0">
              <a:latin typeface="+mj-lt"/>
            </a:endParaRPr>
          </a:p>
        </p:txBody>
      </p:sp>
    </p:spTree>
    <p:extLst>
      <p:ext uri="{BB962C8B-B14F-4D97-AF65-F5344CB8AC3E}">
        <p14:creationId xmlns:p14="http://schemas.microsoft.com/office/powerpoint/2010/main" val="1516217516"/>
      </p:ext>
    </p:extLst>
  </p:cSld>
  <p:clrMapOvr>
    <a:masterClrMapping/>
  </p:clrMapOvr>
  <p:transition>
    <p:pull dir="u"/>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www.w3.org/XML/1998/namespace"/>
    <ds:schemaRef ds:uri="fcfb129d-2c4d-4bcd-afb5-a92980dfa96d"/>
    <ds:schemaRef ds:uri="http://schemas.microsoft.com/office/2006/documentManagement/types"/>
    <ds:schemaRef ds:uri="http://purl.org/dc/terms/"/>
    <ds:schemaRef ds:uri="http://schemas.microsoft.com/sharepoint/v3"/>
    <ds:schemaRef ds:uri="http://schemas.microsoft.com/office/2006/metadata/properties"/>
    <ds:schemaRef ds:uri="http://schemas.microsoft.com/office/infopath/2007/PartnerControls"/>
    <ds:schemaRef ds:uri="b6ae8028-3361-4878-ad09-deb2e128b95c"/>
    <ds:schemaRef ds:uri="http://purl.org/dc/elements/1.1/"/>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1542</Words>
  <Application>Microsoft Office PowerPoint</Application>
  <PresentationFormat>Custom</PresentationFormat>
  <Paragraphs>254</Paragraphs>
  <Slides>20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Tech Mahindra Powerpoint Template</vt:lpstr>
      <vt:lpstr>VISIO</vt:lpstr>
      <vt:lpstr>Software Engineering    Day 2  ELITE </vt:lpstr>
      <vt:lpstr>PowerPoint Presentation</vt:lpstr>
      <vt:lpstr>Actor</vt:lpstr>
      <vt:lpstr>Use case development –Actor guidelines</vt:lpstr>
      <vt:lpstr>Effective Use case development –Guide lines</vt:lpstr>
      <vt:lpstr>Use-Case Diagram (Con’t)</vt:lpstr>
      <vt:lpstr>Actor Notations</vt:lpstr>
      <vt:lpstr>Communication relationships</vt:lpstr>
      <vt:lpstr>PowerPoint Presentation</vt:lpstr>
      <vt:lpstr>PowerPoint Presentation</vt:lpstr>
      <vt:lpstr> </vt:lpstr>
      <vt:lpstr> </vt:lpstr>
      <vt:lpstr>Use case –Actor participation</vt:lpstr>
      <vt:lpstr> </vt:lpstr>
      <vt:lpstr> </vt:lpstr>
      <vt:lpstr> </vt:lpstr>
      <vt:lpstr> </vt:lpstr>
      <vt:lpstr> </vt:lpstr>
      <vt:lpstr>PowerPoint Presentation</vt:lpstr>
      <vt:lpstr>Thank you Prakash.LNS@mahindrasatyam.com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2016-07-19T07:09:46Z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