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4" r:id="rId3"/>
    <p:sldId id="266" r:id="rId4"/>
    <p:sldId id="267" r:id="rId5"/>
    <p:sldId id="268" r:id="rId6"/>
    <p:sldId id="269" r:id="rId7"/>
    <p:sldId id="270" r:id="rId8"/>
    <p:sldId id="271" r:id="rId9"/>
    <p:sldId id="272" r:id="rId10"/>
    <p:sldId id="273"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www.figma.com/file/Lg9LLXZEfLwHGzFYXFUuiY/Untitled?type=design&amp;node-id=0%3A1&amp;mode=design&amp;t=sDfpOLOQToDRAK5v-1%20" TargetMode="External"/><Relationship Id="rId4" Type="http://schemas.openxmlformats.org/officeDocument/2006/relationships/hyperlink" Target="https://github.com/r3tr056/ecolens_api" TargetMode="External"/><Relationship Id="rId3" Type="http://schemas.openxmlformats.org/officeDocument/2006/relationships/hyperlink" Target="https://github.com/r3tr056/ecolens_ml" TargetMode="External"/><Relationship Id="rId2" Type="http://schemas.openxmlformats.org/officeDocument/2006/relationships/hyperlink" Target="https://github.com/akash85246/ecoView" TargetMode="Externa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Freeform 5"/>
          <p:cNvSpPr/>
          <p:nvPr/>
        </p:nvSpPr>
        <p:spPr>
          <a:xfrm>
            <a:off x="10249535" y="0"/>
            <a:ext cx="4380865" cy="8230235"/>
          </a:xfrm>
          <a:custGeom>
            <a:avLst/>
            <a:gdLst>
              <a:gd name="adj" fmla="val 50000"/>
              <a:gd name="maxAdj" fmla="*/ 100000 w ss"/>
              <a:gd name="a" fmla="pin 0 adj maxAdj"/>
              <a:gd name="x1" fmla="*/ ss a 100000"/>
              <a:gd name="x2" fmla="+- r 0 x1"/>
              <a:gd name="x3" fmla="*/ x2 1 2"/>
              <a:gd name="dx" fmla="+- x2 0 x1"/>
              <a:gd name="il" fmla="?: dx x1 l"/>
              <a:gd name="ir" fmla="?: dx x2 r"/>
            </a:gdLst>
            <a:ahLst/>
            <a:cxnLst>
              <a:cxn ang="3">
                <a:pos x="x3" y="t"/>
              </a:cxn>
              <a:cxn ang="cd2">
                <a:pos x="x1" y="vc"/>
              </a:cxn>
              <a:cxn ang="cd4">
                <a:pos x="x3" y="b"/>
              </a:cxn>
              <a:cxn ang="0">
                <a:pos x="r" y="vc"/>
              </a:cxn>
            </a:cxnLst>
            <a:rect l="l" t="t" r="r" b="b"/>
            <a:pathLst>
              <a:path w="6899" h="12569">
                <a:moveTo>
                  <a:pt x="0" y="0"/>
                </a:moveTo>
                <a:lnTo>
                  <a:pt x="6899" y="0"/>
                </a:lnTo>
                <a:lnTo>
                  <a:pt x="6899" y="12569"/>
                </a:lnTo>
                <a:lnTo>
                  <a:pt x="0" y="12569"/>
                </a:lnTo>
                <a:lnTo>
                  <a:pt x="6479" y="6285"/>
                </a:lnTo>
                <a:lnTo>
                  <a:pt x="0" y="0"/>
                </a:lnTo>
                <a:close/>
              </a:path>
            </a:pathLst>
          </a:cu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p>
        </p:txBody>
      </p:sp>
      <p:sp>
        <p:nvSpPr>
          <p:cNvPr id="11" name="Chevron 10"/>
          <p:cNvSpPr/>
          <p:nvPr/>
        </p:nvSpPr>
        <p:spPr>
          <a:xfrm>
            <a:off x="5751195" y="0"/>
            <a:ext cx="8564880" cy="8229600"/>
          </a:xfrm>
          <a:prstGeom prst="chevr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Pentagon 12"/>
          <p:cNvSpPr/>
          <p:nvPr/>
        </p:nvSpPr>
        <p:spPr>
          <a:xfrm>
            <a:off x="0" y="-635"/>
            <a:ext cx="11132185" cy="8230235"/>
          </a:xfrm>
          <a:prstGeom prst="homePlat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Freeform 13"/>
          <p:cNvSpPr/>
          <p:nvPr/>
        </p:nvSpPr>
        <p:spPr>
          <a:xfrm>
            <a:off x="0" y="-635"/>
            <a:ext cx="8121650" cy="8230235"/>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12790" h="12961">
                <a:moveTo>
                  <a:pt x="0" y="0"/>
                </a:moveTo>
                <a:lnTo>
                  <a:pt x="6310" y="0"/>
                </a:lnTo>
                <a:lnTo>
                  <a:pt x="12790" y="6481"/>
                </a:lnTo>
                <a:lnTo>
                  <a:pt x="6310" y="12961"/>
                </a:lnTo>
                <a:lnTo>
                  <a:pt x="0" y="12961"/>
                </a:lnTo>
                <a:lnTo>
                  <a:pt x="0" y="0"/>
                </a:ln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p>
        </p:txBody>
      </p:sp>
      <p:sp>
        <p:nvSpPr>
          <p:cNvPr id="18" name="Freeform 17"/>
          <p:cNvSpPr/>
          <p:nvPr/>
        </p:nvSpPr>
        <p:spPr>
          <a:xfrm>
            <a:off x="-635" y="3070225"/>
            <a:ext cx="6650990" cy="1479550"/>
          </a:xfrm>
          <a:custGeom>
            <a:avLst/>
            <a:gdLst>
              <a:gd name="adj" fmla="val 25000"/>
              <a:gd name="maxAdj" fmla="*/ 100000 w ss"/>
              <a:gd name="a" fmla="pin 0 adj maxAdj"/>
              <a:gd name="x1" fmla="*/ ss a 200000"/>
              <a:gd name="x2" fmla="*/ ss a 100000"/>
              <a:gd name="x6" fmla="+- r 0 x1"/>
              <a:gd name="x5" fmla="+- r 0 x2"/>
              <a:gd name="x3" fmla="*/ x5 1 2"/>
              <a:gd name="x4" fmla="+- r 0 x3"/>
              <a:gd name="il" fmla="*/ wd2 a maxAdj"/>
              <a:gd name="q1" fmla="*/ 5 a maxAdj"/>
              <a:gd name="q2" fmla="+/ 1 q1 12"/>
              <a:gd name="il-1" fmla="*/ q2 w 1"/>
              <a:gd name="it" fmla="*/ q2 h 1"/>
              <a:gd name="ir" fmla="+- r 0 il-1"/>
              <a:gd name="ib" fmla="+- b 0 it"/>
              <a:gd name="q3" fmla="*/ h hc x2"/>
              <a:gd name="y1" fmla="pin 0 q3 h"/>
              <a:gd name="y2" fmla="+- b 0 y1"/>
            </a:gdLst>
            <a:ahLst/>
            <a:cxnLst>
              <a:cxn ang="3">
                <a:pos x="hc" y="y2"/>
              </a:cxn>
              <a:cxn ang="3">
                <a:pos x="x4" y="t"/>
              </a:cxn>
              <a:cxn ang="0">
                <a:pos x="x6" y="vc"/>
              </a:cxn>
              <a:cxn ang="cd4">
                <a:pos x="x3" y="b"/>
              </a:cxn>
              <a:cxn ang="cd4">
                <a:pos x="hc" y="y1"/>
              </a:cxn>
              <a:cxn ang="cd2">
                <a:pos x="x1" y="vc"/>
              </a:cxn>
            </a:cxnLst>
            <a:rect l="l" t="t" r="r" b="b"/>
            <a:pathLst>
              <a:path w="10529" h="1976">
                <a:moveTo>
                  <a:pt x="0" y="0"/>
                </a:moveTo>
                <a:lnTo>
                  <a:pt x="10529" y="0"/>
                </a:lnTo>
                <a:lnTo>
                  <a:pt x="10035" y="1976"/>
                </a:lnTo>
                <a:lnTo>
                  <a:pt x="0" y="1976"/>
                </a:lnTo>
                <a:lnTo>
                  <a:pt x="0" y="0"/>
                </a:lnTo>
                <a:close/>
              </a:path>
            </a:pathLst>
          </a:custGeom>
          <a:solidFill>
            <a:schemeClr val="tx1">
              <a:alpha val="49000"/>
            </a:schemeClr>
          </a:solidFill>
          <a:ln>
            <a:noFill/>
          </a:ln>
          <a:effectLst>
            <a:glow rad="63500">
              <a:schemeClr val="accent1">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p>
        </p:txBody>
      </p:sp>
      <p:sp>
        <p:nvSpPr>
          <p:cNvPr id="20" name="Text Box 19"/>
          <p:cNvSpPr txBox="1"/>
          <p:nvPr/>
        </p:nvSpPr>
        <p:spPr>
          <a:xfrm>
            <a:off x="-635" y="3210560"/>
            <a:ext cx="6607810" cy="1198880"/>
          </a:xfrm>
          <a:prstGeom prst="rect">
            <a:avLst/>
          </a:prstGeom>
          <a:noFill/>
        </p:spPr>
        <p:txBody>
          <a:bodyPr wrap="square" rtlCol="0">
            <a:spAutoFit/>
          </a:bodyPr>
          <a:p>
            <a:r>
              <a:rPr lang="en-US" sz="3600" b="1">
                <a:solidFill>
                  <a:schemeClr val="tx1"/>
                </a:solidFill>
                <a:effectLst>
                  <a:glow rad="228600">
                    <a:schemeClr val="accent3">
                      <a:satMod val="175000"/>
                      <a:alpha val="40000"/>
                    </a:schemeClr>
                  </a:glow>
                </a:effectLst>
                <a:latin typeface="Segoe Print" panose="02000600000000000000" charset="0"/>
                <a:cs typeface="Segoe Print" panose="02000600000000000000" charset="0"/>
                <a:sym typeface="+mn-ea"/>
              </a:rPr>
              <a:t>Responsible Consumption and Production</a:t>
            </a:r>
            <a:endParaRPr lang="en-US" sz="3600" b="1">
              <a:solidFill>
                <a:schemeClr val="tx1"/>
              </a:solidFill>
              <a:effectLst>
                <a:glow rad="228600">
                  <a:schemeClr val="accent3">
                    <a:satMod val="175000"/>
                    <a:alpha val="40000"/>
                  </a:schemeClr>
                </a:glow>
              </a:effectLst>
              <a:latin typeface="Segoe Print" panose="02000600000000000000" charset="0"/>
              <a:cs typeface="Segoe Print" panose="02000600000000000000" charset="0"/>
              <a:sym typeface="+mn-ea"/>
            </a:endParaRPr>
          </a:p>
        </p:txBody>
      </p:sp>
      <p:sp>
        <p:nvSpPr>
          <p:cNvPr id="21" name="Rectangles 20"/>
          <p:cNvSpPr/>
          <p:nvPr/>
        </p:nvSpPr>
        <p:spPr>
          <a:xfrm>
            <a:off x="-635" y="5702935"/>
            <a:ext cx="5504815" cy="828040"/>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38100" y="5702935"/>
            <a:ext cx="5477510" cy="768350"/>
          </a:xfrm>
          <a:prstGeom prst="rect">
            <a:avLst/>
          </a:prstGeom>
          <a:noFill/>
        </p:spPr>
        <p:txBody>
          <a:bodyPr wrap="square" rtlCol="0">
            <a:spAutoFit/>
          </a:bodyPr>
          <a:p>
            <a:pPr algn="ctr"/>
            <a:r>
              <a:rPr lang="en-US" sz="2200" b="1">
                <a:solidFill>
                  <a:schemeClr val="bg1"/>
                </a:solidFill>
                <a:latin typeface="Segoe Print" panose="02000600000000000000" charset="0"/>
                <a:cs typeface="Segoe Print" panose="02000600000000000000" charset="0"/>
                <a:sym typeface="+mn-ea"/>
              </a:rPr>
              <a:t>Ensure sustainable consumption and production patterns.</a:t>
            </a:r>
            <a:endParaRPr lang="en-US" sz="2200" b="1">
              <a:solidFill>
                <a:schemeClr val="bg1"/>
              </a:solidFill>
              <a:latin typeface="Segoe Print" panose="02000600000000000000" charset="0"/>
              <a:cs typeface="Segoe Print" panose="02000600000000000000" charset="0"/>
              <a:sym typeface="+mn-ea"/>
            </a:endParaRPr>
          </a:p>
        </p:txBody>
      </p:sp>
      <p:sp>
        <p:nvSpPr>
          <p:cNvPr id="23" name="Rectangles 22"/>
          <p:cNvSpPr/>
          <p:nvPr/>
        </p:nvSpPr>
        <p:spPr>
          <a:xfrm>
            <a:off x="38100" y="1430655"/>
            <a:ext cx="4660265" cy="603885"/>
          </a:xfrm>
          <a:prstGeom prst="rect">
            <a:avLst/>
          </a:prstGeom>
          <a:solidFill>
            <a:schemeClr val="tx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Text Box 23"/>
          <p:cNvSpPr txBox="1"/>
          <p:nvPr/>
        </p:nvSpPr>
        <p:spPr>
          <a:xfrm>
            <a:off x="38100" y="1548765"/>
            <a:ext cx="4146550" cy="368300"/>
          </a:xfrm>
          <a:prstGeom prst="rect">
            <a:avLst/>
          </a:prstGeom>
          <a:noFill/>
        </p:spPr>
        <p:txBody>
          <a:bodyPr wrap="square" rtlCol="0">
            <a:spAutoFit/>
          </a:bodyPr>
          <a:p>
            <a:r>
              <a:rPr lang="en-US">
                <a:solidFill>
                  <a:schemeClr val="bg1"/>
                </a:solidFill>
                <a:latin typeface="Segoe Print" panose="02000600000000000000" charset="0"/>
                <a:cs typeface="Segoe Print" panose="02000600000000000000" charset="0"/>
                <a:sym typeface="+mn-ea"/>
              </a:rPr>
              <a:t>Sustainable Development Goal 12</a:t>
            </a:r>
            <a:endParaRPr lang="en-US">
              <a:solidFill>
                <a:schemeClr val="bg1"/>
              </a:solidFill>
              <a:latin typeface="Segoe Print" panose="02000600000000000000" charset="0"/>
              <a:cs typeface="Segoe Print" panose="02000600000000000000"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alphaModFix amt="46000"/>
          </a:blip>
          <a:stretch>
            <a:fillRect l="-6000" t="30000" r="24000" b="-3000"/>
          </a:stretch>
        </a:blipFill>
        <a:effectLst/>
      </p:bgPr>
    </p:bg>
    <p:spTree>
      <p:nvGrpSpPr>
        <p:cNvPr id="1" name=""/>
        <p:cNvGrpSpPr/>
        <p:nvPr/>
      </p:nvGrpSpPr>
      <p:grpSpPr/>
      <p:sp>
        <p:nvSpPr>
          <p:cNvPr id="2" name="Text Box 1"/>
          <p:cNvSpPr txBox="1"/>
          <p:nvPr/>
        </p:nvSpPr>
        <p:spPr>
          <a:xfrm>
            <a:off x="3195320" y="269240"/>
            <a:ext cx="8240395" cy="955675"/>
          </a:xfrm>
          <a:prstGeom prst="rect">
            <a:avLst/>
          </a:prstGeom>
          <a:noFill/>
        </p:spPr>
        <p:txBody>
          <a:bodyPr wrap="square" rtlCol="0">
            <a:spAutoFit/>
          </a:bodyPr>
          <a:p>
            <a:pPr algn="ctr"/>
            <a:r>
              <a:rPr lang="en-US" sz="5620">
                <a:latin typeface="Segoe Print" panose="02000600000000000000" charset="0"/>
                <a:cs typeface="Segoe Print" panose="02000600000000000000" charset="0"/>
              </a:rPr>
              <a:t>Resource Links</a:t>
            </a:r>
            <a:endParaRPr lang="en-US" sz="5620">
              <a:latin typeface="Segoe Print" panose="02000600000000000000" charset="0"/>
              <a:cs typeface="Segoe Print" panose="02000600000000000000" charset="0"/>
            </a:endParaRPr>
          </a:p>
        </p:txBody>
      </p:sp>
      <p:sp>
        <p:nvSpPr>
          <p:cNvPr id="4" name="Text Box 3"/>
          <p:cNvSpPr txBox="1"/>
          <p:nvPr/>
        </p:nvSpPr>
        <p:spPr>
          <a:xfrm>
            <a:off x="1723390" y="1543685"/>
            <a:ext cx="11673205" cy="6308725"/>
          </a:xfrm>
          <a:prstGeom prst="rect">
            <a:avLst/>
          </a:prstGeom>
          <a:noFill/>
        </p:spPr>
        <p:txBody>
          <a:bodyPr wrap="square" rtlCol="0">
            <a:spAutoFit/>
          </a:bodyPr>
          <a:p>
            <a:r>
              <a:rPr lang="en-US" sz="4400" b="1">
                <a:solidFill>
                  <a:schemeClr val="tx1">
                    <a:lumMod val="65000"/>
                    <a:lumOff val="35000"/>
                  </a:schemeClr>
                </a:solidFill>
                <a:latin typeface="Segoe Print" panose="02000600000000000000" charset="0"/>
                <a:cs typeface="Segoe Print" panose="02000600000000000000" charset="0"/>
              </a:rPr>
              <a:t>Explore Further </a:t>
            </a:r>
            <a:endParaRPr lang="en-US" sz="4400" b="1">
              <a:solidFill>
                <a:schemeClr val="tx1">
                  <a:lumMod val="65000"/>
                  <a:lumOff val="35000"/>
                </a:schemeClr>
              </a:solidFill>
              <a:latin typeface="Segoe Print" panose="02000600000000000000" charset="0"/>
              <a:cs typeface="Segoe Print" panose="02000600000000000000" charset="0"/>
            </a:endParaRPr>
          </a:p>
          <a:p>
            <a:endParaRPr lang="en-US" sz="3600" b="1">
              <a:solidFill>
                <a:schemeClr val="tx1">
                  <a:lumMod val="65000"/>
                  <a:lumOff val="35000"/>
                </a:schemeClr>
              </a:solidFill>
              <a:latin typeface="Segoe Print" panose="02000600000000000000" charset="0"/>
              <a:cs typeface="Segoe Print" panose="02000600000000000000" charset="0"/>
            </a:endParaRPr>
          </a:p>
          <a:p>
            <a:r>
              <a:rPr lang="en-US" sz="3600" b="1">
                <a:latin typeface="Segoe Print" panose="02000600000000000000" charset="0"/>
                <a:cs typeface="Segoe Print" panose="02000600000000000000" charset="0"/>
              </a:rPr>
              <a:t>Frontend Repository:</a:t>
            </a:r>
            <a:endParaRPr lang="en-US" sz="3600" b="1">
              <a:latin typeface="Segoe Print" panose="02000600000000000000" charset="0"/>
              <a:cs typeface="Segoe Print" panose="02000600000000000000" charset="0"/>
            </a:endParaRPr>
          </a:p>
          <a:p>
            <a:r>
              <a:rPr lang="en-US" sz="3600" b="1">
                <a:latin typeface="Segoe Print" panose="02000600000000000000" charset="0"/>
                <a:cs typeface="Segoe Print" panose="02000600000000000000" charset="0"/>
                <a:hlinkClick r:id="rId2" action="ppaction://hlinkfile"/>
              </a:rPr>
              <a:t>https://github.com/akash85246/ecoView</a:t>
            </a:r>
            <a:endParaRPr lang="en-US" sz="3600" b="1">
              <a:latin typeface="Segoe Print" panose="02000600000000000000" charset="0"/>
              <a:cs typeface="Segoe Print" panose="02000600000000000000" charset="0"/>
            </a:endParaRPr>
          </a:p>
          <a:p>
            <a:endParaRPr lang="en-US" sz="3600" b="1">
              <a:latin typeface="Segoe Print" panose="02000600000000000000" charset="0"/>
              <a:cs typeface="Segoe Print" panose="02000600000000000000" charset="0"/>
            </a:endParaRPr>
          </a:p>
          <a:p>
            <a:r>
              <a:rPr lang="en-US" sz="3600" b="1">
                <a:latin typeface="Segoe Print" panose="02000600000000000000" charset="0"/>
                <a:cs typeface="Segoe Print" panose="02000600000000000000" charset="0"/>
              </a:rPr>
              <a:t>Backend Repository:</a:t>
            </a:r>
            <a:endParaRPr lang="en-US" sz="3600" b="1">
              <a:latin typeface="Segoe Print" panose="02000600000000000000" charset="0"/>
              <a:cs typeface="Segoe Print" panose="02000600000000000000" charset="0"/>
            </a:endParaRPr>
          </a:p>
          <a:p>
            <a:r>
              <a:rPr lang="en-US" sz="3600" b="1">
                <a:latin typeface="Segoe Print" panose="02000600000000000000" charset="0"/>
                <a:cs typeface="Segoe Print" panose="02000600000000000000" charset="0"/>
                <a:hlinkClick r:id="rId3" action="ppaction://hlinkfile"/>
              </a:rPr>
              <a:t>https://github.com/r3tr056/ecolens_ml</a:t>
            </a:r>
            <a:endParaRPr lang="en-US" sz="3600" b="1">
              <a:latin typeface="Segoe Print" panose="02000600000000000000" charset="0"/>
              <a:cs typeface="Segoe Print" panose="02000600000000000000" charset="0"/>
            </a:endParaRPr>
          </a:p>
          <a:p>
            <a:r>
              <a:rPr lang="en-US" sz="3600" b="1">
                <a:latin typeface="Segoe Print" panose="02000600000000000000" charset="0"/>
                <a:cs typeface="Segoe Print" panose="02000600000000000000" charset="0"/>
                <a:hlinkClick r:id="rId4" action="ppaction://hlinkfile"/>
              </a:rPr>
              <a:t>https://github.com/r3tr056/ecolens_api</a:t>
            </a:r>
            <a:r>
              <a:rPr lang="en-US" sz="3600" b="1">
                <a:latin typeface="Segoe Print" panose="02000600000000000000" charset="0"/>
                <a:cs typeface="Segoe Print" panose="02000600000000000000" charset="0"/>
              </a:rPr>
              <a:t> </a:t>
            </a:r>
            <a:endParaRPr lang="en-US" sz="3600" b="1">
              <a:latin typeface="Segoe Print" panose="02000600000000000000" charset="0"/>
              <a:cs typeface="Segoe Print" panose="02000600000000000000" charset="0"/>
            </a:endParaRPr>
          </a:p>
          <a:p>
            <a:endParaRPr lang="en-US" sz="3600" b="1">
              <a:latin typeface="Segoe Print" panose="02000600000000000000" charset="0"/>
              <a:cs typeface="Segoe Print" panose="02000600000000000000" charset="0"/>
            </a:endParaRPr>
          </a:p>
          <a:p>
            <a:r>
              <a:rPr lang="en-US" sz="3600" b="1">
                <a:latin typeface="Segoe Print" panose="02000600000000000000" charset="0"/>
                <a:cs typeface="Segoe Print" panose="02000600000000000000" charset="0"/>
              </a:rPr>
              <a:t>Figma Design Repository: </a:t>
            </a:r>
            <a:endParaRPr lang="en-US" sz="3600" b="1">
              <a:latin typeface="Segoe Print" panose="02000600000000000000" charset="0"/>
              <a:cs typeface="Segoe Print" panose="02000600000000000000" charset="0"/>
            </a:endParaRPr>
          </a:p>
          <a:p>
            <a:r>
              <a:rPr lang="en-US" sz="3600" b="1">
                <a:latin typeface="Segoe Print" panose="02000600000000000000" charset="0"/>
                <a:cs typeface="Segoe Print" panose="02000600000000000000" charset="0"/>
                <a:hlinkClick r:id="rId5" action="ppaction://hlinkfile"/>
              </a:rPr>
              <a:t>https://www.figma.com/ecoView</a:t>
            </a:r>
            <a:endParaRPr lang="en-US" sz="3600" b="1">
              <a:latin typeface="Segoe Print" panose="02000600000000000000" charset="0"/>
              <a:cs typeface="Segoe Print" panose="02000600000000000000"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0" y="0"/>
            <a:ext cx="9127490" cy="8303260"/>
          </a:xfrm>
          <a:prstGeom prst="rect">
            <a:avLst/>
          </a:prstGeom>
          <a:solidFill>
            <a:schemeClr val="tx1">
              <a:alpha val="68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412115" y="929005"/>
            <a:ext cx="8148320" cy="1773555"/>
          </a:xfrm>
          <a:prstGeom prst="rect">
            <a:avLst/>
          </a:prstGeom>
          <a:solidFill>
            <a:schemeClr val="tx1">
              <a:alpha val="72000"/>
            </a:schemeClr>
          </a:solidFill>
        </p:spPr>
        <p:txBody>
          <a:bodyPr wrap="square" rtlCol="0">
            <a:spAutoFit/>
          </a:bodyPr>
          <a:p>
            <a:pPr marL="0" indent="0">
              <a:lnSpc>
                <a:spcPts val="6560"/>
              </a:lnSpc>
              <a:buNone/>
            </a:pPr>
            <a:r>
              <a:rPr lang="en-US" sz="4800" b="1" dirty="0">
                <a:gradFill>
                  <a:gsLst>
                    <a:gs pos="0">
                      <a:srgbClr val="9EE256"/>
                    </a:gs>
                    <a:gs pos="100000">
                      <a:srgbClr val="52762D">
                        <a:lumMod val="70000"/>
                        <a:lumOff val="30000"/>
                      </a:srgbClr>
                    </a:gs>
                  </a:gsLst>
                  <a:lin ang="5400000" scaled="0"/>
                </a:gradFill>
                <a:effectLst>
                  <a:outerShdw blurRad="76200" dist="38100" dir="2700000" algn="tl" rotWithShape="0">
                    <a:schemeClr val="bg1">
                      <a:alpha val="64000"/>
                    </a:schemeClr>
                  </a:outerShdw>
                </a:effectLst>
                <a:latin typeface="Nobile" pitchFamily="34" charset="0"/>
                <a:ea typeface="Nobile" pitchFamily="34" charset="-122"/>
                <a:cs typeface="Nobile" pitchFamily="34" charset="-120"/>
                <a:sym typeface="+mn-ea"/>
              </a:rPr>
              <a:t>Ecoview</a:t>
            </a:r>
            <a:r>
              <a:rPr lang="en-US" sz="4800" b="1" dirty="0">
                <a:gradFill>
                  <a:gsLst>
                    <a:gs pos="0">
                      <a:srgbClr val="9EE256"/>
                    </a:gs>
                    <a:gs pos="100000">
                      <a:srgbClr val="52762D">
                        <a:lumMod val="70000"/>
                        <a:lumOff val="30000"/>
                      </a:srgbClr>
                    </a:gs>
                  </a:gsLst>
                  <a:lin ang="5400000" scaled="0"/>
                </a:gradFill>
                <a:effectLst>
                  <a:outerShdw blurRad="76200" dist="38100" dir="2700000" algn="tl" rotWithShape="0">
                    <a:schemeClr val="bg1">
                      <a:alpha val="64000"/>
                    </a:schemeClr>
                  </a:outerShdw>
                </a:effectLst>
                <a:latin typeface="Corben" pitchFamily="34" charset="0"/>
                <a:ea typeface="Corben" pitchFamily="34" charset="-122"/>
                <a:cs typeface="Corben" pitchFamily="34" charset="-120"/>
                <a:sym typeface="+mn-ea"/>
              </a:rPr>
              <a:t> Scanner Overview</a:t>
            </a:r>
            <a:endParaRPr lang="en-US" sz="4800" b="1" dirty="0">
              <a:gradFill>
                <a:gsLst>
                  <a:gs pos="0">
                    <a:srgbClr val="9EE256"/>
                  </a:gs>
                  <a:gs pos="100000">
                    <a:srgbClr val="52762D">
                      <a:lumMod val="70000"/>
                      <a:lumOff val="30000"/>
                    </a:srgbClr>
                  </a:gs>
                </a:gsLst>
                <a:lin ang="5400000" scaled="0"/>
              </a:gradFill>
              <a:effectLst>
                <a:outerShdw blurRad="76200" dist="38100" dir="2700000" algn="tl" rotWithShape="0">
                  <a:schemeClr val="bg1">
                    <a:alpha val="64000"/>
                  </a:schemeClr>
                </a:outerShdw>
              </a:effectLst>
              <a:latin typeface="Corben" pitchFamily="34" charset="0"/>
              <a:ea typeface="Corben" pitchFamily="34" charset="-122"/>
              <a:cs typeface="Corben" pitchFamily="34" charset="-120"/>
              <a:sym typeface="+mn-ea"/>
            </a:endParaRPr>
          </a:p>
        </p:txBody>
      </p:sp>
      <p:sp>
        <p:nvSpPr>
          <p:cNvPr id="8" name="Text Box 7"/>
          <p:cNvSpPr txBox="1"/>
          <p:nvPr/>
        </p:nvSpPr>
        <p:spPr>
          <a:xfrm>
            <a:off x="553085" y="3582670"/>
            <a:ext cx="8007350" cy="4030980"/>
          </a:xfrm>
          <a:prstGeom prst="rect">
            <a:avLst/>
          </a:prstGeom>
          <a:solidFill>
            <a:schemeClr val="tx1">
              <a:alpha val="68000"/>
            </a:schemeClr>
          </a:solidFill>
        </p:spPr>
        <p:txBody>
          <a:bodyPr wrap="square" rtlCol="0">
            <a:spAutoFit/>
          </a:bodyPr>
          <a:p>
            <a:r>
              <a:rPr lang="en-US" sz="3200" dirty="0">
                <a:gradFill>
                  <a:gsLst>
                    <a:gs pos="0">
                      <a:srgbClr val="14CD68">
                        <a:alpha val="88000"/>
                        <a:lumMod val="67000"/>
                        <a:lumOff val="33000"/>
                      </a:srgbClr>
                    </a:gs>
                    <a:gs pos="100000">
                      <a:srgbClr val="0B6E38">
                        <a:lumMod val="70000"/>
                        <a:lumOff val="30000"/>
                      </a:srgbClr>
                    </a:gs>
                  </a:gsLst>
                  <a:lin ang="5400000" scaled="0"/>
                </a:gradFill>
                <a:latin typeface="Nobile" pitchFamily="34" charset="0"/>
                <a:ea typeface="Nobile" pitchFamily="34" charset="-122"/>
                <a:cs typeface="Nobile" pitchFamily="34" charset="-120"/>
                <a:sym typeface="+mn-ea"/>
              </a:rPr>
              <a:t>Welcome to the Ecoview Scanner, a revolutionary tool that transforms your shopping experience. By scanning barcodes, this website provides instant insights into the sustainability of products, empowering you to make environmentally conscious choices</a:t>
            </a:r>
            <a:endParaRPr lang="en-US" sz="3200" dirty="0">
              <a:gradFill>
                <a:gsLst>
                  <a:gs pos="0">
                    <a:srgbClr val="14CD68">
                      <a:alpha val="88000"/>
                      <a:lumMod val="67000"/>
                      <a:lumOff val="33000"/>
                    </a:srgbClr>
                  </a:gs>
                  <a:gs pos="100000">
                    <a:srgbClr val="0B6E38">
                      <a:lumMod val="70000"/>
                      <a:lumOff val="30000"/>
                    </a:srgbClr>
                  </a:gs>
                </a:gsLst>
                <a:lin ang="5400000" scaled="0"/>
              </a:gradFill>
              <a:latin typeface="Nobile" pitchFamily="34" charset="0"/>
              <a:ea typeface="Nobile" pitchFamily="34" charset="-122"/>
              <a:cs typeface="Nobile" pitchFamily="34" charset="-12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6">
                                            <p:bg/>
                                          </p:spTgt>
                                        </p:tgtEl>
                                        <p:attrNameLst>
                                          <p:attrName>style.visibility</p:attrName>
                                        </p:attrNameLst>
                                      </p:cBhvr>
                                      <p:to>
                                        <p:strVal val="visible"/>
                                      </p:to>
                                    </p:set>
                                    <p:animEffect transition="in" filter="wipe(left)">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20000"/>
                                  </p:iterate>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6" grpId="0" animBg="1" build="p"/>
      <p:bldP spid="6" grpId="1" animBg="1"/>
      <p:bldP spid="8" grpId="0" bldLvl="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Rectangles 4"/>
          <p:cNvSpPr/>
          <p:nvPr/>
        </p:nvSpPr>
        <p:spPr>
          <a:xfrm>
            <a:off x="36195" y="19050"/>
            <a:ext cx="9095740" cy="821055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4400"/>
          </a:p>
        </p:txBody>
      </p:sp>
      <p:sp>
        <p:nvSpPr>
          <p:cNvPr id="6" name="Text Box 5"/>
          <p:cNvSpPr txBox="1"/>
          <p:nvPr/>
        </p:nvSpPr>
        <p:spPr>
          <a:xfrm>
            <a:off x="408940" y="1090930"/>
            <a:ext cx="6018530" cy="829945"/>
          </a:xfrm>
          <a:prstGeom prst="rect">
            <a:avLst/>
          </a:prstGeom>
          <a:solidFill>
            <a:schemeClr val="tx1">
              <a:alpha val="77000"/>
            </a:schemeClr>
          </a:solidFill>
        </p:spPr>
        <p:txBody>
          <a:bodyPr wrap="square" rtlCol="0">
            <a:spAutoFit/>
          </a:bodyPr>
          <a:p>
            <a:r>
              <a:rPr lang="en-US" sz="4800" b="1" dirty="0">
                <a:gradFill>
                  <a:gsLst>
                    <a:gs pos="0">
                      <a:srgbClr val="9EE256">
                        <a:lumMod val="70000"/>
                        <a:lumOff val="30000"/>
                      </a:srgbClr>
                    </a:gs>
                    <a:gs pos="100000">
                      <a:srgbClr val="52762D"/>
                    </a:gs>
                  </a:gsLst>
                  <a:lin ang="5400000" scaled="0"/>
                </a:gradFill>
                <a:effectLst>
                  <a:outerShdw blurRad="50800" dist="38100" algn="l" rotWithShape="0">
                    <a:schemeClr val="bg1">
                      <a:alpha val="84000"/>
                    </a:schemeClr>
                  </a:outerShdw>
                </a:effectLst>
                <a:latin typeface="Corben" pitchFamily="34" charset="0"/>
                <a:ea typeface="Corben" pitchFamily="34" charset="-122"/>
                <a:cs typeface="Corben" pitchFamily="34" charset="-120"/>
                <a:sym typeface="+mn-ea"/>
              </a:rPr>
              <a:t>Scanning Process</a:t>
            </a:r>
            <a:endParaRPr lang="en-US" sz="4800" b="1" dirty="0">
              <a:gradFill>
                <a:gsLst>
                  <a:gs pos="0">
                    <a:srgbClr val="9EE256">
                      <a:lumMod val="70000"/>
                      <a:lumOff val="30000"/>
                    </a:srgbClr>
                  </a:gs>
                  <a:gs pos="100000">
                    <a:srgbClr val="52762D"/>
                  </a:gs>
                </a:gsLst>
                <a:lin ang="5400000" scaled="0"/>
              </a:gradFill>
              <a:effectLst>
                <a:outerShdw blurRad="50800" dist="38100" algn="l" rotWithShape="0">
                  <a:schemeClr val="bg1">
                    <a:alpha val="84000"/>
                  </a:schemeClr>
                </a:outerShdw>
              </a:effectLst>
              <a:latin typeface="Corben" pitchFamily="34" charset="0"/>
              <a:ea typeface="Corben" pitchFamily="34" charset="-122"/>
              <a:cs typeface="Corben" pitchFamily="34" charset="-120"/>
              <a:sym typeface="+mn-ea"/>
            </a:endParaRPr>
          </a:p>
        </p:txBody>
      </p:sp>
      <p:sp>
        <p:nvSpPr>
          <p:cNvPr id="7" name="Text Box 6"/>
          <p:cNvSpPr txBox="1"/>
          <p:nvPr/>
        </p:nvSpPr>
        <p:spPr>
          <a:xfrm>
            <a:off x="332105" y="2540635"/>
            <a:ext cx="8458200" cy="3322955"/>
          </a:xfrm>
          <a:prstGeom prst="rect">
            <a:avLst/>
          </a:prstGeom>
          <a:solidFill>
            <a:schemeClr val="tx1">
              <a:alpha val="49000"/>
            </a:schemeClr>
          </a:solidFill>
        </p:spPr>
        <p:txBody>
          <a:bodyPr wrap="square" rtlCol="0">
            <a:spAutoFit/>
          </a:bodyPr>
          <a:p>
            <a:pPr marL="0" indent="0" algn="l">
              <a:lnSpc>
                <a:spcPts val="2800"/>
              </a:lnSpc>
              <a:buNone/>
            </a:pPr>
            <a:r>
              <a:rPr lang="en-US" sz="3200" dirty="0">
                <a:gradFill>
                  <a:gsLst>
                    <a:gs pos="0">
                      <a:srgbClr val="9EE256">
                        <a:lumMod val="70000"/>
                        <a:lumOff val="30000"/>
                      </a:srgbClr>
                    </a:gs>
                    <a:gs pos="100000">
                      <a:srgbClr val="52762D"/>
                    </a:gs>
                  </a:gsLst>
                  <a:lin ang="5400000" scaled="0"/>
                </a:gradFill>
                <a:latin typeface="Nobile" pitchFamily="34" charset="0"/>
                <a:ea typeface="Nobile" pitchFamily="34" charset="-122"/>
                <a:cs typeface="Nobile" pitchFamily="34" charset="-120"/>
                <a:sym typeface="+mn-ea"/>
              </a:rPr>
              <a:t>Scan any product's barcode using our user-friendly interface. Behind the scenes, our sophisticated algorithms evaluate key sustainability factors such as environmental impact, ethical sourcing, manufacturing practices, and adherence to recognized certifications. The process is seamless, giving you real-time results.</a:t>
            </a:r>
            <a:endParaRPr lang="en-US" sz="3200" dirty="0">
              <a:gradFill>
                <a:gsLst>
                  <a:gs pos="0">
                    <a:srgbClr val="9EE256">
                      <a:lumMod val="70000"/>
                      <a:lumOff val="30000"/>
                    </a:srgbClr>
                  </a:gs>
                  <a:gs pos="100000">
                    <a:srgbClr val="52762D"/>
                  </a:gs>
                </a:gsLst>
                <a:lin ang="5400000" scaled="0"/>
              </a:gradFill>
              <a:latin typeface="Nobile" pitchFamily="34" charset="0"/>
              <a:ea typeface="Nobile" pitchFamily="34" charset="-122"/>
              <a:cs typeface="Nobile" pitchFamily="34" charset="-12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6">
                                            <p:bg/>
                                          </p:spTgt>
                                        </p:tgtEl>
                                        <p:attrNameLst>
                                          <p:attrName>style.visibility</p:attrName>
                                        </p:attrNameLst>
                                      </p:cBhvr>
                                      <p:to>
                                        <p:strVal val="visible"/>
                                      </p:to>
                                    </p:set>
                                    <p:animEffect transition="in" filter="wipe(left)">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animBg="1" build="p"/>
      <p:bldP spid="6" grpId="1" animBg="1"/>
      <p:bldP spid="7" grpId="0" bldLvl="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Rectangles 1"/>
          <p:cNvSpPr/>
          <p:nvPr/>
        </p:nvSpPr>
        <p:spPr>
          <a:xfrm>
            <a:off x="5080" y="-21590"/>
            <a:ext cx="9783445" cy="8250555"/>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332105" y="775335"/>
            <a:ext cx="9143365" cy="792480"/>
          </a:xfrm>
          <a:prstGeom prst="rect">
            <a:avLst/>
          </a:prstGeom>
          <a:noFill/>
        </p:spPr>
        <p:txBody>
          <a:bodyPr wrap="square" rtlCol="0">
            <a:spAutoFit/>
          </a:bodyPr>
          <a:p>
            <a:pPr marL="0" indent="0" algn="l">
              <a:lnSpc>
                <a:spcPts val="5470"/>
              </a:lnSpc>
              <a:buNone/>
            </a:pPr>
            <a:r>
              <a:rPr lang="en-US" sz="4800" b="1" dirty="0">
                <a:gradFill>
                  <a:gsLst>
                    <a:gs pos="0">
                      <a:srgbClr val="9EE256"/>
                    </a:gs>
                    <a:gs pos="100000">
                      <a:srgbClr val="52762D">
                        <a:lumMod val="70000"/>
                        <a:lumOff val="3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rPr>
              <a:t>Determining Sustainability</a:t>
            </a:r>
            <a:endParaRPr lang="en-US" sz="4800" b="1" dirty="0">
              <a:gradFill>
                <a:gsLst>
                  <a:gs pos="0">
                    <a:srgbClr val="9EE256"/>
                  </a:gs>
                  <a:gs pos="100000">
                    <a:srgbClr val="52762D">
                      <a:lumMod val="70000"/>
                      <a:lumOff val="3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endParaRPr>
          </a:p>
        </p:txBody>
      </p:sp>
      <p:sp>
        <p:nvSpPr>
          <p:cNvPr id="5" name="Rounded Rectangle 4"/>
          <p:cNvSpPr/>
          <p:nvPr/>
        </p:nvSpPr>
        <p:spPr>
          <a:xfrm>
            <a:off x="5063490" y="2145030"/>
            <a:ext cx="4429760" cy="2642235"/>
          </a:xfrm>
          <a:prstGeom prst="round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239395" y="2145030"/>
            <a:ext cx="4429760" cy="2642870"/>
          </a:xfrm>
          <a:prstGeom prst="round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239395" y="5131435"/>
            <a:ext cx="4429760" cy="2704465"/>
          </a:xfrm>
          <a:prstGeom prst="round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5063490" y="5131435"/>
            <a:ext cx="4429760" cy="2704465"/>
          </a:xfrm>
          <a:prstGeom prst="round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20090" y="2380615"/>
            <a:ext cx="3265805" cy="441960"/>
          </a:xfrm>
          <a:prstGeom prst="rect">
            <a:avLst/>
          </a:prstGeom>
          <a:noFill/>
        </p:spPr>
        <p:txBody>
          <a:bodyPr wrap="square" rtlCol="0">
            <a:spAutoFit/>
          </a:bodyPr>
          <a:p>
            <a:pPr marL="0" indent="0" algn="ctr">
              <a:lnSpc>
                <a:spcPts val="2735"/>
              </a:lnSpc>
              <a:buNone/>
            </a:pPr>
            <a:r>
              <a:rPr lang="en-US" sz="2100" b="1" dirty="0">
                <a:gradFill>
                  <a:gsLst>
                    <a:gs pos="0">
                      <a:srgbClr val="9EE256"/>
                    </a:gs>
                    <a:gs pos="0">
                      <a:srgbClr val="78AC42">
                        <a:alpha val="100000"/>
                        <a:lumMod val="70000"/>
                        <a:lumOff val="30000"/>
                      </a:srgbClr>
                    </a:gs>
                    <a:gs pos="100000">
                      <a:srgbClr val="52762D"/>
                    </a:gs>
                  </a:gsLst>
                  <a:lin ang="5400000" scaled="0"/>
                </a:gradFill>
                <a:latin typeface="Corben" pitchFamily="34" charset="0"/>
                <a:ea typeface="Corben" pitchFamily="34" charset="-122"/>
                <a:cs typeface="Corben" pitchFamily="34" charset="-120"/>
                <a:sym typeface="+mn-ea"/>
              </a:rPr>
              <a:t>Environmental Impact</a:t>
            </a:r>
            <a:endParaRPr lang="en-US" sz="2100" b="1" dirty="0">
              <a:gradFill>
                <a:gsLst>
                  <a:gs pos="0">
                    <a:srgbClr val="9EE256"/>
                  </a:gs>
                  <a:gs pos="0">
                    <a:srgbClr val="78AC42">
                      <a:alpha val="100000"/>
                      <a:lumMod val="70000"/>
                      <a:lumOff val="30000"/>
                    </a:srgbClr>
                  </a:gs>
                  <a:gs pos="100000">
                    <a:srgbClr val="52762D"/>
                  </a:gs>
                </a:gsLst>
                <a:lin ang="5400000" scaled="0"/>
              </a:gradFill>
              <a:latin typeface="Corben" pitchFamily="34" charset="0"/>
              <a:ea typeface="Corben" pitchFamily="34" charset="-122"/>
              <a:cs typeface="Corben" pitchFamily="34" charset="-120"/>
              <a:sym typeface="+mn-ea"/>
            </a:endParaRPr>
          </a:p>
        </p:txBody>
      </p:sp>
      <p:sp>
        <p:nvSpPr>
          <p:cNvPr id="10" name="Text Box 9"/>
          <p:cNvSpPr txBox="1"/>
          <p:nvPr/>
        </p:nvSpPr>
        <p:spPr>
          <a:xfrm>
            <a:off x="456565" y="2983865"/>
            <a:ext cx="3949700" cy="1168400"/>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Assessing the product's carbon footprint and resource usage.</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1" name="Text Box 10"/>
          <p:cNvSpPr txBox="1"/>
          <p:nvPr/>
        </p:nvSpPr>
        <p:spPr>
          <a:xfrm>
            <a:off x="5433695" y="2380615"/>
            <a:ext cx="3763010" cy="441960"/>
          </a:xfrm>
          <a:prstGeom prst="rect">
            <a:avLst/>
          </a:prstGeom>
          <a:noFill/>
        </p:spPr>
        <p:txBody>
          <a:bodyPr wrap="square" rtlCol="0">
            <a:spAutoFit/>
          </a:bodyPr>
          <a:p>
            <a:pPr marL="0" indent="0" algn="ctr">
              <a:lnSpc>
                <a:spcPts val="2735"/>
              </a:lnSpc>
              <a:buNone/>
            </a:pPr>
            <a:r>
              <a:rPr lang="en-US" sz="2100" b="1" dirty="0">
                <a:gradFill>
                  <a:gsLst>
                    <a:gs pos="0">
                      <a:srgbClr val="9EE256">
                        <a:lumMod val="70000"/>
                        <a:lumOff val="30000"/>
                      </a:srgbClr>
                    </a:gs>
                    <a:gs pos="100000">
                      <a:srgbClr val="52762D"/>
                    </a:gs>
                  </a:gsLst>
                  <a:lin ang="5400000" scaled="0"/>
                </a:gradFill>
                <a:latin typeface="Corben" pitchFamily="34" charset="0"/>
                <a:ea typeface="Corben" pitchFamily="34" charset="-122"/>
                <a:cs typeface="Corben" pitchFamily="34" charset="-120"/>
                <a:sym typeface="+mn-ea"/>
              </a:rPr>
              <a:t>Sourcing</a:t>
            </a:r>
            <a:endParaRPr lang="en-US" sz="2100" b="1" dirty="0">
              <a:gradFill>
                <a:gsLst>
                  <a:gs pos="0">
                    <a:srgbClr val="9EE256">
                      <a:lumMod val="70000"/>
                      <a:lumOff val="30000"/>
                    </a:srgbClr>
                  </a:gs>
                  <a:gs pos="100000">
                    <a:srgbClr val="52762D"/>
                  </a:gs>
                </a:gsLst>
                <a:lin ang="5400000" scaled="0"/>
              </a:gradFill>
              <a:latin typeface="Corben" pitchFamily="34" charset="0"/>
              <a:ea typeface="Corben" pitchFamily="34" charset="-122"/>
              <a:cs typeface="Corben" pitchFamily="34" charset="-120"/>
              <a:sym typeface="+mn-ea"/>
            </a:endParaRPr>
          </a:p>
        </p:txBody>
      </p:sp>
      <p:sp>
        <p:nvSpPr>
          <p:cNvPr id="12" name="Text Box 11"/>
          <p:cNvSpPr txBox="1"/>
          <p:nvPr/>
        </p:nvSpPr>
        <p:spPr>
          <a:xfrm>
            <a:off x="5494655" y="2983865"/>
            <a:ext cx="3716655" cy="1168400"/>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Evaluating the sustainability of raw materials and their origins</a:t>
            </a:r>
            <a:r>
              <a:rPr lang="en-US" sz="2000" dirty="0">
                <a:solidFill>
                  <a:schemeClr val="bg1"/>
                </a:solidFill>
                <a:latin typeface="Nobile" pitchFamily="34" charset="0"/>
                <a:ea typeface="Nobile" pitchFamily="34" charset="-122"/>
                <a:cs typeface="Nobile" pitchFamily="34" charset="-120"/>
                <a:sym typeface="+mn-ea"/>
              </a:rPr>
              <a:t>.</a:t>
            </a:r>
            <a:endParaRPr lang="en-US" sz="2000" dirty="0">
              <a:solidFill>
                <a:schemeClr val="bg1"/>
              </a:solidFill>
              <a:latin typeface="Nobile" pitchFamily="34" charset="0"/>
              <a:ea typeface="Nobile" pitchFamily="34" charset="-122"/>
              <a:cs typeface="Nobile" pitchFamily="34" charset="-120"/>
              <a:sym typeface="+mn-ea"/>
            </a:endParaRPr>
          </a:p>
        </p:txBody>
      </p:sp>
      <p:sp>
        <p:nvSpPr>
          <p:cNvPr id="13" name="Text Box 12"/>
          <p:cNvSpPr txBox="1"/>
          <p:nvPr/>
        </p:nvSpPr>
        <p:spPr>
          <a:xfrm>
            <a:off x="394335" y="5316220"/>
            <a:ext cx="3980180" cy="441960"/>
          </a:xfrm>
          <a:prstGeom prst="rect">
            <a:avLst/>
          </a:prstGeom>
          <a:noFill/>
        </p:spPr>
        <p:txBody>
          <a:bodyPr wrap="square" rtlCol="0">
            <a:spAutoFit/>
          </a:bodyPr>
          <a:p>
            <a:pPr marL="0" indent="0" algn="ctr">
              <a:lnSpc>
                <a:spcPts val="2735"/>
              </a:lnSpc>
              <a:buNone/>
            </a:pPr>
            <a:r>
              <a:rPr lang="en-US" sz="2100" b="1" dirty="0">
                <a:gradFill>
                  <a:gsLst>
                    <a:gs pos="0">
                      <a:srgbClr val="9EE256">
                        <a:lumMod val="70000"/>
                        <a:lumOff val="30000"/>
                      </a:srgbClr>
                    </a:gs>
                    <a:gs pos="100000">
                      <a:srgbClr val="52762D"/>
                    </a:gs>
                  </a:gsLst>
                  <a:lin ang="5400000" scaled="0"/>
                </a:gradFill>
                <a:latin typeface="Corben" pitchFamily="34" charset="0"/>
                <a:ea typeface="Corben" pitchFamily="34" charset="-122"/>
                <a:cs typeface="Corben" pitchFamily="34" charset="-120"/>
                <a:sym typeface="+mn-ea"/>
              </a:rPr>
              <a:t>Manufacturing Practices</a:t>
            </a:r>
            <a:endParaRPr lang="en-US" sz="2100" b="1" dirty="0">
              <a:gradFill>
                <a:gsLst>
                  <a:gs pos="0">
                    <a:srgbClr val="9EE256">
                      <a:lumMod val="70000"/>
                      <a:lumOff val="30000"/>
                    </a:srgbClr>
                  </a:gs>
                  <a:gs pos="100000">
                    <a:srgbClr val="52762D"/>
                  </a:gs>
                </a:gsLst>
                <a:lin ang="5400000" scaled="0"/>
              </a:gradFill>
              <a:latin typeface="Corben" pitchFamily="34" charset="0"/>
              <a:ea typeface="Corben" pitchFamily="34" charset="-122"/>
              <a:cs typeface="Corben" pitchFamily="34" charset="-120"/>
              <a:sym typeface="+mn-ea"/>
            </a:endParaRPr>
          </a:p>
        </p:txBody>
      </p:sp>
      <p:sp>
        <p:nvSpPr>
          <p:cNvPr id="14" name="Text Box 13"/>
          <p:cNvSpPr txBox="1"/>
          <p:nvPr/>
        </p:nvSpPr>
        <p:spPr>
          <a:xfrm>
            <a:off x="643255" y="5969635"/>
            <a:ext cx="3731260" cy="1168400"/>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Considering ethical labor practices and eco-friendly production methods.</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5" name="Text Box 14"/>
          <p:cNvSpPr txBox="1"/>
          <p:nvPr/>
        </p:nvSpPr>
        <p:spPr>
          <a:xfrm>
            <a:off x="5494655" y="5364480"/>
            <a:ext cx="3716655" cy="441960"/>
          </a:xfrm>
          <a:prstGeom prst="rect">
            <a:avLst/>
          </a:prstGeom>
          <a:noFill/>
        </p:spPr>
        <p:txBody>
          <a:bodyPr wrap="square" rtlCol="0">
            <a:spAutoFit/>
          </a:bodyPr>
          <a:p>
            <a:pPr marL="0" indent="0" algn="ctr">
              <a:lnSpc>
                <a:spcPts val="2735"/>
              </a:lnSpc>
              <a:buNone/>
            </a:pPr>
            <a:r>
              <a:rPr lang="en-US" sz="2100" b="1" dirty="0">
                <a:gradFill>
                  <a:gsLst>
                    <a:gs pos="0">
                      <a:srgbClr val="9EE256">
                        <a:lumMod val="70000"/>
                        <a:lumOff val="30000"/>
                      </a:srgbClr>
                    </a:gs>
                    <a:gs pos="100000">
                      <a:srgbClr val="52762D"/>
                    </a:gs>
                  </a:gsLst>
                  <a:lin ang="5400000" scaled="0"/>
                </a:gradFill>
                <a:latin typeface="Corben" pitchFamily="34" charset="0"/>
                <a:ea typeface="Corben" pitchFamily="34" charset="-122"/>
                <a:cs typeface="Corben" pitchFamily="34" charset="-120"/>
                <a:sym typeface="+mn-ea"/>
              </a:rPr>
              <a:t>Certifications</a:t>
            </a:r>
            <a:endParaRPr lang="en-US" sz="2100" b="1" dirty="0">
              <a:gradFill>
                <a:gsLst>
                  <a:gs pos="0">
                    <a:srgbClr val="9EE256">
                      <a:lumMod val="70000"/>
                      <a:lumOff val="30000"/>
                    </a:srgbClr>
                  </a:gs>
                  <a:gs pos="100000">
                    <a:srgbClr val="52762D"/>
                  </a:gs>
                </a:gsLst>
                <a:lin ang="5400000" scaled="0"/>
              </a:gradFill>
              <a:latin typeface="Corben" pitchFamily="34" charset="0"/>
              <a:ea typeface="Corben" pitchFamily="34" charset="-122"/>
              <a:cs typeface="Corben" pitchFamily="34" charset="-120"/>
              <a:sym typeface="+mn-ea"/>
            </a:endParaRPr>
          </a:p>
        </p:txBody>
      </p:sp>
      <p:sp>
        <p:nvSpPr>
          <p:cNvPr id="16" name="Text Box 15"/>
          <p:cNvSpPr txBox="1"/>
          <p:nvPr/>
        </p:nvSpPr>
        <p:spPr>
          <a:xfrm>
            <a:off x="5487670" y="5969635"/>
            <a:ext cx="3702050" cy="1168400"/>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lumMod val="70000"/>
                        <a:lumOff val="30000"/>
                      </a:srgbClr>
                    </a:gs>
                  </a:gsLst>
                  <a:lin ang="5400000" scaled="0"/>
                </a:gradFill>
                <a:latin typeface="Nobile" pitchFamily="34" charset="0"/>
                <a:ea typeface="Nobile" pitchFamily="34" charset="-122"/>
                <a:cs typeface="Nobile" pitchFamily="34" charset="-120"/>
                <a:sym typeface="+mn-ea"/>
              </a:rPr>
              <a:t>Recognition of adherence to established sustainability standards.</a:t>
            </a:r>
            <a:endParaRPr lang="en-US" sz="2000" dirty="0">
              <a:gradFill>
                <a:gsLst>
                  <a:gs pos="0">
                    <a:srgbClr val="9EE256"/>
                  </a:gs>
                  <a:gs pos="100000">
                    <a:srgbClr val="52762D">
                      <a:lumMod val="70000"/>
                      <a:lumOff val="30000"/>
                    </a:srgbClr>
                  </a:gs>
                </a:gsLst>
                <a:lin ang="5400000" scaled="0"/>
              </a:gradFill>
              <a:latin typeface="Nobile" pitchFamily="34" charset="0"/>
              <a:ea typeface="Nobile" pitchFamily="34" charset="-122"/>
              <a:cs typeface="Nobile" pitchFamily="34" charset="-12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iterate type="lt">
                                    <p:tmPct val="20000"/>
                                  </p:iterate>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down)">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20000"/>
                                  </p:iterate>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ipe(left)">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20000"/>
                                  </p:iterate>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wipe(left)">
                                      <p:cBhvr>
                                        <p:cTn id="52" dur="500"/>
                                        <p:tgtEl>
                                          <p:spTgt spid="1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p:tgtEl>
                                          <p:spTgt spid="8"/>
                                        </p:tgtEl>
                                        <p:attrNameLst>
                                          <p:attrName>ppt_x</p:attrName>
                                        </p:attrNameLst>
                                      </p:cBhvr>
                                      <p:tavLst>
                                        <p:tav tm="0">
                                          <p:val>
                                            <p:strVal val="#ppt_x-#ppt_w*1.125000"/>
                                          </p:val>
                                        </p:tav>
                                        <p:tav tm="100000">
                                          <p:val>
                                            <p:strVal val="#ppt_x"/>
                                          </p:val>
                                        </p:tav>
                                      </p:tavLst>
                                    </p:anim>
                                    <p:animEffect transition="in" filter="wipe(right)">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lt">
                                    <p:tmPct val="20000"/>
                                  </p:iterate>
                                  <p:childTnLst>
                                    <p:set>
                                      <p:cBhvr>
                                        <p:cTn id="67" dur="1" fill="hold">
                                          <p:stCondLst>
                                            <p:cond delay="0"/>
                                          </p:stCondLst>
                                        </p:cTn>
                                        <p:tgtEl>
                                          <p:spTgt spid="15">
                                            <p:txEl>
                                              <p:pRg st="0" end="0"/>
                                            </p:txEl>
                                          </p:spTgt>
                                        </p:tgtEl>
                                        <p:attrNameLst>
                                          <p:attrName>style.visibility</p:attrName>
                                        </p:attrNameLst>
                                      </p:cBhvr>
                                      <p:to>
                                        <p:strVal val="visible"/>
                                      </p:to>
                                    </p:set>
                                    <p:animEffect transition="in" filter="wipe(left)">
                                      <p:cBhvr>
                                        <p:cTn id="68" dur="500"/>
                                        <p:tgtEl>
                                          <p:spTgt spid="15">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left)">
                                      <p:cBhvr>
                                        <p:cTn id="7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uild="p"/>
      <p:bldP spid="3" grpId="1"/>
      <p:bldP spid="6" grpId="0" animBg="1"/>
      <p:bldP spid="6" grpId="1" animBg="1"/>
      <p:bldP spid="9" grpId="0" build="p"/>
      <p:bldP spid="9" grpId="1"/>
      <p:bldP spid="10" grpId="0"/>
      <p:bldP spid="10" grpId="1"/>
      <p:bldP spid="5" grpId="0" animBg="1"/>
      <p:bldP spid="5" grpId="1" animBg="1"/>
      <p:bldP spid="11" grpId="0" build="p"/>
      <p:bldP spid="11" grpId="1"/>
      <p:bldP spid="12" grpId="0"/>
      <p:bldP spid="12" grpId="1"/>
      <p:bldP spid="7" grpId="0" animBg="1"/>
      <p:bldP spid="7" grpId="1" animBg="1"/>
      <p:bldP spid="13" grpId="0" build="p"/>
      <p:bldP spid="13" grpId="1"/>
      <p:bldP spid="14" grpId="0"/>
      <p:bldP spid="14" grpId="1"/>
      <p:bldP spid="8" grpId="0" animBg="1"/>
      <p:bldP spid="8" grpId="1" animBg="1"/>
      <p:bldP spid="15" grpId="0" build="p"/>
      <p:bldP spid="15" grpId="1"/>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Rectangles 5"/>
          <p:cNvSpPr/>
          <p:nvPr/>
        </p:nvSpPr>
        <p:spPr>
          <a:xfrm>
            <a:off x="0" y="635"/>
            <a:ext cx="9848215" cy="822896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4800"/>
          </a:p>
        </p:txBody>
      </p:sp>
      <p:sp>
        <p:nvSpPr>
          <p:cNvPr id="7" name="Text Box 6"/>
          <p:cNvSpPr txBox="1"/>
          <p:nvPr/>
        </p:nvSpPr>
        <p:spPr>
          <a:xfrm>
            <a:off x="735965" y="1159510"/>
            <a:ext cx="8848090" cy="792480"/>
          </a:xfrm>
          <a:prstGeom prst="rect">
            <a:avLst/>
          </a:prstGeom>
          <a:solidFill>
            <a:schemeClr val="tx1">
              <a:alpha val="70000"/>
            </a:schemeClr>
          </a:solidFill>
        </p:spPr>
        <p:txBody>
          <a:bodyPr wrap="square" rtlCol="0">
            <a:spAutoFit/>
          </a:bodyPr>
          <a:p>
            <a:pPr marL="0" indent="0">
              <a:lnSpc>
                <a:spcPts val="5470"/>
              </a:lnSpc>
              <a:buNone/>
            </a:pPr>
            <a:r>
              <a:rPr lang="en-US" sz="4800" b="1" dirty="0">
                <a:gradFill>
                  <a:gsLst>
                    <a:gs pos="0">
                      <a:srgbClr val="9EE256"/>
                    </a:gs>
                    <a:gs pos="100000">
                      <a:srgbClr val="52762D">
                        <a:lumMod val="70000"/>
                        <a:lumOff val="30000"/>
                      </a:srgbClr>
                    </a:gs>
                  </a:gsLst>
                  <a:lin ang="5400000" scaled="0"/>
                </a:gradFill>
                <a:effectLst>
                  <a:outerShdw blurRad="38100" dist="38100" dir="2700000" algn="tl" rotWithShape="0">
                    <a:schemeClr val="bg1">
                      <a:alpha val="40000"/>
                    </a:schemeClr>
                  </a:outerShdw>
                </a:effectLst>
                <a:latin typeface="Corben" pitchFamily="34" charset="0"/>
                <a:ea typeface="Corben" pitchFamily="34" charset="-122"/>
                <a:cs typeface="Corben" pitchFamily="34" charset="-120"/>
                <a:sym typeface="+mn-ea"/>
              </a:rPr>
              <a:t>Scan Results</a:t>
            </a:r>
            <a:endParaRPr lang="en-US" sz="4800" b="1" dirty="0">
              <a:gradFill>
                <a:gsLst>
                  <a:gs pos="0">
                    <a:srgbClr val="9EE256"/>
                  </a:gs>
                  <a:gs pos="100000">
                    <a:srgbClr val="52762D">
                      <a:lumMod val="70000"/>
                      <a:lumOff val="30000"/>
                    </a:srgbClr>
                  </a:gs>
                </a:gsLst>
                <a:lin ang="5400000" scaled="0"/>
              </a:gradFill>
              <a:effectLst>
                <a:outerShdw blurRad="38100" dist="38100" dir="2700000" algn="tl" rotWithShape="0">
                  <a:schemeClr val="bg1">
                    <a:alpha val="40000"/>
                  </a:schemeClr>
                </a:outerShdw>
              </a:effectLst>
              <a:latin typeface="Corben" pitchFamily="34" charset="0"/>
              <a:ea typeface="Corben" pitchFamily="34" charset="-122"/>
              <a:cs typeface="Corben" pitchFamily="34" charset="-120"/>
              <a:sym typeface="+mn-ea"/>
            </a:endParaRPr>
          </a:p>
        </p:txBody>
      </p:sp>
      <p:sp>
        <p:nvSpPr>
          <p:cNvPr id="8" name="Text Box 7"/>
          <p:cNvSpPr txBox="1"/>
          <p:nvPr/>
        </p:nvSpPr>
        <p:spPr>
          <a:xfrm>
            <a:off x="735965" y="2652395"/>
            <a:ext cx="7888605" cy="2963545"/>
          </a:xfrm>
          <a:prstGeom prst="rect">
            <a:avLst/>
          </a:prstGeom>
          <a:solidFill>
            <a:schemeClr val="tx1">
              <a:alpha val="70000"/>
            </a:schemeClr>
          </a:solidFill>
        </p:spPr>
        <p:txBody>
          <a:bodyPr wrap="square" rtlCol="0">
            <a:spAutoFit/>
          </a:bodyPr>
          <a:p>
            <a:pPr marL="0" indent="0">
              <a:lnSpc>
                <a:spcPts val="2800"/>
              </a:lnSpc>
              <a:buNone/>
            </a:pPr>
            <a:r>
              <a:rPr lang="en-US" sz="32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A sample scan result for a specific product, showcasing details such as product name, brand, sustainability rating (e.g., out of 10), and key sustainability information. For instance, it might highlight that the product uses recycled materials and supports fair trade practices.</a:t>
            </a:r>
            <a:endParaRPr lang="en-US" sz="32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7">
                                            <p:bg/>
                                          </p:spTgt>
                                        </p:tgtEl>
                                        <p:attrNameLst>
                                          <p:attrName>style.visibility</p:attrName>
                                        </p:attrNameLst>
                                      </p:cBhvr>
                                      <p:to>
                                        <p:strVal val="visible"/>
                                      </p:to>
                                    </p:set>
                                    <p:animEffect transition="in" filter="wipe(left)">
                                      <p:cBhvr>
                                        <p:cTn id="12" dur="500"/>
                                        <p:tgtEl>
                                          <p:spTgt spid="7">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build="p"/>
      <p:bldP spid="7" grpId="1" animBg="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Rectangles 1"/>
          <p:cNvSpPr/>
          <p:nvPr/>
        </p:nvSpPr>
        <p:spPr>
          <a:xfrm>
            <a:off x="0" y="-21590"/>
            <a:ext cx="10112375" cy="820991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425450" y="650875"/>
            <a:ext cx="8739505" cy="792480"/>
          </a:xfrm>
          <a:prstGeom prst="rect">
            <a:avLst/>
          </a:prstGeom>
          <a:noFill/>
        </p:spPr>
        <p:txBody>
          <a:bodyPr wrap="square" rtlCol="0">
            <a:spAutoFit/>
          </a:bodyPr>
          <a:p>
            <a:pPr marL="0" indent="0">
              <a:lnSpc>
                <a:spcPts val="5470"/>
              </a:lnSpc>
              <a:buNone/>
            </a:pPr>
            <a:r>
              <a:rPr lang="en-US" sz="4800" dirty="0">
                <a:gradFill>
                  <a:gsLst>
                    <a:gs pos="0">
                      <a:srgbClr val="9EE256"/>
                    </a:gs>
                    <a:gs pos="100000">
                      <a:srgbClr val="52762D">
                        <a:lumMod val="70000"/>
                        <a:lumOff val="3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rPr>
              <a:t>Sustainable Alternatives</a:t>
            </a:r>
            <a:endParaRPr lang="en-US" sz="4800" dirty="0">
              <a:gradFill>
                <a:gsLst>
                  <a:gs pos="0">
                    <a:srgbClr val="9EE256"/>
                  </a:gs>
                  <a:gs pos="100000">
                    <a:srgbClr val="52762D">
                      <a:lumMod val="70000"/>
                      <a:lumOff val="3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endParaRPr>
          </a:p>
        </p:txBody>
      </p:sp>
      <p:sp>
        <p:nvSpPr>
          <p:cNvPr id="4" name="Rounded Rectangle 3"/>
          <p:cNvSpPr/>
          <p:nvPr/>
        </p:nvSpPr>
        <p:spPr>
          <a:xfrm>
            <a:off x="425450" y="1988185"/>
            <a:ext cx="2736850" cy="5489575"/>
          </a:xfrm>
          <a:prstGeom prst="roundRect">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6741795" y="1988185"/>
            <a:ext cx="2736850" cy="5489575"/>
          </a:xfrm>
          <a:prstGeom prst="roundRect">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3687445" y="1988185"/>
            <a:ext cx="2736850" cy="5489575"/>
          </a:xfrm>
          <a:prstGeom prst="roundRect">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olded Corner 6"/>
          <p:cNvSpPr/>
          <p:nvPr/>
        </p:nvSpPr>
        <p:spPr>
          <a:xfrm>
            <a:off x="604520" y="2721610"/>
            <a:ext cx="311150" cy="280035"/>
          </a:xfrm>
          <a:prstGeom prst="foldedCorne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ctr">
              <a:lnSpc>
                <a:spcPts val="3280"/>
              </a:lnSpc>
              <a:buNone/>
            </a:pPr>
            <a:r>
              <a:rPr lang="en-US" dirty="0">
                <a:solidFill>
                  <a:srgbClr val="404155"/>
                </a:solidFill>
                <a:latin typeface="Corben" pitchFamily="34" charset="0"/>
                <a:ea typeface="Corben" pitchFamily="34" charset="-122"/>
                <a:cs typeface="Corben" pitchFamily="34" charset="-120"/>
                <a:sym typeface="+mn-ea"/>
              </a:rPr>
              <a:t>1</a:t>
            </a:r>
            <a:endParaRPr lang="en-US"/>
          </a:p>
        </p:txBody>
      </p:sp>
      <p:sp>
        <p:nvSpPr>
          <p:cNvPr id="9" name="Folded Corner 8"/>
          <p:cNvSpPr/>
          <p:nvPr/>
        </p:nvSpPr>
        <p:spPr>
          <a:xfrm>
            <a:off x="3844290" y="2721610"/>
            <a:ext cx="311150" cy="280035"/>
          </a:xfrm>
          <a:prstGeom prst="foldedCorne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ctr">
              <a:lnSpc>
                <a:spcPts val="3280"/>
              </a:lnSpc>
              <a:buNone/>
            </a:pPr>
            <a:r>
              <a:rPr lang="en-US" dirty="0">
                <a:solidFill>
                  <a:srgbClr val="404155"/>
                </a:solidFill>
                <a:latin typeface="Corben" pitchFamily="34" charset="0"/>
                <a:ea typeface="Corben" pitchFamily="34" charset="-122"/>
                <a:cs typeface="Corben" pitchFamily="34" charset="-120"/>
                <a:sym typeface="+mn-ea"/>
              </a:rPr>
              <a:t>2</a:t>
            </a:r>
            <a:endParaRPr lang="en-US"/>
          </a:p>
        </p:txBody>
      </p:sp>
      <p:sp>
        <p:nvSpPr>
          <p:cNvPr id="10" name="Folded Corner 9"/>
          <p:cNvSpPr/>
          <p:nvPr/>
        </p:nvSpPr>
        <p:spPr>
          <a:xfrm>
            <a:off x="6873875" y="2721610"/>
            <a:ext cx="311150" cy="280035"/>
          </a:xfrm>
          <a:prstGeom prst="foldedCorne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ctr">
              <a:lnSpc>
                <a:spcPts val="3280"/>
              </a:lnSpc>
              <a:buNone/>
            </a:pPr>
            <a:r>
              <a:rPr lang="en-US" dirty="0">
                <a:solidFill>
                  <a:srgbClr val="404155"/>
                </a:solidFill>
                <a:latin typeface="Corben" pitchFamily="34" charset="0"/>
                <a:ea typeface="Corben" pitchFamily="34" charset="-122"/>
                <a:cs typeface="Corben" pitchFamily="34" charset="-120"/>
                <a:sym typeface="+mn-ea"/>
              </a:rPr>
              <a:t>3</a:t>
            </a:r>
            <a:endParaRPr lang="en-US"/>
          </a:p>
        </p:txBody>
      </p:sp>
      <p:sp>
        <p:nvSpPr>
          <p:cNvPr id="14" name="Text Box 13"/>
          <p:cNvSpPr txBox="1"/>
          <p:nvPr/>
        </p:nvSpPr>
        <p:spPr>
          <a:xfrm>
            <a:off x="915670" y="2633345"/>
            <a:ext cx="2200275" cy="368300"/>
          </a:xfrm>
          <a:prstGeom prst="rect">
            <a:avLst/>
          </a:prstGeom>
          <a:noFill/>
        </p:spPr>
        <p:txBody>
          <a:bodyPr wrap="square" rtlCol="0">
            <a:spAutoFit/>
          </a:bodyPr>
          <a:p>
            <a:pPr algn="ctr"/>
            <a:r>
              <a:rPr lang="en-US"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rPr>
              <a:t>Expand Option</a:t>
            </a:r>
            <a:endParaRPr lang="en-US"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endParaRPr>
          </a:p>
        </p:txBody>
      </p:sp>
      <p:sp>
        <p:nvSpPr>
          <p:cNvPr id="15" name="Text Box 14"/>
          <p:cNvSpPr txBox="1"/>
          <p:nvPr/>
        </p:nvSpPr>
        <p:spPr>
          <a:xfrm>
            <a:off x="4155440" y="2633345"/>
            <a:ext cx="2268855" cy="792480"/>
          </a:xfrm>
          <a:prstGeom prst="rect">
            <a:avLst/>
          </a:prstGeom>
          <a:noFill/>
        </p:spPr>
        <p:txBody>
          <a:bodyPr wrap="square" rtlCol="0">
            <a:spAutoFit/>
          </a:bodyPr>
          <a:p>
            <a:pPr marL="0" indent="0" algn="ctr">
              <a:lnSpc>
                <a:spcPts val="2735"/>
              </a:lnSpc>
              <a:buNone/>
            </a:pPr>
            <a:r>
              <a:rPr lang="en-US"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rPr>
              <a:t>Informed Consumer Choices</a:t>
            </a:r>
            <a:endParaRPr lang="en-US"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endParaRPr>
          </a:p>
        </p:txBody>
      </p:sp>
      <p:sp>
        <p:nvSpPr>
          <p:cNvPr id="16" name="Text Box 15"/>
          <p:cNvSpPr txBox="1"/>
          <p:nvPr/>
        </p:nvSpPr>
        <p:spPr>
          <a:xfrm>
            <a:off x="7153910" y="2640965"/>
            <a:ext cx="2303145" cy="441960"/>
          </a:xfrm>
          <a:prstGeom prst="rect">
            <a:avLst/>
          </a:prstGeom>
          <a:noFill/>
        </p:spPr>
        <p:txBody>
          <a:bodyPr wrap="square" rtlCol="0">
            <a:spAutoFit/>
          </a:bodyPr>
          <a:p>
            <a:pPr marL="0" indent="0" algn="ctr">
              <a:lnSpc>
                <a:spcPts val="2735"/>
              </a:lnSpc>
              <a:buNone/>
            </a:pPr>
            <a:r>
              <a:rPr lang="en-US"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rPr>
              <a:t>Positive Impact</a:t>
            </a:r>
            <a:endParaRPr lang="en-US"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endParaRPr>
          </a:p>
        </p:txBody>
      </p:sp>
      <p:sp>
        <p:nvSpPr>
          <p:cNvPr id="17" name="Text Box 16"/>
          <p:cNvSpPr txBox="1"/>
          <p:nvPr/>
        </p:nvSpPr>
        <p:spPr>
          <a:xfrm>
            <a:off x="471805" y="3792220"/>
            <a:ext cx="2644140" cy="2245360"/>
          </a:xfrm>
          <a:prstGeom prst="rect">
            <a:avLst/>
          </a:prstGeom>
          <a:noFill/>
        </p:spPr>
        <p:txBody>
          <a:bodyPr wrap="square" rtlCol="0">
            <a:spAutoFit/>
          </a:bodyPr>
          <a:p>
            <a:pPr algn="ct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Access alternative products with higher sustainability ratings to widen your choices.</a:t>
            </a:r>
            <a:endParaRPr lang="en-US" sz="2000" dirty="0">
              <a:gradFill>
                <a:gsLst>
                  <a:gs pos="0">
                    <a:srgbClr val="9EE256"/>
                  </a:gs>
                  <a:gs pos="100000">
                    <a:srgbClr val="52762D"/>
                  </a:gs>
                </a:gsLst>
                <a:lin ang="5400000" scaled="0"/>
              </a:gradFill>
            </a:endParaRPr>
          </a:p>
          <a:p>
            <a:pPr algn="ctr"/>
            <a:endParaRPr lang="en-US" sz="2000" dirty="0">
              <a:gradFill>
                <a:gsLst>
                  <a:gs pos="0">
                    <a:srgbClr val="9EE256"/>
                  </a:gs>
                  <a:gs pos="100000">
                    <a:srgbClr val="52762D"/>
                  </a:gs>
                </a:gsLst>
                <a:lin ang="5400000" scaled="0"/>
              </a:gradFill>
            </a:endParaRPr>
          </a:p>
        </p:txBody>
      </p:sp>
      <p:sp>
        <p:nvSpPr>
          <p:cNvPr id="18" name="Text Box 17"/>
          <p:cNvSpPr txBox="1"/>
          <p:nvPr/>
        </p:nvSpPr>
        <p:spPr>
          <a:xfrm>
            <a:off x="3830955" y="3792220"/>
            <a:ext cx="2593340" cy="2245360"/>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Discover recommendations that align with your environmental values.</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9" name="Text Box 18"/>
          <p:cNvSpPr txBox="1"/>
          <p:nvPr/>
        </p:nvSpPr>
        <p:spPr>
          <a:xfrm>
            <a:off x="6763385" y="3792220"/>
            <a:ext cx="2715260" cy="1527175"/>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Opt for products that contribute to a greener and healthier world.</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2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uild="p"/>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Rectangles 2"/>
          <p:cNvSpPr/>
          <p:nvPr/>
        </p:nvSpPr>
        <p:spPr>
          <a:xfrm>
            <a:off x="5080" y="8890"/>
            <a:ext cx="10326370" cy="819531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p>
        </p:txBody>
      </p:sp>
      <p:sp>
        <p:nvSpPr>
          <p:cNvPr id="4" name="Text Box 3"/>
          <p:cNvSpPr txBox="1"/>
          <p:nvPr/>
        </p:nvSpPr>
        <p:spPr>
          <a:xfrm>
            <a:off x="455930" y="428625"/>
            <a:ext cx="9049385" cy="792480"/>
          </a:xfrm>
          <a:prstGeom prst="rect">
            <a:avLst/>
          </a:prstGeom>
          <a:noFill/>
        </p:spPr>
        <p:txBody>
          <a:bodyPr wrap="square" rtlCol="0">
            <a:spAutoFit/>
          </a:bodyPr>
          <a:p>
            <a:pPr marL="0" indent="0" algn="l">
              <a:lnSpc>
                <a:spcPts val="5470"/>
              </a:lnSpc>
              <a:buNone/>
            </a:pPr>
            <a:r>
              <a:rPr lang="en-US" sz="4800" dirty="0">
                <a:gradFill>
                  <a:gsLst>
                    <a:gs pos="0">
                      <a:srgbClr val="9EE256"/>
                    </a:gs>
                    <a:gs pos="100000">
                      <a:srgbClr val="52762D">
                        <a:lumMod val="70000"/>
                        <a:lumOff val="3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rPr>
              <a:t>User-Friendly Interface</a:t>
            </a:r>
            <a:endParaRPr lang="en-US" sz="4800" dirty="0">
              <a:gradFill>
                <a:gsLst>
                  <a:gs pos="0">
                    <a:srgbClr val="9EE256"/>
                  </a:gs>
                  <a:gs pos="100000">
                    <a:srgbClr val="52762D">
                      <a:lumMod val="70000"/>
                      <a:lumOff val="3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endParaRPr>
          </a:p>
        </p:txBody>
      </p:sp>
      <p:sp>
        <p:nvSpPr>
          <p:cNvPr id="5" name="Rounded Rectangle 4"/>
          <p:cNvSpPr/>
          <p:nvPr/>
        </p:nvSpPr>
        <p:spPr>
          <a:xfrm>
            <a:off x="455930" y="1688465"/>
            <a:ext cx="4530725" cy="6204585"/>
          </a:xfrm>
          <a:prstGeom prst="round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5353685" y="1582420"/>
            <a:ext cx="4539615" cy="6204585"/>
          </a:xfrm>
          <a:prstGeom prst="round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Image 1" descr="preencoded.png"/>
          <p:cNvPicPr>
            <a:picLocks noChangeAspect="1"/>
          </p:cNvPicPr>
          <p:nvPr/>
        </p:nvPicPr>
        <p:blipFill>
          <a:blip r:embed="rId2"/>
          <a:stretch>
            <a:fillRect/>
          </a:stretch>
        </p:blipFill>
        <p:spPr>
          <a:xfrm>
            <a:off x="807720" y="1993900"/>
            <a:ext cx="3883660" cy="2628265"/>
          </a:xfrm>
          <a:prstGeom prst="roundRect">
            <a:avLst/>
          </a:prstGeom>
        </p:spPr>
      </p:pic>
      <p:pic>
        <p:nvPicPr>
          <p:cNvPr id="8" name="Image 2" descr="preencoded.png"/>
          <p:cNvPicPr>
            <a:picLocks noChangeAspect="1"/>
          </p:cNvPicPr>
          <p:nvPr/>
        </p:nvPicPr>
        <p:blipFill>
          <a:blip r:embed="rId3"/>
          <a:stretch>
            <a:fillRect/>
          </a:stretch>
        </p:blipFill>
        <p:spPr>
          <a:xfrm>
            <a:off x="5685155" y="1993900"/>
            <a:ext cx="3970020" cy="2638425"/>
          </a:xfrm>
          <a:prstGeom prst="roundRect">
            <a:avLst/>
          </a:prstGeom>
        </p:spPr>
      </p:pic>
      <p:sp>
        <p:nvSpPr>
          <p:cNvPr id="9" name="Text Box 8"/>
          <p:cNvSpPr txBox="1"/>
          <p:nvPr/>
        </p:nvSpPr>
        <p:spPr>
          <a:xfrm>
            <a:off x="782320" y="4953635"/>
            <a:ext cx="3909060" cy="441960"/>
          </a:xfrm>
          <a:prstGeom prst="rect">
            <a:avLst/>
          </a:prstGeom>
          <a:noFill/>
        </p:spPr>
        <p:txBody>
          <a:bodyPr wrap="square" rtlCol="0">
            <a:spAutoFit/>
          </a:bodyPr>
          <a:p>
            <a:pPr marL="0" indent="0" algn="ctr">
              <a:lnSpc>
                <a:spcPts val="2735"/>
              </a:lnSpc>
              <a:buNone/>
            </a:pPr>
            <a:r>
              <a:rPr lang="en-US" sz="2400"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rPr>
              <a:t>Intuitive Design</a:t>
            </a:r>
            <a:endParaRPr lang="en-US" sz="2400"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endParaRPr>
          </a:p>
        </p:txBody>
      </p:sp>
      <p:sp>
        <p:nvSpPr>
          <p:cNvPr id="10" name="Text Box 9"/>
          <p:cNvSpPr txBox="1"/>
          <p:nvPr/>
        </p:nvSpPr>
        <p:spPr>
          <a:xfrm>
            <a:off x="5685155" y="5027295"/>
            <a:ext cx="3969385" cy="441960"/>
          </a:xfrm>
          <a:prstGeom prst="rect">
            <a:avLst/>
          </a:prstGeom>
          <a:noFill/>
        </p:spPr>
        <p:txBody>
          <a:bodyPr wrap="square" rtlCol="0">
            <a:spAutoFit/>
          </a:bodyPr>
          <a:p>
            <a:pPr marL="0" indent="0" algn="ctr">
              <a:lnSpc>
                <a:spcPts val="2735"/>
              </a:lnSpc>
              <a:buNone/>
            </a:pPr>
            <a:r>
              <a:rPr lang="en-US" sz="2400"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rPr>
              <a:t>Simple Navigation</a:t>
            </a:r>
            <a:endParaRPr lang="en-US" sz="2400" b="1" dirty="0">
              <a:gradFill>
                <a:gsLst>
                  <a:gs pos="0">
                    <a:srgbClr val="9EE256"/>
                  </a:gs>
                  <a:gs pos="100000">
                    <a:srgbClr val="52762D">
                      <a:lumMod val="70000"/>
                      <a:lumOff val="30000"/>
                    </a:srgbClr>
                  </a:gs>
                </a:gsLst>
                <a:lin ang="5400000" scaled="0"/>
              </a:gradFill>
              <a:latin typeface="Corben" pitchFamily="34" charset="0"/>
              <a:ea typeface="Corben" pitchFamily="34" charset="-122"/>
              <a:cs typeface="Corben" pitchFamily="34" charset="-120"/>
              <a:sym typeface="+mn-ea"/>
            </a:endParaRPr>
          </a:p>
        </p:txBody>
      </p:sp>
      <p:sp>
        <p:nvSpPr>
          <p:cNvPr id="11" name="Text Box 10"/>
          <p:cNvSpPr txBox="1"/>
          <p:nvPr/>
        </p:nvSpPr>
        <p:spPr>
          <a:xfrm>
            <a:off x="782320" y="5407025"/>
            <a:ext cx="3879215" cy="1527175"/>
          </a:xfrm>
          <a:prstGeom prst="rect">
            <a:avLst/>
          </a:prstGeom>
          <a:noFill/>
        </p:spPr>
        <p:txBody>
          <a:bodyPr wrap="square" rtlCol="0">
            <a:spAutoFit/>
          </a:bodyPr>
          <a:p>
            <a:pPr marL="0" indent="0" algn="ctr">
              <a:lnSpc>
                <a:spcPts val="2800"/>
              </a:lnSpc>
              <a:buNone/>
            </a:pPr>
            <a:r>
              <a:rPr lang="en-US" sz="22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Effortless and straightforward barcode scanning process for users of all levels.</a:t>
            </a:r>
            <a:endParaRPr lang="en-US" sz="22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2" name="Text Box 11"/>
          <p:cNvSpPr txBox="1"/>
          <p:nvPr/>
        </p:nvSpPr>
        <p:spPr>
          <a:xfrm>
            <a:off x="5634990" y="5528945"/>
            <a:ext cx="4020185" cy="1527175"/>
          </a:xfrm>
          <a:prstGeom prst="rect">
            <a:avLst/>
          </a:prstGeom>
          <a:noFill/>
        </p:spPr>
        <p:txBody>
          <a:bodyPr wrap="square" rtlCol="0">
            <a:spAutoFit/>
          </a:bodyPr>
          <a:p>
            <a:pPr marL="0" indent="0" algn="ctr">
              <a:lnSpc>
                <a:spcPts val="2800"/>
              </a:lnSpc>
              <a:buNone/>
            </a:pPr>
            <a:r>
              <a:rPr lang="en-US" sz="22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Illustrations highlighting the easy-to-use and visually appealing website interface.</a:t>
            </a:r>
            <a:endParaRPr lang="en-US" sz="22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Rectangles 1"/>
          <p:cNvSpPr/>
          <p:nvPr/>
        </p:nvSpPr>
        <p:spPr>
          <a:xfrm>
            <a:off x="20955" y="-6350"/>
            <a:ext cx="10574655" cy="823531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 </a:t>
            </a:r>
            <a:endParaRPr lang="en-US"/>
          </a:p>
        </p:txBody>
      </p:sp>
      <p:sp>
        <p:nvSpPr>
          <p:cNvPr id="3" name="Text Box 2"/>
          <p:cNvSpPr txBox="1"/>
          <p:nvPr/>
        </p:nvSpPr>
        <p:spPr>
          <a:xfrm>
            <a:off x="502920" y="518795"/>
            <a:ext cx="10092690" cy="1494155"/>
          </a:xfrm>
          <a:prstGeom prst="rect">
            <a:avLst/>
          </a:prstGeom>
          <a:noFill/>
        </p:spPr>
        <p:txBody>
          <a:bodyPr wrap="square" rtlCol="0">
            <a:spAutoFit/>
          </a:bodyPr>
          <a:p>
            <a:pPr marL="0" indent="0" algn="l">
              <a:lnSpc>
                <a:spcPts val="5470"/>
              </a:lnSpc>
              <a:buNone/>
            </a:pPr>
            <a:r>
              <a:rPr lang="en-US" sz="4800" dirty="0">
                <a:gradFill>
                  <a:gsLst>
                    <a:gs pos="0">
                      <a:srgbClr val="9EE256"/>
                    </a:gs>
                    <a:gs pos="100000">
                      <a:srgbClr val="52762D">
                        <a:lumMod val="80000"/>
                        <a:lumOff val="2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rPr>
              <a:t>Benefits of Sustainable Shopping</a:t>
            </a:r>
            <a:endParaRPr lang="en-US" sz="4800" dirty="0">
              <a:gradFill>
                <a:gsLst>
                  <a:gs pos="0">
                    <a:srgbClr val="9EE256"/>
                  </a:gs>
                  <a:gs pos="100000">
                    <a:srgbClr val="52762D">
                      <a:lumMod val="80000"/>
                      <a:lumOff val="2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endParaRPr>
          </a:p>
        </p:txBody>
      </p:sp>
      <p:sp>
        <p:nvSpPr>
          <p:cNvPr id="4" name="Rounded Rectangle 3"/>
          <p:cNvSpPr/>
          <p:nvPr/>
        </p:nvSpPr>
        <p:spPr>
          <a:xfrm>
            <a:off x="658495" y="2493645"/>
            <a:ext cx="4371340" cy="2393950"/>
          </a:xfrm>
          <a:prstGeom prst="round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3122930" y="5368290"/>
            <a:ext cx="4371340" cy="2393950"/>
          </a:xfrm>
          <a:prstGeom prst="round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5716905" y="2493645"/>
            <a:ext cx="4371340" cy="2393950"/>
          </a:xfrm>
          <a:prstGeom prst="roundRect">
            <a:avLst/>
          </a:pr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860425" y="2633345"/>
            <a:ext cx="3903345" cy="829945"/>
          </a:xfrm>
          <a:prstGeom prst="rect">
            <a:avLst/>
          </a:prstGeom>
          <a:noFill/>
        </p:spPr>
        <p:txBody>
          <a:bodyPr wrap="square" rtlCol="0">
            <a:spAutoFit/>
          </a:bodyPr>
          <a:p>
            <a:pPr algn="ctr"/>
            <a:r>
              <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rPr>
              <a:t>Reduced Environmental Impact</a:t>
            </a:r>
            <a:endPar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endParaRPr>
          </a:p>
        </p:txBody>
      </p:sp>
      <p:sp>
        <p:nvSpPr>
          <p:cNvPr id="8" name="Text Box 7"/>
          <p:cNvSpPr txBox="1"/>
          <p:nvPr/>
        </p:nvSpPr>
        <p:spPr>
          <a:xfrm>
            <a:off x="5930265" y="2711450"/>
            <a:ext cx="4157980" cy="792480"/>
          </a:xfrm>
          <a:prstGeom prst="rect">
            <a:avLst/>
          </a:prstGeom>
          <a:noFill/>
        </p:spPr>
        <p:txBody>
          <a:bodyPr wrap="square" rtlCol="0">
            <a:spAutoFit/>
          </a:bodyPr>
          <a:p>
            <a:pPr marL="0" indent="0" algn="ctr">
              <a:lnSpc>
                <a:spcPts val="2735"/>
              </a:lnSpc>
              <a:buNone/>
            </a:pPr>
            <a:r>
              <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rPr>
              <a:t>Informed Consumer Choices</a:t>
            </a:r>
            <a:endPar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endParaRPr>
          </a:p>
        </p:txBody>
      </p:sp>
      <p:sp>
        <p:nvSpPr>
          <p:cNvPr id="9" name="Text Box 8"/>
          <p:cNvSpPr txBox="1"/>
          <p:nvPr/>
        </p:nvSpPr>
        <p:spPr>
          <a:xfrm>
            <a:off x="3333115" y="5603875"/>
            <a:ext cx="3903345" cy="792480"/>
          </a:xfrm>
          <a:prstGeom prst="rect">
            <a:avLst/>
          </a:prstGeom>
          <a:noFill/>
        </p:spPr>
        <p:txBody>
          <a:bodyPr wrap="square" rtlCol="0">
            <a:spAutoFit/>
          </a:bodyPr>
          <a:p>
            <a:pPr marL="0" indent="0" algn="ctr">
              <a:lnSpc>
                <a:spcPts val="2735"/>
              </a:lnSpc>
              <a:buNone/>
            </a:pPr>
            <a:r>
              <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rPr>
              <a:t>Contribution to Sustainability</a:t>
            </a:r>
            <a:endPar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endParaRPr>
          </a:p>
        </p:txBody>
      </p:sp>
      <p:sp>
        <p:nvSpPr>
          <p:cNvPr id="10" name="Text Box 9"/>
          <p:cNvSpPr txBox="1"/>
          <p:nvPr/>
        </p:nvSpPr>
        <p:spPr>
          <a:xfrm>
            <a:off x="1015365" y="3426460"/>
            <a:ext cx="3748405" cy="1168400"/>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Make choices that contribute to a healthier planet.</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1" name="Text Box 10"/>
          <p:cNvSpPr txBox="1"/>
          <p:nvPr/>
        </p:nvSpPr>
        <p:spPr>
          <a:xfrm>
            <a:off x="5717540" y="3426460"/>
            <a:ext cx="4406900" cy="1168400"/>
          </a:xfrm>
          <a:prstGeom prst="rect">
            <a:avLst/>
          </a:prstGeom>
          <a:noFill/>
        </p:spPr>
        <p:txBody>
          <a:bodyPr wrap="square" rtlCol="0">
            <a:spAutoFit/>
          </a:bodyPr>
          <a:p>
            <a:pPr marL="0" indent="0" algn="ctr">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Empower yourself with knowledge for conscious decision-making.</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4" name="Text Box 13"/>
          <p:cNvSpPr txBox="1"/>
          <p:nvPr/>
        </p:nvSpPr>
        <p:spPr>
          <a:xfrm>
            <a:off x="3364230" y="6396355"/>
            <a:ext cx="3872230" cy="1322070"/>
          </a:xfrm>
          <a:prstGeom prst="rect">
            <a:avLst/>
          </a:prstGeom>
          <a:noFill/>
        </p:spPr>
        <p:txBody>
          <a:bodyPr wrap="square" rtlCol="0">
            <a:spAutoFit/>
          </a:bodyPr>
          <a:p>
            <a:pPr algn="ct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Be part of a global movement towards a more sustainable future.</a:t>
            </a:r>
            <a:endParaRPr lang="en-US" sz="2000" dirty="0">
              <a:gradFill>
                <a:gsLst>
                  <a:gs pos="0">
                    <a:srgbClr val="9EE256"/>
                  </a:gs>
                  <a:gs pos="100000">
                    <a:srgbClr val="52762D"/>
                  </a:gs>
                </a:gsLst>
                <a:lin ang="5400000" scaled="0"/>
              </a:gradFill>
            </a:endParaRPr>
          </a:p>
          <a:p>
            <a:pPr algn="ctr"/>
            <a:endParaRPr lang="en-US" sz="2000" dirty="0">
              <a:gradFill>
                <a:gsLst>
                  <a:gs pos="0">
                    <a:srgbClr val="9EE256"/>
                  </a:gs>
                  <a:gs pos="100000">
                    <a:srgbClr val="52762D"/>
                  </a:gs>
                </a:gsLst>
                <a:lin ang="5400000" scaled="0"/>
              </a:gra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Rectangles 1"/>
          <p:cNvSpPr/>
          <p:nvPr/>
        </p:nvSpPr>
        <p:spPr>
          <a:xfrm>
            <a:off x="36195" y="-21590"/>
            <a:ext cx="10652760" cy="8194675"/>
          </a:xfrm>
          <a:prstGeom prst="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534035" y="383540"/>
            <a:ext cx="9641840" cy="792480"/>
          </a:xfrm>
          <a:prstGeom prst="rect">
            <a:avLst/>
          </a:prstGeom>
          <a:noFill/>
        </p:spPr>
        <p:txBody>
          <a:bodyPr wrap="square" rtlCol="0">
            <a:spAutoFit/>
          </a:bodyPr>
          <a:p>
            <a:pPr marL="0" indent="0">
              <a:lnSpc>
                <a:spcPts val="5470"/>
              </a:lnSpc>
              <a:buNone/>
            </a:pPr>
            <a:r>
              <a:rPr lang="en-US" sz="4800" b="1" dirty="0">
                <a:gradFill>
                  <a:gsLst>
                    <a:gs pos="0">
                      <a:srgbClr val="9EE256"/>
                    </a:gs>
                    <a:gs pos="100000">
                      <a:srgbClr val="52762D">
                        <a:lumMod val="80000"/>
                        <a:lumOff val="2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rPr>
              <a:t>Try it Out!</a:t>
            </a:r>
            <a:endParaRPr lang="en-US" sz="4800" b="1" dirty="0">
              <a:gradFill>
                <a:gsLst>
                  <a:gs pos="0">
                    <a:srgbClr val="9EE256"/>
                  </a:gs>
                  <a:gs pos="100000">
                    <a:srgbClr val="52762D">
                      <a:lumMod val="80000"/>
                      <a:lumOff val="20000"/>
                    </a:srgbClr>
                  </a:gs>
                </a:gsLst>
                <a:lin ang="5400000" scaled="0"/>
              </a:gradFill>
              <a:effectLst>
                <a:outerShdw blurRad="50800" dist="38100" dir="2700000" algn="tl" rotWithShape="0">
                  <a:schemeClr val="bg1">
                    <a:alpha val="40000"/>
                  </a:schemeClr>
                </a:outerShdw>
              </a:effectLst>
              <a:latin typeface="Corben" pitchFamily="34" charset="0"/>
              <a:ea typeface="Corben" pitchFamily="34" charset="-122"/>
              <a:cs typeface="Corben" pitchFamily="34" charset="-120"/>
              <a:sym typeface="+mn-ea"/>
            </a:endParaRPr>
          </a:p>
        </p:txBody>
      </p:sp>
      <p:sp>
        <p:nvSpPr>
          <p:cNvPr id="4" name="Pentagon 3"/>
          <p:cNvSpPr/>
          <p:nvPr/>
        </p:nvSpPr>
        <p:spPr>
          <a:xfrm>
            <a:off x="36195" y="1580515"/>
            <a:ext cx="9927590" cy="1710055"/>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Pentagon 4"/>
          <p:cNvSpPr/>
          <p:nvPr/>
        </p:nvSpPr>
        <p:spPr>
          <a:xfrm>
            <a:off x="126365" y="5953125"/>
            <a:ext cx="9927590" cy="1710055"/>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Pentagon 5"/>
          <p:cNvSpPr/>
          <p:nvPr/>
        </p:nvSpPr>
        <p:spPr>
          <a:xfrm>
            <a:off x="126365" y="3766820"/>
            <a:ext cx="9927590" cy="1710055"/>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olded Corner 6"/>
          <p:cNvSpPr/>
          <p:nvPr/>
        </p:nvSpPr>
        <p:spPr>
          <a:xfrm>
            <a:off x="126365" y="1736725"/>
            <a:ext cx="344170" cy="373380"/>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ctr">
              <a:lnSpc>
                <a:spcPts val="3280"/>
              </a:lnSpc>
              <a:buNone/>
            </a:pPr>
            <a:r>
              <a:rPr lang="en-US" dirty="0">
                <a:solidFill>
                  <a:srgbClr val="404155"/>
                </a:solidFill>
                <a:latin typeface="Corben" pitchFamily="34" charset="0"/>
                <a:ea typeface="Corben" pitchFamily="34" charset="-122"/>
                <a:cs typeface="Corben" pitchFamily="34" charset="-120"/>
                <a:sym typeface="+mn-ea"/>
              </a:rPr>
              <a:t>1</a:t>
            </a:r>
            <a:endParaRPr lang="en-US"/>
          </a:p>
        </p:txBody>
      </p:sp>
      <p:sp>
        <p:nvSpPr>
          <p:cNvPr id="9" name="Folded Corner 8"/>
          <p:cNvSpPr/>
          <p:nvPr/>
        </p:nvSpPr>
        <p:spPr>
          <a:xfrm>
            <a:off x="126365" y="3928110"/>
            <a:ext cx="407670" cy="373380"/>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ctr">
              <a:lnSpc>
                <a:spcPts val="3280"/>
              </a:lnSpc>
              <a:buNone/>
            </a:pPr>
            <a:r>
              <a:rPr lang="en-US" dirty="0">
                <a:solidFill>
                  <a:srgbClr val="404155"/>
                </a:solidFill>
                <a:latin typeface="Corben" pitchFamily="34" charset="0"/>
                <a:ea typeface="Corben" pitchFamily="34" charset="-122"/>
                <a:cs typeface="Corben" pitchFamily="34" charset="-120"/>
                <a:sym typeface="+mn-ea"/>
              </a:rPr>
              <a:t>2</a:t>
            </a:r>
            <a:endParaRPr lang="en-US"/>
          </a:p>
        </p:txBody>
      </p:sp>
      <p:sp>
        <p:nvSpPr>
          <p:cNvPr id="10" name="Folded Corner 9"/>
          <p:cNvSpPr/>
          <p:nvPr/>
        </p:nvSpPr>
        <p:spPr>
          <a:xfrm>
            <a:off x="187960" y="6096635"/>
            <a:ext cx="409575" cy="388620"/>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ctr">
              <a:lnSpc>
                <a:spcPts val="3280"/>
              </a:lnSpc>
              <a:buNone/>
            </a:pPr>
            <a:r>
              <a:rPr lang="en-US" dirty="0">
                <a:solidFill>
                  <a:srgbClr val="404155"/>
                </a:solidFill>
                <a:latin typeface="Corben" pitchFamily="34" charset="0"/>
                <a:ea typeface="Corben" pitchFamily="34" charset="-122"/>
                <a:cs typeface="Corben" pitchFamily="34" charset="-120"/>
                <a:sym typeface="+mn-ea"/>
              </a:rPr>
              <a:t>3</a:t>
            </a:r>
            <a:endParaRPr lang="en-US"/>
          </a:p>
        </p:txBody>
      </p:sp>
      <p:sp>
        <p:nvSpPr>
          <p:cNvPr id="11" name="Text Box 10"/>
          <p:cNvSpPr txBox="1"/>
          <p:nvPr/>
        </p:nvSpPr>
        <p:spPr>
          <a:xfrm>
            <a:off x="674370" y="1720850"/>
            <a:ext cx="8350885" cy="441960"/>
          </a:xfrm>
          <a:prstGeom prst="rect">
            <a:avLst/>
          </a:prstGeom>
          <a:noFill/>
        </p:spPr>
        <p:txBody>
          <a:bodyPr wrap="square" rtlCol="0">
            <a:spAutoFit/>
          </a:bodyPr>
          <a:p>
            <a:pPr marL="0" indent="0">
              <a:lnSpc>
                <a:spcPts val="2735"/>
              </a:lnSpc>
              <a:buNone/>
            </a:pPr>
            <a:r>
              <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rPr>
              <a:t>Take the First Step</a:t>
            </a:r>
            <a:endPar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endParaRPr>
          </a:p>
        </p:txBody>
      </p:sp>
      <p:sp>
        <p:nvSpPr>
          <p:cNvPr id="12" name="Text Box 11"/>
          <p:cNvSpPr txBox="1"/>
          <p:nvPr/>
        </p:nvSpPr>
        <p:spPr>
          <a:xfrm>
            <a:off x="674370" y="3898265"/>
            <a:ext cx="8350885" cy="441960"/>
          </a:xfrm>
          <a:prstGeom prst="rect">
            <a:avLst/>
          </a:prstGeom>
          <a:noFill/>
        </p:spPr>
        <p:txBody>
          <a:bodyPr wrap="square" rtlCol="0">
            <a:spAutoFit/>
          </a:bodyPr>
          <a:p>
            <a:pPr marL="0" indent="0">
              <a:lnSpc>
                <a:spcPts val="2735"/>
              </a:lnSpc>
              <a:buNone/>
            </a:pPr>
            <a:r>
              <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rPr>
              <a:t>Discover the Impact</a:t>
            </a:r>
            <a:endPar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endParaRPr>
          </a:p>
        </p:txBody>
      </p:sp>
      <p:sp>
        <p:nvSpPr>
          <p:cNvPr id="13" name="Text Box 12"/>
          <p:cNvSpPr txBox="1"/>
          <p:nvPr/>
        </p:nvSpPr>
        <p:spPr>
          <a:xfrm>
            <a:off x="674370" y="6075045"/>
            <a:ext cx="8350885" cy="441960"/>
          </a:xfrm>
          <a:prstGeom prst="rect">
            <a:avLst/>
          </a:prstGeom>
          <a:noFill/>
        </p:spPr>
        <p:txBody>
          <a:bodyPr wrap="square" rtlCol="0">
            <a:spAutoFit/>
          </a:bodyPr>
          <a:p>
            <a:pPr marL="0" indent="0">
              <a:lnSpc>
                <a:spcPts val="2735"/>
              </a:lnSpc>
              <a:buNone/>
            </a:pPr>
            <a:r>
              <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rPr>
              <a:t>Join the Movement</a:t>
            </a:r>
            <a:endParaRPr lang="en-US" sz="2400" b="1" dirty="0">
              <a:gradFill>
                <a:gsLst>
                  <a:gs pos="0">
                    <a:srgbClr val="9EE256"/>
                  </a:gs>
                  <a:gs pos="100000">
                    <a:srgbClr val="52762D">
                      <a:lumMod val="80000"/>
                      <a:lumOff val="20000"/>
                    </a:srgbClr>
                  </a:gs>
                </a:gsLst>
                <a:lin ang="5400000" scaled="0"/>
              </a:gradFill>
              <a:latin typeface="Corben" pitchFamily="34" charset="0"/>
              <a:ea typeface="Corben" pitchFamily="34" charset="-122"/>
              <a:cs typeface="Corben" pitchFamily="34" charset="-120"/>
              <a:sym typeface="+mn-ea"/>
            </a:endParaRPr>
          </a:p>
        </p:txBody>
      </p:sp>
      <p:sp>
        <p:nvSpPr>
          <p:cNvPr id="14" name="Text Box 13"/>
          <p:cNvSpPr txBox="1"/>
          <p:nvPr/>
        </p:nvSpPr>
        <p:spPr>
          <a:xfrm>
            <a:off x="597535" y="2338070"/>
            <a:ext cx="8397875" cy="808990"/>
          </a:xfrm>
          <a:prstGeom prst="rect">
            <a:avLst/>
          </a:prstGeom>
          <a:noFill/>
        </p:spPr>
        <p:txBody>
          <a:bodyPr wrap="square" rtlCol="0">
            <a:spAutoFit/>
          </a:bodyPr>
          <a:p>
            <a:pPr marL="0" indent="0">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Visit our website to start your journey towards sustainable living.</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5" name="Text Box 14"/>
          <p:cNvSpPr txBox="1"/>
          <p:nvPr/>
        </p:nvSpPr>
        <p:spPr>
          <a:xfrm>
            <a:off x="674370" y="4465320"/>
            <a:ext cx="8350885" cy="808990"/>
          </a:xfrm>
          <a:prstGeom prst="rect">
            <a:avLst/>
          </a:prstGeom>
          <a:noFill/>
        </p:spPr>
        <p:txBody>
          <a:bodyPr wrap="square" rtlCol="0">
            <a:spAutoFit/>
          </a:bodyPr>
          <a:p>
            <a:pPr marL="0" indent="0">
              <a:lnSpc>
                <a:spcPts val="2800"/>
              </a:lnSpc>
              <a:buNone/>
            </a:pPr>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Scan barcodes and uncover the sustainability details of your purchases.</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
        <p:nvSpPr>
          <p:cNvPr id="17" name="Text Box 16"/>
          <p:cNvSpPr txBox="1"/>
          <p:nvPr/>
        </p:nvSpPr>
        <p:spPr>
          <a:xfrm>
            <a:off x="597535" y="6592570"/>
            <a:ext cx="8320405" cy="706755"/>
          </a:xfrm>
          <a:prstGeom prst="rect">
            <a:avLst/>
          </a:prstGeom>
          <a:noFill/>
        </p:spPr>
        <p:txBody>
          <a:bodyPr wrap="square" rtlCol="0">
            <a:spAutoFit/>
          </a:bodyPr>
          <a:p>
            <a:r>
              <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rPr>
              <a:t>Be part of shaping a world where every purchase supports a more sustainable and ethical future.</a:t>
            </a:r>
            <a:endParaRPr lang="en-US" sz="2000" dirty="0">
              <a:gradFill>
                <a:gsLst>
                  <a:gs pos="0">
                    <a:srgbClr val="9EE256"/>
                  </a:gs>
                  <a:gs pos="100000">
                    <a:srgbClr val="52762D"/>
                  </a:gs>
                </a:gsLst>
                <a:lin ang="5400000" scaled="0"/>
              </a:gradFill>
              <a:latin typeface="Nobile" pitchFamily="34" charset="0"/>
              <a:ea typeface="Nobile" pitchFamily="34" charset="-122"/>
              <a:cs typeface="Nobile" pitchFamily="34" charset="-12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2721</Words>
  <Application>WPS Presentation</Application>
  <PresentationFormat>Custom</PresentationFormat>
  <Paragraphs>118</Paragraphs>
  <Slides>10</Slides>
  <Notes>8</Notes>
  <HiddenSlides>0</HiddenSlides>
  <MMClips>0</MMClips>
  <ScaleCrop>false</ScaleCrop>
  <HeadingPairs>
    <vt:vector size="6" baseType="variant">
      <vt:variant>
        <vt:lpstr>已用的字体</vt:lpstr>
      </vt:variant>
      <vt:variant>
        <vt:i4>63</vt:i4>
      </vt:variant>
      <vt:variant>
        <vt:lpstr>主题</vt:lpstr>
      </vt:variant>
      <vt:variant>
        <vt:i4>1</vt:i4>
      </vt:variant>
      <vt:variant>
        <vt:lpstr>幻灯片标题</vt:lpstr>
      </vt:variant>
      <vt:variant>
        <vt:i4>10</vt:i4>
      </vt:variant>
    </vt:vector>
  </HeadingPairs>
  <TitlesOfParts>
    <vt:vector size="74" baseType="lpstr">
      <vt:lpstr>Arial</vt:lpstr>
      <vt:lpstr>SimSun</vt:lpstr>
      <vt:lpstr>Wingdings</vt:lpstr>
      <vt:lpstr>Segoe Print</vt:lpstr>
      <vt:lpstr>Nobile</vt:lpstr>
      <vt:lpstr>Nobile</vt:lpstr>
      <vt:lpstr>Nobile</vt:lpstr>
      <vt:lpstr>Corben</vt:lpstr>
      <vt:lpstr>Corben</vt:lpstr>
      <vt:lpstr>Corben</vt:lpstr>
      <vt:lpstr>Calibri</vt:lpstr>
      <vt:lpstr>Arial Unicode MS</vt:lpstr>
      <vt:lpstr>Arial Black</vt:lpstr>
      <vt:lpstr>Bahnschrift Condensed</vt:lpstr>
      <vt:lpstr>Bahnschrift</vt:lpstr>
      <vt:lpstr>Bahnschrift Light</vt:lpstr>
      <vt:lpstr>Bahnschrift Light Condensed</vt:lpstr>
      <vt:lpstr>Bahnschrift Light SemiCondensed</vt:lpstr>
      <vt:lpstr>Bahnschrift SemiBold</vt:lpstr>
      <vt:lpstr>Bahnschrift SemiBold Condensed</vt:lpstr>
      <vt:lpstr>Bahnschrift SemiBold SemiCondensed</vt:lpstr>
      <vt:lpstr>Bahnschrift SemiCondensed</vt:lpstr>
      <vt:lpstr>Bahnschrift SemiLight Condensed</vt:lpstr>
      <vt:lpstr>Bahnschrift SemiLight SemiCondensed</vt:lpstr>
      <vt:lpstr>Candara</vt:lpstr>
      <vt:lpstr>Cambria Math</vt:lpstr>
      <vt:lpstr>Candara Light</vt:lpstr>
      <vt:lpstr>Comic Sans MS</vt:lpstr>
      <vt:lpstr>Consolas</vt:lpstr>
      <vt:lpstr>Constantia</vt:lpstr>
      <vt:lpstr>Corbel</vt:lpstr>
      <vt:lpstr>Courier New</vt:lpstr>
      <vt:lpstr>Ebrima</vt:lpstr>
      <vt:lpstr>Georgia</vt:lpstr>
      <vt:lpstr>Franklin Gothic Medium</vt:lpstr>
      <vt:lpstr>Gabriola</vt:lpstr>
      <vt:lpstr>Gadugi</vt:lpstr>
      <vt:lpstr>HoloLens MDL2 Assets</vt:lpstr>
      <vt:lpstr>Impact</vt:lpstr>
      <vt:lpstr>Ink Free</vt:lpstr>
      <vt:lpstr>Javanese Text</vt:lpstr>
      <vt:lpstr>Leelawadee UI</vt:lpstr>
      <vt:lpstr>Microsoft JhengHei Light</vt:lpstr>
      <vt:lpstr>Microsoft JhengHei UI</vt:lpstr>
      <vt:lpstr>Microsoft New Tai Lue</vt:lpstr>
      <vt:lpstr>Microsoft PhagsPa</vt:lpstr>
      <vt:lpstr>Microsoft Sans Serif</vt:lpstr>
      <vt:lpstr>MV Boli</vt:lpstr>
      <vt:lpstr>MS UI Gothic</vt:lpstr>
      <vt:lpstr>Myanmar Text</vt:lpstr>
      <vt:lpstr>Segoe UI Semilight</vt:lpstr>
      <vt:lpstr>Segoe UI</vt:lpstr>
      <vt:lpstr>Segoe UI Black</vt:lpstr>
      <vt:lpstr>Segoe UI Emoji</vt:lpstr>
      <vt:lpstr>Sylfaen</vt:lpstr>
      <vt:lpstr>Tahoma</vt:lpstr>
      <vt:lpstr>Yu Gothic UI Light</vt:lpstr>
      <vt:lpstr>Yu Gothic UI Semibold</vt:lpstr>
      <vt:lpstr>Yu Gothic UI Semilight</vt:lpstr>
      <vt:lpstr>Webdings</vt:lpstr>
      <vt:lpstr>Wingdings</vt:lpstr>
      <vt:lpstr>Symbol</vt:lpstr>
      <vt:lpstr>Marlett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Asus</cp:lastModifiedBy>
  <cp:revision>14</cp:revision>
  <dcterms:created xsi:type="dcterms:W3CDTF">2024-01-17T04:47:00Z</dcterms:created>
  <dcterms:modified xsi:type="dcterms:W3CDTF">2024-01-21T12:36:46Z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AA9EF266C71341C48E7D3F76B5A87639</vt:lpwstr>
  </property>
  <property fmtid="{D5CDD505-2E9C-101B-9397-08002B2CF9AE}" pid="3" name="KSOProductBuildVer">
    <vt:lpwstr>1033-11.2.0.11225</vt:lpwstr>
  </property>
</Properties>
</file>