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4" r:id="rId3"/>
    <p:sldId id="260" r:id="rId4"/>
    <p:sldId id="259" r:id="rId5"/>
    <p:sldId id="266" r:id="rId6"/>
    <p:sldId id="261" r:id="rId7"/>
    <p:sldId id="263" r:id="rId8"/>
    <p:sldId id="262"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6D9FBF-C4EE-425A-9A8A-F1B4163F49C1}"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CC24B75E-26E3-4F03-9401-67CCD91680B7}">
      <dgm:prSet custT="1"/>
      <dgm:spPr/>
      <dgm:t>
        <a:bodyPr/>
        <a:lstStyle/>
        <a:p>
          <a:pPr>
            <a:defRPr cap="all"/>
          </a:pPr>
          <a:r>
            <a:rPr lang="en-CA" sz="1800" dirty="0">
              <a:solidFill>
                <a:schemeClr val="tx1"/>
              </a:solidFill>
              <a:latin typeface="Calibri" panose="020F0502020204030204" pitchFamily="34" charset="0"/>
              <a:cs typeface="Calibri" panose="020F0502020204030204" pitchFamily="34" charset="0"/>
            </a:rPr>
            <a:t>It is a web-based application system which is designed to detect fire with the help of AI Module.</a:t>
          </a:r>
          <a:endParaRPr lang="en-US" sz="1800" dirty="0">
            <a:solidFill>
              <a:schemeClr val="tx1"/>
            </a:solidFill>
            <a:latin typeface="Calibri" panose="020F0502020204030204" pitchFamily="34" charset="0"/>
            <a:cs typeface="Calibri" panose="020F0502020204030204" pitchFamily="34" charset="0"/>
          </a:endParaRPr>
        </a:p>
      </dgm:t>
    </dgm:pt>
    <dgm:pt modelId="{CDF0EE8A-ECC6-4E3E-93BA-1D9C19C6ED77}" type="parTrans" cxnId="{49469174-B65A-4293-AFD5-05A44369F097}">
      <dgm:prSet/>
      <dgm:spPr/>
      <dgm:t>
        <a:bodyPr/>
        <a:lstStyle/>
        <a:p>
          <a:endParaRPr lang="en-US"/>
        </a:p>
      </dgm:t>
    </dgm:pt>
    <dgm:pt modelId="{4324EA97-9E43-42DE-8F8C-D0A3FDAFFBB6}" type="sibTrans" cxnId="{49469174-B65A-4293-AFD5-05A44369F097}">
      <dgm:prSet/>
      <dgm:spPr/>
      <dgm:t>
        <a:bodyPr/>
        <a:lstStyle/>
        <a:p>
          <a:endParaRPr lang="en-US"/>
        </a:p>
      </dgm:t>
    </dgm:pt>
    <dgm:pt modelId="{E2E8D847-268B-479A-9DE3-501E2E1ACE4F}">
      <dgm:prSet custT="1"/>
      <dgm:spPr/>
      <dgm:t>
        <a:bodyPr/>
        <a:lstStyle/>
        <a:p>
          <a:pPr>
            <a:defRPr cap="all"/>
          </a:pPr>
          <a:r>
            <a:rPr lang="en-CA" sz="1800" dirty="0">
              <a:solidFill>
                <a:schemeClr val="tx1"/>
              </a:solidFill>
              <a:latin typeface="Calibri" panose="020F0502020204030204" pitchFamily="34" charset="0"/>
              <a:cs typeface="Calibri" panose="020F0502020204030204" pitchFamily="34" charset="0"/>
            </a:rPr>
            <a:t>Whenever it detects any fire, it will automatically send a notification via email and </a:t>
          </a:r>
          <a:r>
            <a:rPr lang="en-CA" sz="1800" dirty="0" err="1">
              <a:solidFill>
                <a:schemeClr val="tx1"/>
              </a:solidFill>
              <a:latin typeface="Calibri" panose="020F0502020204030204" pitchFamily="34" charset="0"/>
              <a:cs typeface="Calibri" panose="020F0502020204030204" pitchFamily="34" charset="0"/>
            </a:rPr>
            <a:t>sms</a:t>
          </a:r>
          <a:r>
            <a:rPr lang="en-CA" sz="1800" dirty="0">
              <a:solidFill>
                <a:schemeClr val="tx1"/>
              </a:solidFill>
              <a:latin typeface="Calibri" panose="020F0502020204030204" pitchFamily="34" charset="0"/>
              <a:cs typeface="Calibri" panose="020F0502020204030204" pitchFamily="34" charset="0"/>
            </a:rPr>
            <a:t> to the owner or any other authorized person.</a:t>
          </a:r>
          <a:endParaRPr lang="en-US" sz="1800" dirty="0">
            <a:solidFill>
              <a:schemeClr val="tx1"/>
            </a:solidFill>
            <a:latin typeface="Calibri" panose="020F0502020204030204" pitchFamily="34" charset="0"/>
            <a:cs typeface="Calibri" panose="020F0502020204030204" pitchFamily="34" charset="0"/>
          </a:endParaRPr>
        </a:p>
      </dgm:t>
    </dgm:pt>
    <dgm:pt modelId="{35726984-1F95-444C-A3B0-4E0AE3F5D48D}" type="parTrans" cxnId="{211BB3C9-80FE-458F-BE4B-2958AF832CB0}">
      <dgm:prSet/>
      <dgm:spPr/>
      <dgm:t>
        <a:bodyPr/>
        <a:lstStyle/>
        <a:p>
          <a:endParaRPr lang="en-US"/>
        </a:p>
      </dgm:t>
    </dgm:pt>
    <dgm:pt modelId="{670E6F4F-7051-4BB5-87EC-EB4E44DFBB49}" type="sibTrans" cxnId="{211BB3C9-80FE-458F-BE4B-2958AF832CB0}">
      <dgm:prSet/>
      <dgm:spPr/>
      <dgm:t>
        <a:bodyPr/>
        <a:lstStyle/>
        <a:p>
          <a:endParaRPr lang="en-US"/>
        </a:p>
      </dgm:t>
    </dgm:pt>
    <dgm:pt modelId="{D2FB893B-11C5-4C5F-AB29-D36A4F6C990A}" type="pres">
      <dgm:prSet presAssocID="{D16D9FBF-C4EE-425A-9A8A-F1B4163F49C1}" presName="root" presStyleCnt="0">
        <dgm:presLayoutVars>
          <dgm:dir/>
          <dgm:resizeHandles val="exact"/>
        </dgm:presLayoutVars>
      </dgm:prSet>
      <dgm:spPr/>
    </dgm:pt>
    <dgm:pt modelId="{D075FE8A-EB70-4095-85A9-329EE981D5AF}" type="pres">
      <dgm:prSet presAssocID="{CC24B75E-26E3-4F03-9401-67CCD91680B7}" presName="compNode" presStyleCnt="0"/>
      <dgm:spPr/>
    </dgm:pt>
    <dgm:pt modelId="{519DA42D-5300-4AF6-87CF-AE467E7FB818}" type="pres">
      <dgm:prSet presAssocID="{CC24B75E-26E3-4F03-9401-67CCD91680B7}" presName="iconBgRect" presStyleLbl="bgShp" presStyleIdx="0" presStyleCnt="2"/>
      <dgm:spPr>
        <a:prstGeom prst="round2DiagRect">
          <a:avLst>
            <a:gd name="adj1" fmla="val 29727"/>
            <a:gd name="adj2" fmla="val 0"/>
          </a:avLst>
        </a:prstGeom>
      </dgm:spPr>
    </dgm:pt>
    <dgm:pt modelId="{6178ECFB-7C2A-4044-A308-ABA811AD6F92}" type="pres">
      <dgm:prSet presAssocID="{CC24B75E-26E3-4F03-9401-67CCD91680B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376E47BF-6431-4BCA-8893-7D58B013CCBB}" type="pres">
      <dgm:prSet presAssocID="{CC24B75E-26E3-4F03-9401-67CCD91680B7}" presName="spaceRect" presStyleCnt="0"/>
      <dgm:spPr/>
    </dgm:pt>
    <dgm:pt modelId="{344FABE6-107E-4AEC-81C7-9DF9D0DFB283}" type="pres">
      <dgm:prSet presAssocID="{CC24B75E-26E3-4F03-9401-67CCD91680B7}" presName="textRect" presStyleLbl="revTx" presStyleIdx="0" presStyleCnt="2">
        <dgm:presLayoutVars>
          <dgm:chMax val="1"/>
          <dgm:chPref val="1"/>
        </dgm:presLayoutVars>
      </dgm:prSet>
      <dgm:spPr/>
    </dgm:pt>
    <dgm:pt modelId="{5D114901-000C-450A-9645-8D4696A860AE}" type="pres">
      <dgm:prSet presAssocID="{4324EA97-9E43-42DE-8F8C-D0A3FDAFFBB6}" presName="sibTrans" presStyleCnt="0"/>
      <dgm:spPr/>
    </dgm:pt>
    <dgm:pt modelId="{2EDB5D13-111A-4ACA-AC5C-EB983C208C62}" type="pres">
      <dgm:prSet presAssocID="{E2E8D847-268B-479A-9DE3-501E2E1ACE4F}" presName="compNode" presStyleCnt="0"/>
      <dgm:spPr/>
    </dgm:pt>
    <dgm:pt modelId="{1A0B72C3-BEA5-41EA-83E5-63B9D04803B6}" type="pres">
      <dgm:prSet presAssocID="{E2E8D847-268B-479A-9DE3-501E2E1ACE4F}" presName="iconBgRect" presStyleLbl="bgShp" presStyleIdx="1" presStyleCnt="2"/>
      <dgm:spPr>
        <a:prstGeom prst="round2DiagRect">
          <a:avLst>
            <a:gd name="adj1" fmla="val 29727"/>
            <a:gd name="adj2" fmla="val 0"/>
          </a:avLst>
        </a:prstGeom>
      </dgm:spPr>
    </dgm:pt>
    <dgm:pt modelId="{8BFFBD6D-E88B-4AF8-9E99-73152C1FA6C9}" type="pres">
      <dgm:prSet presAssocID="{E2E8D847-268B-479A-9DE3-501E2E1ACE4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refighter"/>
        </a:ext>
      </dgm:extLst>
    </dgm:pt>
    <dgm:pt modelId="{8203764F-F579-4C3C-B2E9-1CBF9786ED35}" type="pres">
      <dgm:prSet presAssocID="{E2E8D847-268B-479A-9DE3-501E2E1ACE4F}" presName="spaceRect" presStyleCnt="0"/>
      <dgm:spPr/>
    </dgm:pt>
    <dgm:pt modelId="{36576D13-BA99-431C-A150-DCD96D5CD97C}" type="pres">
      <dgm:prSet presAssocID="{E2E8D847-268B-479A-9DE3-501E2E1ACE4F}" presName="textRect" presStyleLbl="revTx" presStyleIdx="1" presStyleCnt="2">
        <dgm:presLayoutVars>
          <dgm:chMax val="1"/>
          <dgm:chPref val="1"/>
        </dgm:presLayoutVars>
      </dgm:prSet>
      <dgm:spPr/>
    </dgm:pt>
  </dgm:ptLst>
  <dgm:cxnLst>
    <dgm:cxn modelId="{7B73B515-217C-4A57-8420-358880D96EF5}" type="presOf" srcId="{D16D9FBF-C4EE-425A-9A8A-F1B4163F49C1}" destId="{D2FB893B-11C5-4C5F-AB29-D36A4F6C990A}" srcOrd="0" destOrd="0" presId="urn:microsoft.com/office/officeart/2018/5/layout/IconLeafLabelList"/>
    <dgm:cxn modelId="{CDAA155D-6129-4B65-A670-F73783C41698}" type="presOf" srcId="{CC24B75E-26E3-4F03-9401-67CCD91680B7}" destId="{344FABE6-107E-4AEC-81C7-9DF9D0DFB283}" srcOrd="0" destOrd="0" presId="urn:microsoft.com/office/officeart/2018/5/layout/IconLeafLabelList"/>
    <dgm:cxn modelId="{49469174-B65A-4293-AFD5-05A44369F097}" srcId="{D16D9FBF-C4EE-425A-9A8A-F1B4163F49C1}" destId="{CC24B75E-26E3-4F03-9401-67CCD91680B7}" srcOrd="0" destOrd="0" parTransId="{CDF0EE8A-ECC6-4E3E-93BA-1D9C19C6ED77}" sibTransId="{4324EA97-9E43-42DE-8F8C-D0A3FDAFFBB6}"/>
    <dgm:cxn modelId="{D1BCDD74-958E-49CF-8228-76FFB349DC5B}" type="presOf" srcId="{E2E8D847-268B-479A-9DE3-501E2E1ACE4F}" destId="{36576D13-BA99-431C-A150-DCD96D5CD97C}" srcOrd="0" destOrd="0" presId="urn:microsoft.com/office/officeart/2018/5/layout/IconLeafLabelList"/>
    <dgm:cxn modelId="{211BB3C9-80FE-458F-BE4B-2958AF832CB0}" srcId="{D16D9FBF-C4EE-425A-9A8A-F1B4163F49C1}" destId="{E2E8D847-268B-479A-9DE3-501E2E1ACE4F}" srcOrd="1" destOrd="0" parTransId="{35726984-1F95-444C-A3B0-4E0AE3F5D48D}" sibTransId="{670E6F4F-7051-4BB5-87EC-EB4E44DFBB49}"/>
    <dgm:cxn modelId="{6D5F1479-6CAB-4704-9A68-B45CB15F08F7}" type="presParOf" srcId="{D2FB893B-11C5-4C5F-AB29-D36A4F6C990A}" destId="{D075FE8A-EB70-4095-85A9-329EE981D5AF}" srcOrd="0" destOrd="0" presId="urn:microsoft.com/office/officeart/2018/5/layout/IconLeafLabelList"/>
    <dgm:cxn modelId="{502BB0F2-0A4A-4B2A-BF8F-DCFF86B3BAB9}" type="presParOf" srcId="{D075FE8A-EB70-4095-85A9-329EE981D5AF}" destId="{519DA42D-5300-4AF6-87CF-AE467E7FB818}" srcOrd="0" destOrd="0" presId="urn:microsoft.com/office/officeart/2018/5/layout/IconLeafLabelList"/>
    <dgm:cxn modelId="{8F4617AD-7FCD-4089-9257-3A6869E9FEA8}" type="presParOf" srcId="{D075FE8A-EB70-4095-85A9-329EE981D5AF}" destId="{6178ECFB-7C2A-4044-A308-ABA811AD6F92}" srcOrd="1" destOrd="0" presId="urn:microsoft.com/office/officeart/2018/5/layout/IconLeafLabelList"/>
    <dgm:cxn modelId="{421D71E6-AE49-449B-9591-4C28B366060D}" type="presParOf" srcId="{D075FE8A-EB70-4095-85A9-329EE981D5AF}" destId="{376E47BF-6431-4BCA-8893-7D58B013CCBB}" srcOrd="2" destOrd="0" presId="urn:microsoft.com/office/officeart/2018/5/layout/IconLeafLabelList"/>
    <dgm:cxn modelId="{2F3CD180-BE87-4CE3-A88C-56591888458C}" type="presParOf" srcId="{D075FE8A-EB70-4095-85A9-329EE981D5AF}" destId="{344FABE6-107E-4AEC-81C7-9DF9D0DFB283}" srcOrd="3" destOrd="0" presId="urn:microsoft.com/office/officeart/2018/5/layout/IconLeafLabelList"/>
    <dgm:cxn modelId="{E8F724DC-7B18-4109-8AF8-AAEFF38AF45D}" type="presParOf" srcId="{D2FB893B-11C5-4C5F-AB29-D36A4F6C990A}" destId="{5D114901-000C-450A-9645-8D4696A860AE}" srcOrd="1" destOrd="0" presId="urn:microsoft.com/office/officeart/2018/5/layout/IconLeafLabelList"/>
    <dgm:cxn modelId="{F9B1CD7D-4C6B-4452-AC8A-B0D58F8BFAE7}" type="presParOf" srcId="{D2FB893B-11C5-4C5F-AB29-D36A4F6C990A}" destId="{2EDB5D13-111A-4ACA-AC5C-EB983C208C62}" srcOrd="2" destOrd="0" presId="urn:microsoft.com/office/officeart/2018/5/layout/IconLeafLabelList"/>
    <dgm:cxn modelId="{E08AB8BD-7292-4DB3-BE41-0F1F87AED7EA}" type="presParOf" srcId="{2EDB5D13-111A-4ACA-AC5C-EB983C208C62}" destId="{1A0B72C3-BEA5-41EA-83E5-63B9D04803B6}" srcOrd="0" destOrd="0" presId="urn:microsoft.com/office/officeart/2018/5/layout/IconLeafLabelList"/>
    <dgm:cxn modelId="{805DA347-947B-4D52-A92A-5D3BA542A1A2}" type="presParOf" srcId="{2EDB5D13-111A-4ACA-AC5C-EB983C208C62}" destId="{8BFFBD6D-E88B-4AF8-9E99-73152C1FA6C9}" srcOrd="1" destOrd="0" presId="urn:microsoft.com/office/officeart/2018/5/layout/IconLeafLabelList"/>
    <dgm:cxn modelId="{84D01E85-614D-4703-98A4-7123873E874B}" type="presParOf" srcId="{2EDB5D13-111A-4ACA-AC5C-EB983C208C62}" destId="{8203764F-F579-4C3C-B2E9-1CBF9786ED35}" srcOrd="2" destOrd="0" presId="urn:microsoft.com/office/officeart/2018/5/layout/IconLeafLabelList"/>
    <dgm:cxn modelId="{9CE55F8F-4C71-482B-9BA6-1198CB982781}" type="presParOf" srcId="{2EDB5D13-111A-4ACA-AC5C-EB983C208C62}" destId="{36576D13-BA99-431C-A150-DCD96D5CD97C}"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BA122A-568D-4068-A881-27559902FD78}"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A3FB8FD2-CEF1-4309-BB68-C83646B03C88}">
      <dgm:prSet custT="1"/>
      <dgm:spPr/>
      <dgm:t>
        <a:bodyPr/>
        <a:lstStyle/>
        <a:p>
          <a:r>
            <a:rPr lang="en-US" sz="1800" dirty="0">
              <a:latin typeface="Calibri" panose="020F0502020204030204" pitchFamily="34" charset="0"/>
              <a:cs typeface="Calibri" panose="020F0502020204030204" pitchFamily="34" charset="0"/>
            </a:rPr>
            <a:t>Hence, it can surely contribute to the technology to early detect the fire so that we can react it earlier before getting it worse and making a lots of damage or being it out of control. We can train a deep neural network to distinguish fire and non-fire situation with very good accuracy.</a:t>
          </a:r>
        </a:p>
      </dgm:t>
    </dgm:pt>
    <dgm:pt modelId="{A220CE9B-3F5D-427C-8FB3-72B3BCEAE39B}" type="parTrans" cxnId="{B31BA929-F6CD-473B-9B09-F8EA7C43C240}">
      <dgm:prSet/>
      <dgm:spPr/>
      <dgm:t>
        <a:bodyPr/>
        <a:lstStyle/>
        <a:p>
          <a:endParaRPr lang="en-US"/>
        </a:p>
      </dgm:t>
    </dgm:pt>
    <dgm:pt modelId="{34F82659-68D0-4B2B-A0C5-CAF74E028759}" type="sibTrans" cxnId="{B31BA929-F6CD-473B-9B09-F8EA7C43C240}">
      <dgm:prSet/>
      <dgm:spPr/>
      <dgm:t>
        <a:bodyPr/>
        <a:lstStyle/>
        <a:p>
          <a:pPr>
            <a:lnSpc>
              <a:spcPct val="100000"/>
            </a:lnSpc>
          </a:pPr>
          <a:endParaRPr lang="en-US"/>
        </a:p>
      </dgm:t>
    </dgm:pt>
    <dgm:pt modelId="{61E045F6-40EE-49C7-8BDD-AA03F3310E8E}">
      <dgm:prSet custT="1"/>
      <dgm:spPr/>
      <dgm:t>
        <a:bodyPr/>
        <a:lstStyle/>
        <a:p>
          <a:r>
            <a:rPr lang="en-US" sz="1800" dirty="0">
              <a:latin typeface="Calibri" panose="020F0502020204030204" pitchFamily="34" charset="0"/>
              <a:cs typeface="Calibri" panose="020F0502020204030204" pitchFamily="34" charset="0"/>
            </a:rPr>
            <a:t>This technology aided with suitable hardware design can be vary useful to minimize the fire hazard. In this work we train a convolutional neural network which can achieve out of sample accuracy of 97% classifying the fire and non-fire images.</a:t>
          </a:r>
        </a:p>
      </dgm:t>
    </dgm:pt>
    <dgm:pt modelId="{86B66217-597E-4DB1-A43E-D55EA78130CF}" type="parTrans" cxnId="{A72ED850-7532-4E9B-A7FF-C58D41FAEF86}">
      <dgm:prSet/>
      <dgm:spPr/>
      <dgm:t>
        <a:bodyPr/>
        <a:lstStyle/>
        <a:p>
          <a:endParaRPr lang="en-US"/>
        </a:p>
      </dgm:t>
    </dgm:pt>
    <dgm:pt modelId="{7CC0BBC0-C3BC-451A-84BD-933EA533212A}" type="sibTrans" cxnId="{A72ED850-7532-4E9B-A7FF-C58D41FAEF86}">
      <dgm:prSet/>
      <dgm:spPr/>
      <dgm:t>
        <a:bodyPr/>
        <a:lstStyle/>
        <a:p>
          <a:endParaRPr lang="en-US"/>
        </a:p>
      </dgm:t>
    </dgm:pt>
    <dgm:pt modelId="{205DF2FB-4A4F-4EC5-9234-DFE2B89C07C7}" type="pres">
      <dgm:prSet presAssocID="{6DBA122A-568D-4068-A881-27559902FD78}" presName="root" presStyleCnt="0">
        <dgm:presLayoutVars>
          <dgm:dir/>
          <dgm:resizeHandles val="exact"/>
        </dgm:presLayoutVars>
      </dgm:prSet>
      <dgm:spPr/>
    </dgm:pt>
    <dgm:pt modelId="{C8765C67-D116-4883-BD34-294B85D771E2}" type="pres">
      <dgm:prSet presAssocID="{A3FB8FD2-CEF1-4309-BB68-C83646B03C88}" presName="compNode" presStyleCnt="0"/>
      <dgm:spPr/>
    </dgm:pt>
    <dgm:pt modelId="{BC0ECEFB-C32B-41AC-BA90-BBE74FC6506E}" type="pres">
      <dgm:prSet presAssocID="{A3FB8FD2-CEF1-4309-BB68-C83646B03C8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peed Bump"/>
        </a:ext>
      </dgm:extLst>
    </dgm:pt>
    <dgm:pt modelId="{427A289F-47A5-45EC-A802-E67C77A603EF}" type="pres">
      <dgm:prSet presAssocID="{A3FB8FD2-CEF1-4309-BB68-C83646B03C88}" presName="spaceRect" presStyleCnt="0"/>
      <dgm:spPr/>
    </dgm:pt>
    <dgm:pt modelId="{71F87806-F2C3-4297-9CB0-6E7534391E56}" type="pres">
      <dgm:prSet presAssocID="{A3FB8FD2-CEF1-4309-BB68-C83646B03C88}" presName="textRect" presStyleLbl="revTx" presStyleIdx="0" presStyleCnt="2" custLinFactNeighborX="882" custLinFactNeighborY="-37111">
        <dgm:presLayoutVars>
          <dgm:chMax val="1"/>
          <dgm:chPref val="1"/>
        </dgm:presLayoutVars>
      </dgm:prSet>
      <dgm:spPr/>
    </dgm:pt>
    <dgm:pt modelId="{1093EB81-C4BB-4859-95BA-6C200787068E}" type="pres">
      <dgm:prSet presAssocID="{34F82659-68D0-4B2B-A0C5-CAF74E028759}" presName="sibTrans" presStyleCnt="0"/>
      <dgm:spPr/>
    </dgm:pt>
    <dgm:pt modelId="{AFD38866-8EDD-441E-9092-E74635C1B485}" type="pres">
      <dgm:prSet presAssocID="{61E045F6-40EE-49C7-8BDD-AA03F3310E8E}" presName="compNode" presStyleCnt="0"/>
      <dgm:spPr/>
    </dgm:pt>
    <dgm:pt modelId="{854B5060-EE88-42E5-8588-C626328DAA8D}" type="pres">
      <dgm:prSet presAssocID="{61E045F6-40EE-49C7-8BDD-AA03F3310E8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D543271C-D3FE-46A4-B692-B3A4535CBB3F}" type="pres">
      <dgm:prSet presAssocID="{61E045F6-40EE-49C7-8BDD-AA03F3310E8E}" presName="spaceRect" presStyleCnt="0"/>
      <dgm:spPr/>
    </dgm:pt>
    <dgm:pt modelId="{3A4172E8-3848-4B92-BEED-135F66FF72D1}" type="pres">
      <dgm:prSet presAssocID="{61E045F6-40EE-49C7-8BDD-AA03F3310E8E}" presName="textRect" presStyleLbl="revTx" presStyleIdx="1" presStyleCnt="2" custLinFactNeighborY="-37111">
        <dgm:presLayoutVars>
          <dgm:chMax val="1"/>
          <dgm:chPref val="1"/>
        </dgm:presLayoutVars>
      </dgm:prSet>
      <dgm:spPr/>
    </dgm:pt>
  </dgm:ptLst>
  <dgm:cxnLst>
    <dgm:cxn modelId="{10CCC01B-9F84-41F3-8B7A-883E97EBC4CE}" type="presOf" srcId="{61E045F6-40EE-49C7-8BDD-AA03F3310E8E}" destId="{3A4172E8-3848-4B92-BEED-135F66FF72D1}" srcOrd="0" destOrd="0" presId="urn:microsoft.com/office/officeart/2018/2/layout/IconLabelList"/>
    <dgm:cxn modelId="{B31BA929-F6CD-473B-9B09-F8EA7C43C240}" srcId="{6DBA122A-568D-4068-A881-27559902FD78}" destId="{A3FB8FD2-CEF1-4309-BB68-C83646B03C88}" srcOrd="0" destOrd="0" parTransId="{A220CE9B-3F5D-427C-8FB3-72B3BCEAE39B}" sibTransId="{34F82659-68D0-4B2B-A0C5-CAF74E028759}"/>
    <dgm:cxn modelId="{A72ED850-7532-4E9B-A7FF-C58D41FAEF86}" srcId="{6DBA122A-568D-4068-A881-27559902FD78}" destId="{61E045F6-40EE-49C7-8BDD-AA03F3310E8E}" srcOrd="1" destOrd="0" parTransId="{86B66217-597E-4DB1-A43E-D55EA78130CF}" sibTransId="{7CC0BBC0-C3BC-451A-84BD-933EA533212A}"/>
    <dgm:cxn modelId="{2C9CA781-BE71-4CD4-8916-EECCE3839043}" type="presOf" srcId="{6DBA122A-568D-4068-A881-27559902FD78}" destId="{205DF2FB-4A4F-4EC5-9234-DFE2B89C07C7}" srcOrd="0" destOrd="0" presId="urn:microsoft.com/office/officeart/2018/2/layout/IconLabelList"/>
    <dgm:cxn modelId="{77C6B6E0-6FBC-48E3-8893-5F7F9D1BC258}" type="presOf" srcId="{A3FB8FD2-CEF1-4309-BB68-C83646B03C88}" destId="{71F87806-F2C3-4297-9CB0-6E7534391E56}" srcOrd="0" destOrd="0" presId="urn:microsoft.com/office/officeart/2018/2/layout/IconLabelList"/>
    <dgm:cxn modelId="{C4A892DC-B2A9-490B-8FEB-0FFD0FACBA6B}" type="presParOf" srcId="{205DF2FB-4A4F-4EC5-9234-DFE2B89C07C7}" destId="{C8765C67-D116-4883-BD34-294B85D771E2}" srcOrd="0" destOrd="0" presId="urn:microsoft.com/office/officeart/2018/2/layout/IconLabelList"/>
    <dgm:cxn modelId="{C017D1E2-2AD1-4B30-A8F8-CD3844164527}" type="presParOf" srcId="{C8765C67-D116-4883-BD34-294B85D771E2}" destId="{BC0ECEFB-C32B-41AC-BA90-BBE74FC6506E}" srcOrd="0" destOrd="0" presId="urn:microsoft.com/office/officeart/2018/2/layout/IconLabelList"/>
    <dgm:cxn modelId="{254DE589-82B1-4042-83DD-5AEC5414E1A0}" type="presParOf" srcId="{C8765C67-D116-4883-BD34-294B85D771E2}" destId="{427A289F-47A5-45EC-A802-E67C77A603EF}" srcOrd="1" destOrd="0" presId="urn:microsoft.com/office/officeart/2018/2/layout/IconLabelList"/>
    <dgm:cxn modelId="{36C5CF4E-5253-4582-BDDC-6C971D3DE017}" type="presParOf" srcId="{C8765C67-D116-4883-BD34-294B85D771E2}" destId="{71F87806-F2C3-4297-9CB0-6E7534391E56}" srcOrd="2" destOrd="0" presId="urn:microsoft.com/office/officeart/2018/2/layout/IconLabelList"/>
    <dgm:cxn modelId="{557B4176-C58B-41AE-BBA2-BEA308CF0F9C}" type="presParOf" srcId="{205DF2FB-4A4F-4EC5-9234-DFE2B89C07C7}" destId="{1093EB81-C4BB-4859-95BA-6C200787068E}" srcOrd="1" destOrd="0" presId="urn:microsoft.com/office/officeart/2018/2/layout/IconLabelList"/>
    <dgm:cxn modelId="{A912E2FD-388E-4CBC-99FD-EC82E40E13F0}" type="presParOf" srcId="{205DF2FB-4A4F-4EC5-9234-DFE2B89C07C7}" destId="{AFD38866-8EDD-441E-9092-E74635C1B485}" srcOrd="2" destOrd="0" presId="urn:microsoft.com/office/officeart/2018/2/layout/IconLabelList"/>
    <dgm:cxn modelId="{F406E299-BC39-49E9-8BA2-4D83F60CF981}" type="presParOf" srcId="{AFD38866-8EDD-441E-9092-E74635C1B485}" destId="{854B5060-EE88-42E5-8588-C626328DAA8D}" srcOrd="0" destOrd="0" presId="urn:microsoft.com/office/officeart/2018/2/layout/IconLabelList"/>
    <dgm:cxn modelId="{37E591FD-83AC-47D5-B0DA-F53633F5B9F8}" type="presParOf" srcId="{AFD38866-8EDD-441E-9092-E74635C1B485}" destId="{D543271C-D3FE-46A4-B692-B3A4535CBB3F}" srcOrd="1" destOrd="0" presId="urn:microsoft.com/office/officeart/2018/2/layout/IconLabelList"/>
    <dgm:cxn modelId="{48F8E9E7-1A2F-4983-A194-04094889C651}" type="presParOf" srcId="{AFD38866-8EDD-441E-9092-E74635C1B485}" destId="{3A4172E8-3848-4B92-BEED-135F66FF72D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9DA42D-5300-4AF6-87CF-AE467E7FB818}">
      <dsp:nvSpPr>
        <dsp:cNvPr id="0" name=""/>
        <dsp:cNvSpPr/>
      </dsp:nvSpPr>
      <dsp:spPr>
        <a:xfrm>
          <a:off x="2040228" y="198854"/>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78ECFB-7C2A-4044-A308-ABA811AD6F92}">
      <dsp:nvSpPr>
        <dsp:cNvPr id="0" name=""/>
        <dsp:cNvSpPr/>
      </dsp:nvSpPr>
      <dsp:spPr>
        <a:xfrm>
          <a:off x="2508228" y="666854"/>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4FABE6-107E-4AEC-81C7-9DF9D0DFB283}">
      <dsp:nvSpPr>
        <dsp:cNvPr id="0" name=""/>
        <dsp:cNvSpPr/>
      </dsp:nvSpPr>
      <dsp:spPr>
        <a:xfrm>
          <a:off x="1338228" y="3078854"/>
          <a:ext cx="3600000" cy="1257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CA" sz="1800" kern="1200" dirty="0">
              <a:solidFill>
                <a:schemeClr val="tx1"/>
              </a:solidFill>
              <a:latin typeface="Calibri" panose="020F0502020204030204" pitchFamily="34" charset="0"/>
              <a:cs typeface="Calibri" panose="020F0502020204030204" pitchFamily="34" charset="0"/>
            </a:rPr>
            <a:t>It is a web-based application system which is designed to detect fire with the help of AI Module.</a:t>
          </a:r>
          <a:endParaRPr lang="en-US" sz="1800" kern="1200" dirty="0">
            <a:solidFill>
              <a:schemeClr val="tx1"/>
            </a:solidFill>
            <a:latin typeface="Calibri" panose="020F0502020204030204" pitchFamily="34" charset="0"/>
            <a:cs typeface="Calibri" panose="020F0502020204030204" pitchFamily="34" charset="0"/>
          </a:endParaRPr>
        </a:p>
      </dsp:txBody>
      <dsp:txXfrm>
        <a:off x="1338228" y="3078854"/>
        <a:ext cx="3600000" cy="1257714"/>
      </dsp:txXfrm>
    </dsp:sp>
    <dsp:sp modelId="{1A0B72C3-BEA5-41EA-83E5-63B9D04803B6}">
      <dsp:nvSpPr>
        <dsp:cNvPr id="0" name=""/>
        <dsp:cNvSpPr/>
      </dsp:nvSpPr>
      <dsp:spPr>
        <a:xfrm>
          <a:off x="6270228" y="198854"/>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FFBD6D-E88B-4AF8-9E99-73152C1FA6C9}">
      <dsp:nvSpPr>
        <dsp:cNvPr id="0" name=""/>
        <dsp:cNvSpPr/>
      </dsp:nvSpPr>
      <dsp:spPr>
        <a:xfrm>
          <a:off x="6738228" y="666854"/>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576D13-BA99-431C-A150-DCD96D5CD97C}">
      <dsp:nvSpPr>
        <dsp:cNvPr id="0" name=""/>
        <dsp:cNvSpPr/>
      </dsp:nvSpPr>
      <dsp:spPr>
        <a:xfrm>
          <a:off x="5568228" y="3078854"/>
          <a:ext cx="3600000" cy="1257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CA" sz="1800" kern="1200" dirty="0">
              <a:solidFill>
                <a:schemeClr val="tx1"/>
              </a:solidFill>
              <a:latin typeface="Calibri" panose="020F0502020204030204" pitchFamily="34" charset="0"/>
              <a:cs typeface="Calibri" panose="020F0502020204030204" pitchFamily="34" charset="0"/>
            </a:rPr>
            <a:t>Whenever it detects any fire, it will automatically send a notification via email and </a:t>
          </a:r>
          <a:r>
            <a:rPr lang="en-CA" sz="1800" kern="1200" dirty="0" err="1">
              <a:solidFill>
                <a:schemeClr val="tx1"/>
              </a:solidFill>
              <a:latin typeface="Calibri" panose="020F0502020204030204" pitchFamily="34" charset="0"/>
              <a:cs typeface="Calibri" panose="020F0502020204030204" pitchFamily="34" charset="0"/>
            </a:rPr>
            <a:t>sms</a:t>
          </a:r>
          <a:r>
            <a:rPr lang="en-CA" sz="1800" kern="1200" dirty="0">
              <a:solidFill>
                <a:schemeClr val="tx1"/>
              </a:solidFill>
              <a:latin typeface="Calibri" panose="020F0502020204030204" pitchFamily="34" charset="0"/>
              <a:cs typeface="Calibri" panose="020F0502020204030204" pitchFamily="34" charset="0"/>
            </a:rPr>
            <a:t> to the owner or any other authorized person.</a:t>
          </a:r>
          <a:endParaRPr lang="en-US" sz="1800" kern="1200" dirty="0">
            <a:solidFill>
              <a:schemeClr val="tx1"/>
            </a:solidFill>
            <a:latin typeface="Calibri" panose="020F0502020204030204" pitchFamily="34" charset="0"/>
            <a:cs typeface="Calibri" panose="020F0502020204030204" pitchFamily="34" charset="0"/>
          </a:endParaRPr>
        </a:p>
      </dsp:txBody>
      <dsp:txXfrm>
        <a:off x="5568228" y="3078854"/>
        <a:ext cx="3600000" cy="12577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0ECEFB-C32B-41AC-BA90-BBE74FC6506E}">
      <dsp:nvSpPr>
        <dsp:cNvPr id="0" name=""/>
        <dsp:cNvSpPr/>
      </dsp:nvSpPr>
      <dsp:spPr>
        <a:xfrm>
          <a:off x="1743228" y="9003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F87806-F2C3-4297-9CB0-6E7534391E56}">
      <dsp:nvSpPr>
        <dsp:cNvPr id="0" name=""/>
        <dsp:cNvSpPr/>
      </dsp:nvSpPr>
      <dsp:spPr>
        <a:xfrm>
          <a:off x="593330" y="2026913"/>
          <a:ext cx="4320000" cy="18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latin typeface="Calibri" panose="020F0502020204030204" pitchFamily="34" charset="0"/>
              <a:cs typeface="Calibri" panose="020F0502020204030204" pitchFamily="34" charset="0"/>
            </a:rPr>
            <a:t>Hence, it can surely contribute to the technology to early detect the fire so that we can react it earlier before getting it worse and making a lots of damage or being it out of control. We can train a deep neural network to distinguish fire and non-fire situation with very good accuracy.</a:t>
          </a:r>
        </a:p>
      </dsp:txBody>
      <dsp:txXfrm>
        <a:off x="593330" y="2026913"/>
        <a:ext cx="4320000" cy="1800000"/>
      </dsp:txXfrm>
    </dsp:sp>
    <dsp:sp modelId="{854B5060-EE88-42E5-8588-C626328DAA8D}">
      <dsp:nvSpPr>
        <dsp:cNvPr id="0" name=""/>
        <dsp:cNvSpPr/>
      </dsp:nvSpPr>
      <dsp:spPr>
        <a:xfrm>
          <a:off x="6819228" y="9003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4172E8-3848-4B92-BEED-135F66FF72D1}">
      <dsp:nvSpPr>
        <dsp:cNvPr id="0" name=""/>
        <dsp:cNvSpPr/>
      </dsp:nvSpPr>
      <dsp:spPr>
        <a:xfrm>
          <a:off x="5631228" y="2026913"/>
          <a:ext cx="4320000" cy="18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latin typeface="Calibri" panose="020F0502020204030204" pitchFamily="34" charset="0"/>
              <a:cs typeface="Calibri" panose="020F0502020204030204" pitchFamily="34" charset="0"/>
            </a:rPr>
            <a:t>This technology aided with suitable hardware design can be vary useful to minimize the fire hazard. In this work we train a convolutional neural network which can achieve out of sample accuracy of 97% classifying the fire and non-fire images.</a:t>
          </a:r>
        </a:p>
      </dsp:txBody>
      <dsp:txXfrm>
        <a:off x="5631228" y="2026913"/>
        <a:ext cx="4320000" cy="180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4/19/2022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7921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4/19/2022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43212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4/19/2022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92131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4/19/2022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59118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4/19/2022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47917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4/19/2022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18479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4/19/2022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42477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4/19/2022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29979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4/19/2022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07324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4/19/2022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69643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4/19/2022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72790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4/19/2022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02531847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1" r:id="rId6"/>
    <p:sldLayoutId id="2147483697" r:id="rId7"/>
    <p:sldLayoutId id="2147483698" r:id="rId8"/>
    <p:sldLayoutId id="2147483699" r:id="rId9"/>
    <p:sldLayoutId id="2147483700" r:id="rId10"/>
    <p:sldLayoutId id="2147483702"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15">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9" name="Rectangle 17">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Rectangle 19">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1" name="Rectangle 21">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Red alarm light with people on the background">
            <a:extLst>
              <a:ext uri="{FF2B5EF4-FFF2-40B4-BE49-F238E27FC236}">
                <a16:creationId xmlns:a16="http://schemas.microsoft.com/office/drawing/2014/main" id="{0E369E21-FB4E-6C0C-2F65-D39107C68AEB}"/>
              </a:ext>
            </a:extLst>
          </p:cNvPr>
          <p:cNvPicPr>
            <a:picLocks noChangeAspect="1"/>
          </p:cNvPicPr>
          <p:nvPr/>
        </p:nvPicPr>
        <p:blipFill rotWithShape="1">
          <a:blip r:embed="rId2"/>
          <a:srcRect l="14441" r="1176" b="-1"/>
          <a:stretch/>
        </p:blipFill>
        <p:spPr>
          <a:xfrm>
            <a:off x="3522468" y="10"/>
            <a:ext cx="8669532" cy="6857990"/>
          </a:xfrm>
          <a:prstGeom prst="rect">
            <a:avLst/>
          </a:prstGeom>
        </p:spPr>
      </p:pic>
      <p:sp>
        <p:nvSpPr>
          <p:cNvPr id="72" name="Rectangle 23">
            <a:extLst>
              <a:ext uri="{FF2B5EF4-FFF2-40B4-BE49-F238E27FC236}">
                <a16:creationId xmlns:a16="http://schemas.microsoft.com/office/drawing/2014/main" id="{8A6DB0E6-E65F-4229-A5A0-2500203B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44C15B2-94B5-44CF-B8C6-EE66F5E04847}"/>
              </a:ext>
            </a:extLst>
          </p:cNvPr>
          <p:cNvSpPr>
            <a:spLocks noGrp="1"/>
          </p:cNvSpPr>
          <p:nvPr>
            <p:ph type="ctrTitle"/>
          </p:nvPr>
        </p:nvSpPr>
        <p:spPr>
          <a:xfrm>
            <a:off x="371094" y="1161288"/>
            <a:ext cx="3438144" cy="1124712"/>
          </a:xfrm>
        </p:spPr>
        <p:txBody>
          <a:bodyPr vert="horz" lIns="91440" tIns="45720" rIns="91440" bIns="45720" rtlCol="0" anchor="b" anchorCtr="0">
            <a:normAutofit/>
          </a:bodyPr>
          <a:lstStyle/>
          <a:p>
            <a:r>
              <a:rPr lang="en-US" sz="2800"/>
              <a:t>Fire Detection System</a:t>
            </a:r>
          </a:p>
        </p:txBody>
      </p:sp>
      <p:sp>
        <p:nvSpPr>
          <p:cNvPr id="73" name="Rectangle 2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2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192AFD12-C037-4AFD-8610-8F6DEBC97D6E}"/>
              </a:ext>
            </a:extLst>
          </p:cNvPr>
          <p:cNvSpPr>
            <a:spLocks noGrp="1"/>
          </p:cNvSpPr>
          <p:nvPr>
            <p:ph type="subTitle" idx="1"/>
          </p:nvPr>
        </p:nvSpPr>
        <p:spPr>
          <a:xfrm>
            <a:off x="371094" y="2718054"/>
            <a:ext cx="3438906" cy="3207258"/>
          </a:xfrm>
        </p:spPr>
        <p:txBody>
          <a:bodyPr vert="horz" lIns="91440" tIns="45720" rIns="91440" bIns="45720" rtlCol="0" anchor="t" anchorCtr="0">
            <a:normAutofit/>
          </a:bodyPr>
          <a:lstStyle/>
          <a:p>
            <a:pPr indent="-228600">
              <a:buFont typeface="Arial" panose="020B0604020202020204" pitchFamily="34" charset="0"/>
              <a:buChar char="•"/>
            </a:pPr>
            <a:r>
              <a:rPr lang="en-US" sz="1700" b="1" i="0" dirty="0"/>
              <a:t>Team Members</a:t>
            </a:r>
          </a:p>
          <a:p>
            <a:pPr indent="-228600">
              <a:buFont typeface="Arial" panose="020B0604020202020204" pitchFamily="34" charset="0"/>
              <a:buChar char="•"/>
            </a:pPr>
            <a:r>
              <a:rPr lang="en-US" sz="1700" i="0" dirty="0"/>
              <a:t>Akash Patel - </a:t>
            </a:r>
            <a:r>
              <a:rPr lang="en-US" sz="1700" i="0" dirty="0">
                <a:effectLst/>
              </a:rPr>
              <a:t>100838052</a:t>
            </a:r>
            <a:r>
              <a:rPr lang="en-US" sz="1700" i="0" dirty="0"/>
              <a:t> </a:t>
            </a:r>
          </a:p>
          <a:p>
            <a:pPr indent="-228600">
              <a:buFont typeface="Arial" panose="020B0604020202020204" pitchFamily="34" charset="0"/>
              <a:buChar char="•"/>
            </a:pPr>
            <a:r>
              <a:rPr lang="en-US" sz="1700" i="0" dirty="0"/>
              <a:t>Yash Patel - </a:t>
            </a:r>
            <a:r>
              <a:rPr lang="en-US" sz="1700" i="0" dirty="0">
                <a:effectLst/>
              </a:rPr>
              <a:t>100837979</a:t>
            </a:r>
            <a:endParaRPr lang="en-US" sz="1700" i="0" dirty="0"/>
          </a:p>
          <a:p>
            <a:pPr indent="-228600">
              <a:buFont typeface="Arial" panose="020B0604020202020204" pitchFamily="34" charset="0"/>
              <a:buChar char="•"/>
            </a:pPr>
            <a:r>
              <a:rPr lang="en-US" sz="1700" i="0" dirty="0"/>
              <a:t>Nishith Patel – </a:t>
            </a:r>
            <a:r>
              <a:rPr lang="en-US" sz="1700" i="0" dirty="0">
                <a:effectLst/>
              </a:rPr>
              <a:t>100837978</a:t>
            </a:r>
          </a:p>
          <a:p>
            <a:pPr indent="-228600">
              <a:buFont typeface="Arial" panose="020B0604020202020204" pitchFamily="34" charset="0"/>
              <a:buChar char="•"/>
            </a:pPr>
            <a:r>
              <a:rPr lang="en-US" sz="1700" i="0" dirty="0"/>
              <a:t>Vrushabh Shah - </a:t>
            </a:r>
            <a:r>
              <a:rPr lang="en-US" sz="1700" i="0" dirty="0">
                <a:effectLst/>
              </a:rPr>
              <a:t>100840595</a:t>
            </a:r>
          </a:p>
          <a:p>
            <a:pPr indent="-228600">
              <a:buFont typeface="Arial" panose="020B0604020202020204" pitchFamily="34" charset="0"/>
              <a:buChar char="•"/>
            </a:pPr>
            <a:r>
              <a:rPr lang="en-US" sz="1700" i="0" dirty="0"/>
              <a:t>Priyank Patel - 100638875</a:t>
            </a:r>
          </a:p>
        </p:txBody>
      </p:sp>
    </p:spTree>
    <p:extLst>
      <p:ext uri="{BB962C8B-B14F-4D97-AF65-F5344CB8AC3E}">
        <p14:creationId xmlns:p14="http://schemas.microsoft.com/office/powerpoint/2010/main" val="122488343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D7739F-6A49-4817-80B8-9BD875609CFC}"/>
              </a:ext>
            </a:extLst>
          </p:cNvPr>
          <p:cNvSpPr>
            <a:spLocks noGrp="1"/>
          </p:cNvSpPr>
          <p:nvPr>
            <p:ph type="title"/>
          </p:nvPr>
        </p:nvSpPr>
        <p:spPr>
          <a:xfrm>
            <a:off x="841248" y="287991"/>
            <a:ext cx="10509504" cy="1076914"/>
          </a:xfrm>
        </p:spPr>
        <p:txBody>
          <a:bodyPr anchor="ctr">
            <a:normAutofit/>
          </a:bodyPr>
          <a:lstStyle/>
          <a:p>
            <a:r>
              <a:rPr lang="en-CA" sz="4800" dirty="0">
                <a:latin typeface="Calibri" panose="020F0502020204030204" pitchFamily="34" charset="0"/>
                <a:cs typeface="Calibri" panose="020F0502020204030204" pitchFamily="34" charset="0"/>
              </a:rPr>
              <a:t>Problem statement </a:t>
            </a:r>
            <a:endParaRPr lang="en-CA" sz="4800" dirty="0"/>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858706FA-9B8E-8BE3-2729-BC90EBA89CC6}"/>
              </a:ext>
            </a:extLst>
          </p:cNvPr>
          <p:cNvGraphicFramePr>
            <a:graphicFrameLocks noGrp="1"/>
          </p:cNvGraphicFramePr>
          <p:nvPr>
            <p:ph idx="1"/>
            <p:extLst>
              <p:ext uri="{D42A27DB-BD31-4B8C-83A1-F6EECF244321}">
                <p14:modId xmlns:p14="http://schemas.microsoft.com/office/powerpoint/2010/main" val="3263699708"/>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9402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Rectangle 29">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AEDB80-0DB3-4BE2-8DFA-6CB595F41EA1}"/>
              </a:ext>
            </a:extLst>
          </p:cNvPr>
          <p:cNvSpPr>
            <a:spLocks noGrp="1"/>
          </p:cNvSpPr>
          <p:nvPr>
            <p:ph type="title"/>
          </p:nvPr>
        </p:nvSpPr>
        <p:spPr>
          <a:xfrm>
            <a:off x="1115568" y="548640"/>
            <a:ext cx="10168128" cy="1179576"/>
          </a:xfrm>
        </p:spPr>
        <p:txBody>
          <a:bodyPr>
            <a:normAutofit/>
          </a:bodyPr>
          <a:lstStyle/>
          <a:p>
            <a:r>
              <a:rPr lang="en-CA" dirty="0">
                <a:latin typeface="Calibri" panose="020F0502020204030204" pitchFamily="34" charset="0"/>
                <a:cs typeface="Calibri" panose="020F0502020204030204" pitchFamily="34" charset="0"/>
              </a:rPr>
              <a:t>Introduction </a:t>
            </a:r>
          </a:p>
        </p:txBody>
      </p:sp>
      <p:sp>
        <p:nvSpPr>
          <p:cNvPr id="32" name="Rectangle 31">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972495B-4C3C-4DC5-93FB-635E9443BD52}"/>
              </a:ext>
            </a:extLst>
          </p:cNvPr>
          <p:cNvSpPr>
            <a:spLocks noGrp="1"/>
          </p:cNvSpPr>
          <p:nvPr>
            <p:ph idx="1"/>
          </p:nvPr>
        </p:nvSpPr>
        <p:spPr>
          <a:xfrm>
            <a:off x="1115568" y="2481943"/>
            <a:ext cx="10168128" cy="3695020"/>
          </a:xfrm>
        </p:spPr>
        <p:txBody>
          <a:bodyPr>
            <a:normAutofit/>
          </a:bodyPr>
          <a:lstStyle/>
          <a:p>
            <a:r>
              <a:rPr lang="en-US" sz="2200" dirty="0">
                <a:latin typeface="Calibri" panose="020F0502020204030204" pitchFamily="34" charset="0"/>
                <a:cs typeface="Calibri" panose="020F0502020204030204" pitchFamily="34" charset="0"/>
              </a:rPr>
              <a:t>As we know, the control of wildfire has become a huge challenge by using the traditional technologies. On the other hand, recently, the advancement in technology and especially the machine learning have benefited the society a lot in diverse aspects, ranging from self driving car to cancer research. </a:t>
            </a:r>
          </a:p>
          <a:p>
            <a:endParaRPr lang="en-US" sz="2200" dirty="0">
              <a:latin typeface="Calibri" panose="020F0502020204030204" pitchFamily="34" charset="0"/>
              <a:cs typeface="Calibri" panose="020F0502020204030204" pitchFamily="34" charset="0"/>
            </a:endParaRPr>
          </a:p>
          <a:p>
            <a:endParaRPr lang="en-CA"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051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49EA03B5-EC89-05DF-83E6-F748589D626A}"/>
              </a:ext>
            </a:extLst>
          </p:cNvPr>
          <p:cNvGraphicFramePr>
            <a:graphicFrameLocks noGrp="1"/>
          </p:cNvGraphicFramePr>
          <p:nvPr>
            <p:ph idx="1"/>
            <p:extLst>
              <p:ext uri="{D42A27DB-BD31-4B8C-83A1-F6EECF244321}">
                <p14:modId xmlns:p14="http://schemas.microsoft.com/office/powerpoint/2010/main" val="89417597"/>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4662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33FE54A-A994-42FB-94E0-168474F6B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FD7B477-8513-4219-81DB-3A481B53E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36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Diagram&#10;&#10;Description automatically generated">
            <a:extLst>
              <a:ext uri="{FF2B5EF4-FFF2-40B4-BE49-F238E27FC236}">
                <a16:creationId xmlns:a16="http://schemas.microsoft.com/office/drawing/2014/main" id="{0F55A195-232D-4E7F-8FF6-AE0D736639BF}"/>
              </a:ext>
            </a:extLst>
          </p:cNvPr>
          <p:cNvPicPr>
            <a:picLocks noChangeAspect="1"/>
          </p:cNvPicPr>
          <p:nvPr/>
        </p:nvPicPr>
        <p:blipFill rotWithShape="1">
          <a:blip r:embed="rId2">
            <a:extLst>
              <a:ext uri="{28A0092B-C50C-407E-A947-70E740481C1C}">
                <a14:useLocalDpi xmlns:a14="http://schemas.microsoft.com/office/drawing/2010/main" val="0"/>
              </a:ext>
            </a:extLst>
          </a:blip>
          <a:srcRect r="-1" b="9003"/>
          <a:stretch/>
        </p:blipFill>
        <p:spPr>
          <a:xfrm>
            <a:off x="429208" y="618387"/>
            <a:ext cx="10915448" cy="5549520"/>
          </a:xfrm>
          <a:prstGeom prst="rect">
            <a:avLst/>
          </a:prstGeom>
        </p:spPr>
      </p:pic>
      <p:sp>
        <p:nvSpPr>
          <p:cNvPr id="16" name="Rectangle 15">
            <a:extLst>
              <a:ext uri="{FF2B5EF4-FFF2-40B4-BE49-F238E27FC236}">
                <a16:creationId xmlns:a16="http://schemas.microsoft.com/office/drawing/2014/main" id="{F16BB282-D67A-4262-B395-9B9E59382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338062"/>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5525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BFB9A-A24A-4EBE-8202-0063D9303935}"/>
              </a:ext>
            </a:extLst>
          </p:cNvPr>
          <p:cNvSpPr>
            <a:spLocks noGrp="1"/>
          </p:cNvSpPr>
          <p:nvPr>
            <p:ph type="title"/>
          </p:nvPr>
        </p:nvSpPr>
        <p:spPr/>
        <p:txBody>
          <a:bodyPr>
            <a:noAutofit/>
          </a:bodyPr>
          <a:lstStyle/>
          <a:p>
            <a:r>
              <a:rPr lang="en-US" dirty="0">
                <a:latin typeface="Calibri" panose="020F0502020204030204" pitchFamily="34" charset="0"/>
                <a:cs typeface="Calibri" panose="020F0502020204030204" pitchFamily="34" charset="0"/>
              </a:rPr>
              <a:t>Why are fire detection and alarm systems required?</a:t>
            </a:r>
            <a:endParaRPr lang="en-CA"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FFC0A34-F33A-418B-BC8F-61FF060C0F1A}"/>
              </a:ext>
            </a:extLst>
          </p:cNvPr>
          <p:cNvSpPr>
            <a:spLocks noGrp="1"/>
          </p:cNvSpPr>
          <p:nvPr>
            <p:ph idx="1"/>
          </p:nvPr>
        </p:nvSpPr>
        <p:spPr>
          <a:xfrm>
            <a:off x="1115568" y="2352675"/>
            <a:ext cx="10168128" cy="3819525"/>
          </a:xfrm>
        </p:spPr>
        <p:txBody>
          <a:bodyPr>
            <a:noAutofit/>
          </a:bodyPr>
          <a:lstStyle/>
          <a:p>
            <a:pPr>
              <a:lnSpc>
                <a:spcPct val="100000"/>
              </a:lnSpc>
            </a:pPr>
            <a:r>
              <a:rPr lang="en-US" dirty="0">
                <a:latin typeface="Calibri" panose="020F0502020204030204" pitchFamily="34" charset="0"/>
                <a:cs typeface="Calibri" panose="020F0502020204030204" pitchFamily="34" charset="0"/>
              </a:rPr>
              <a:t>Detect fire in the areas. </a:t>
            </a:r>
          </a:p>
          <a:p>
            <a:pPr>
              <a:lnSpc>
                <a:spcPct val="100000"/>
              </a:lnSpc>
            </a:pPr>
            <a:r>
              <a:rPr lang="en-US" dirty="0">
                <a:latin typeface="Calibri" panose="020F0502020204030204" pitchFamily="34" charset="0"/>
                <a:cs typeface="Calibri" panose="020F0502020204030204" pitchFamily="34" charset="0"/>
              </a:rPr>
              <a:t>Notify building occupants to take evasive action to escape the dangers of a hostile fire. </a:t>
            </a:r>
          </a:p>
          <a:p>
            <a:pPr>
              <a:lnSpc>
                <a:spcPct val="100000"/>
              </a:lnSpc>
            </a:pPr>
            <a:r>
              <a:rPr lang="en-US" dirty="0">
                <a:latin typeface="Calibri" panose="020F0502020204030204" pitchFamily="34" charset="0"/>
                <a:cs typeface="Calibri" panose="020F0502020204030204" pitchFamily="34" charset="0"/>
              </a:rPr>
              <a:t>Summon organized assistance to initiate or assist in fire control activities. </a:t>
            </a:r>
          </a:p>
          <a:p>
            <a:pPr>
              <a:lnSpc>
                <a:spcPct val="100000"/>
              </a:lnSpc>
            </a:pPr>
            <a:r>
              <a:rPr lang="en-US" dirty="0">
                <a:latin typeface="Calibri" panose="020F0502020204030204" pitchFamily="34" charset="0"/>
                <a:cs typeface="Calibri" panose="020F0502020204030204" pitchFamily="34" charset="0"/>
              </a:rPr>
              <a:t>Initiate automatic fire control &amp; suppression systems &amp; to sound alarm.</a:t>
            </a:r>
          </a:p>
          <a:p>
            <a:pPr>
              <a:lnSpc>
                <a:spcPct val="100000"/>
              </a:lnSpc>
            </a:pPr>
            <a:r>
              <a:rPr lang="en-US" dirty="0">
                <a:latin typeface="Calibri" panose="020F0502020204030204" pitchFamily="34" charset="0"/>
                <a:cs typeface="Calibri" panose="020F0502020204030204" pitchFamily="34" charset="0"/>
              </a:rPr>
              <a:t>Supervise fire control &amp; suppression systems to assure operational status is maintained Initiate auxiliary functions involving environmental, utility &amp; process controls.</a:t>
            </a:r>
            <a:endParaRPr lang="en-CA"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2703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94B2A-BB1E-42DB-B411-4FC63B2D311F}"/>
              </a:ext>
            </a:extLst>
          </p:cNvPr>
          <p:cNvSpPr>
            <a:spLocks noGrp="1"/>
          </p:cNvSpPr>
          <p:nvPr>
            <p:ph type="title"/>
          </p:nvPr>
        </p:nvSpPr>
        <p:spPr/>
        <p:txBody>
          <a:bodyPr>
            <a:noAutofit/>
          </a:bodyPr>
          <a:lstStyle/>
          <a:p>
            <a:r>
              <a:rPr lang="en-CA" sz="4400" dirty="0">
                <a:latin typeface="Calibri" panose="020F0502020204030204" pitchFamily="34" charset="0"/>
                <a:cs typeface="Calibri" panose="020F0502020204030204" pitchFamily="34" charset="0"/>
              </a:rPr>
              <a:t>Future scope</a:t>
            </a:r>
            <a:endParaRPr lang="en-CA" sz="4400" dirty="0"/>
          </a:p>
        </p:txBody>
      </p:sp>
      <p:sp>
        <p:nvSpPr>
          <p:cNvPr id="3" name="Content Placeholder 2">
            <a:extLst>
              <a:ext uri="{FF2B5EF4-FFF2-40B4-BE49-F238E27FC236}">
                <a16:creationId xmlns:a16="http://schemas.microsoft.com/office/drawing/2014/main" id="{2A04E3BF-62E6-4F0B-AC8C-391C59479023}"/>
              </a:ext>
            </a:extLst>
          </p:cNvPr>
          <p:cNvSpPr>
            <a:spLocks noGrp="1"/>
          </p:cNvSpPr>
          <p:nvPr>
            <p:ph idx="1"/>
          </p:nvPr>
        </p:nvSpPr>
        <p:spPr/>
        <p:txBody>
          <a:bodyPr/>
          <a:lstStyle/>
          <a:p>
            <a:pPr>
              <a:lnSpc>
                <a:spcPct val="100000"/>
              </a:lnSpc>
            </a:pPr>
            <a:r>
              <a:rPr lang="en-CA" sz="2400" dirty="0">
                <a:latin typeface="Calibri" panose="020F0502020204030204" pitchFamily="34" charset="0"/>
                <a:cs typeface="Calibri" panose="020F0502020204030204" pitchFamily="34" charset="0"/>
              </a:rPr>
              <a:t>In the future, we can enlarge the database of system to help the people who are in emergency.</a:t>
            </a:r>
          </a:p>
          <a:p>
            <a:pPr>
              <a:lnSpc>
                <a:spcPct val="100000"/>
              </a:lnSpc>
            </a:pPr>
            <a:r>
              <a:rPr lang="en-CA" sz="2400" dirty="0">
                <a:latin typeface="Calibri" panose="020F0502020204030204" pitchFamily="34" charset="0"/>
                <a:cs typeface="Calibri" panose="020F0502020204030204" pitchFamily="34" charset="0"/>
              </a:rPr>
              <a:t>For example, the system will automatically warn the nearest fire department and police officer through the GPS and it will send exact location or address of the place to them.</a:t>
            </a:r>
          </a:p>
          <a:p>
            <a:pPr>
              <a:lnSpc>
                <a:spcPct val="100000"/>
              </a:lnSpc>
            </a:pPr>
            <a:r>
              <a:rPr lang="en-CA" sz="2400" dirty="0">
                <a:latin typeface="Calibri" panose="020F0502020204030204" pitchFamily="34" charset="0"/>
                <a:cs typeface="Calibri" panose="020F0502020204030204" pitchFamily="34" charset="0"/>
              </a:rPr>
              <a:t>Moreover, we can also install alarms and sprinklers to the existing system to reduce the chances of hazardous accident and to aware people around that particular area.</a:t>
            </a:r>
          </a:p>
          <a:p>
            <a:pPr>
              <a:lnSpc>
                <a:spcPct val="100000"/>
              </a:lnSpc>
            </a:pPr>
            <a:endParaRPr lang="en-CA" dirty="0"/>
          </a:p>
        </p:txBody>
      </p:sp>
    </p:spTree>
    <p:extLst>
      <p:ext uri="{BB962C8B-B14F-4D97-AF65-F5344CB8AC3E}">
        <p14:creationId xmlns:p14="http://schemas.microsoft.com/office/powerpoint/2010/main" val="10454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20">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5691E1-7E8C-4BC0-AEE7-F510DAAA8B26}"/>
              </a:ext>
            </a:extLst>
          </p:cNvPr>
          <p:cNvSpPr>
            <a:spLocks noGrp="1"/>
          </p:cNvSpPr>
          <p:nvPr>
            <p:ph type="title"/>
          </p:nvPr>
        </p:nvSpPr>
        <p:spPr>
          <a:xfrm>
            <a:off x="1115568" y="548640"/>
            <a:ext cx="10168128" cy="1179576"/>
          </a:xfrm>
        </p:spPr>
        <p:txBody>
          <a:bodyPr>
            <a:normAutofit/>
          </a:bodyPr>
          <a:lstStyle/>
          <a:p>
            <a:r>
              <a:rPr lang="en-CA" sz="4400" b="1" dirty="0">
                <a:latin typeface="Calibri" panose="020F0502020204030204" pitchFamily="34" charset="0"/>
                <a:cs typeface="Calibri" panose="020F0502020204030204" pitchFamily="34" charset="0"/>
              </a:rPr>
              <a:t>Conclusions</a:t>
            </a:r>
            <a:endParaRPr lang="en-CA" sz="4400" dirty="0">
              <a:latin typeface="Calibri" panose="020F0502020204030204" pitchFamily="34" charset="0"/>
              <a:cs typeface="Calibri" panose="020F0502020204030204" pitchFamily="34" charset="0"/>
            </a:endParaRPr>
          </a:p>
        </p:txBody>
      </p:sp>
      <p:sp>
        <p:nvSpPr>
          <p:cNvPr id="23" name="Rectangle 22">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19A6631-D18A-4E11-BAAC-28C41936FA04}"/>
              </a:ext>
            </a:extLst>
          </p:cNvPr>
          <p:cNvSpPr>
            <a:spLocks noGrp="1"/>
          </p:cNvSpPr>
          <p:nvPr>
            <p:ph idx="1"/>
          </p:nvPr>
        </p:nvSpPr>
        <p:spPr>
          <a:xfrm>
            <a:off x="498834" y="2108718"/>
            <a:ext cx="10784862" cy="4068245"/>
          </a:xfrm>
        </p:spPr>
        <p:txBody>
          <a:bodyPr>
            <a:normAutofit/>
          </a:bodyPr>
          <a:lstStyle/>
          <a:p>
            <a:pPr>
              <a:lnSpc>
                <a:spcPct val="100000"/>
              </a:lnSpc>
            </a:pPr>
            <a:r>
              <a:rPr lang="en-US" sz="2000" dirty="0">
                <a:latin typeface="Calibri" panose="020F0502020204030204" pitchFamily="34" charset="0"/>
                <a:cs typeface="Calibri" panose="020F0502020204030204" pitchFamily="34" charset="0"/>
              </a:rPr>
              <a:t>This system proposed a real-time and embedded implementation of a fire detection technique that can reuse standard video cameras of surveillance systems. The target of this work is to develop smart IoT devices for fire detection in indoor and outdoor environments. The algorithm is simple to design and can be trained fast. The proposed solution achieved promising results for accuracy in comparison to the state-of-the-art. In terms of false positive, it reduced the background mistakes in non-fire videos. </a:t>
            </a:r>
          </a:p>
          <a:p>
            <a:pPr>
              <a:lnSpc>
                <a:spcPct val="100000"/>
              </a:lnSpc>
            </a:pPr>
            <a:r>
              <a:rPr lang="en-US" sz="2000" dirty="0">
                <a:latin typeface="Calibri" panose="020F0502020204030204" pitchFamily="34" charset="0"/>
                <a:cs typeface="Calibri" panose="020F0502020204030204" pitchFamily="34" charset="0"/>
              </a:rPr>
              <a:t>The proposed detection solution stands for its low-latency and real-time performance when compared to the other regional-based detectors. Indeed, it can detect fire in 1 or 2 s as an early alerting alarm for the occurrence of fire and smoke accidents. In the future, we will extend our research to connect the proposed system to iCloud facilities for providing visual status and feedback of fire remotely.</a:t>
            </a:r>
            <a:endParaRPr lang="en-CA"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08590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A1DB608-9B39-49FD-85D9-C31B59115E04}"/>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dirty="0"/>
              <a:t>Thank you</a:t>
            </a:r>
          </a:p>
        </p:txBody>
      </p:sp>
      <p:sp>
        <p:nvSpPr>
          <p:cNvPr id="17" name="Rectangle 16">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7709971"/>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209</TotalTime>
  <Words>544</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Neue Haas Grotesk Text Pro</vt:lpstr>
      <vt:lpstr>AccentBoxVTI</vt:lpstr>
      <vt:lpstr>Fire Detection System</vt:lpstr>
      <vt:lpstr>Problem statement </vt:lpstr>
      <vt:lpstr>Introduction </vt:lpstr>
      <vt:lpstr>PowerPoint Presentation</vt:lpstr>
      <vt:lpstr>PowerPoint Presentation</vt:lpstr>
      <vt:lpstr>Why are fire detection and alarm systems required?</vt:lpstr>
      <vt:lpstr>Future scope</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 Detection System</dc:title>
  <dc:creator>Vrushabh Shah</dc:creator>
  <cp:lastModifiedBy>Vrushabh Shah</cp:lastModifiedBy>
  <cp:revision>10</cp:revision>
  <dcterms:created xsi:type="dcterms:W3CDTF">2022-04-19T19:50:52Z</dcterms:created>
  <dcterms:modified xsi:type="dcterms:W3CDTF">2022-04-19T23:20:03Z</dcterms:modified>
</cp:coreProperties>
</file>