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69" r:id="rId3"/>
    <p:sldId id="262" r:id="rId4"/>
    <p:sldId id="263" r:id="rId5"/>
    <p:sldId id="264" r:id="rId6"/>
    <p:sldId id="265" r:id="rId7"/>
    <p:sldId id="266" r:id="rId8"/>
    <p:sldId id="267" r:id="rId9"/>
    <p:sldId id="257" r:id="rId10"/>
    <p:sldId id="268" r:id="rId11"/>
    <p:sldId id="258" r:id="rId12"/>
    <p:sldId id="259" r:id="rId13"/>
    <p:sldId id="260" r:id="rId14"/>
    <p:sldId id="261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7"/>
  </p:normalViewPr>
  <p:slideViewPr>
    <p:cSldViewPr snapToGrid="0" snapToObjects="1">
      <p:cViewPr varScale="1">
        <p:scale>
          <a:sx n="101" d="100"/>
          <a:sy n="101" d="100"/>
        </p:scale>
        <p:origin x="1960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7772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563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64936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23706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818988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0292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42936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322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11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51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14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534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64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9212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1540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3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357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900" y="1028700"/>
            <a:ext cx="7785100" cy="1549400"/>
          </a:xfrm>
        </p:spPr>
        <p:txBody>
          <a:bodyPr>
            <a:normAutofit/>
          </a:bodyPr>
          <a:lstStyle/>
          <a:p>
            <a:r>
              <a:rPr sz="7200" b="1" dirty="0"/>
              <a:t>Sales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3000" y="3257551"/>
            <a:ext cx="6642100" cy="825499"/>
          </a:xfrm>
        </p:spPr>
        <p:txBody>
          <a:bodyPr>
            <a:normAutofit/>
          </a:bodyPr>
          <a:lstStyle/>
          <a:p>
            <a:r>
              <a:rPr sz="2400" b="1" dirty="0"/>
              <a:t>Analysis of Cash, EMI, and </a:t>
            </a:r>
            <a:r>
              <a:rPr lang="en-IN" sz="2400" b="1" dirty="0"/>
              <a:t>When </a:t>
            </a:r>
            <a:r>
              <a:rPr sz="2400" b="1" dirty="0"/>
              <a:t>EMI Not Available by Shop &amp;</a:t>
            </a:r>
            <a:r>
              <a:rPr lang="en-US" sz="2400" b="1" dirty="0"/>
              <a:t> </a:t>
            </a:r>
            <a:r>
              <a:rPr sz="2400" b="1" dirty="0"/>
              <a:t>Month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327FB0-D02C-052B-5D76-7F4B3DFC37DB}"/>
              </a:ext>
            </a:extLst>
          </p:cNvPr>
          <p:cNvSpPr txBox="1"/>
          <p:nvPr/>
        </p:nvSpPr>
        <p:spPr>
          <a:xfrm>
            <a:off x="5270500" y="4762501"/>
            <a:ext cx="378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By Akash Singh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EAB291-6AC4-F5F7-8FE9-6FDFE582D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600" y="1371600"/>
            <a:ext cx="8280400" cy="51491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7C2606-92D0-269F-FBD4-067C2B5417BC}"/>
              </a:ext>
            </a:extLst>
          </p:cNvPr>
          <p:cNvSpPr txBox="1"/>
          <p:nvPr/>
        </p:nvSpPr>
        <p:spPr>
          <a:xfrm>
            <a:off x="2889250" y="235667"/>
            <a:ext cx="5016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/>
              <a:t>Dashboard </a:t>
            </a:r>
          </a:p>
        </p:txBody>
      </p:sp>
    </p:spTree>
    <p:extLst>
      <p:ext uri="{BB962C8B-B14F-4D97-AF65-F5344CB8AC3E}">
        <p14:creationId xmlns:p14="http://schemas.microsoft.com/office/powerpoint/2010/main" val="2420728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3500" y="635000"/>
            <a:ext cx="7581898" cy="711200"/>
          </a:xfrm>
        </p:spPr>
        <p:txBody>
          <a:bodyPr/>
          <a:lstStyle/>
          <a:p>
            <a:r>
              <a:rPr b="1" dirty="0"/>
              <a:t>Key Insights</a:t>
            </a:r>
            <a:r>
              <a:rPr lang="en-US" b="1" dirty="0"/>
              <a:t>:-</a:t>
            </a:r>
            <a:endParaRPr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84301" y="1549400"/>
            <a:ext cx="7759699" cy="5130800"/>
          </a:xfrm>
        </p:spPr>
        <p:txBody>
          <a:bodyPr>
            <a:noAutofit/>
          </a:bodyPr>
          <a:lstStyle/>
          <a:p>
            <a:r>
              <a:rPr lang="en-IN" sz="2000" dirty="0"/>
              <a:t>Total Cash, EMI, and When EMI Not Available each stand at ~2K.</a:t>
            </a:r>
          </a:p>
          <a:p>
            <a:r>
              <a:rPr lang="en-IN" sz="2000" dirty="0"/>
              <a:t>Maa Mobile Shop and Yash Mobile Shop lead in Cash &amp; EMI.</a:t>
            </a:r>
          </a:p>
          <a:p>
            <a:r>
              <a:rPr lang="en-IN" sz="2000" dirty="0"/>
              <a:t>EMI and Cash show a steady trend from Jan–Apr, with March having highest Cash (425).</a:t>
            </a:r>
          </a:p>
          <a:p>
            <a:r>
              <a:rPr lang="en-IN" sz="2000" dirty="0"/>
              <a:t>When EMI Not Available is highest in April (359) and lowest in March (270).</a:t>
            </a:r>
          </a:p>
          <a:p>
            <a:r>
              <a:rPr lang="en-IN" sz="2000" dirty="0"/>
              <a:t>Manish Mobile Shop shows highest Cash (535), while Yash Mobile Shop has highest EMI (526).</a:t>
            </a:r>
          </a:p>
          <a:p>
            <a:r>
              <a:rPr lang="en-IN" sz="2000" dirty="0"/>
              <a:t>When EMI Not Available is lowest at Manish Mobile Shop (350).</a:t>
            </a:r>
          </a:p>
          <a:p>
            <a:r>
              <a:rPr lang="en-IN" sz="2000" dirty="0"/>
              <a:t>Overall, shops maintain balanced performance across payment modes.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B3C02-3A22-6373-5836-B50765F21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401" y="3113311"/>
            <a:ext cx="6589199" cy="887190"/>
          </a:xfrm>
        </p:spPr>
        <p:txBody>
          <a:bodyPr>
            <a:normAutofit/>
          </a:bodyPr>
          <a:lstStyle/>
          <a:p>
            <a:r>
              <a:rPr lang="en-IN" sz="4000" b="1" dirty="0"/>
              <a:t>Key Takeaways  </a:t>
            </a:r>
            <a:endParaRPr lang="en-US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4B6FC-BDB6-B116-005D-48BCC9E94F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10715" y="1663700"/>
            <a:ext cx="6591985" cy="1193800"/>
          </a:xfrm>
        </p:spPr>
        <p:txBody>
          <a:bodyPr>
            <a:normAutofit fontScale="925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200" b="1" dirty="0"/>
              <a:t>Total Cash, Total EMI, and Total EMI Not Available</a:t>
            </a:r>
            <a:r>
              <a:rPr lang="en-IN" sz="2200" dirty="0"/>
              <a:t> are almost equal (~2K each), showing balanced sales across payment modes.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4B36AF3-A035-146C-DB93-942E956DD68B}"/>
              </a:ext>
            </a:extLst>
          </p:cNvPr>
          <p:cNvSpPr txBox="1">
            <a:spLocks/>
          </p:cNvSpPr>
          <p:nvPr/>
        </p:nvSpPr>
        <p:spPr>
          <a:xfrm>
            <a:off x="1538801" y="649510"/>
            <a:ext cx="6589199" cy="8871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4000" b="1" dirty="0"/>
              <a:t>Overall Performance </a:t>
            </a:r>
            <a:endParaRPr lang="en-US" sz="40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050875C6-49E9-391C-1C6E-31DD39026C9B}"/>
              </a:ext>
            </a:extLst>
          </p:cNvPr>
          <p:cNvSpPr txBox="1">
            <a:spLocks/>
          </p:cNvSpPr>
          <p:nvPr/>
        </p:nvSpPr>
        <p:spPr>
          <a:xfrm>
            <a:off x="2313501" y="4063094"/>
            <a:ext cx="6589199" cy="246470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200" dirty="0"/>
              <a:t>March was the best month overall, with the highest Cash and lowest “EMI Not Available.”</a:t>
            </a:r>
          </a:p>
          <a:p>
            <a:r>
              <a:rPr lang="en-IN" sz="2200" dirty="0"/>
              <a:t>Manish and Yash Mobile Shops are top performers, excelling in Cash and EMI respectively.</a:t>
            </a:r>
          </a:p>
          <a:p>
            <a:r>
              <a:rPr lang="en-IN" sz="2200" dirty="0"/>
              <a:t>Monitoring “EMI Not Available” closely could improve reporting accuracy, especially for April.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6800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68D47-63FF-7D34-9EB0-DFB200FE0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001490"/>
          </a:xfrm>
        </p:spPr>
        <p:txBody>
          <a:bodyPr>
            <a:normAutofit/>
          </a:bodyPr>
          <a:lstStyle/>
          <a:p>
            <a:r>
              <a:rPr lang="en-IN" sz="4800" b="1" dirty="0"/>
              <a:t>Monthly Trends  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1397D1-47FF-437A-BFFE-6260B3B7A3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9629" y="2133600"/>
            <a:ext cx="6591985" cy="3695700"/>
          </a:xfrm>
        </p:spPr>
        <p:txBody>
          <a:bodyPr/>
          <a:lstStyle/>
          <a:p>
            <a:r>
              <a:rPr lang="en-IN" sz="2400" b="1" dirty="0"/>
              <a:t>Cash collections</a:t>
            </a:r>
            <a:r>
              <a:rPr lang="en-IN" sz="2400" dirty="0"/>
              <a:t> rose steadily from Jan (280) to Mar (425), peaking in March.</a:t>
            </a:r>
          </a:p>
          <a:p>
            <a:r>
              <a:rPr lang="en-IN" sz="2400" b="1" dirty="0"/>
              <a:t>EMI values</a:t>
            </a:r>
            <a:r>
              <a:rPr lang="en-IN" sz="2400" dirty="0"/>
              <a:t> stayed fairly stable (around 310–345) with slight growth in March.</a:t>
            </a:r>
          </a:p>
          <a:p>
            <a:r>
              <a:rPr lang="en-IN" sz="2400" b="1" dirty="0"/>
              <a:t>EMI Not Available</a:t>
            </a:r>
            <a:r>
              <a:rPr lang="en-IN" sz="2400" dirty="0"/>
              <a:t> was highest in April (359) and lowest in March (270), indicating March had the best data completeness.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931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C73A9-6FB8-8E7A-A52C-8CA19B7E6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7401" y="624110"/>
            <a:ext cx="6589199" cy="912590"/>
          </a:xfrm>
        </p:spPr>
        <p:txBody>
          <a:bodyPr>
            <a:normAutofit/>
          </a:bodyPr>
          <a:lstStyle/>
          <a:p>
            <a:r>
              <a:rPr lang="en-IN" sz="4400" b="1" dirty="0"/>
              <a:t>Shop-wise Insights  </a:t>
            </a:r>
            <a:endParaRPr lang="en-US" sz="4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0430F-9387-AA23-679D-8CB3DE923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501" y="2082800"/>
            <a:ext cx="7087285" cy="3909790"/>
          </a:xfrm>
        </p:spPr>
        <p:txBody>
          <a:bodyPr>
            <a:normAutofit fontScale="92500" lnSpcReduction="20000"/>
          </a:bodyPr>
          <a:lstStyle/>
          <a:p>
            <a:r>
              <a:rPr lang="en-IN" sz="2400" b="1" dirty="0"/>
              <a:t>Manish Mobile Shop</a:t>
            </a:r>
            <a:r>
              <a:rPr lang="en-IN" sz="2400" dirty="0"/>
              <a:t> has the highest </a:t>
            </a:r>
            <a:r>
              <a:rPr lang="en-IN" sz="2400" b="1" dirty="0"/>
              <a:t>Cash (535)</a:t>
            </a:r>
            <a:r>
              <a:rPr lang="en-IN" sz="2400" dirty="0"/>
              <a:t> and the lowest </a:t>
            </a:r>
            <a:r>
              <a:rPr lang="en-IN" sz="2400" b="1" dirty="0"/>
              <a:t>EMI Not Available (350)</a:t>
            </a:r>
            <a:r>
              <a:rPr lang="en-IN" sz="2400" dirty="0"/>
              <a:t>, showing strong, clean transactions.</a:t>
            </a:r>
          </a:p>
          <a:p>
            <a:r>
              <a:rPr lang="en-IN" sz="2400" b="1" dirty="0"/>
              <a:t>Yash Mobile Shop</a:t>
            </a:r>
            <a:r>
              <a:rPr lang="en-IN" sz="2400" dirty="0"/>
              <a:t> leads in </a:t>
            </a:r>
            <a:r>
              <a:rPr lang="en-IN" sz="2400" b="1" dirty="0"/>
              <a:t>EMI (526)</a:t>
            </a:r>
            <a:r>
              <a:rPr lang="en-IN" sz="2400" dirty="0"/>
              <a:t> and maintains healthy Cash flow.</a:t>
            </a:r>
          </a:p>
          <a:p>
            <a:r>
              <a:rPr lang="en-IN" sz="2400" b="1" dirty="0"/>
              <a:t>Maa Mobile Shop</a:t>
            </a:r>
            <a:r>
              <a:rPr lang="en-IN" sz="2400" dirty="0"/>
              <a:t> is consistent in both Cash (521) and EMI (443).</a:t>
            </a:r>
          </a:p>
          <a:p>
            <a:r>
              <a:rPr lang="en-IN" sz="2400" b="1" dirty="0"/>
              <a:t>Guru Mobile Shop</a:t>
            </a:r>
            <a:r>
              <a:rPr lang="en-IN" sz="2400" dirty="0"/>
              <a:t> shows moderate values across all modes (Cash 486, EMI 373).</a:t>
            </a:r>
          </a:p>
          <a:p>
            <a:r>
              <a:rPr lang="en-IN" sz="2400" b="1" dirty="0"/>
              <a:t>Shivam Mobile Shop</a:t>
            </a:r>
            <a:r>
              <a:rPr lang="en-IN" sz="2400" dirty="0"/>
              <a:t> has balanced results (Cash 415, EMI 370).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20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0BF06F9-54ED-F72E-660D-510AAFA4824E}"/>
              </a:ext>
            </a:extLst>
          </p:cNvPr>
          <p:cNvSpPr txBox="1"/>
          <p:nvPr/>
        </p:nvSpPr>
        <p:spPr>
          <a:xfrm>
            <a:off x="622300" y="1574800"/>
            <a:ext cx="8407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/>
              <a:t>We appreciate your time reviewing the Sales Dashboard Insights.</a:t>
            </a:r>
            <a:br>
              <a:rPr lang="en-IN" sz="3600" b="1" dirty="0"/>
            </a:br>
            <a:r>
              <a:rPr lang="en-IN" sz="3600" b="1" dirty="0"/>
              <a:t>Questions &amp; feedback are welcome.</a:t>
            </a:r>
            <a:endParaRPr lang="en-US" sz="36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B25948-3086-C4A0-C357-1C74F59AEE25}"/>
              </a:ext>
            </a:extLst>
          </p:cNvPr>
          <p:cNvSpPr txBox="1"/>
          <p:nvPr/>
        </p:nvSpPr>
        <p:spPr>
          <a:xfrm>
            <a:off x="2063750" y="4099461"/>
            <a:ext cx="55245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b="1" dirty="0"/>
              <a:t>Thank You</a:t>
            </a:r>
            <a:endParaRPr 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41066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D201A-F0A8-A678-6B40-629348D62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6400" y="522510"/>
            <a:ext cx="6589200" cy="823690"/>
          </a:xfrm>
        </p:spPr>
        <p:txBody>
          <a:bodyPr>
            <a:normAutofit fontScale="90000"/>
          </a:bodyPr>
          <a:lstStyle/>
          <a:p>
            <a:r>
              <a:rPr lang="en-US" sz="5400" b="1" dirty="0"/>
              <a:t>Data Summary 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D760853-E726-CF4F-070C-E84576A9D936}"/>
              </a:ext>
            </a:extLst>
          </p:cNvPr>
          <p:cNvSpPr txBox="1"/>
          <p:nvPr/>
        </p:nvSpPr>
        <p:spPr>
          <a:xfrm>
            <a:off x="1627700" y="1917700"/>
            <a:ext cx="728770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Ø"/>
            </a:pPr>
            <a:r>
              <a:rPr lang="en-IN" sz="2400" dirty="0"/>
              <a:t>Dataset size: 30 rows × 5 columns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400" dirty="0"/>
              <a:t>Columns: Shop Name, Month, EMI, Cash, EMI Not Available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400" dirty="0"/>
              <a:t>Shops: Multiple (e.g., </a:t>
            </a:r>
            <a:r>
              <a:rPr lang="en-IN" sz="2400" i="1" dirty="0"/>
              <a:t>Manish Mobile Shop</a:t>
            </a:r>
            <a:r>
              <a:rPr lang="en-IN" sz="2400" dirty="0"/>
              <a:t>, etc.)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400" dirty="0"/>
              <a:t>Months covered: Jan → Jun</a:t>
            </a:r>
          </a:p>
          <a:p>
            <a:endParaRPr lang="en-IN" sz="2400" dirty="0"/>
          </a:p>
          <a:p>
            <a:r>
              <a:rPr lang="en-IN" sz="2400" b="1" dirty="0"/>
              <a:t>Key insights: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sz="2400" dirty="0"/>
              <a:t>Each row shows a shop’s sales split into EMI, Cash, and When EMI Not Available for a month.</a:t>
            </a:r>
          </a:p>
        </p:txBody>
      </p:sp>
    </p:spTree>
    <p:extLst>
      <p:ext uri="{BB962C8B-B14F-4D97-AF65-F5344CB8AC3E}">
        <p14:creationId xmlns:p14="http://schemas.microsoft.com/office/powerpoint/2010/main" val="723541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B7C02-2D1D-6189-596B-524F49922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101" y="319310"/>
            <a:ext cx="6589199" cy="1280890"/>
          </a:xfrm>
        </p:spPr>
        <p:txBody>
          <a:bodyPr>
            <a:normAutofit/>
          </a:bodyPr>
          <a:lstStyle/>
          <a:p>
            <a:r>
              <a:rPr lang="en-US" sz="6600" b="1" dirty="0"/>
              <a:t>SQL Analysis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E015A2E-788F-BB90-5342-35FA60277D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889000" y="1600200"/>
            <a:ext cx="8077200" cy="5026819"/>
          </a:xfrm>
        </p:spPr>
      </p:pic>
    </p:spTree>
    <p:extLst>
      <p:ext uri="{BB962C8B-B14F-4D97-AF65-F5344CB8AC3E}">
        <p14:creationId xmlns:p14="http://schemas.microsoft.com/office/powerpoint/2010/main" val="5861172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419349-8256-2698-F611-E3EFA991FD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400" y="1308100"/>
            <a:ext cx="82296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309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71BC7E-A302-B8CD-F51B-DBC89B03BF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9000" y="1320800"/>
            <a:ext cx="814832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62156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8FAC5D-51F5-1FDD-716E-52B99DB01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358900"/>
            <a:ext cx="8178800" cy="511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122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2B6C03-F3F3-1BA5-DA25-A7687D352C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46199"/>
            <a:ext cx="8077200" cy="516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752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B3E9096-15D9-13DB-AE9D-11B93E5A2A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1384299"/>
            <a:ext cx="8204200" cy="5092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57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2300" y="560610"/>
            <a:ext cx="6817800" cy="963390"/>
          </a:xfrm>
        </p:spPr>
        <p:txBody>
          <a:bodyPr>
            <a:normAutofit fontScale="90000"/>
          </a:bodyPr>
          <a:lstStyle/>
          <a:p>
            <a:r>
              <a:rPr sz="5400" dirty="0">
                <a:latin typeface="Arial Rounded MT Bold" panose="020F0704030504030204" pitchFamily="34" charset="77"/>
              </a:rPr>
              <a:t>Dashboar</a:t>
            </a:r>
            <a:r>
              <a:rPr lang="en-IN" sz="5400" dirty="0">
                <a:latin typeface="Arial Rounded MT Bold" panose="020F0704030504030204" pitchFamily="34" charset="77"/>
              </a:rPr>
              <a:t>d Overview</a:t>
            </a:r>
            <a:endParaRPr sz="5400" dirty="0">
              <a:latin typeface="Arial Rounded MT Bold" panose="020F0704030504030204" pitchFamily="34" charset="77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39981" y="1524000"/>
            <a:ext cx="8640519" cy="514029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{F536E767-E0C7-7F48-A82C-83AD4A1BE742}tf10001069</Template>
  <TotalTime>49</TotalTime>
  <Words>451</Words>
  <Application>Microsoft Macintosh PowerPoint</Application>
  <PresentationFormat>On-screen Show (4:3)</PresentationFormat>
  <Paragraphs>40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Rounded MT Bold</vt:lpstr>
      <vt:lpstr>Century Gothic</vt:lpstr>
      <vt:lpstr>Wingdings</vt:lpstr>
      <vt:lpstr>Wingdings 3</vt:lpstr>
      <vt:lpstr>Wisp</vt:lpstr>
      <vt:lpstr>Sales Dashboard</vt:lpstr>
      <vt:lpstr>Data Summary  </vt:lpstr>
      <vt:lpstr>SQL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Dashboard Overview</vt:lpstr>
      <vt:lpstr>PowerPoint Presentation</vt:lpstr>
      <vt:lpstr>Key Insights:-</vt:lpstr>
      <vt:lpstr>Key Takeaways  </vt:lpstr>
      <vt:lpstr>Monthly Trends  </vt:lpstr>
      <vt:lpstr>Shop-wise Insights  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Akash Singh</cp:lastModifiedBy>
  <cp:revision>4</cp:revision>
  <dcterms:created xsi:type="dcterms:W3CDTF">2013-01-27T09:14:16Z</dcterms:created>
  <dcterms:modified xsi:type="dcterms:W3CDTF">2025-09-22T06:05:07Z</dcterms:modified>
  <cp:category/>
</cp:coreProperties>
</file>