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033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12192000" cy="6858000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pos="2116" userDrawn="1">
          <p15:clr>
            <a:srgbClr val="A4A3A4"/>
          </p15:clr>
        </p15:guide>
        <p15:guide id="2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3E8A24-11DD-9885-F120-5888F80B3313}" name="Pupola, A." initials="PA" userId="S::a.pupola@accenture.com::c56729ea-c7b5-40f6-a81c-b391f9b6d26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lturka, Diana" initials="LD" lastIdx="4" clrIdx="0"/>
  <p:cmAuthor id="2" name="Sulce, Katrina" initials="SK" lastIdx="4" clrIdx="1">
    <p:extLst>
      <p:ext uri="{19B8F6BF-5375-455C-9EA6-DF929625EA0E}">
        <p15:presenceInfo xmlns:p15="http://schemas.microsoft.com/office/powerpoint/2012/main" userId="S::katrina.sulce@accenture.com::11094a0f-97ce-4c19-84a0-bfae3f43018c" providerId="AD"/>
      </p:ext>
    </p:extLst>
  </p:cmAuthor>
  <p:cmAuthor id="3" name="Pavlova, Anda" initials="PA" lastIdx="2" clrIdx="2">
    <p:extLst>
      <p:ext uri="{19B8F6BF-5375-455C-9EA6-DF929625EA0E}">
        <p15:presenceInfo xmlns:p15="http://schemas.microsoft.com/office/powerpoint/2012/main" userId="S::anda.pavlova@accenture.com::efd4947a-55a1-4ae9-9280-e14ea6a8c5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500C0"/>
    <a:srgbClr val="FFB600"/>
    <a:srgbClr val="FFFFFF"/>
    <a:srgbClr val="FF9502"/>
    <a:srgbClr val="FFB000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>
        <p:guide pos="2116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6B1901-3389-F547-80DB-447F3E5D9A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32C7F-8571-7D40-BF9F-127ACE9A3D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4CF3D-72DF-E343-AD13-4BD1C5AE2279}" type="datetimeFigureOut">
              <a:rPr lang="en-LV" smtClean="0"/>
              <a:t>07/31/2024</a:t>
            </a:fld>
            <a:endParaRPr lang="en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88E46-B348-FA4F-975A-94F3260C7C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A6EAF-77B1-A34D-B3C9-A15960FA5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D490F-001D-6549-9114-D219161A96C2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160458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>
              <a:latin typeface="Graphik" panose="020B0503030202060203" pitchFamily="34" charset="77"/>
            </a:endParaRPr>
          </a:p>
        </p:txBody>
      </p:sp>
      <p:sp>
        <p:nvSpPr>
          <p:cNvPr id="1741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19937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>
              <a:latin typeface="Graphik" panose="020B0503030202060203" pitchFamily="34" charset="77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>
              <a:latin typeface="Graphik" panose="020B0503030202060203" pitchFamily="34" charset="77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>
              <a:latin typeface="Graphik" panose="020B0503030202060203" pitchFamily="34" charset="77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8E7CB09A-9577-4932-BAF6-7DE0EB8D27B8}" type="slidenum">
              <a:rPr lang="uk-UA" altLang="en-US"/>
              <a:pPr>
                <a:defRPr/>
              </a:pPr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180349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E7CB09A-9577-4932-BAF6-7DE0EB8D27B8}" type="slidenum">
              <a:rPr lang="uk-UA" altLang="en-US" smtClean="0"/>
              <a:pPr>
                <a:defRPr/>
              </a:pPr>
              <a:t>1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8870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+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5E641D-A6ED-ED46-93AD-99B913B5D17F}"/>
              </a:ext>
            </a:extLst>
          </p:cNvPr>
          <p:cNvSpPr/>
          <p:nvPr userDrawn="1"/>
        </p:nvSpPr>
        <p:spPr>
          <a:xfrm>
            <a:off x="0" y="0"/>
            <a:ext cx="3096097" cy="6867861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FFB600"/>
              </a:solidFill>
              <a:latin typeface="Graphik" panose="020B0503030202060203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D9CB8C-8B87-564C-976B-8ADA7C7F2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149" y="391531"/>
            <a:ext cx="6485891" cy="996280"/>
          </a:xfrm>
        </p:spPr>
        <p:txBody>
          <a:bodyPr>
            <a:normAutofit/>
          </a:bodyPr>
          <a:lstStyle>
            <a:lvl1pPr>
              <a:defRPr sz="3000">
                <a:latin typeface="+mj-lt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251169-F489-A842-A8BE-DD755047FC4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0061" y="2819402"/>
            <a:ext cx="2491890" cy="3813174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Some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BA0126-3A9A-ED4F-84BE-AC0145A95E0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532566" y="1277095"/>
            <a:ext cx="2286001" cy="43688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latin typeface="+mj-lt"/>
              </a:defRPr>
            </a:lvl1pPr>
          </a:lstStyle>
          <a:p>
            <a:pPr lvl="0"/>
            <a:r>
              <a:rPr lang="en-US"/>
              <a:t>Some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4981BC-AA9E-1942-A275-CED75D6F952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20402" y="1128299"/>
            <a:ext cx="2743055" cy="44831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Some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6E0F1A-15BA-BA4A-A646-41E92E6E5CC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63224" y="1128299"/>
            <a:ext cx="2741078" cy="44831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Some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CDA24A-0B95-A649-BFD1-A521CC6A5947}"/>
              </a:ext>
            </a:extLst>
          </p:cNvPr>
          <p:cNvCxnSpPr>
            <a:cxnSpLocks/>
          </p:cNvCxnSpPr>
          <p:nvPr userDrawn="1"/>
        </p:nvCxnSpPr>
        <p:spPr>
          <a:xfrm>
            <a:off x="9532566" y="938517"/>
            <a:ext cx="2286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AB678B-0EA7-AC82-D0E1-36F89C7405A4}"/>
              </a:ext>
            </a:extLst>
          </p:cNvPr>
          <p:cNvSpPr txBox="1"/>
          <p:nvPr userDrawn="1"/>
        </p:nvSpPr>
        <p:spPr>
          <a:xfrm>
            <a:off x="10624930" y="58640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LV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458ED-9FD9-2CBE-79DC-B9CDDA934122}"/>
              </a:ext>
            </a:extLst>
          </p:cNvPr>
          <p:cNvSpPr txBox="1"/>
          <p:nvPr userDrawn="1"/>
        </p:nvSpPr>
        <p:spPr>
          <a:xfrm>
            <a:off x="10197548" y="658964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LV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8E92-C0ED-B9A3-2CA9-7DE3D3098219}"/>
              </a:ext>
            </a:extLst>
          </p:cNvPr>
          <p:cNvSpPr txBox="1"/>
          <p:nvPr userDrawn="1"/>
        </p:nvSpPr>
        <p:spPr>
          <a:xfrm>
            <a:off x="10247243" y="661946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LV" noProof="0"/>
          </a:p>
        </p:txBody>
      </p:sp>
    </p:spTree>
    <p:extLst>
      <p:ext uri="{BB962C8B-B14F-4D97-AF65-F5344CB8AC3E}">
        <p14:creationId xmlns:p14="http://schemas.microsoft.com/office/powerpoint/2010/main" val="13221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698890" y="6493727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tx1">
                    <a:alpha val="75000"/>
                  </a:schemeClr>
                </a:solidFill>
                <a:latin typeface="Graphik" panose="020B0503030202060203" pitchFamily="34" charset="77"/>
              </a:rPr>
              <a:t>Copyright © 2024 Accenture. All rights reserved.</a:t>
            </a:r>
            <a:endParaRPr lang="en-US" b="0" i="0" noProof="0" dirty="0">
              <a:solidFill>
                <a:schemeClr val="tx1"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FC76E47-E207-CE29-CBF3-5F7E7DC37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2710" y="394665"/>
            <a:ext cx="1538290" cy="3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8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34" r:id="rId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" panose="020B0503030202060203" pitchFamily="34" charset="77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i="0" kern="1200">
          <a:solidFill>
            <a:schemeClr val="tx1"/>
          </a:solidFill>
          <a:latin typeface="Graphik Black" panose="020B0503030202060203" pitchFamily="34" charset="77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b="0" i="0" kern="1200">
          <a:solidFill>
            <a:schemeClr val="tx2"/>
          </a:solidFill>
          <a:latin typeface="Graphik" panose="020B0503030202060203" pitchFamily="34" charset="77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78">
          <p15:clr>
            <a:srgbClr val="5ACBF0"/>
          </p15:clr>
        </p15:guide>
        <p15:guide id="6" pos="12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928162" y="379482"/>
            <a:ext cx="4996637" cy="1048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raphik" panose="020B0503030202060203" pitchFamily="34" charset="77"/>
            </a:endParaRPr>
          </a:p>
        </p:txBody>
      </p:sp>
      <p:sp>
        <p:nvSpPr>
          <p:cNvPr id="2" name="Title 4"/>
          <p:cNvSpPr txBox="1">
            <a:spLocks/>
          </p:cNvSpPr>
          <p:nvPr/>
        </p:nvSpPr>
        <p:spPr>
          <a:xfrm>
            <a:off x="3244851" y="348487"/>
            <a:ext cx="6124104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fi-FI" sz="3200" b="1" dirty="0">
                <a:solidFill>
                  <a:schemeClr val="tx1"/>
                </a:solidFill>
              </a:rPr>
              <a:t>Akash Deep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3354922" y="780148"/>
            <a:ext cx="3972186" cy="3176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fi-FI" sz="1400" dirty="0" err="1">
                <a:solidFill>
                  <a:schemeClr val="tx1"/>
                </a:solidFill>
                <a:latin typeface="+mn-lt"/>
              </a:rPr>
              <a:t>LLMOps</a:t>
            </a:r>
            <a:r>
              <a:rPr lang="en-US" altLang="fi-FI" sz="1400" dirty="0">
                <a:solidFill>
                  <a:schemeClr val="tx1"/>
                </a:solidFill>
                <a:latin typeface="+mn-lt"/>
              </a:rPr>
              <a:t>, Python Development</a:t>
            </a:r>
            <a:r>
              <a:rPr lang="lv-LV" sz="1400" dirty="0">
                <a:solidFill>
                  <a:schemeClr val="tx1"/>
                </a:solidFill>
                <a:latin typeface="+mn-lt"/>
              </a:rPr>
              <a:t>, </a:t>
            </a:r>
            <a:r>
              <a:rPr lang="en-US" altLang="fi-FI" sz="1400" dirty="0">
                <a:solidFill>
                  <a:schemeClr val="tx1"/>
                </a:solidFill>
                <a:latin typeface="+mn-lt"/>
              </a:rPr>
              <a:t>Senior Analyst</a:t>
            </a:r>
            <a:r>
              <a:rPr lang="lv-LV" altLang="fi-FI" sz="1400" dirty="0">
                <a:solidFill>
                  <a:schemeClr val="tx1"/>
                </a:solidFill>
                <a:latin typeface="+mn-lt"/>
              </a:rPr>
              <a:t> </a:t>
            </a:r>
            <a:endParaRPr lang="lv-LV" altLang="fi-FI" sz="14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450"/>
              </a:spcAft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Professional background</a:t>
            </a:r>
          </a:p>
          <a:p>
            <a:pPr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Experienced Generative AI Engineer with 6+ years in </a:t>
            </a:r>
            <a:r>
              <a:rPr lang="en-US" sz="1000" dirty="0" err="1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MLOps</a:t>
            </a: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, Proposing the technical optimized solution and LLM deployment</a:t>
            </a:r>
          </a:p>
          <a:p>
            <a:pPr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on AWS </a:t>
            </a:r>
            <a:r>
              <a:rPr lang="en-US" sz="1000" dirty="0" err="1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SageMaker</a:t>
            </a: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. Skilled in building automated training and </a:t>
            </a:r>
            <a:r>
              <a:rPr lang="en-US" sz="1000" dirty="0" err="1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notifcation</a:t>
            </a: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 pipelines,</a:t>
            </a:r>
          </a:p>
          <a:p>
            <a:pPr>
              <a:spcAft>
                <a:spcPts val="0"/>
              </a:spcAft>
            </a:pPr>
            <a:r>
              <a:rPr lang="en-US" sz="1000" dirty="0" err="1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confguring</a:t>
            </a: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 vector databases like OpenSearch and Chroma for optimized embedding</a:t>
            </a:r>
          </a:p>
          <a:p>
            <a:pPr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storage. Expert in designing enterprise-level AI infrastructure using Python and</a:t>
            </a:r>
          </a:p>
          <a:p>
            <a:pPr>
              <a:spcAft>
                <a:spcPts val="0"/>
              </a:spcAft>
            </a:pPr>
            <a:r>
              <a:rPr lang="en-US" sz="1000" dirty="0" err="1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FastAPI</a:t>
            </a: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, hosted on AWS with CI/CD pipelines via GitHub Actions and OIDC.</a:t>
            </a:r>
          </a:p>
          <a:p>
            <a:pPr>
              <a:spcAft>
                <a:spcPts val="0"/>
              </a:spcAft>
            </a:pPr>
            <a:r>
              <a:rPr lang="en-US" sz="1000" dirty="0" err="1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Profcient</a:t>
            </a: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 in managing GitHub Mono Repos and familiar with tools such as Dataiku,</a:t>
            </a:r>
          </a:p>
          <a:p>
            <a:pPr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Alteryx, DAG's etc. Consumer goods and services, Distribution).</a:t>
            </a:r>
          </a:p>
          <a:p>
            <a:pPr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+mn-lt"/>
              <a:ea typeface="Arial Unicode MS" pitchFamily="34" charset="-128"/>
              <a:cs typeface="Arial"/>
            </a:endParaRPr>
          </a:p>
          <a:p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"/>
              </a:rPr>
              <a:t>Akash </a:t>
            </a:r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 graduated in BE CSE  in 03/2017 from SJBIT, Bangalore India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Content Placeholder 16"/>
          <p:cNvSpPr>
            <a:spLocks noGrp="1" noRot="1" noMove="1" noResize="1" noEditPoints="1" noAdjustHandles="1" noChangeArrowheads="1" noChangeShapeType="1"/>
          </p:cNvSpPr>
          <p:nvPr>
            <p:ph idx="13"/>
          </p:nvPr>
        </p:nvSpPr>
        <p:spPr>
          <a:xfrm>
            <a:off x="9527209" y="1117153"/>
            <a:ext cx="2521915" cy="5392359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sz="14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Functional/</a:t>
            </a:r>
            <a:br>
              <a:rPr lang="en-US" sz="14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14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technical skills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10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Expert</a:t>
            </a:r>
          </a:p>
          <a:p>
            <a:pPr marL="99450" indent="-99450">
              <a:spcAft>
                <a:spcPts val="20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Cloud Architect </a:t>
            </a:r>
          </a:p>
          <a:p>
            <a:pPr marL="99450" indent="-99450">
              <a:spcAft>
                <a:spcPts val="200"/>
              </a:spcAft>
              <a:buSzPct val="80000"/>
              <a:buFont typeface="System Font Regular"/>
              <a:buChar char="●"/>
            </a:pPr>
            <a:r>
              <a:rPr lang="en-US" sz="1000" dirty="0" err="1">
                <a:latin typeface="Arial Black" panose="020B0604020202020204" pitchFamily="34" charset="0"/>
                <a:cs typeface="Arial Black" panose="020B0604020202020204" pitchFamily="34" charset="0"/>
              </a:rPr>
              <a:t>LLMOps</a:t>
            </a: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, </a:t>
            </a:r>
            <a:r>
              <a:rPr lang="en-US" sz="1000" dirty="0" err="1">
                <a:latin typeface="Arial Black" panose="020B0604020202020204" pitchFamily="34" charset="0"/>
                <a:cs typeface="Arial Black" panose="020B0604020202020204" pitchFamily="34" charset="0"/>
              </a:rPr>
              <a:t>MLOps</a:t>
            </a: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, DevOps </a:t>
            </a:r>
          </a:p>
          <a:p>
            <a:pPr marL="99450" indent="-99450">
              <a:spcAft>
                <a:spcPts val="20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Python, Generative AI</a:t>
            </a:r>
          </a:p>
          <a:p>
            <a:pPr marL="99450" indent="-99450">
              <a:spcAft>
                <a:spcPts val="20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Prompt Engineering</a:t>
            </a:r>
          </a:p>
          <a:p>
            <a:pPr>
              <a:lnSpc>
                <a:spcPct val="80000"/>
              </a:lnSpc>
              <a:spcAft>
                <a:spcPts val="200"/>
              </a:spcAft>
              <a:buSzPct val="80000"/>
            </a:pPr>
            <a:r>
              <a:rPr lang="en-US" sz="10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Intermediate</a:t>
            </a:r>
            <a:endParaRPr lang="en-GB" sz="1000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99450" indent="-99450">
              <a:spcAft>
                <a:spcPts val="20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Requirement Analysis and Estimation</a:t>
            </a:r>
            <a:endParaRPr lang="en-GB" sz="1000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99450" indent="-99450">
              <a:spcAft>
                <a:spcPts val="20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Model Transfer learning</a:t>
            </a:r>
          </a:p>
          <a:p>
            <a:pPr>
              <a:lnSpc>
                <a:spcPct val="80000"/>
              </a:lnSpc>
              <a:spcAft>
                <a:spcPts val="200"/>
              </a:spcAft>
              <a:buSzPct val="80000"/>
            </a:pPr>
            <a:r>
              <a:rPr lang="en-US" sz="10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Beginner</a:t>
            </a:r>
          </a:p>
          <a:p>
            <a:pPr marL="99450" indent="-99450">
              <a:spcAft>
                <a:spcPts val="20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Reinforcement learning </a:t>
            </a:r>
          </a:p>
          <a:p>
            <a:pPr marL="99450" indent="-99450">
              <a:spcAft>
                <a:spcPts val="20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Data Labelling for RLFH</a:t>
            </a:r>
          </a:p>
          <a:p>
            <a:pPr>
              <a:spcAft>
                <a:spcPts val="200"/>
              </a:spcAft>
              <a:buSzPct val="80000"/>
            </a:pPr>
            <a:endParaRPr lang="en-US" sz="1000" dirty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>
              <a:spcAft>
                <a:spcPts val="200"/>
              </a:spcAft>
              <a:buSzPct val="80000"/>
            </a:pPr>
            <a:r>
              <a:rPr lang="en-US" sz="14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Language skills</a:t>
            </a:r>
          </a:p>
          <a:p>
            <a:pPr marL="99450" indent="-99450">
              <a:spcAft>
                <a:spcPts val="20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English (Professional Working Proficiency)</a:t>
            </a:r>
          </a:p>
          <a:p>
            <a:pPr marL="99450" indent="-99450">
              <a:spcAft>
                <a:spcPts val="20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Hindi</a:t>
            </a:r>
            <a:r>
              <a:rPr lang="en-US" sz="1000">
                <a:latin typeface="Arial Black" panose="020B0604020202020204" pitchFamily="34" charset="0"/>
                <a:cs typeface="Arial Black" panose="020B0604020202020204" pitchFamily="34" charset="0"/>
              </a:rPr>
              <a:t>(Native)</a:t>
            </a:r>
            <a:endParaRPr lang="en-US" sz="1000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>
              <a:spcAft>
                <a:spcPts val="200"/>
              </a:spcAft>
              <a:buSzPct val="80000"/>
            </a:pPr>
            <a:endParaRPr lang="en-US" sz="10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8" name="Content Placeholder 17"/>
          <p:cNvSpPr>
            <a:spLocks noGrp="1" noRot="1" noMove="1" noResize="1" noEditPoints="1" noAdjustHandles="1" noChangeArrowheads="1" noChangeShapeType="1"/>
          </p:cNvSpPr>
          <p:nvPr>
            <p:ph idx="14"/>
          </p:nvPr>
        </p:nvSpPr>
        <p:spPr>
          <a:xfrm>
            <a:off x="6381147" y="1117153"/>
            <a:ext cx="2867970" cy="4586773"/>
          </a:xfrm>
        </p:spPr>
        <p:txBody>
          <a:bodyPr vert="horz" lIns="0" tIns="0" rIns="0" bIns="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 b="1" dirty="0">
                <a:latin typeface="+mj-lt"/>
                <a:ea typeface="Arial Unicode MS" pitchFamily="34" charset="-128"/>
                <a:cs typeface="Arial" panose="020B0604020202020204" pitchFamily="34" charset="0"/>
              </a:rPr>
              <a:t>Multi class labelling Of drug Pharma </a:t>
            </a:r>
            <a:r>
              <a:rPr lang="en-US" sz="1000" b="1" dirty="0">
                <a:solidFill>
                  <a:schemeClr val="accent1"/>
                </a:solidFill>
                <a:latin typeface="+mj-lt"/>
                <a:ea typeface="Arial Unicode MS"/>
                <a:cs typeface="Arial"/>
              </a:rPr>
              <a:t>(02/2018–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+mj-lt"/>
                <a:ea typeface="Arial Unicode MS"/>
                <a:cs typeface="Arial"/>
              </a:rPr>
              <a:t>11/2019)</a:t>
            </a:r>
          </a:p>
          <a:p>
            <a:pPr>
              <a:spcAft>
                <a:spcPts val="0"/>
              </a:spcAft>
            </a:pPr>
            <a:endParaRPr lang="en-US" sz="1000" b="1" dirty="0">
              <a:latin typeface="+mj-lt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Designed and developed MLOPs pipeline using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AWS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Sagemaker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DAG,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Sharepoint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REST API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For IAS Team (Pfizer). Also Developed a data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ETL pipeline for IAS team in Pfizer using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Python. We had experimented with many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Transfer learning approach with Multiple model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like SAP BERT, BIO Bert and many more to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finalize the best model for the business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Technologies: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Mlops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Model Automated Inference pipeline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Python, AWS, DAG,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Sharepoint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Rest API,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Model store, Model drift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Methodologies: Agile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latin typeface="+mj-lt"/>
                <a:ea typeface="Arial Unicode MS"/>
                <a:cs typeface="Arial"/>
              </a:rPr>
              <a:t>Feasibility test of Complex </a:t>
            </a:r>
            <a:r>
              <a:rPr lang="en-US" sz="1000" dirty="0" err="1">
                <a:latin typeface="+mj-lt"/>
                <a:ea typeface="Arial Unicode MS"/>
                <a:cs typeface="Arial"/>
              </a:rPr>
              <a:t>Anamoly</a:t>
            </a:r>
            <a:endParaRPr lang="en-US" sz="1000" dirty="0">
              <a:latin typeface="+mj-lt"/>
              <a:ea typeface="Arial Unicode MS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latin typeface="+mj-lt"/>
                <a:ea typeface="Arial Unicode MS"/>
                <a:cs typeface="Arial"/>
              </a:rPr>
              <a:t>detection project on Dataiku Pharma </a:t>
            </a:r>
            <a:r>
              <a:rPr lang="en-US" sz="1000" b="1" dirty="0">
                <a:solidFill>
                  <a:schemeClr val="accent1"/>
                </a:solidFill>
                <a:latin typeface="+mj-lt"/>
                <a:ea typeface="Arial Unicode MS"/>
                <a:cs typeface="Arial"/>
              </a:rPr>
              <a:t>(03/2017 –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+mj-lt"/>
                <a:ea typeface="Arial Unicode MS"/>
                <a:cs typeface="Arial"/>
              </a:rPr>
              <a:t>02/2018)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+mj-lt"/>
              <a:ea typeface="Arial Unicode MS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 have re-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desined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the existing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Anamoly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detection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project that was using RRCF Algorithm to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 the Anomaly and it was validated using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CO-DISP score. I have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redesined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it to aligned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on Dataiku Platform as the business wanted to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deploy this project in production and build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Automation capability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Technologies: Deep learning, Transfer learning,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Python, Model store, Model drift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Methodologies: Agile</a:t>
            </a:r>
            <a:endParaRPr lang="lv-LV" sz="1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9" name="Content Placeholder 18"/>
          <p:cNvSpPr>
            <a:spLocks noGrp="1" noRot="1" noMove="1" noResize="1" noEditPoints="1" noAdjustHandles="1" noChangeArrowheads="1" noChangeShapeType="1"/>
          </p:cNvSpPr>
          <p:nvPr>
            <p:ph idx="15"/>
          </p:nvPr>
        </p:nvSpPr>
        <p:spPr>
          <a:xfrm>
            <a:off x="3354922" y="1105701"/>
            <a:ext cx="2867970" cy="4586773"/>
          </a:xfrm>
        </p:spPr>
        <p:txBody>
          <a:bodyPr vert="horz" lIns="0" tIns="0" rIns="0" bIns="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lv-LV" sz="1400" b="1" dirty="0">
                <a:solidFill>
                  <a:schemeClr val="accent1"/>
                </a:solidFill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  <a:t>Work</a:t>
            </a:r>
            <a:r>
              <a:rPr lang="en-US" sz="1400" b="1" dirty="0">
                <a:solidFill>
                  <a:schemeClr val="accent1"/>
                </a:solidFill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  <a:t> experience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Arial Black"/>
                <a:ea typeface="Arial Unicode MS"/>
                <a:cs typeface="Arial Black" panose="020B0604020202020204" pitchFamily="34" charset="0"/>
              </a:rPr>
              <a:t>RAG pipeline, Agent Framework for LLM, Generative AI Expert, SME </a:t>
            </a:r>
            <a:r>
              <a:rPr lang="en-US" sz="1000" b="1" dirty="0">
                <a:solidFill>
                  <a:schemeClr val="accent1"/>
                </a:solidFill>
                <a:latin typeface="Arial Black"/>
                <a:ea typeface="Arial Unicode MS"/>
                <a:cs typeface="Arial Black" panose="020B0604020202020204" pitchFamily="34" charset="0"/>
              </a:rPr>
              <a:t>(01/2023 – present)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Providing support and technical guidance for building the Optimized enterprise Gen AI agentic framework and RAG pipeline with secure access of API and governance  </a:t>
            </a:r>
            <a:b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Responsibilities: Collaborating with internal/external Vendors and Tech Developers to identify &amp; enhance the pipeline with the newer stacks and technologies, Production bug resolution and guidance. Technologies: Python,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Langchain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Langgraph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Opensearch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AWS cloud, Serverless Architecture,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Github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Mono repo,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Mlops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LLMops</a:t>
            </a:r>
            <a:endParaRPr lang="en-US" sz="1000" b="1" dirty="0">
              <a:latin typeface="+mj-lt"/>
              <a:ea typeface="Arial Unicode MS"/>
              <a:cs typeface="Arial"/>
            </a:endParaRPr>
          </a:p>
          <a:p>
            <a:pPr>
              <a:spcAft>
                <a:spcPts val="0"/>
              </a:spcAft>
            </a:pPr>
            <a:endParaRPr lang="en-US" sz="1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latin typeface="+mj-lt"/>
                <a:ea typeface="Arial Unicode MS"/>
                <a:cs typeface="Arial"/>
              </a:rPr>
              <a:t>Project name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+mj-lt"/>
                <a:ea typeface="Arial Unicode MS"/>
                <a:cs typeface="Arial"/>
              </a:rPr>
              <a:t>Remittance Prediction, Data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+mj-lt"/>
                <a:ea typeface="Arial Unicode MS"/>
                <a:cs typeface="Arial"/>
              </a:rPr>
              <a:t>scientist Telecom </a:t>
            </a:r>
            <a:r>
              <a:rPr lang="en-US" sz="1000" b="1" dirty="0">
                <a:solidFill>
                  <a:schemeClr val="accent1"/>
                </a:solidFill>
                <a:latin typeface="Arial Black"/>
                <a:ea typeface="Arial Unicode MS"/>
              </a:rPr>
              <a:t>(01/2020 – 12/2022)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Build a regression Model which predicts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remittances at daily level which has added a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value to the business by identifying any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anomalous transaction and finalizing business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estimates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Technologies: ML, Cloud,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Mlops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Workflow architecture, </a:t>
            </a:r>
            <a:r>
              <a:rPr lang="en-US" sz="1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Github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Action, AWS services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Pipeline build, Database, Dataiku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Methodologies: Agile.</a:t>
            </a:r>
            <a:b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sz="1000" dirty="0">
              <a:latin typeface="+mn-lt"/>
              <a:ea typeface="Arial Unicode MS" pitchFamily="34" charset="-128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886200"/>
            <a:ext cx="2438400" cy="220766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endParaRPr lang="en-US">
              <a:latin typeface="Graphik" panose="020B0503030202060203" pitchFamily="34" charset="7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2795" y="17319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>
              <a:latin typeface="Graphik" panose="020B050303020206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4B758-CB2C-9548-BCC9-79ACF6A1659F}"/>
              </a:ext>
            </a:extLst>
          </p:cNvPr>
          <p:cNvSpPr txBox="1"/>
          <p:nvPr/>
        </p:nvSpPr>
        <p:spPr>
          <a:xfrm>
            <a:off x="10508974" y="646706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LV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BBA69-CA74-A84A-951B-35404A387653}"/>
              </a:ext>
            </a:extLst>
          </p:cNvPr>
          <p:cNvSpPr txBox="1"/>
          <p:nvPr/>
        </p:nvSpPr>
        <p:spPr>
          <a:xfrm>
            <a:off x="3354922" y="6231876"/>
            <a:ext cx="6014033" cy="555272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 lnSpcReduction="20000"/>
          </a:bodyPr>
          <a:lstStyle/>
          <a:p>
            <a:pPr defTabSz="228600" eaLnBrk="1" hangingPunct="1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1400" b="1" dirty="0">
                <a:solidFill>
                  <a:schemeClr val="accent1"/>
                </a:solidFill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  <a:t>Trainings &amp; Certifications</a:t>
            </a:r>
            <a:endParaRPr lang="en-GB" sz="1400" b="1" dirty="0">
              <a:solidFill>
                <a:schemeClr val="tx1"/>
              </a:solidFill>
              <a:latin typeface="Arial Black" panose="020B0604020202020204" pitchFamily="34" charset="0"/>
              <a:ea typeface="Arial Unicode MS" pitchFamily="34" charset="-128"/>
              <a:cs typeface="Arial Black" panose="020B0604020202020204" pitchFamily="34" charset="0"/>
            </a:endParaRPr>
          </a:p>
          <a:p>
            <a:pPr defTabSz="2286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ea typeface="Arial Unicode MS" pitchFamily="34" charset="-128"/>
                <a:cs typeface="Arial" panose="020B0604020202020204" pitchFamily="34" charset="0"/>
              </a:rPr>
              <a:t>Dataiku Core designer• Dataiku ML </a:t>
            </a:r>
            <a:r>
              <a:rPr lang="en-US" sz="1000" dirty="0" err="1">
                <a:solidFill>
                  <a:schemeClr val="tx1"/>
                </a:solidFill>
                <a:ea typeface="Arial Unicode MS" pitchFamily="34" charset="-128"/>
                <a:cs typeface="Arial" panose="020B0604020202020204" pitchFamily="34" charset="0"/>
              </a:rPr>
              <a:t>Practitoner</a:t>
            </a:r>
            <a:r>
              <a:rPr lang="en-US" sz="1000" dirty="0">
                <a:solidFill>
                  <a:schemeClr val="tx1"/>
                </a:solidFill>
                <a:ea typeface="Arial Unicode MS" pitchFamily="34" charset="-128"/>
                <a:cs typeface="Arial" panose="020B0604020202020204" pitchFamily="34" charset="0"/>
              </a:rPr>
              <a:t> • Dataiku MLOPs • Dataiku Designer specialist • AWS Solution Architect• Azure </a:t>
            </a:r>
            <a:r>
              <a:rPr lang="en-US" sz="1000" dirty="0" err="1">
                <a:solidFill>
                  <a:schemeClr val="tx1"/>
                </a:solidFill>
                <a:ea typeface="Arial Unicode MS" pitchFamily="34" charset="-128"/>
                <a:cs typeface="Arial" panose="020B0604020202020204" pitchFamily="34" charset="0"/>
              </a:rPr>
              <a:t>Devops</a:t>
            </a:r>
            <a:r>
              <a:rPr lang="en-US" sz="1000" dirty="0">
                <a:solidFill>
                  <a:schemeClr val="tx1"/>
                </a:solidFill>
                <a:ea typeface="Arial Unicode MS" pitchFamily="34" charset="-128"/>
                <a:cs typeface="Arial" panose="020B0604020202020204" pitchFamily="34" charset="0"/>
              </a:rPr>
              <a:t>•</a:t>
            </a:r>
          </a:p>
          <a:p>
            <a:pPr defTabSz="2286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chemeClr val="tx1"/>
                </a:solidFill>
                <a:ea typeface="Arial Unicode MS" pitchFamily="34" charset="-128"/>
                <a:cs typeface="Arial" panose="020B0604020202020204" pitchFamily="34" charset="0"/>
              </a:rPr>
              <a:t>Hackerrank</a:t>
            </a:r>
            <a:r>
              <a:rPr lang="en-US" sz="1000" dirty="0">
                <a:solidFill>
                  <a:schemeClr val="tx1"/>
                </a:solidFill>
                <a:ea typeface="Arial Unicode MS" pitchFamily="34" charset="-128"/>
                <a:cs typeface="Arial" panose="020B0604020202020204" pitchFamily="34" charset="0"/>
              </a:rPr>
              <a:t> Python• </a:t>
            </a:r>
            <a:r>
              <a:rPr lang="en-US" sz="1000" dirty="0" err="1">
                <a:solidFill>
                  <a:schemeClr val="tx1"/>
                </a:solidFill>
                <a:ea typeface="Arial Unicode MS" pitchFamily="34" charset="-128"/>
                <a:cs typeface="Arial" panose="020B0604020202020204" pitchFamily="34" charset="0"/>
              </a:rPr>
              <a:t>Hackerrank</a:t>
            </a:r>
            <a:r>
              <a:rPr lang="en-US" sz="1000" dirty="0">
                <a:solidFill>
                  <a:schemeClr val="tx1"/>
                </a:solidFill>
                <a:ea typeface="Arial Unicode MS" pitchFamily="34" charset="-128"/>
                <a:cs typeface="Arial" panose="020B0604020202020204" pitchFamily="34" charset="0"/>
              </a:rPr>
              <a:t> SQL • Machine learning• Statistics for data science• Tableau• Deep learning</a:t>
            </a:r>
          </a:p>
        </p:txBody>
      </p:sp>
      <p:pic>
        <p:nvPicPr>
          <p:cNvPr id="7" name="Picture 6" descr="A person in a black turtleneck&#10;&#10;Description automatically generated">
            <a:extLst>
              <a:ext uri="{FF2B5EF4-FFF2-40B4-BE49-F238E27FC236}">
                <a16:creationId xmlns:a16="http://schemas.microsoft.com/office/drawing/2014/main" id="{E3D3D1C6-9689-66B4-0BD6-5BE2EA1B2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8" y="495229"/>
            <a:ext cx="2090111" cy="18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9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InteractiveTemplate_Arial_100820" id="{2B57B028-6865-4E4D-A2D9-664FFAE896C3}" vid="{4FAFFD03-8561-1943-B6E7-07633C8444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2A11F972E5C41B65090586FF698F0" ma:contentTypeVersion="13" ma:contentTypeDescription="Create a new document." ma:contentTypeScope="" ma:versionID="010700e823cc85d44fab2e4a2a010ef2">
  <xsd:schema xmlns:xsd="http://www.w3.org/2001/XMLSchema" xmlns:xs="http://www.w3.org/2001/XMLSchema" xmlns:p="http://schemas.microsoft.com/office/2006/metadata/properties" xmlns:ns3="479e0e06-c6eb-4422-af9d-995aa40f9065" xmlns:ns4="6dfad0c3-974d-46c3-80d6-d351e61e6646" targetNamespace="http://schemas.microsoft.com/office/2006/metadata/properties" ma:root="true" ma:fieldsID="99136c49a0af5eed418d009b874f0f43" ns3:_="" ns4:_="">
    <xsd:import namespace="479e0e06-c6eb-4422-af9d-995aa40f9065"/>
    <xsd:import namespace="6dfad0c3-974d-46c3-80d6-d351e61e664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9e0e06-c6eb-4422-af9d-995aa40f90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ad0c3-974d-46c3-80d6-d351e61e66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30BD97-56F9-42B3-BB35-754A047C51B2}">
  <ds:schemaRefs>
    <ds:schemaRef ds:uri="479e0e06-c6eb-4422-af9d-995aa40f9065"/>
    <ds:schemaRef ds:uri="6dfad0c3-974d-46c3-80d6-d351e61e66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FC82E0-CAFA-4C7F-9C9D-0CD5DB7B6F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B54F12-18FE-4C7A-9F9E-C24DB055DF47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479e0e06-c6eb-4422-af9d-995aa40f9065"/>
    <ds:schemaRef ds:uri="http://schemas.microsoft.com/office/infopath/2007/PartnerControls"/>
    <ds:schemaRef ds:uri="http://schemas.openxmlformats.org/package/2006/metadata/core-properties"/>
    <ds:schemaRef ds:uri="6dfad0c3-974d-46c3-80d6-d351e61e6646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554</Words>
  <Application>Microsoft Office PowerPoint</Application>
  <PresentationFormat>Widescreen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Graphik</vt:lpstr>
      <vt:lpstr>Graphik Black</vt:lpstr>
      <vt:lpstr>System Font</vt:lpstr>
      <vt:lpstr>System Font Regular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Agnese Klints</dc:title>
  <dc:creator>Krasauskaite, Ruta</dc:creator>
  <cp:lastModifiedBy>Deep, Akash</cp:lastModifiedBy>
  <cp:revision>10</cp:revision>
  <cp:lastPrinted>1601-01-01T00:00:00Z</cp:lastPrinted>
  <dcterms:created xsi:type="dcterms:W3CDTF">1601-01-01T00:00:00Z</dcterms:created>
  <dcterms:modified xsi:type="dcterms:W3CDTF">2024-07-31T08:28:22Z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0x010100B712A11F972E5C41B65090586FF698F0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2024-07-31T08:27:04Z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48a250c2-875f-4e9c-8c4b-b8206fa74f67</vt:lpwstr>
  </property>
  <property fmtid="{D5CDD505-2E9C-101B-9397-08002B2CF9AE}" pid="9" name="MSIP_Label_ea60d57e-af5b-4752-ac57-3e4f28ca11dc_ContentBits">
    <vt:lpwstr>0</vt:lpwstr>
  </property>
</Properties>
</file>