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6" y="8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347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2B88-736D-465E-B4BA-89189CF13688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55F8-61DB-4976-8481-9CB27F2C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00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2B88-736D-465E-B4BA-89189CF13688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55F8-61DB-4976-8481-9CB27F2C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2B88-736D-465E-B4BA-89189CF13688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55F8-61DB-4976-8481-9CB27F2C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6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2B88-736D-465E-B4BA-89189CF13688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55F8-61DB-4976-8481-9CB27F2C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6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2B88-736D-465E-B4BA-89189CF13688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55F8-61DB-4976-8481-9CB27F2C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03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2B88-736D-465E-B4BA-89189CF13688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55F8-61DB-4976-8481-9CB27F2C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11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2B88-736D-465E-B4BA-89189CF13688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55F8-61DB-4976-8481-9CB27F2C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56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2B88-736D-465E-B4BA-89189CF13688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55F8-61DB-4976-8481-9CB27F2C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3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2B88-736D-465E-B4BA-89189CF13688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55F8-61DB-4976-8481-9CB27F2C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90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2B88-736D-465E-B4BA-89189CF13688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55F8-61DB-4976-8481-9CB27F2C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38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82B88-736D-465E-B4BA-89189CF13688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55F8-61DB-4976-8481-9CB27F2C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915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Explainable A.I.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78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754" y="245610"/>
            <a:ext cx="9146380" cy="1020762"/>
          </a:xfrm>
        </p:spPr>
        <p:txBody>
          <a:bodyPr/>
          <a:lstStyle/>
          <a:p>
            <a:r>
              <a:rPr lang="en-IN" dirty="0" smtClean="0"/>
              <a:t>Explainable 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4754" y="1875971"/>
            <a:ext cx="9146382" cy="4757057"/>
          </a:xfrm>
        </p:spPr>
        <p:txBody>
          <a:bodyPr/>
          <a:lstStyle/>
          <a:p>
            <a:r>
              <a:rPr lang="en-IN" dirty="0"/>
              <a:t>Develop inherently more explainable models, </a:t>
            </a:r>
            <a:r>
              <a:rPr lang="en-IN" dirty="0" smtClean="0"/>
              <a:t>such that </a:t>
            </a:r>
            <a:r>
              <a:rPr lang="en-IN" dirty="0"/>
              <a:t>models </a:t>
            </a:r>
            <a:r>
              <a:rPr lang="en-IN" dirty="0" smtClean="0"/>
              <a:t>are </a:t>
            </a:r>
            <a:r>
              <a:rPr lang="en-IN" dirty="0"/>
              <a:t>explainable by design</a:t>
            </a:r>
            <a:r>
              <a:rPr lang="en-IN" dirty="0" smtClean="0"/>
              <a:t>.</a:t>
            </a:r>
          </a:p>
          <a:p>
            <a:r>
              <a:rPr lang="en-IN" dirty="0" smtClean="0"/>
              <a:t>Methods :</a:t>
            </a:r>
          </a:p>
          <a:p>
            <a:pPr lvl="1"/>
            <a:r>
              <a:rPr lang="en-IN" dirty="0"/>
              <a:t>Adopting an inherently explainable model </a:t>
            </a:r>
            <a:r>
              <a:rPr lang="en-IN" dirty="0" smtClean="0"/>
              <a:t>family</a:t>
            </a:r>
          </a:p>
          <a:p>
            <a:pPr lvl="1"/>
            <a:r>
              <a:rPr lang="en-IN" dirty="0"/>
              <a:t>Hybrid explainable </a:t>
            </a:r>
            <a:r>
              <a:rPr lang="en-IN" dirty="0" smtClean="0"/>
              <a:t>models</a:t>
            </a:r>
          </a:p>
          <a:p>
            <a:pPr lvl="1"/>
            <a:r>
              <a:rPr lang="en-IN" dirty="0"/>
              <a:t>Joint prediction and </a:t>
            </a:r>
            <a:r>
              <a:rPr lang="en-IN" dirty="0" smtClean="0"/>
              <a:t>explanation</a:t>
            </a:r>
          </a:p>
          <a:p>
            <a:pPr lvl="1"/>
            <a:r>
              <a:rPr lang="en-IN" dirty="0" err="1" smtClean="0"/>
              <a:t>Explainability</a:t>
            </a:r>
            <a:r>
              <a:rPr lang="en-IN" dirty="0" smtClean="0"/>
              <a:t> </a:t>
            </a:r>
            <a:r>
              <a:rPr lang="en-IN" dirty="0"/>
              <a:t>through architectural </a:t>
            </a:r>
            <a:r>
              <a:rPr lang="en-IN" dirty="0" smtClean="0"/>
              <a:t>adjustments</a:t>
            </a:r>
          </a:p>
          <a:p>
            <a:pPr lvl="1"/>
            <a:r>
              <a:rPr lang="en-IN" dirty="0" err="1" smtClean="0"/>
              <a:t>Explainability</a:t>
            </a:r>
            <a:r>
              <a:rPr lang="en-IN" dirty="0" smtClean="0"/>
              <a:t> through regularization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084717" y="3515720"/>
            <a:ext cx="5476643" cy="1793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Linear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Rule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Decision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Generative additive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Case-Based </a:t>
            </a:r>
            <a:r>
              <a:rPr lang="en-IN" dirty="0" smtClean="0"/>
              <a:t>Reasoning </a:t>
            </a:r>
            <a:r>
              <a:rPr lang="en-IN" dirty="0"/>
              <a:t>methods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4717" y="3868104"/>
            <a:ext cx="5370285" cy="1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Deep 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Deep </a:t>
            </a:r>
            <a:r>
              <a:rPr lang="en-IN" dirty="0"/>
              <a:t>weighted averaging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Self Explaining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Contextual Explanation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BagNets</a:t>
            </a:r>
            <a:endParaRPr lang="en-I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069007" y="4178458"/>
            <a:ext cx="5370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Teaching Explanations for Decisions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Multimodal Explanations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Visual Explanation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Rationalizing Neural Predictions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6862" y="4559443"/>
            <a:ext cx="537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Explainable 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Attention Mechanism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9007" y="4882609"/>
            <a:ext cx="537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Tree 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Constrain </a:t>
            </a:r>
            <a:r>
              <a:rPr lang="en-IN" dirty="0"/>
              <a:t>Local </a:t>
            </a:r>
            <a:r>
              <a:rPr lang="en-IN" dirty="0" smtClean="0"/>
              <a:t>Explanation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Saliency Learning</a:t>
            </a:r>
          </a:p>
        </p:txBody>
      </p:sp>
    </p:spTree>
    <p:extLst>
      <p:ext uri="{BB962C8B-B14F-4D97-AF65-F5344CB8AC3E}">
        <p14:creationId xmlns:p14="http://schemas.microsoft.com/office/powerpoint/2010/main" val="11314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Post Modelling </a:t>
            </a:r>
            <a:r>
              <a:rPr lang="en-IN" dirty="0" err="1"/>
              <a:t>Explainability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11" y="1803400"/>
            <a:ext cx="9146382" cy="169322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Four Aspects of post-hoc </a:t>
            </a:r>
            <a:r>
              <a:rPr lang="en-IN" dirty="0" err="1" smtClean="0"/>
              <a:t>explainability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Explanation Targets</a:t>
            </a:r>
          </a:p>
          <a:p>
            <a:pPr lvl="1"/>
            <a:r>
              <a:rPr lang="en-IN" dirty="0" smtClean="0"/>
              <a:t>Explanation drivers</a:t>
            </a:r>
          </a:p>
          <a:p>
            <a:pPr lvl="1"/>
            <a:r>
              <a:rPr lang="en-IN" dirty="0" smtClean="0"/>
              <a:t>Explanation Family</a:t>
            </a:r>
          </a:p>
          <a:p>
            <a:pPr lvl="1"/>
            <a:r>
              <a:rPr lang="en-IN" dirty="0"/>
              <a:t>Explanation Estimation </a:t>
            </a:r>
            <a:r>
              <a:rPr lang="en-IN" dirty="0" smtClean="0"/>
              <a:t>Methods / Estimator</a:t>
            </a:r>
            <a:endParaRPr lang="en-IN" dirty="0"/>
          </a:p>
        </p:txBody>
      </p:sp>
      <p:pic>
        <p:nvPicPr>
          <p:cNvPr id="4098" name="Picture 2" descr="https://s3.us-west-2.amazonaws.com/secure.notion-static.com/e7dedf29-eca8-4f6e-8208-baf15c49b786/Untitled.png?X-Amz-Algorithm=AWS4-HMAC-SHA256&amp;X-Amz-Content-Sha256=UNSIGNED-PAYLOAD&amp;X-Amz-Credential=AKIAT73L2G45EIPT3X45%2F20220621%2Fus-west-2%2Fs3%2Faws4_request&amp;X-Amz-Date=20220621T080514Z&amp;X-Amz-Expires=86400&amp;X-Amz-Signature=3eaf66e3024b36115c2377b86ae3bfe5dad171cbdff08d455614023d4daa9830&amp;X-Amz-SignedHeaders=host&amp;response-content-disposition=filename%20%3D%22Untitled.png%22&amp;x-id=GetOb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179" y="3598223"/>
            <a:ext cx="6829678" cy="318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24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566103" cy="1020762"/>
          </a:xfrm>
        </p:spPr>
        <p:txBody>
          <a:bodyPr/>
          <a:lstStyle/>
          <a:p>
            <a:r>
              <a:rPr lang="en-IN" dirty="0" smtClean="0"/>
              <a:t>Explanation Targets and Drivers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11" y="1963056"/>
            <a:ext cx="10190218" cy="4640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Explanation Targets</a:t>
            </a:r>
          </a:p>
          <a:p>
            <a:r>
              <a:rPr lang="en-IN" dirty="0" smtClean="0"/>
              <a:t>It consists of what </a:t>
            </a:r>
            <a:r>
              <a:rPr lang="en-IN" dirty="0"/>
              <a:t>is to be explained about the </a:t>
            </a:r>
            <a:r>
              <a:rPr lang="en-IN" dirty="0" smtClean="0"/>
              <a:t>model, e.g.- a prediction.</a:t>
            </a:r>
            <a:endParaRPr lang="en-IN" dirty="0"/>
          </a:p>
          <a:p>
            <a:r>
              <a:rPr lang="en-IN" dirty="0" smtClean="0"/>
              <a:t>Explanation of a Target </a:t>
            </a:r>
            <a:r>
              <a:rPr lang="en-IN" dirty="0"/>
              <a:t>can widely vary on Type, Scope and Complexity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Explanation Drivers</a:t>
            </a:r>
          </a:p>
          <a:p>
            <a:r>
              <a:rPr lang="en-IN" dirty="0" smtClean="0"/>
              <a:t>What </a:t>
            </a:r>
            <a:r>
              <a:rPr lang="en-IN" dirty="0"/>
              <a:t>is </a:t>
            </a:r>
            <a:r>
              <a:rPr lang="en-IN" dirty="0" smtClean="0"/>
              <a:t>cause behind </a:t>
            </a:r>
            <a:r>
              <a:rPr lang="en-IN" dirty="0"/>
              <a:t>the </a:t>
            </a:r>
            <a:r>
              <a:rPr lang="en-IN" dirty="0" smtClean="0"/>
              <a:t>occurrence of the Target.</a:t>
            </a:r>
            <a:endParaRPr lang="en-IN" dirty="0"/>
          </a:p>
          <a:p>
            <a:r>
              <a:rPr lang="en-IN" dirty="0"/>
              <a:t>Drivers can be input feature, training sample, </a:t>
            </a:r>
            <a:r>
              <a:rPr lang="en-IN" dirty="0" smtClean="0"/>
              <a:t>Hyper parameter </a:t>
            </a:r>
            <a:r>
              <a:rPr lang="en-IN" dirty="0"/>
              <a:t>settings, choice of optimization algorithm or choice of model architecture.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3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Explanation Family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10" y="1905000"/>
            <a:ext cx="10262789" cy="4267200"/>
          </a:xfrm>
        </p:spPr>
        <p:txBody>
          <a:bodyPr/>
          <a:lstStyle/>
          <a:p>
            <a:r>
              <a:rPr lang="en-IN" dirty="0"/>
              <a:t>The explanation family aspect deals with the form of the information to be communicated to be the user. The information is about how a target is caused by drivers for a given AI model</a:t>
            </a:r>
            <a:r>
              <a:rPr lang="en-IN" dirty="0" smtClean="0"/>
              <a:t>.</a:t>
            </a:r>
          </a:p>
          <a:p>
            <a:r>
              <a:rPr lang="en-IN" dirty="0"/>
              <a:t>Classification of Explanation Family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Importance </a:t>
            </a:r>
            <a:r>
              <a:rPr lang="en-IN" dirty="0" smtClean="0"/>
              <a:t>scores</a:t>
            </a:r>
          </a:p>
          <a:p>
            <a:pPr lvl="1"/>
            <a:r>
              <a:rPr lang="en-IN" dirty="0"/>
              <a:t>Decision </a:t>
            </a:r>
            <a:r>
              <a:rPr lang="en-IN" dirty="0" smtClean="0"/>
              <a:t>Rules/List</a:t>
            </a:r>
          </a:p>
          <a:p>
            <a:pPr lvl="1"/>
            <a:r>
              <a:rPr lang="en-IN" dirty="0"/>
              <a:t>Decision </a:t>
            </a:r>
            <a:r>
              <a:rPr lang="en-IN" dirty="0" smtClean="0"/>
              <a:t>Trees</a:t>
            </a:r>
          </a:p>
          <a:p>
            <a:pPr lvl="1"/>
            <a:r>
              <a:rPr lang="en-IN" dirty="0"/>
              <a:t>Dependency </a:t>
            </a:r>
            <a:r>
              <a:rPr lang="en-IN" dirty="0" smtClean="0"/>
              <a:t>plots</a:t>
            </a:r>
          </a:p>
          <a:p>
            <a:pPr lvl="1"/>
            <a:r>
              <a:rPr lang="en-IN" dirty="0"/>
              <a:t>Verbal </a:t>
            </a:r>
            <a:r>
              <a:rPr lang="en-IN" dirty="0" smtClean="0"/>
              <a:t>Explanations</a:t>
            </a:r>
          </a:p>
          <a:p>
            <a:pPr lvl="1"/>
            <a:r>
              <a:rPr lang="en-IN" dirty="0"/>
              <a:t>Counterfactual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0055" y="3851904"/>
            <a:ext cx="5878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SHAP (</a:t>
            </a:r>
            <a:r>
              <a:rPr lang="en-IN" dirty="0" err="1"/>
              <a:t>SHapley</a:t>
            </a:r>
            <a:r>
              <a:rPr lang="en-IN" dirty="0"/>
              <a:t> Additive </a:t>
            </a:r>
            <a:r>
              <a:rPr lang="en-IN" dirty="0" err="1"/>
              <a:t>exPlanations</a:t>
            </a:r>
            <a:r>
              <a:rPr lang="en-I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LIME </a:t>
            </a:r>
            <a:r>
              <a:rPr lang="en-IN" dirty="0"/>
              <a:t>(Local Interpretable Model-agnostic Explanations)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Influence Functions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090055" y="4210557"/>
            <a:ext cx="5878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KT </a:t>
            </a:r>
            <a:r>
              <a:rPr lang="en-IN" dirty="0" smtClean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Anchors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BETA </a:t>
            </a:r>
            <a:r>
              <a:rPr lang="en-IN" dirty="0"/>
              <a:t>Method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0056" y="4531563"/>
            <a:ext cx="587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DeepRED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090057" y="4900895"/>
            <a:ext cx="5878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PDP (partial dependency plot)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ICE (individual conditional expectation)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SOCRAT( Structured-Output Causal </a:t>
            </a:r>
            <a:r>
              <a:rPr lang="en-IN" dirty="0" err="1"/>
              <a:t>RATionalizer</a:t>
            </a:r>
            <a:r>
              <a:rPr lang="en-I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LSTMViz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GAN </a:t>
            </a:r>
            <a:r>
              <a:rPr lang="en-IN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70988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Estimation Methods/Estimator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refers to the computational process used to obtain explanations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Classification based on Applicability : </a:t>
            </a:r>
          </a:p>
          <a:p>
            <a:pPr lvl="1"/>
            <a:r>
              <a:rPr lang="en-IN" dirty="0" smtClean="0"/>
              <a:t>Model Agnostic</a:t>
            </a:r>
          </a:p>
          <a:p>
            <a:pPr lvl="1"/>
            <a:r>
              <a:rPr lang="en-IN" dirty="0" smtClean="0"/>
              <a:t>Model Specific</a:t>
            </a:r>
          </a:p>
          <a:p>
            <a:r>
              <a:rPr lang="en-IN" dirty="0"/>
              <a:t>Classification based on </a:t>
            </a:r>
            <a:r>
              <a:rPr lang="en-IN" dirty="0" smtClean="0"/>
              <a:t>Mechanism </a:t>
            </a:r>
            <a:r>
              <a:rPr lang="en-IN" dirty="0"/>
              <a:t>: </a:t>
            </a:r>
          </a:p>
          <a:p>
            <a:pPr lvl="1"/>
            <a:r>
              <a:rPr lang="en-IN" dirty="0" smtClean="0"/>
              <a:t>Perturbation Mechanism</a:t>
            </a:r>
          </a:p>
          <a:p>
            <a:pPr lvl="1"/>
            <a:r>
              <a:rPr lang="en-IN" dirty="0"/>
              <a:t>Backward Propagation </a:t>
            </a:r>
            <a:r>
              <a:rPr lang="en-IN" dirty="0" smtClean="0"/>
              <a:t>Mechanism</a:t>
            </a:r>
          </a:p>
          <a:p>
            <a:pPr lvl="1"/>
            <a:r>
              <a:rPr lang="en-IN" dirty="0"/>
              <a:t>Proxy </a:t>
            </a:r>
            <a:r>
              <a:rPr lang="en-IN" dirty="0" smtClean="0"/>
              <a:t>Mechanism</a:t>
            </a:r>
          </a:p>
          <a:p>
            <a:pPr lvl="1"/>
            <a:r>
              <a:rPr lang="en-IN" dirty="0"/>
              <a:t>Activation Optimization Mechanism</a:t>
            </a:r>
          </a:p>
          <a:p>
            <a:pPr marL="274320" lvl="1" indent="0">
              <a:buNone/>
            </a:pPr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03189" y="4488543"/>
            <a:ext cx="5878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Tree 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Deep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Quantitative Input </a:t>
            </a:r>
            <a:r>
              <a:rPr lang="en-IN" dirty="0" smtClean="0"/>
              <a:t>Influence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103189" y="4816787"/>
            <a:ext cx="5878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Layer-Wise Relevance </a:t>
            </a:r>
            <a:r>
              <a:rPr lang="en-IN" dirty="0" smtClean="0"/>
              <a:t>Propagation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DeepLIFT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Guided Backdrop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SmoothGrad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Integrated Gradients</a:t>
            </a:r>
          </a:p>
        </p:txBody>
      </p:sp>
    </p:spTree>
    <p:extLst>
      <p:ext uri="{BB962C8B-B14F-4D97-AF65-F5344CB8AC3E}">
        <p14:creationId xmlns:p14="http://schemas.microsoft.com/office/powerpoint/2010/main" val="159364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1954" y="3225800"/>
            <a:ext cx="5661760" cy="3073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800" dirty="0" smtClean="0"/>
              <a:t>SAIRAM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69771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Shift to data driven programming</a:t>
            </a:r>
            <a:endParaRPr lang="en-IN" dirty="0"/>
          </a:p>
        </p:txBody>
      </p:sp>
      <p:pic>
        <p:nvPicPr>
          <p:cNvPr id="1028" name="Picture 4" descr="https://www.notion.so/image/https%3A%2F%2Fs3-us-west-2.amazonaws.com%2Fsecure.notion-static.com%2Fc4f965e8-a82d-4873-939b-d1c721c00d1c%2FUntitled.png?table=block&amp;id=3fea09f0-7520-499f-aab1-638467c7b488&amp;spaceId=d9efde5f-9c32-461b-a96c-f3215ba38f6d&amp;width=2000&amp;userId=d8c007d7-367c-418e-bc31-d49e8b26e649&amp;cache=v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37" y="2025901"/>
            <a:ext cx="6984127" cy="40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5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Husky vs Wolf classifier</a:t>
            </a:r>
            <a:endParaRPr lang="en-IN" dirty="0"/>
          </a:p>
        </p:txBody>
      </p:sp>
      <p:pic>
        <p:nvPicPr>
          <p:cNvPr id="1028" name="Picture 4" descr="https://douyamu.files.wordpress.com/2019/03/interpretable-machine-learning-using-lime-framework-kasia-kulma-phd-data-scientist-aviva-32-638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7" r="16876"/>
          <a:stretch/>
        </p:blipFill>
        <p:spPr bwMode="auto">
          <a:xfrm>
            <a:off x="2684915" y="2020785"/>
            <a:ext cx="6822172" cy="372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83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Breaking into the Black Box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11" y="1905000"/>
            <a:ext cx="9758748" cy="42672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IN" b="1" dirty="0" smtClean="0">
                <a:sym typeface="Wingdings" panose="05000000000000000000" pitchFamily="2" charset="2"/>
              </a:rPr>
              <a:t>  </a:t>
            </a:r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Explainable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(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XAI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) |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Interpretable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AI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|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Explainable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(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XML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) 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is 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an artificial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intelligence in which the results of the solution can be understood by humans.</a:t>
            </a:r>
          </a:p>
          <a:p>
            <a:r>
              <a:rPr lang="en-IN" dirty="0" smtClean="0"/>
              <a:t>What </a:t>
            </a:r>
            <a:r>
              <a:rPr lang="en-IN" dirty="0"/>
              <a:t>is </a:t>
            </a:r>
            <a:r>
              <a:rPr lang="en-IN" dirty="0" smtClean="0"/>
              <a:t>our </a:t>
            </a:r>
            <a:r>
              <a:rPr lang="en-IN" dirty="0"/>
              <a:t>model learning?</a:t>
            </a:r>
          </a:p>
          <a:p>
            <a:r>
              <a:rPr lang="en-IN" dirty="0"/>
              <a:t>Which part of the input is most important?</a:t>
            </a:r>
          </a:p>
          <a:p>
            <a:r>
              <a:rPr lang="en-IN" dirty="0" smtClean="0"/>
              <a:t>How we can trust the prediction of the model? </a:t>
            </a:r>
          </a:p>
          <a:p>
            <a:r>
              <a:rPr lang="en-IN" dirty="0" smtClean="0"/>
              <a:t>How </a:t>
            </a:r>
            <a:r>
              <a:rPr lang="en-IN" dirty="0"/>
              <a:t>we ensure our model is robust</a:t>
            </a:r>
            <a:r>
              <a:rPr lang="en-IN" dirty="0" smtClean="0"/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81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Explainable AI is </a:t>
            </a:r>
            <a:r>
              <a:rPr lang="en-IN" dirty="0" smtClean="0"/>
              <a:t>important?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11" y="1905000"/>
            <a:ext cx="9146382" cy="4460174"/>
          </a:xfrm>
        </p:spPr>
        <p:txBody>
          <a:bodyPr>
            <a:normAutofit/>
          </a:bodyPr>
          <a:lstStyle/>
          <a:p>
            <a:r>
              <a:rPr lang="en-IN" dirty="0" smtClean="0"/>
              <a:t>Trust</a:t>
            </a:r>
            <a:endParaRPr lang="en-IN" dirty="0"/>
          </a:p>
          <a:p>
            <a:r>
              <a:rPr lang="en-IN" dirty="0" smtClean="0"/>
              <a:t>Regulatory compliance</a:t>
            </a:r>
          </a:p>
          <a:p>
            <a:r>
              <a:rPr lang="en-IN" dirty="0" smtClean="0"/>
              <a:t>Detecting Bias </a:t>
            </a:r>
          </a:p>
          <a:p>
            <a:r>
              <a:rPr lang="en-IN" dirty="0" smtClean="0"/>
              <a:t>Generalization </a:t>
            </a:r>
          </a:p>
          <a:p>
            <a:r>
              <a:rPr lang="en-IN" dirty="0" smtClean="0"/>
              <a:t>Hypothesizing </a:t>
            </a:r>
            <a:r>
              <a:rPr lang="en-IN" dirty="0"/>
              <a:t>about new </a:t>
            </a:r>
            <a:r>
              <a:rPr lang="en-IN" dirty="0" smtClean="0"/>
              <a:t>knowledge</a:t>
            </a:r>
            <a:endParaRPr lang="en-IN" dirty="0"/>
          </a:p>
          <a:p>
            <a:r>
              <a:rPr lang="en-IN" dirty="0"/>
              <a:t>Robust </a:t>
            </a:r>
            <a:r>
              <a:rPr lang="en-IN" dirty="0" smtClean="0"/>
              <a:t>Models</a:t>
            </a:r>
          </a:p>
          <a:p>
            <a:r>
              <a:rPr lang="en-IN" dirty="0" smtClean="0"/>
              <a:t>Debugging and enhancing AI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09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Defining Explainable 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11" y="1905000"/>
            <a:ext cx="9146382" cy="4953000"/>
          </a:xfrm>
        </p:spPr>
        <p:txBody>
          <a:bodyPr>
            <a:normAutofit/>
          </a:bodyPr>
          <a:lstStyle/>
          <a:p>
            <a:r>
              <a:rPr lang="en-IN" dirty="0"/>
              <a:t>XAI can be defined as the process of making some component of the data processing pipeline, in the machine learning life cycle, understandable to </a:t>
            </a:r>
            <a:r>
              <a:rPr lang="en-IN" dirty="0" smtClean="0"/>
              <a:t>a user.</a:t>
            </a:r>
          </a:p>
          <a:p>
            <a:r>
              <a:rPr lang="en-IN" dirty="0"/>
              <a:t>It allows us to investigate model </a:t>
            </a:r>
            <a:r>
              <a:rPr lang="en-IN" dirty="0" smtClean="0"/>
              <a:t>behaviours </a:t>
            </a:r>
            <a:r>
              <a:rPr lang="en-IN" dirty="0"/>
              <a:t>through tracking model insights on </a:t>
            </a:r>
            <a:r>
              <a:rPr lang="en-IN" dirty="0" smtClean="0"/>
              <a:t>deployment </a:t>
            </a:r>
            <a:r>
              <a:rPr lang="en-IN" dirty="0"/>
              <a:t>status, fairness, quality and concept drift</a:t>
            </a:r>
            <a:r>
              <a:rPr lang="en-IN" dirty="0" smtClean="0"/>
              <a:t>.</a:t>
            </a:r>
          </a:p>
          <a:p>
            <a:endParaRPr lang="en-IN" sz="100" dirty="0" smtClean="0"/>
          </a:p>
          <a:p>
            <a:pPr marL="0" indent="0">
              <a:buNone/>
            </a:pPr>
            <a:r>
              <a:rPr lang="en-IN" dirty="0" smtClean="0"/>
              <a:t>    Objectives:</a:t>
            </a:r>
          </a:p>
          <a:p>
            <a:pPr marL="274320" lvl="1" indent="0">
              <a:buNone/>
            </a:pPr>
            <a:r>
              <a:rPr lang="en-IN" dirty="0" smtClean="0"/>
              <a:t>- Prediction Accuracy</a:t>
            </a:r>
          </a:p>
          <a:p>
            <a:pPr marL="274320" lvl="1" indent="0">
              <a:buNone/>
            </a:pPr>
            <a:r>
              <a:rPr lang="en-IN" dirty="0" smtClean="0"/>
              <a:t>-  Traceability</a:t>
            </a:r>
          </a:p>
          <a:p>
            <a:pPr marL="274320" lvl="1" indent="0">
              <a:buNone/>
            </a:pPr>
            <a:r>
              <a:rPr lang="en-IN" dirty="0" smtClean="0"/>
              <a:t>- Decision </a:t>
            </a:r>
            <a:r>
              <a:rPr lang="en-IN" dirty="0"/>
              <a:t>Understanding</a:t>
            </a:r>
          </a:p>
        </p:txBody>
      </p:sp>
    </p:spTree>
    <p:extLst>
      <p:ext uri="{BB962C8B-B14F-4D97-AF65-F5344CB8AC3E}">
        <p14:creationId xmlns:p14="http://schemas.microsoft.com/office/powerpoint/2010/main" val="304278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Defining Explainable AI</a:t>
            </a:r>
          </a:p>
        </p:txBody>
      </p:sp>
      <p:sp>
        <p:nvSpPr>
          <p:cNvPr id="4" name="AutoShape 2" descr="Explainable AI: Application of Shapely Values in Marketing Analytics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522811" y="1905000"/>
            <a:ext cx="9146382" cy="218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IN" dirty="0"/>
              <a:t> </a:t>
            </a:r>
            <a:r>
              <a:rPr lang="en-IN" dirty="0" smtClean="0"/>
              <a:t>A </a:t>
            </a:r>
            <a:r>
              <a:rPr lang="en-IN" dirty="0"/>
              <a:t>procedure P is defined to be δ-explainable if it derives and communicates information </a:t>
            </a:r>
            <a:r>
              <a:rPr lang="en-IN" dirty="0" smtClean="0"/>
              <a:t>I </a:t>
            </a:r>
            <a:r>
              <a:rPr lang="en-IN" dirty="0"/>
              <a:t>from a complex (unexplainable) model to a target model that results in the target model’s expected error (for a given task) to improve by a factor of δ. </a:t>
            </a:r>
            <a:endParaRPr lang="en-IN" dirty="0" smtClean="0"/>
          </a:p>
          <a:p>
            <a:r>
              <a:rPr lang="en-IN" dirty="0" smtClean="0"/>
              <a:t>We achieve transparent algorithm, transparent model and transparent model components</a:t>
            </a:r>
            <a:endParaRPr lang="en-IN" dirty="0"/>
          </a:p>
        </p:txBody>
      </p:sp>
      <p:pic>
        <p:nvPicPr>
          <p:cNvPr id="2054" name="Picture 6" descr="Explainable AI: Application of Shapely Values in Marketing Analy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922" y="4191990"/>
            <a:ext cx="6462157" cy="240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68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</a:t>
            </a:r>
            <a:r>
              <a:rPr lang="en-IN" dirty="0" err="1" smtClean="0"/>
              <a:t>Explainability</a:t>
            </a:r>
            <a:r>
              <a:rPr lang="en-IN" dirty="0" smtClean="0"/>
              <a:t> can be achieved?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11" y="1905000"/>
            <a:ext cx="9146382" cy="1883229"/>
          </a:xfrm>
        </p:spPr>
        <p:txBody>
          <a:bodyPr/>
          <a:lstStyle/>
          <a:p>
            <a:r>
              <a:rPr lang="en-IN" dirty="0" smtClean="0"/>
              <a:t>Three Stages of </a:t>
            </a:r>
            <a:r>
              <a:rPr lang="en-IN" dirty="0" err="1" smtClean="0"/>
              <a:t>Explainablility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Pre-modelling </a:t>
            </a:r>
            <a:r>
              <a:rPr lang="en-IN" dirty="0" err="1" smtClean="0"/>
              <a:t>explainability</a:t>
            </a:r>
            <a:endParaRPr lang="en-IN" dirty="0" smtClean="0"/>
          </a:p>
          <a:p>
            <a:pPr lvl="1"/>
            <a:r>
              <a:rPr lang="en-IN" dirty="0"/>
              <a:t>Explainable </a:t>
            </a:r>
            <a:r>
              <a:rPr lang="en-IN" dirty="0" smtClean="0"/>
              <a:t>modelling</a:t>
            </a:r>
          </a:p>
          <a:p>
            <a:pPr lvl="1"/>
            <a:r>
              <a:rPr lang="en-IN" dirty="0"/>
              <a:t>Post-modelling </a:t>
            </a:r>
            <a:r>
              <a:rPr lang="en-IN" dirty="0" err="1"/>
              <a:t>explainability</a:t>
            </a:r>
            <a:endParaRPr lang="en-IN" dirty="0"/>
          </a:p>
        </p:txBody>
      </p:sp>
      <p:pic>
        <p:nvPicPr>
          <p:cNvPr id="3074" name="Picture 2" descr="https://s3.us-west-2.amazonaws.com/secure.notion-static.com/c2b997be-0413-42af-b698-a34aba079276/Untitled.png?X-Amz-Algorithm=AWS4-HMAC-SHA256&amp;X-Amz-Content-Sha256=UNSIGNED-PAYLOAD&amp;X-Amz-Credential=AKIAT73L2G45EIPT3X45%2F20220621%2Fus-west-2%2Fs3%2Faws4_request&amp;X-Amz-Date=20220621T074330Z&amp;X-Amz-Expires=86400&amp;X-Amz-Signature=e9c5dbaa764377d9044ad7fd782a6738759d10e7df8a3fc49fa8dbd9aa90fb4b&amp;X-Amz-SignedHeaders=host&amp;response-content-disposition=filename%20%3D%22Untitled.png%22&amp;x-id=GetOb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99" y="3635829"/>
            <a:ext cx="6387729" cy="277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36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Pre-modelling </a:t>
            </a:r>
            <a:r>
              <a:rPr lang="en-IN" dirty="0" err="1"/>
              <a:t>explainability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collection of methods for gaining a better understanding of dataset used for model development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Methods :</a:t>
            </a:r>
            <a:endParaRPr lang="en-IN" dirty="0"/>
          </a:p>
          <a:p>
            <a:pPr lvl="1"/>
            <a:r>
              <a:rPr lang="en-IN" dirty="0"/>
              <a:t>Exploratory Data Analysis</a:t>
            </a:r>
          </a:p>
          <a:p>
            <a:pPr lvl="1"/>
            <a:r>
              <a:rPr lang="en-IN" dirty="0"/>
              <a:t>Dataset description standardization</a:t>
            </a:r>
          </a:p>
          <a:p>
            <a:pPr lvl="1"/>
            <a:r>
              <a:rPr lang="en-IN" dirty="0"/>
              <a:t>Explainable feature engineering</a:t>
            </a:r>
          </a:p>
          <a:p>
            <a:pPr lvl="1"/>
            <a:r>
              <a:rPr lang="en-IN" dirty="0"/>
              <a:t>Dataset summarization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99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654</TotalTime>
  <Words>496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Corbel</vt:lpstr>
      <vt:lpstr>Wingdings</vt:lpstr>
      <vt:lpstr>Chalkboard 16x9</vt:lpstr>
      <vt:lpstr>Explainable A.I.</vt:lpstr>
      <vt:lpstr>Shift to data driven programming</vt:lpstr>
      <vt:lpstr>The Husky vs Wolf classifier</vt:lpstr>
      <vt:lpstr>Breaking into the Black Box</vt:lpstr>
      <vt:lpstr>Why Explainable AI is important?</vt:lpstr>
      <vt:lpstr>Defining Explainable AI</vt:lpstr>
      <vt:lpstr>Defining Explainable AI</vt:lpstr>
      <vt:lpstr>How Explainability can be achieved?</vt:lpstr>
      <vt:lpstr>Pre-modelling explainability </vt:lpstr>
      <vt:lpstr>Explainable modelling</vt:lpstr>
      <vt:lpstr>Post Modelling Explainability</vt:lpstr>
      <vt:lpstr>Explanation Targets and Drivers</vt:lpstr>
      <vt:lpstr>Explanation Family</vt:lpstr>
      <vt:lpstr>Explanation Estimation Methods/Estimator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Explainable A.I.</dc:title>
  <dc:creator>ashok</dc:creator>
  <cp:lastModifiedBy>ashok</cp:lastModifiedBy>
  <cp:revision>28</cp:revision>
  <dcterms:created xsi:type="dcterms:W3CDTF">2022-06-20T16:16:42Z</dcterms:created>
  <dcterms:modified xsi:type="dcterms:W3CDTF">2022-06-21T15:33:54Z</dcterms:modified>
</cp:coreProperties>
</file>