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9" r:id="rId6"/>
    <p:sldId id="265" r:id="rId7"/>
    <p:sldId id="266" r:id="rId8"/>
    <p:sldId id="258" r:id="rId9"/>
    <p:sldId id="260" r:id="rId10"/>
    <p:sldId id="262" r:id="rId11"/>
    <p:sldId id="297" r:id="rId12"/>
    <p:sldId id="268" r:id="rId13"/>
    <p:sldId id="267" r:id="rId14"/>
    <p:sldId id="263" r:id="rId15"/>
    <p:sldId id="264" r:id="rId16"/>
    <p:sldId id="269" r:id="rId17"/>
    <p:sldId id="270" r:id="rId18"/>
    <p:sldId id="271" r:id="rId19"/>
    <p:sldId id="272" r:id="rId20"/>
    <p:sldId id="273" r:id="rId21"/>
    <p:sldId id="274" r:id="rId22"/>
    <p:sldId id="275" r:id="rId23"/>
    <p:sldId id="276" r:id="rId24"/>
    <p:sldId id="288" r:id="rId25"/>
    <p:sldId id="289" r:id="rId26"/>
    <p:sldId id="278" r:id="rId27"/>
    <p:sldId id="287" r:id="rId28"/>
    <p:sldId id="277" r:id="rId29"/>
    <p:sldId id="284" r:id="rId30"/>
    <p:sldId id="285" r:id="rId31"/>
    <p:sldId id="286" r:id="rId32"/>
  </p:sldIdLst>
  <p:sldSz cx="9144000" cy="5143500"/>
  <p:notesSz cx="6858000" cy="9144000"/>
  <p:embeddedFontLst>
    <p:embeddedFont>
      <p:font typeface="Montserrat" panose="00000500000000000000"/>
      <p:regular r:id="rId36"/>
      <p:bold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8" Type="http://schemas.openxmlformats.org/officeDocument/2006/relationships/font" Target="fonts/font3.fntdata"/><Relationship Id="rId37" Type="http://schemas.openxmlformats.org/officeDocument/2006/relationships/font" Target="fonts/font2.fntdata"/><Relationship Id="rId36" Type="http://schemas.openxmlformats.org/officeDocument/2006/relationships/font" Target="fonts/font1.fntdata"/><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1" name="Shape 51"/>
        <p:cNvGrpSpPr/>
        <p:nvPr/>
      </p:nvGrpSpPr>
      <p:grpSpPr>
        <a:xfrm>
          <a:off x="0" y="0"/>
          <a:ext cx="0" cy="0"/>
          <a:chOff x="0" y="0"/>
          <a:chExt cx="0" cy="0"/>
        </a:xfrm>
      </p:grpSpPr>
      <p:sp>
        <p:nvSpPr>
          <p:cNvPr id="52" name="Google Shape;52;p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56"/>
        <p:cNvGrpSpPr/>
        <p:nvPr/>
      </p:nvGrpSpPr>
      <p:grpSpPr>
        <a:xfrm>
          <a:off x="0" y="0"/>
          <a:ext cx="0" cy="0"/>
          <a:chOff x="0" y="0"/>
          <a:chExt cx="0" cy="0"/>
        </a:xfrm>
      </p:grpSpPr>
      <p:sp>
        <p:nvSpPr>
          <p:cNvPr id="57" name="Google Shape;57;gbd08f57e3d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2"/>
          <p:cNvSpPr txBox="1"/>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5" name="Shape 45"/>
        <p:cNvGrpSpPr/>
        <p:nvPr/>
      </p:nvGrpSpPr>
      <p:grpSpPr>
        <a:xfrm>
          <a:off x="0" y="0"/>
          <a:ext cx="0" cy="0"/>
          <a:chOff x="0" y="0"/>
          <a:chExt cx="0" cy="0"/>
        </a:xfrm>
      </p:grpSpPr>
      <p:sp>
        <p:nvSpPr>
          <p:cNvPr id="46" name="Google Shape;46;p11"/>
          <p:cNvSpPr txBox="1"/>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p:txBody>
      </p:sp>
      <p:sp>
        <p:nvSpPr>
          <p:cNvPr id="48" name="Google Shape;48;p1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9" name="Shape 49"/>
        <p:cNvGrpSpPr/>
        <p:nvPr/>
      </p:nvGrpSpPr>
      <p:grpSpPr>
        <a:xfrm>
          <a:off x="0" y="0"/>
          <a:ext cx="0" cy="0"/>
          <a:chOff x="0" y="0"/>
          <a:chExt cx="0" cy="0"/>
        </a:xfrm>
      </p:grpSpPr>
      <p:sp>
        <p:nvSpPr>
          <p:cNvPr id="50" name="Google Shape;50;p12"/>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4" name="Shape 14"/>
        <p:cNvGrpSpPr/>
        <p:nvPr/>
      </p:nvGrpSpPr>
      <p:grpSpPr>
        <a:xfrm>
          <a:off x="0" y="0"/>
          <a:ext cx="0" cy="0"/>
          <a:chOff x="0" y="0"/>
          <a:chExt cx="0" cy="0"/>
        </a:xfrm>
      </p:grpSpPr>
      <p:sp>
        <p:nvSpPr>
          <p:cNvPr id="15" name="Google Shape;15;p3"/>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3"/>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p:txBody>
      </p:sp>
      <p:sp>
        <p:nvSpPr>
          <p:cNvPr id="17" name="Google Shape;17;p3"/>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8" name="Shape 18"/>
        <p:cNvGrpSpPr/>
        <p:nvPr/>
      </p:nvGrpSpPr>
      <p:grpSpPr>
        <a:xfrm>
          <a:off x="0" y="0"/>
          <a:ext cx="0" cy="0"/>
          <a:chOff x="0" y="0"/>
          <a:chExt cx="0" cy="0"/>
        </a:xfrm>
      </p:grpSpPr>
      <p:sp>
        <p:nvSpPr>
          <p:cNvPr id="19" name="Google Shape;19;p4"/>
          <p:cNvSpPr txBox="1"/>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0" name="Google Shape;20;p4"/>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5"/>
          <p:cNvSpPr txBox="1"/>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4" name="Google Shape;24;p5"/>
          <p:cNvSpPr txBox="1"/>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5" name="Google Shape;25;p5"/>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6"/>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7"/>
          <p:cNvSpPr txBox="1"/>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2" name="Google Shape;32;p7"/>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5" name="Google Shape;35;p8"/>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8" name="Google Shape;38;p9"/>
          <p:cNvSpPr txBox="1"/>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9"/>
          <p:cNvSpPr txBox="1"/>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p:txBody>
      </p:sp>
      <p:sp>
        <p:nvSpPr>
          <p:cNvPr id="41" name="Google Shape;41;p9"/>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2" name="Shape 42"/>
        <p:cNvGrpSpPr/>
        <p:nvPr/>
      </p:nvGrpSpPr>
      <p:grpSpPr>
        <a:xfrm>
          <a:off x="0" y="0"/>
          <a:ext cx="0" cy="0"/>
          <a:chOff x="0" y="0"/>
          <a:chExt cx="0" cy="0"/>
        </a:xfrm>
      </p:grpSpPr>
      <p:sp>
        <p:nvSpPr>
          <p:cNvPr id="43" name="Google Shape;43;p10"/>
          <p:cNvSpPr txBox="1"/>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p:txBody>
      </p:sp>
      <p:sp>
        <p:nvSpPr>
          <p:cNvPr id="44" name="Google Shape;44;p10"/>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panose="020B0604020202020204"/>
              <a:buChar char="●"/>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914400" marR="0" lvl="1"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pic>
        <p:nvPicPr>
          <p:cNvPr id="9" name="Google Shape;9;p1"/>
          <p:cNvPicPr preferRelativeResize="0"/>
          <p:nvPr/>
        </p:nvPicPr>
        <p:blipFill rotWithShape="1">
          <a:blip r:embed="rId12"/>
          <a:srcRect/>
          <a:stretch>
            <a:fill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4" name="Shape 54"/>
        <p:cNvGrpSpPr/>
        <p:nvPr/>
      </p:nvGrpSpPr>
      <p:grpSpPr>
        <a:xfrm>
          <a:off x="0" y="0"/>
          <a:ext cx="0" cy="0"/>
          <a:chOff x="0" y="0"/>
          <a:chExt cx="0" cy="0"/>
        </a:xfrm>
      </p:grpSpPr>
      <p:sp>
        <p:nvSpPr>
          <p:cNvPr id="55" name="Google Shape;55;p13"/>
          <p:cNvSpPr txBox="1"/>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a:solidFill>
                  <a:srgbClr val="CC0000"/>
                </a:solidFill>
                <a:latin typeface="Montserrat" panose="00000500000000000000"/>
                <a:ea typeface="Montserrat" panose="00000500000000000000"/>
                <a:cs typeface="Montserrat" panose="00000500000000000000"/>
                <a:sym typeface="Montserrat" panose="00000500000000000000"/>
              </a:rPr>
              <a:t>           </a:t>
            </a:r>
            <a:r>
              <a:rPr lang="en-US" altLang="en-GB" sz="4200" b="1">
                <a:solidFill>
                  <a:srgbClr val="CC0000"/>
                </a:solidFill>
                <a:latin typeface="Montserrat" panose="00000500000000000000"/>
                <a:ea typeface="Montserrat" panose="00000500000000000000"/>
                <a:cs typeface="Montserrat" panose="00000500000000000000"/>
                <a:sym typeface="Montserrat" panose="00000500000000000000"/>
              </a:rPr>
              <a:t>  </a:t>
            </a:r>
            <a:r>
              <a:rPr lang="en-GB" sz="4200" b="1">
                <a:solidFill>
                  <a:srgbClr val="CC0000"/>
                </a:solidFill>
                <a:latin typeface="Montserrat" panose="00000500000000000000"/>
                <a:ea typeface="Montserrat" panose="00000500000000000000"/>
                <a:cs typeface="Montserrat" panose="00000500000000000000"/>
                <a:sym typeface="Montserrat" panose="00000500000000000000"/>
              </a:rPr>
              <a:t>Capstone</a:t>
            </a:r>
            <a:r>
              <a:rPr lang="en-GB" sz="4200" b="1">
                <a:solidFill>
                  <a:srgbClr val="CC0000"/>
                </a:solidFill>
                <a:latin typeface="Montserrat" panose="00000500000000000000"/>
                <a:ea typeface="Montserrat" panose="00000500000000000000"/>
                <a:cs typeface="Montserrat" panose="00000500000000000000"/>
                <a:sym typeface="Montserrat" panose="00000500000000000000"/>
              </a:rPr>
              <a:t> </a:t>
            </a:r>
            <a:r>
              <a:rPr lang="en-GB" sz="4200" b="1">
                <a:solidFill>
                  <a:srgbClr val="CC0000"/>
                </a:solidFill>
                <a:latin typeface="Montserrat" panose="00000500000000000000"/>
                <a:ea typeface="Montserrat" panose="00000500000000000000"/>
                <a:cs typeface="Montserrat" panose="00000500000000000000"/>
                <a:sym typeface="Montserrat" panose="00000500000000000000"/>
              </a:rPr>
              <a:t>Proje</a:t>
            </a:r>
            <a:r>
              <a:rPr lang="en-GB" sz="4200" b="1">
                <a:solidFill>
                  <a:srgbClr val="CC0000"/>
                </a:solidFill>
                <a:latin typeface="Montserrat" panose="00000500000000000000"/>
                <a:ea typeface="Montserrat" panose="00000500000000000000"/>
                <a:cs typeface="Montserrat" panose="00000500000000000000"/>
                <a:sym typeface="Montserrat" panose="00000500000000000000"/>
              </a:rPr>
              <a:t>ct</a:t>
            </a:r>
            <a:endParaRPr sz="4200" b="1">
              <a:solidFill>
                <a:srgbClr val="CC0000"/>
              </a:solidFill>
              <a:latin typeface="Montserrat" panose="00000500000000000000"/>
              <a:ea typeface="Montserrat" panose="00000500000000000000"/>
              <a:cs typeface="Montserrat" panose="00000500000000000000"/>
              <a:sym typeface="Montserrat" panose="00000500000000000000"/>
            </a:endParaRPr>
          </a:p>
          <a:p>
            <a:pPr marL="0" lvl="0" indent="0" algn="ctr" rtl="0">
              <a:lnSpc>
                <a:spcPct val="100000"/>
              </a:lnSpc>
              <a:spcBef>
                <a:spcPts val="0"/>
              </a:spcBef>
              <a:spcAft>
                <a:spcPts val="0"/>
              </a:spcAft>
              <a:buSzPts val="5200"/>
              <a:buNone/>
            </a:pPr>
            <a:r>
              <a:rPr sz="3600" b="1">
                <a:solidFill>
                  <a:schemeClr val="lt1"/>
                </a:solidFill>
                <a:latin typeface="Montserrat" panose="00000500000000000000"/>
                <a:ea typeface="Montserrat" panose="00000500000000000000"/>
                <a:cs typeface="Montserrat" panose="00000500000000000000"/>
                <a:sym typeface="Montserrat" panose="00000500000000000000"/>
              </a:rPr>
              <a:t>Sales Prediction of Rossmann Stores</a:t>
            </a:r>
            <a:br>
              <a:rPr sz="3600" b="1">
                <a:solidFill>
                  <a:schemeClr val="lt1"/>
                </a:solidFill>
                <a:latin typeface="Montserrat" panose="00000500000000000000"/>
                <a:ea typeface="Montserrat" panose="00000500000000000000"/>
                <a:cs typeface="Montserrat" panose="00000500000000000000"/>
                <a:sym typeface="Montserrat" panose="00000500000000000000"/>
              </a:rPr>
            </a:br>
            <a:r>
              <a:rPr lang="en-IN" sz="3600" b="1">
                <a:solidFill>
                  <a:schemeClr val="lt1"/>
                </a:solidFill>
                <a:latin typeface="Montserrat" panose="00000500000000000000"/>
                <a:ea typeface="Montserrat" panose="00000500000000000000"/>
                <a:cs typeface="Montserrat" panose="00000500000000000000"/>
                <a:sym typeface="Montserrat" panose="00000500000000000000"/>
              </a:rPr>
              <a:t>     </a:t>
            </a:r>
            <a:br>
              <a:rPr lang="en-IN" sz="3600" b="1">
                <a:solidFill>
                  <a:schemeClr val="lt1"/>
                </a:solidFill>
                <a:latin typeface="Montserrat" panose="00000500000000000000"/>
                <a:ea typeface="Montserrat" panose="00000500000000000000"/>
                <a:cs typeface="Montserrat" panose="00000500000000000000"/>
                <a:sym typeface="Montserrat" panose="00000500000000000000"/>
              </a:rPr>
            </a:br>
            <a:endParaRPr sz="1600" b="1">
              <a:solidFill>
                <a:schemeClr val="lt1"/>
              </a:solidFill>
              <a:latin typeface="Montserrat" panose="00000500000000000000"/>
              <a:ea typeface="Montserrat" panose="00000500000000000000"/>
              <a:cs typeface="Montserrat" panose="00000500000000000000"/>
              <a:sym typeface="Montserrat" panose="00000500000000000000"/>
            </a:endParaRPr>
          </a:p>
          <a:p>
            <a:pPr marL="0" lvl="0" indent="0" algn="ctr" rtl="0">
              <a:spcBef>
                <a:spcPts val="0"/>
              </a:spcBef>
              <a:spcAft>
                <a:spcPts val="0"/>
              </a:spcAft>
              <a:buSzPts val="5200"/>
              <a:buNone/>
            </a:pPr>
            <a:r>
              <a:rPr lang="en-IN" sz="1600" b="1">
                <a:solidFill>
                  <a:schemeClr val="lt1"/>
                </a:solidFill>
                <a:latin typeface="Montserrat" panose="00000500000000000000"/>
                <a:ea typeface="Montserrat" panose="00000500000000000000"/>
                <a:cs typeface="Montserrat" panose="00000500000000000000"/>
                <a:sym typeface="Montserrat" panose="00000500000000000000"/>
              </a:rPr>
              <a:t>By </a:t>
            </a:r>
            <a:br>
              <a:rPr lang="en-IN" sz="1600" b="1">
                <a:solidFill>
                  <a:schemeClr val="lt1"/>
                </a:solidFill>
                <a:latin typeface="Montserrat" panose="00000500000000000000"/>
                <a:ea typeface="Montserrat" panose="00000500000000000000"/>
                <a:cs typeface="Montserrat" panose="00000500000000000000"/>
                <a:sym typeface="Montserrat" panose="00000500000000000000"/>
              </a:rPr>
            </a:br>
            <a:r>
              <a:rPr lang="en-IN" sz="2400" b="1">
                <a:solidFill>
                  <a:schemeClr val="lt1"/>
                </a:solidFill>
                <a:latin typeface="Montserrat" panose="00000500000000000000"/>
                <a:ea typeface="Montserrat" panose="00000500000000000000"/>
                <a:cs typeface="Montserrat" panose="00000500000000000000"/>
                <a:sym typeface="Montserrat" panose="00000500000000000000"/>
              </a:rPr>
              <a:t>Akash A Desai</a:t>
            </a:r>
            <a:endParaRPr lang="en-IN" sz="2400" b="1">
              <a:solidFill>
                <a:schemeClr val="lt1"/>
              </a:solidFill>
              <a:latin typeface="Montserrat" panose="00000500000000000000"/>
              <a:ea typeface="Montserrat" panose="00000500000000000000"/>
              <a:cs typeface="Montserrat" panose="00000500000000000000"/>
              <a:sym typeface="Montserrat" panose="0000050000000000000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US">
                <a:solidFill>
                  <a:schemeClr val="bg1"/>
                </a:solidFill>
                <a:sym typeface="+mn-ea"/>
              </a:rPr>
              <a:t>Data Preprocessing </a:t>
            </a:r>
            <a:br>
              <a:rPr lang="en-US">
                <a:solidFill>
                  <a:schemeClr val="bg1"/>
                </a:solidFill>
              </a:rPr>
            </a:br>
            <a:endParaRPr lang="en-US"/>
          </a:p>
        </p:txBody>
      </p:sp>
      <p:sp>
        <p:nvSpPr>
          <p:cNvPr id="3" name="Text Placeholder 2"/>
          <p:cNvSpPr/>
          <p:nvPr>
            <p:ph type="body" idx="1"/>
          </p:nvPr>
        </p:nvSpPr>
        <p:spPr/>
        <p:txBody>
          <a:bodyPr/>
          <a:p>
            <a:pPr marL="114300" indent="0">
              <a:buNone/>
            </a:pPr>
            <a:r>
              <a:rPr lang="en-US" sz="1200">
                <a:solidFill>
                  <a:schemeClr val="bg1"/>
                </a:solidFill>
              </a:rPr>
              <a:t>-I </a:t>
            </a:r>
            <a:r>
              <a:rPr lang="en-US" sz="1200" b="1">
                <a:solidFill>
                  <a:schemeClr val="bg1"/>
                </a:solidFill>
              </a:rPr>
              <a:t>started data preparation</a:t>
            </a:r>
            <a:r>
              <a:rPr lang="en-US" sz="1200">
                <a:solidFill>
                  <a:schemeClr val="bg1"/>
                </a:solidFill>
              </a:rPr>
              <a:t> with reading of </a:t>
            </a:r>
            <a:r>
              <a:rPr lang="en-US" sz="1200" b="1">
                <a:solidFill>
                  <a:schemeClr val="bg1"/>
                </a:solidFill>
              </a:rPr>
              <a:t>stores and train datasets into separate data frames</a:t>
            </a:r>
            <a:r>
              <a:rPr lang="en-US" sz="1200">
                <a:solidFill>
                  <a:schemeClr val="bg1"/>
                </a:solidFill>
              </a:rPr>
              <a:t> with </a:t>
            </a:r>
            <a:endParaRPr lang="en-US" sz="1200">
              <a:solidFill>
                <a:schemeClr val="bg1"/>
              </a:solidFill>
            </a:endParaRPr>
          </a:p>
          <a:p>
            <a:pPr marL="114300" indent="0">
              <a:buNone/>
            </a:pPr>
            <a:r>
              <a:rPr lang="en-US" sz="1200">
                <a:solidFill>
                  <a:schemeClr val="bg1"/>
                </a:solidFill>
              </a:rPr>
              <a:t>including feature for parsing of dates. </a:t>
            </a:r>
            <a:endParaRPr lang="en-US" sz="1200">
              <a:solidFill>
                <a:schemeClr val="bg1"/>
              </a:solidFill>
            </a:endParaRPr>
          </a:p>
          <a:p>
            <a:pPr marL="114300" indent="0">
              <a:buNone/>
            </a:pPr>
            <a:r>
              <a:rPr lang="en-US" sz="1200">
                <a:solidFill>
                  <a:schemeClr val="bg1"/>
                </a:solidFill>
              </a:rPr>
              <a:t>- Handling of missing values: I </a:t>
            </a:r>
            <a:r>
              <a:rPr lang="en-US" sz="1200" b="1">
                <a:solidFill>
                  <a:schemeClr val="bg1"/>
                </a:solidFill>
              </a:rPr>
              <a:t>first performed analysis on both to check number of missing values </a:t>
            </a:r>
            <a:endParaRPr lang="en-US" sz="1200" b="1">
              <a:solidFill>
                <a:schemeClr val="bg1"/>
              </a:solidFill>
            </a:endParaRPr>
          </a:p>
          <a:p>
            <a:pPr marL="114300" indent="0">
              <a:buNone/>
            </a:pPr>
            <a:r>
              <a:rPr lang="en-US" sz="1200">
                <a:solidFill>
                  <a:schemeClr val="bg1"/>
                </a:solidFill>
              </a:rPr>
              <a:t>in each data. Features in train data did not have any missing values. Features in stores such as </a:t>
            </a:r>
            <a:endParaRPr lang="en-US" sz="1200">
              <a:solidFill>
                <a:schemeClr val="bg1"/>
              </a:solidFill>
            </a:endParaRPr>
          </a:p>
          <a:p>
            <a:pPr marL="114300" indent="0">
              <a:buNone/>
            </a:pPr>
            <a:r>
              <a:rPr lang="en-US" sz="1200">
                <a:solidFill>
                  <a:schemeClr val="bg1"/>
                </a:solidFill>
              </a:rPr>
              <a:t>CompetitionOpenSince and Promo2Since contained half of missing values. As these are </a:t>
            </a:r>
            <a:r>
              <a:rPr lang="en-US" sz="1200" b="1">
                <a:solidFill>
                  <a:schemeClr val="bg1"/>
                </a:solidFill>
              </a:rPr>
              <a:t>dates so </a:t>
            </a:r>
            <a:endParaRPr lang="en-US" sz="1200" b="1">
              <a:solidFill>
                <a:schemeClr val="bg1"/>
              </a:solidFill>
            </a:endParaRPr>
          </a:p>
          <a:p>
            <a:pPr marL="114300" indent="0">
              <a:buNone/>
            </a:pPr>
            <a:r>
              <a:rPr lang="en-US" sz="1200" b="1">
                <a:solidFill>
                  <a:schemeClr val="bg1"/>
                </a:solidFill>
              </a:rPr>
              <a:t>cannot be replaced by mean or 0, so I removed those features from the data. </a:t>
            </a:r>
            <a:endParaRPr lang="en-US" sz="1200" b="1">
              <a:solidFill>
                <a:schemeClr val="bg1"/>
              </a:solidFill>
            </a:endParaRPr>
          </a:p>
          <a:p>
            <a:pPr marL="114300" indent="0">
              <a:buNone/>
            </a:pPr>
            <a:r>
              <a:rPr lang="en-US" sz="1200">
                <a:solidFill>
                  <a:schemeClr val="bg1"/>
                </a:solidFill>
              </a:rPr>
              <a:t>- </a:t>
            </a:r>
            <a:r>
              <a:rPr lang="en-US" sz="1200" b="1">
                <a:solidFill>
                  <a:schemeClr val="bg1"/>
                </a:solidFill>
              </a:rPr>
              <a:t>Feature CompetitionDistance </a:t>
            </a:r>
            <a:r>
              <a:rPr lang="en-US" sz="1200">
                <a:solidFill>
                  <a:schemeClr val="bg1"/>
                </a:solidFill>
              </a:rPr>
              <a:t>having very small number of missing values. So I first analyzed </a:t>
            </a:r>
            <a:endParaRPr lang="en-US" sz="1200">
              <a:solidFill>
                <a:schemeClr val="bg1"/>
              </a:solidFill>
            </a:endParaRPr>
          </a:p>
          <a:p>
            <a:pPr marL="114300" indent="0">
              <a:buNone/>
            </a:pPr>
            <a:r>
              <a:rPr lang="en-US" sz="1200">
                <a:solidFill>
                  <a:schemeClr val="bg1"/>
                </a:solidFill>
              </a:rPr>
              <a:t>distribution of its values and found that lot of values are around its median. So I r</a:t>
            </a:r>
            <a:r>
              <a:rPr lang="en-US" sz="1200" b="1">
                <a:solidFill>
                  <a:schemeClr val="bg1"/>
                </a:solidFill>
              </a:rPr>
              <a:t>eplaced missing </a:t>
            </a:r>
            <a:endParaRPr lang="en-US" sz="1200" b="1">
              <a:solidFill>
                <a:schemeClr val="bg1"/>
              </a:solidFill>
            </a:endParaRPr>
          </a:p>
          <a:p>
            <a:pPr marL="114300" indent="0">
              <a:buNone/>
            </a:pPr>
            <a:r>
              <a:rPr lang="en-US" sz="1200" b="1">
                <a:solidFill>
                  <a:schemeClr val="bg1"/>
                </a:solidFill>
              </a:rPr>
              <a:t>values with median. </a:t>
            </a:r>
            <a:endParaRPr lang="en-US" sz="1200" b="1">
              <a:solidFill>
                <a:schemeClr val="bg1"/>
              </a:solidFill>
            </a:endParaRPr>
          </a:p>
          <a:p>
            <a:pPr marL="114300" indent="0">
              <a:buNone/>
            </a:pPr>
            <a:r>
              <a:rPr lang="en-US" sz="1200">
                <a:solidFill>
                  <a:schemeClr val="bg1"/>
                </a:solidFill>
              </a:rPr>
              <a:t>- Then I removed number of entries for stores those were closed as sales for them was zero and will </a:t>
            </a:r>
            <a:endParaRPr lang="en-US" sz="1200">
              <a:solidFill>
                <a:schemeClr val="bg1"/>
              </a:solidFill>
            </a:endParaRPr>
          </a:p>
          <a:p>
            <a:pPr marL="114300" indent="0">
              <a:buNone/>
            </a:pPr>
            <a:r>
              <a:rPr lang="en-US" sz="1200">
                <a:solidFill>
                  <a:schemeClr val="bg1"/>
                </a:solidFill>
              </a:rPr>
              <a:t>not helpful in prediction task. On similar lines I </a:t>
            </a:r>
            <a:r>
              <a:rPr lang="en-US" sz="1200" b="1">
                <a:solidFill>
                  <a:schemeClr val="bg1"/>
                </a:solidFill>
              </a:rPr>
              <a:t>removed rows for which sales was 0</a:t>
            </a:r>
            <a:r>
              <a:rPr lang="en-US" sz="1200">
                <a:solidFill>
                  <a:schemeClr val="bg1"/>
                </a:solidFill>
              </a:rPr>
              <a:t>. This is </a:t>
            </a:r>
            <a:endParaRPr lang="en-US" sz="1200">
              <a:solidFill>
                <a:schemeClr val="bg1"/>
              </a:solidFill>
            </a:endParaRPr>
          </a:p>
          <a:p>
            <a:pPr marL="114300" indent="0">
              <a:buNone/>
            </a:pPr>
            <a:r>
              <a:rPr lang="en-US" sz="1200">
                <a:solidFill>
                  <a:schemeClr val="bg1"/>
                </a:solidFill>
              </a:rPr>
              <a:t>because it will make our models biased towards outliers. </a:t>
            </a:r>
            <a:endParaRPr lang="en-US" sz="1200">
              <a:solidFill>
                <a:schemeClr val="bg1"/>
              </a:solidFill>
            </a:endParaRPr>
          </a:p>
          <a:p>
            <a:pPr marL="114300" indent="0">
              <a:buNone/>
            </a:pPr>
            <a:r>
              <a:rPr lang="en-US" sz="1200">
                <a:solidFill>
                  <a:schemeClr val="bg1"/>
                </a:solidFill>
              </a:rPr>
              <a:t>- </a:t>
            </a:r>
            <a:r>
              <a:rPr lang="en-US" sz="1200" b="1">
                <a:solidFill>
                  <a:schemeClr val="bg1"/>
                </a:solidFill>
              </a:rPr>
              <a:t>Extracted 3 new columns for month, year and day</a:t>
            </a:r>
            <a:r>
              <a:rPr lang="en-US" sz="1200">
                <a:solidFill>
                  <a:schemeClr val="bg1"/>
                </a:solidFill>
              </a:rPr>
              <a:t> from date column and dropped date column.</a:t>
            </a:r>
            <a:endParaRPr lang="en-US" sz="1200">
              <a:solidFill>
                <a:schemeClr val="bg1"/>
              </a:solidFill>
            </a:endParaRPr>
          </a:p>
          <a:p>
            <a:pPr marL="114300" indent="0">
              <a:buNone/>
            </a:pPr>
            <a:r>
              <a:rPr lang="en-US" sz="1200">
                <a:solidFill>
                  <a:schemeClr val="bg1"/>
                </a:solidFill>
              </a:rPr>
              <a:t>To train our models we need features from both of stores and train data. So I joined both of the </a:t>
            </a:r>
            <a:endParaRPr lang="en-US" sz="1200">
              <a:solidFill>
                <a:schemeClr val="bg1"/>
              </a:solidFill>
            </a:endParaRPr>
          </a:p>
          <a:p>
            <a:pPr marL="114300" indent="0">
              <a:buNone/>
            </a:pPr>
            <a:r>
              <a:rPr lang="en-US" sz="1200">
                <a:solidFill>
                  <a:schemeClr val="bg1"/>
                </a:solidFill>
              </a:rPr>
              <a:t>table using left join.</a:t>
            </a:r>
            <a:endParaRPr lang="en-US" sz="1200">
              <a:solidFill>
                <a:schemeClr val="bg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IN" altLang="en-US">
                <a:solidFill>
                  <a:schemeClr val="bg1"/>
                </a:solidFill>
                <a:sym typeface="+mn-ea"/>
              </a:rPr>
              <a:t>Addition of features: </a:t>
            </a:r>
            <a:br>
              <a:rPr lang="en-IN" altLang="en-US"/>
            </a:br>
            <a:endParaRPr lang="en-IN" altLang="en-US"/>
          </a:p>
        </p:txBody>
      </p:sp>
      <p:sp>
        <p:nvSpPr>
          <p:cNvPr id="3" name="Text Placeholder 2"/>
          <p:cNvSpPr/>
          <p:nvPr>
            <p:ph type="body" idx="1"/>
          </p:nvPr>
        </p:nvSpPr>
        <p:spPr/>
        <p:txBody>
          <a:bodyPr/>
          <a:p>
            <a:pPr marL="114300" indent="0">
              <a:buNone/>
            </a:pPr>
            <a:r>
              <a:rPr lang="en-IN" altLang="en-US" sz="1400">
                <a:solidFill>
                  <a:schemeClr val="bg1"/>
                </a:solidFill>
              </a:rPr>
              <a:t>Addition of features: </a:t>
            </a:r>
            <a:endParaRPr lang="en-IN" altLang="en-US" sz="1400">
              <a:solidFill>
                <a:schemeClr val="bg1"/>
              </a:solidFill>
            </a:endParaRPr>
          </a:p>
          <a:p>
            <a:pPr marL="114300" indent="0">
              <a:buNone/>
            </a:pPr>
            <a:r>
              <a:rPr lang="en-IN" altLang="en-US" sz="1400">
                <a:solidFill>
                  <a:schemeClr val="bg1"/>
                </a:solidFill>
              </a:rPr>
              <a:t>- Added “</a:t>
            </a:r>
            <a:r>
              <a:rPr lang="en-IN" altLang="en-US" sz="1400" b="1">
                <a:solidFill>
                  <a:schemeClr val="bg1"/>
                </a:solidFill>
              </a:rPr>
              <a:t>AvgSales</a:t>
            </a:r>
            <a:r>
              <a:rPr lang="en-IN" altLang="en-US" sz="1400">
                <a:solidFill>
                  <a:schemeClr val="bg1"/>
                </a:solidFill>
              </a:rPr>
              <a:t>” feature which is calculated by taking monthly averages from each store. These </a:t>
            </a:r>
            <a:endParaRPr lang="en-IN" altLang="en-US" sz="1400">
              <a:solidFill>
                <a:schemeClr val="bg1"/>
              </a:solidFill>
            </a:endParaRPr>
          </a:p>
          <a:p>
            <a:pPr marL="114300" indent="0">
              <a:buNone/>
            </a:pPr>
            <a:r>
              <a:rPr lang="en-IN" altLang="en-US" sz="1400">
                <a:solidFill>
                  <a:schemeClr val="bg1"/>
                </a:solidFill>
              </a:rPr>
              <a:t>proved important when I visualized relation between average sales and actual sales for each store. </a:t>
            </a:r>
            <a:endParaRPr lang="en-IN" altLang="en-US" sz="1400">
              <a:solidFill>
                <a:schemeClr val="bg1"/>
              </a:solidFill>
            </a:endParaRPr>
          </a:p>
          <a:p>
            <a:pPr marL="114300" indent="0">
              <a:buNone/>
            </a:pPr>
            <a:r>
              <a:rPr lang="en-IN" altLang="en-US" sz="1400">
                <a:solidFill>
                  <a:schemeClr val="bg1"/>
                </a:solidFill>
              </a:rPr>
              <a:t>- Also added “</a:t>
            </a:r>
            <a:r>
              <a:rPr lang="en-IN" altLang="en-US" sz="1400" b="1">
                <a:solidFill>
                  <a:schemeClr val="bg1"/>
                </a:solidFill>
              </a:rPr>
              <a:t>AveCustome</a:t>
            </a:r>
            <a:r>
              <a:rPr lang="en-IN" altLang="en-US" sz="1400">
                <a:solidFill>
                  <a:schemeClr val="bg1"/>
                </a:solidFill>
              </a:rPr>
              <a:t>r” number which gives monthly average of customers visited to the </a:t>
            </a:r>
            <a:endParaRPr lang="en-IN" altLang="en-US" sz="1400">
              <a:solidFill>
                <a:schemeClr val="bg1"/>
              </a:solidFill>
            </a:endParaRPr>
          </a:p>
          <a:p>
            <a:pPr marL="114300" indent="0">
              <a:buNone/>
            </a:pPr>
            <a:r>
              <a:rPr lang="en-IN" altLang="en-US" sz="1400">
                <a:solidFill>
                  <a:schemeClr val="bg1"/>
                </a:solidFill>
              </a:rPr>
              <a:t>store. This can be used to identify popularity of store. </a:t>
            </a:r>
            <a:endParaRPr lang="en-IN" altLang="en-US" sz="1400">
              <a:solidFill>
                <a:schemeClr val="bg1"/>
              </a:solidFill>
            </a:endParaRPr>
          </a:p>
          <a:p>
            <a:pPr marL="114300" indent="0">
              <a:buNone/>
            </a:pPr>
            <a:r>
              <a:rPr lang="en-IN" altLang="en-US" sz="1400">
                <a:solidFill>
                  <a:schemeClr val="bg1"/>
                </a:solidFill>
              </a:rPr>
              <a:t>- Performed label encoding for categorical attributes such as StateHoliday, Assortment and </a:t>
            </a:r>
            <a:endParaRPr lang="en-IN" altLang="en-US" sz="1400">
              <a:solidFill>
                <a:schemeClr val="bg1"/>
              </a:solidFill>
            </a:endParaRPr>
          </a:p>
          <a:p>
            <a:pPr marL="114300" indent="0">
              <a:buNone/>
            </a:pPr>
            <a:r>
              <a:rPr lang="en-IN" altLang="en-US" sz="1400">
                <a:solidFill>
                  <a:schemeClr val="bg1"/>
                </a:solidFill>
              </a:rPr>
              <a:t>StoreType. This also important to prepare data before giving input to our regression models.</a:t>
            </a:r>
            <a:endParaRPr lang="en-IN" altLang="en-US" sz="1400">
              <a:solidFill>
                <a:schemeClr val="bg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IN" altLang="en-US"/>
              <a:t>EDA</a:t>
            </a:r>
            <a:endParaRPr lang="en-IN" altLang="en-US"/>
          </a:p>
        </p:txBody>
      </p:sp>
      <p:sp>
        <p:nvSpPr>
          <p:cNvPr id="3" name="Text Placeholder 2"/>
          <p:cNvSpPr/>
          <p:nvPr>
            <p:ph type="body" idx="1"/>
          </p:nvPr>
        </p:nvSpPr>
        <p:spPr/>
        <p:txBody>
          <a:bodyPr/>
          <a:p>
            <a:pPr marL="114300" indent="0">
              <a:buNone/>
            </a:pPr>
            <a:endParaRPr lang="en-US" sz="1200">
              <a:solidFill>
                <a:schemeClr val="bg1"/>
              </a:solidFill>
            </a:endParaRPr>
          </a:p>
          <a:p>
            <a:pPr marL="114300" indent="0">
              <a:buNone/>
            </a:pPr>
            <a:endParaRPr lang="en-US" sz="1200">
              <a:solidFill>
                <a:schemeClr val="bg1"/>
              </a:solidFill>
            </a:endParaRPr>
          </a:p>
          <a:p>
            <a:pPr marL="114300" indent="0">
              <a:buNone/>
            </a:pPr>
            <a:endParaRPr lang="en-US" sz="1200">
              <a:solidFill>
                <a:schemeClr val="bg1"/>
              </a:solidFill>
            </a:endParaRPr>
          </a:p>
          <a:p>
            <a:pPr marL="114300" indent="0">
              <a:buNone/>
            </a:pPr>
            <a:endParaRPr lang="en-US" sz="1200">
              <a:solidFill>
                <a:schemeClr val="bg1"/>
              </a:solidFill>
            </a:endParaRPr>
          </a:p>
          <a:p>
            <a:pPr marL="114300" indent="0">
              <a:buNone/>
            </a:pPr>
            <a:endParaRPr lang="en-US" sz="1200">
              <a:solidFill>
                <a:schemeClr val="bg1"/>
              </a:solidFill>
            </a:endParaRPr>
          </a:p>
          <a:p>
            <a:pPr marL="114300" indent="0">
              <a:buNone/>
            </a:pPr>
            <a:endParaRPr lang="en-US" sz="1200">
              <a:solidFill>
                <a:schemeClr val="bg1"/>
              </a:solidFill>
            </a:endParaRPr>
          </a:p>
          <a:p>
            <a:pPr marL="114300" indent="0">
              <a:buNone/>
            </a:pPr>
            <a:endParaRPr lang="en-US" sz="1200">
              <a:solidFill>
                <a:schemeClr val="bg1"/>
              </a:solidFill>
            </a:endParaRPr>
          </a:p>
          <a:p>
            <a:pPr marL="114300" indent="0">
              <a:buNone/>
            </a:pPr>
            <a:endParaRPr lang="en-US" sz="1200">
              <a:solidFill>
                <a:schemeClr val="bg1"/>
              </a:solidFill>
            </a:endParaRPr>
          </a:p>
          <a:p>
            <a:pPr marL="114300" indent="0">
              <a:buNone/>
            </a:pPr>
            <a:endParaRPr lang="en-US" sz="1200">
              <a:solidFill>
                <a:schemeClr val="bg1"/>
              </a:solidFill>
            </a:endParaRPr>
          </a:p>
          <a:p>
            <a:pPr marL="114300" indent="0">
              <a:buNone/>
            </a:pPr>
            <a:endParaRPr lang="en-US" sz="1200">
              <a:solidFill>
                <a:schemeClr val="bg1"/>
              </a:solidFill>
            </a:endParaRPr>
          </a:p>
          <a:p>
            <a:pPr marL="114300" indent="0">
              <a:buNone/>
            </a:pPr>
            <a:endParaRPr lang="en-US" sz="1200">
              <a:solidFill>
                <a:schemeClr val="bg1"/>
              </a:solidFill>
            </a:endParaRPr>
          </a:p>
          <a:p>
            <a:pPr marL="114300" indent="0">
              <a:buNone/>
            </a:pPr>
            <a:r>
              <a:rPr lang="en-US" sz="1200">
                <a:solidFill>
                  <a:schemeClr val="bg1"/>
                </a:solidFill>
              </a:rPr>
              <a:t>From histogram it can be observed that high number of stores having daily sales of around 5/6 </a:t>
            </a:r>
            <a:endParaRPr lang="en-US" sz="1200">
              <a:solidFill>
                <a:schemeClr val="bg1"/>
              </a:solidFill>
            </a:endParaRPr>
          </a:p>
          <a:p>
            <a:pPr marL="114300" indent="0">
              <a:buNone/>
            </a:pPr>
            <a:r>
              <a:rPr lang="en-US" sz="1200">
                <a:solidFill>
                  <a:schemeClr val="bg1"/>
                </a:solidFill>
              </a:rPr>
              <a:t>thousands. </a:t>
            </a:r>
            <a:endParaRPr lang="en-US" sz="1200">
              <a:solidFill>
                <a:schemeClr val="bg1"/>
              </a:solidFill>
            </a:endParaRPr>
          </a:p>
          <a:p>
            <a:pPr marL="114300" indent="0">
              <a:buNone/>
            </a:pPr>
            <a:r>
              <a:rPr lang="en-US" sz="1200">
                <a:solidFill>
                  <a:schemeClr val="bg1"/>
                </a:solidFill>
              </a:rPr>
              <a:t>- Then I obtained similar kind of histogram for customer distribution.</a:t>
            </a:r>
            <a:endParaRPr lang="en-US" sz="1200">
              <a:solidFill>
                <a:schemeClr val="bg1"/>
              </a:solidFill>
            </a:endParaRPr>
          </a:p>
        </p:txBody>
      </p:sp>
      <p:pic>
        <p:nvPicPr>
          <p:cNvPr id="4" name="Picture 3" descr="SALES 11"/>
          <p:cNvPicPr>
            <a:picLocks noChangeAspect="1"/>
          </p:cNvPicPr>
          <p:nvPr/>
        </p:nvPicPr>
        <p:blipFill>
          <a:blip r:embed="rId1"/>
          <a:stretch>
            <a:fillRect/>
          </a:stretch>
        </p:blipFill>
        <p:spPr>
          <a:xfrm>
            <a:off x="1384935" y="716280"/>
            <a:ext cx="4658360" cy="264350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endParaRPr lang="en-IN" altLang="en-US"/>
          </a:p>
        </p:txBody>
      </p:sp>
      <p:sp>
        <p:nvSpPr>
          <p:cNvPr id="3" name="Text Placeholder 2"/>
          <p:cNvSpPr/>
          <p:nvPr>
            <p:ph type="body" idx="1"/>
          </p:nvPr>
        </p:nvSpPr>
        <p:spPr/>
        <p:txBody>
          <a:bodyPr/>
          <a:p>
            <a:pPr marL="114300" indent="0">
              <a:buNone/>
            </a:pPr>
            <a:r>
              <a:rPr lang="en-US">
                <a:solidFill>
                  <a:schemeClr val="bg1"/>
                </a:solidFill>
              </a:rPr>
              <a:t>sales vs date</a:t>
            </a:r>
            <a:endParaRPr lang="en-US">
              <a:solidFill>
                <a:schemeClr val="bg1"/>
              </a:solidFill>
            </a:endParaRPr>
          </a:p>
          <a:p>
            <a:endParaRPr lang="en-US">
              <a:solidFill>
                <a:schemeClr val="bg1"/>
              </a:solidFill>
            </a:endParaRPr>
          </a:p>
          <a:p>
            <a:endParaRPr lang="en-US">
              <a:solidFill>
                <a:schemeClr val="bg1"/>
              </a:solidFill>
            </a:endParaRPr>
          </a:p>
          <a:p>
            <a:endParaRPr lang="en-US">
              <a:solidFill>
                <a:schemeClr val="bg1"/>
              </a:solidFill>
            </a:endParaRPr>
          </a:p>
          <a:p>
            <a:endParaRPr lang="en-US">
              <a:solidFill>
                <a:schemeClr val="bg1"/>
              </a:solidFill>
            </a:endParaRPr>
          </a:p>
          <a:p>
            <a:endParaRPr lang="en-US">
              <a:solidFill>
                <a:schemeClr val="bg1"/>
              </a:solidFill>
            </a:endParaRPr>
          </a:p>
          <a:p>
            <a:endParaRPr lang="en-US">
              <a:solidFill>
                <a:schemeClr val="bg1"/>
              </a:solidFill>
            </a:endParaRPr>
          </a:p>
          <a:p>
            <a:endParaRPr lang="en-US">
              <a:solidFill>
                <a:schemeClr val="bg1"/>
              </a:solidFill>
            </a:endParaRPr>
          </a:p>
          <a:p>
            <a:endParaRPr lang="en-US">
              <a:solidFill>
                <a:schemeClr val="bg1"/>
              </a:solidFill>
            </a:endParaRPr>
          </a:p>
          <a:p>
            <a:pPr marL="114300" indent="0">
              <a:buNone/>
            </a:pPr>
            <a:r>
              <a:rPr lang="en-IN" altLang="en-US" sz="1400">
                <a:solidFill>
                  <a:schemeClr val="bg1"/>
                </a:solidFill>
              </a:rPr>
              <a:t>starting of new year has highest sales</a:t>
            </a:r>
            <a:endParaRPr lang="en-IN" altLang="en-US" sz="1400">
              <a:solidFill>
                <a:schemeClr val="bg1"/>
              </a:solidFill>
            </a:endParaRPr>
          </a:p>
        </p:txBody>
      </p:sp>
      <p:pic>
        <p:nvPicPr>
          <p:cNvPr id="6" name="Picture 5" descr="2021-02-16_01h32_19"/>
          <p:cNvPicPr>
            <a:picLocks noChangeAspect="1"/>
          </p:cNvPicPr>
          <p:nvPr/>
        </p:nvPicPr>
        <p:blipFill>
          <a:blip r:embed="rId1"/>
          <a:stretch>
            <a:fillRect/>
          </a:stretch>
        </p:blipFill>
        <p:spPr>
          <a:xfrm>
            <a:off x="685800" y="1661795"/>
            <a:ext cx="6381750" cy="210502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endParaRPr lang="en-US"/>
          </a:p>
        </p:txBody>
      </p:sp>
      <p:sp>
        <p:nvSpPr>
          <p:cNvPr id="3" name="Text Placeholder 2"/>
          <p:cNvSpPr/>
          <p:nvPr>
            <p:ph type="body" idx="1"/>
          </p:nvPr>
        </p:nvSpPr>
        <p:spPr/>
        <p:txBody>
          <a:bodyPr/>
          <a:p>
            <a:pPr marL="114300" indent="0">
              <a:buNone/>
            </a:pPr>
            <a:r>
              <a:rPr lang="en-IN" altLang="en-US">
                <a:solidFill>
                  <a:schemeClr val="bg1"/>
                </a:solidFill>
              </a:rPr>
              <a:t>Dayoweekek vs sales</a:t>
            </a:r>
            <a:endParaRPr lang="en-IN" altLang="en-US">
              <a:solidFill>
                <a:schemeClr val="bg1"/>
              </a:solidFill>
            </a:endParaRPr>
          </a:p>
          <a:p>
            <a:pPr marL="114300" indent="0">
              <a:buNone/>
            </a:pPr>
            <a:endParaRPr lang="en-IN" altLang="en-US">
              <a:solidFill>
                <a:schemeClr val="bg1"/>
              </a:solidFill>
            </a:endParaRPr>
          </a:p>
          <a:p>
            <a:pPr marL="114300" indent="0">
              <a:buNone/>
            </a:pPr>
            <a:endParaRPr lang="en-IN" altLang="en-US">
              <a:solidFill>
                <a:schemeClr val="bg1"/>
              </a:solidFill>
            </a:endParaRPr>
          </a:p>
          <a:p>
            <a:pPr marL="114300" indent="0">
              <a:buNone/>
            </a:pPr>
            <a:endParaRPr lang="en-IN" altLang="en-US">
              <a:solidFill>
                <a:schemeClr val="bg1"/>
              </a:solidFill>
            </a:endParaRPr>
          </a:p>
          <a:p>
            <a:pPr marL="114300" indent="0">
              <a:buNone/>
            </a:pPr>
            <a:endParaRPr lang="en-IN" altLang="en-US">
              <a:solidFill>
                <a:schemeClr val="bg1"/>
              </a:solidFill>
            </a:endParaRPr>
          </a:p>
          <a:p>
            <a:pPr marL="114300" indent="0">
              <a:buNone/>
            </a:pPr>
            <a:endParaRPr lang="en-IN" altLang="en-US">
              <a:solidFill>
                <a:schemeClr val="bg1"/>
              </a:solidFill>
            </a:endParaRPr>
          </a:p>
          <a:p>
            <a:pPr marL="114300" indent="0">
              <a:buNone/>
            </a:pPr>
            <a:endParaRPr lang="en-IN" altLang="en-US">
              <a:solidFill>
                <a:schemeClr val="bg1"/>
              </a:solidFill>
            </a:endParaRPr>
          </a:p>
          <a:p>
            <a:pPr marL="114300" indent="0">
              <a:buNone/>
            </a:pPr>
            <a:endParaRPr lang="en-IN" altLang="en-US">
              <a:solidFill>
                <a:schemeClr val="bg1"/>
              </a:solidFill>
            </a:endParaRPr>
          </a:p>
          <a:p>
            <a:pPr marL="114300" indent="0">
              <a:buNone/>
            </a:pPr>
            <a:endParaRPr lang="en-IN" altLang="en-US">
              <a:solidFill>
                <a:schemeClr val="bg1"/>
              </a:solidFill>
            </a:endParaRPr>
          </a:p>
          <a:p>
            <a:pPr marL="114300" indent="0">
              <a:buNone/>
            </a:pPr>
            <a:endParaRPr lang="en-IN" altLang="en-US">
              <a:solidFill>
                <a:schemeClr val="bg1"/>
              </a:solidFill>
            </a:endParaRPr>
          </a:p>
          <a:p>
            <a:pPr marL="114300" indent="0">
              <a:buNone/>
            </a:pPr>
            <a:r>
              <a:rPr lang="en-IN" altLang="en-US" sz="1200">
                <a:solidFill>
                  <a:schemeClr val="bg1"/>
                </a:solidFill>
              </a:rPr>
              <a:t>From the plot, we can tell that Tue through Fri’s sales distributions are very close. Mon, Sat and Sun’s sales distributions are unique. In database, DayofWeek is represented as numeric number 1­7. From intuitive, we know that there is no linear relationship from 1­7 number to sales data. We treat DayofWeek as four factors, Mon, Weekday(Tue­Fri), Sat, Sun.</a:t>
            </a:r>
            <a:endParaRPr lang="en-IN" altLang="en-US" sz="1200">
              <a:solidFill>
                <a:schemeClr val="bg1"/>
              </a:solidFill>
            </a:endParaRPr>
          </a:p>
          <a:p>
            <a:pPr marL="114300" indent="0">
              <a:buNone/>
            </a:pPr>
            <a:endParaRPr lang="en-IN" altLang="en-US">
              <a:solidFill>
                <a:schemeClr val="bg1"/>
              </a:solidFill>
            </a:endParaRPr>
          </a:p>
          <a:p>
            <a:pPr marL="114300" indent="0">
              <a:buNone/>
            </a:pPr>
            <a:endParaRPr lang="en-IN" altLang="en-US">
              <a:solidFill>
                <a:schemeClr val="bg1"/>
              </a:solidFill>
            </a:endParaRPr>
          </a:p>
          <a:p>
            <a:pPr marL="114300" indent="0">
              <a:buNone/>
            </a:pPr>
            <a:endParaRPr lang="en-IN" altLang="en-US">
              <a:solidFill>
                <a:schemeClr val="bg1"/>
              </a:solidFill>
            </a:endParaRPr>
          </a:p>
          <a:p>
            <a:pPr marL="114300" indent="0">
              <a:buNone/>
            </a:pPr>
            <a:endParaRPr lang="en-IN" altLang="en-US">
              <a:solidFill>
                <a:schemeClr val="bg1"/>
              </a:solidFill>
            </a:endParaRPr>
          </a:p>
          <a:p>
            <a:pPr marL="114300" indent="0">
              <a:buNone/>
            </a:pPr>
            <a:endParaRPr lang="en-IN" altLang="en-US">
              <a:solidFill>
                <a:schemeClr val="bg1"/>
              </a:solidFill>
            </a:endParaRPr>
          </a:p>
        </p:txBody>
      </p:sp>
      <p:pic>
        <p:nvPicPr>
          <p:cNvPr id="4" name="Picture 3" descr="sales in day"/>
          <p:cNvPicPr>
            <a:picLocks noChangeAspect="1"/>
          </p:cNvPicPr>
          <p:nvPr/>
        </p:nvPicPr>
        <p:blipFill>
          <a:blip r:embed="rId1"/>
          <a:stretch>
            <a:fillRect/>
          </a:stretch>
        </p:blipFill>
        <p:spPr>
          <a:xfrm>
            <a:off x="1337310" y="1699895"/>
            <a:ext cx="5039360" cy="232219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US" sz="1200">
                <a:solidFill>
                  <a:schemeClr val="bg1"/>
                </a:solidFill>
                <a:sym typeface="+mn-ea"/>
              </a:rPr>
              <a:t>Customer Vs Sales of Different Days of the Week</a:t>
            </a:r>
            <a:br>
              <a:rPr lang="en-US" sz="1200">
                <a:solidFill>
                  <a:schemeClr val="bg1"/>
                </a:solidFill>
              </a:rPr>
            </a:br>
            <a:r>
              <a:rPr lang="en-IN" altLang="en-US" sz="1200">
                <a:solidFill>
                  <a:schemeClr val="bg1"/>
                </a:solidFill>
              </a:rPr>
              <a:t>-     As no of customer increses ,sales also incresing</a:t>
            </a:r>
            <a:endParaRPr lang="en-IN" altLang="en-US" sz="1200">
              <a:solidFill>
                <a:schemeClr val="bg1"/>
              </a:solidFill>
            </a:endParaRPr>
          </a:p>
        </p:txBody>
      </p:sp>
      <p:sp>
        <p:nvSpPr>
          <p:cNvPr id="3" name="Text Placeholder 2"/>
          <p:cNvSpPr/>
          <p:nvPr>
            <p:ph type="body" idx="1"/>
          </p:nvPr>
        </p:nvSpPr>
        <p:spPr/>
        <p:txBody>
          <a:bodyPr/>
          <a:p>
            <a:r>
              <a:rPr lang="en-IN" altLang="en-US" sz="1200">
                <a:solidFill>
                  <a:schemeClr val="bg1"/>
                </a:solidFill>
              </a:rPr>
              <a:t>.</a:t>
            </a:r>
            <a:endParaRPr lang="en-IN" altLang="en-US" sz="1200">
              <a:solidFill>
                <a:schemeClr val="bg1"/>
              </a:solidFill>
            </a:endParaRPr>
          </a:p>
        </p:txBody>
      </p:sp>
      <p:pic>
        <p:nvPicPr>
          <p:cNvPr id="5" name="Picture 4" descr="4"/>
          <p:cNvPicPr>
            <a:picLocks noChangeAspect="1"/>
          </p:cNvPicPr>
          <p:nvPr/>
        </p:nvPicPr>
        <p:blipFill>
          <a:blip r:embed="rId1"/>
          <a:stretch>
            <a:fillRect/>
          </a:stretch>
        </p:blipFill>
        <p:spPr>
          <a:xfrm>
            <a:off x="1899920" y="1470660"/>
            <a:ext cx="3344545" cy="255778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US" sz="1600">
                <a:solidFill>
                  <a:schemeClr val="bg1"/>
                </a:solidFill>
              </a:rPr>
              <a:t>School Holiday Vs Sales</a:t>
            </a:r>
            <a:br>
              <a:rPr lang="en-US" sz="1600">
                <a:solidFill>
                  <a:schemeClr val="bg1"/>
                </a:solidFill>
              </a:rPr>
            </a:br>
            <a:r>
              <a:rPr lang="en-US" sz="1600">
                <a:solidFill>
                  <a:schemeClr val="bg1"/>
                </a:solidFill>
              </a:rPr>
              <a:t> </a:t>
            </a:r>
            <a:r>
              <a:rPr lang="en-US" sz="1200">
                <a:solidFill>
                  <a:schemeClr val="bg1"/>
                </a:solidFill>
              </a:rPr>
              <a:t>School Holidays doesnt have much impact on sales at the store</a:t>
            </a:r>
            <a:endParaRPr lang="en-US" sz="1200">
              <a:solidFill>
                <a:schemeClr val="bg1"/>
              </a:solidFill>
            </a:endParaRPr>
          </a:p>
        </p:txBody>
      </p:sp>
      <p:sp>
        <p:nvSpPr>
          <p:cNvPr id="3" name="Text Placeholder 2"/>
          <p:cNvSpPr/>
          <p:nvPr>
            <p:ph type="body" idx="1"/>
          </p:nvPr>
        </p:nvSpPr>
        <p:spPr/>
        <p:txBody>
          <a:bodyPr/>
          <a:p>
            <a:endParaRPr lang="en-US"/>
          </a:p>
        </p:txBody>
      </p:sp>
      <p:pic>
        <p:nvPicPr>
          <p:cNvPr id="4" name="Picture 3" descr="schoolvsholiday"/>
          <p:cNvPicPr>
            <a:picLocks noChangeAspect="1"/>
          </p:cNvPicPr>
          <p:nvPr/>
        </p:nvPicPr>
        <p:blipFill>
          <a:blip r:embed="rId1"/>
          <a:srcRect l="-3335" t="-31045" r="-44400" b="-23582"/>
          <a:stretch>
            <a:fillRect/>
          </a:stretch>
        </p:blipFill>
        <p:spPr>
          <a:xfrm>
            <a:off x="1095375" y="155575"/>
            <a:ext cx="6915150" cy="505396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US" sz="1600">
                <a:solidFill>
                  <a:schemeClr val="bg1"/>
                </a:solidFill>
              </a:rPr>
              <a:t>Effect of Promo Code on Sales</a:t>
            </a:r>
            <a:br>
              <a:rPr lang="en-US" sz="1600">
                <a:solidFill>
                  <a:schemeClr val="bg1"/>
                </a:solidFill>
              </a:rPr>
            </a:br>
            <a:r>
              <a:rPr lang="en-IN" altLang="en-US" sz="1600">
                <a:solidFill>
                  <a:schemeClr val="bg1"/>
                </a:solidFill>
              </a:rPr>
              <a:t>- </a:t>
            </a:r>
            <a:r>
              <a:rPr lang="en-IN" altLang="en-US" sz="1200">
                <a:solidFill>
                  <a:schemeClr val="bg1"/>
                </a:solidFill>
              </a:rPr>
              <a:t>We know by intution that promo code should have an effect on sales.We can confirm from the above plot that promo code did have an affect on the sales</a:t>
            </a:r>
            <a:r>
              <a:rPr lang="en-IN" altLang="en-US" sz="1600">
                <a:solidFill>
                  <a:schemeClr val="bg1"/>
                </a:solidFill>
              </a:rPr>
              <a:t>.</a:t>
            </a:r>
            <a:endParaRPr lang="en-IN" altLang="en-US" sz="1600">
              <a:solidFill>
                <a:schemeClr val="bg1"/>
              </a:solidFill>
            </a:endParaRPr>
          </a:p>
        </p:txBody>
      </p:sp>
      <p:sp>
        <p:nvSpPr>
          <p:cNvPr id="3" name="Text Placeholder 2"/>
          <p:cNvSpPr/>
          <p:nvPr>
            <p:ph type="body" idx="1"/>
          </p:nvPr>
        </p:nvSpPr>
        <p:spPr>
          <a:xfrm>
            <a:off x="311785" y="1304925"/>
            <a:ext cx="8520430" cy="3263900"/>
          </a:xfrm>
        </p:spPr>
        <p:txBody>
          <a:bodyPr/>
          <a:p>
            <a:endParaRPr lang="en-US"/>
          </a:p>
        </p:txBody>
      </p:sp>
      <p:pic>
        <p:nvPicPr>
          <p:cNvPr id="4" name="Picture 3" descr="effectofpromo"/>
          <p:cNvPicPr>
            <a:picLocks noChangeAspect="1"/>
          </p:cNvPicPr>
          <p:nvPr/>
        </p:nvPicPr>
        <p:blipFill>
          <a:blip r:embed="rId1"/>
          <a:stretch>
            <a:fillRect/>
          </a:stretch>
        </p:blipFill>
        <p:spPr>
          <a:xfrm>
            <a:off x="1727835" y="1504950"/>
            <a:ext cx="3419475" cy="259461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US" sz="1600">
                <a:solidFill>
                  <a:schemeClr val="bg1"/>
                </a:solidFill>
              </a:rPr>
              <a:t>Competition Distance Vs Average Sales</a:t>
            </a:r>
            <a:br>
              <a:rPr lang="en-US" sz="1600">
                <a:solidFill>
                  <a:schemeClr val="bg1"/>
                </a:solidFill>
              </a:rPr>
            </a:br>
            <a:endParaRPr lang="en-US" sz="1600">
              <a:solidFill>
                <a:schemeClr val="bg1"/>
              </a:solidFill>
            </a:endParaRPr>
          </a:p>
        </p:txBody>
      </p:sp>
      <p:sp>
        <p:nvSpPr>
          <p:cNvPr id="3" name="Text Placeholder 2"/>
          <p:cNvSpPr/>
          <p:nvPr>
            <p:ph type="body" idx="1"/>
          </p:nvPr>
        </p:nvSpPr>
        <p:spPr/>
        <p:txBody>
          <a:bodyPr/>
          <a:p>
            <a:endParaRPr lang="en-US" sz="1000">
              <a:solidFill>
                <a:schemeClr val="bg1"/>
              </a:solidFill>
            </a:endParaRPr>
          </a:p>
        </p:txBody>
      </p:sp>
      <p:pic>
        <p:nvPicPr>
          <p:cNvPr id="4" name="Picture 3" descr="competition distancevssale"/>
          <p:cNvPicPr>
            <a:picLocks noChangeAspect="1"/>
          </p:cNvPicPr>
          <p:nvPr/>
        </p:nvPicPr>
        <p:blipFill>
          <a:blip r:embed="rId1"/>
          <a:stretch>
            <a:fillRect/>
          </a:stretch>
        </p:blipFill>
        <p:spPr>
          <a:xfrm>
            <a:off x="1054100" y="802640"/>
            <a:ext cx="5358765" cy="411607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endParaRPr lang="en-US"/>
          </a:p>
        </p:txBody>
      </p:sp>
      <p:sp>
        <p:nvSpPr>
          <p:cNvPr id="3" name="Text Placeholder 2"/>
          <p:cNvSpPr/>
          <p:nvPr>
            <p:ph type="body" idx="1"/>
          </p:nvPr>
        </p:nvSpPr>
        <p:spPr/>
        <p:txBody>
          <a:bodyPr/>
          <a:p>
            <a:pPr marL="114300" indent="0">
              <a:buNone/>
            </a:pPr>
            <a:r>
              <a:rPr lang="en-US" sz="1400">
                <a:solidFill>
                  <a:schemeClr val="bg1"/>
                </a:solidFill>
                <a:sym typeface="+mn-ea"/>
              </a:rPr>
              <a:t>Competition Distance is the distance of other store with the Rossmann Store.We can see that when the competition disance is low then the sales is more.This is counter intutive that if there are competitors aroud you then your sales is also more.</a:t>
            </a:r>
            <a:endParaRPr lang="en-US" sz="1400">
              <a:solidFill>
                <a:schemeClr val="bg1"/>
              </a:solidFill>
            </a:endParaRPr>
          </a:p>
          <a:p>
            <a:pPr marL="114300" indent="0">
              <a:buNone/>
            </a:pPr>
            <a:endParaRPr lang="en-US" sz="1400">
              <a:solidFill>
                <a:schemeClr val="bg1"/>
              </a:solidFill>
            </a:endParaRPr>
          </a:p>
          <a:p>
            <a:pPr marL="114300" indent="0">
              <a:buNone/>
            </a:pPr>
            <a:r>
              <a:rPr lang="en-US" sz="1400">
                <a:solidFill>
                  <a:schemeClr val="bg1"/>
                </a:solidFill>
                <a:sym typeface="+mn-ea"/>
              </a:rPr>
              <a:t>This is because store are more in urban areas. And in urban areas the stores of competitors are also present.Sales happen more in Urban areas that is why even if competitors are nearby the sales are more.</a:t>
            </a:r>
            <a:endParaRPr lang="en-US" sz="1400">
              <a:solidFill>
                <a:schemeClr val="bg1"/>
              </a:solidFill>
            </a:endParaRPr>
          </a:p>
          <a:p>
            <a:pPr marL="114300" indent="0">
              <a:buNone/>
            </a:pPr>
            <a:endParaRPr lang="en-US" sz="1400">
              <a:solidFill>
                <a:schemeClr val="bg1"/>
              </a:solidFill>
            </a:endParaRPr>
          </a:p>
          <a:p>
            <a:pPr marL="114300" indent="0">
              <a:buNone/>
            </a:pPr>
            <a:endParaRPr lang="en-US" sz="1400">
              <a:solidFill>
                <a:schemeClr val="bg1"/>
              </a:solidFill>
            </a:endParaRPr>
          </a:p>
          <a:p>
            <a:endParaRPr lang="en-US" sz="1400">
              <a:solidFill>
                <a:schemeClr val="bg1"/>
              </a:solidFill>
            </a:endParaRPr>
          </a:p>
          <a:p>
            <a:endParaRPr lang="en-US" sz="1400">
              <a:solidFill>
                <a:schemeClr val="bg1"/>
              </a:solidFill>
            </a:endParaRPr>
          </a:p>
          <a:p>
            <a:endParaRPr lang="en-US" sz="1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5595" y="71120"/>
            <a:ext cx="8512810" cy="422275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sz="1600" b="1">
                <a:solidFill>
                  <a:schemeClr val="tx1">
                    <a:lumMod val="60000"/>
                    <a:lumOff val="40000"/>
                  </a:schemeClr>
                </a:solidFill>
                <a:latin typeface="Montserrat" panose="00000500000000000000"/>
                <a:ea typeface="Montserrat" panose="00000500000000000000"/>
                <a:cs typeface="Montserrat" panose="00000500000000000000"/>
                <a:sym typeface="Montserrat" panose="00000500000000000000"/>
              </a:rPr>
              <a:t>Sales Prediction of Rossmann Stores</a:t>
            </a:r>
            <a:br>
              <a:rPr sz="1600" b="1">
                <a:solidFill>
                  <a:schemeClr val="accent5">
                    <a:lumMod val="75000"/>
                  </a:schemeClr>
                </a:solidFill>
                <a:latin typeface="Montserrat" panose="00000500000000000000"/>
                <a:ea typeface="Montserrat" panose="00000500000000000000"/>
                <a:cs typeface="Montserrat" panose="00000500000000000000"/>
                <a:sym typeface="Montserrat" panose="00000500000000000000"/>
              </a:rPr>
            </a:br>
            <a:br>
              <a:rPr sz="1600" b="1">
                <a:solidFill>
                  <a:schemeClr val="lt1"/>
                </a:solidFill>
                <a:latin typeface="Montserrat" panose="00000500000000000000"/>
                <a:ea typeface="Montserrat" panose="00000500000000000000"/>
                <a:cs typeface="Montserrat" panose="00000500000000000000"/>
                <a:sym typeface="Montserrat" panose="00000500000000000000"/>
              </a:rPr>
            </a:br>
            <a:br>
              <a:rPr sz="1200" b="1">
                <a:solidFill>
                  <a:schemeClr val="lt1"/>
                </a:solidFill>
                <a:latin typeface="Montserrat" panose="00000500000000000000"/>
                <a:ea typeface="Montserrat" panose="00000500000000000000"/>
                <a:cs typeface="Montserrat" panose="00000500000000000000"/>
                <a:sym typeface="Montserrat" panose="00000500000000000000"/>
              </a:rPr>
            </a:br>
            <a:r>
              <a:rPr sz="1200" b="1">
                <a:solidFill>
                  <a:schemeClr val="lt1"/>
                </a:solidFill>
                <a:latin typeface="Montserrat" panose="00000500000000000000"/>
                <a:ea typeface="Montserrat" panose="00000500000000000000"/>
                <a:cs typeface="Montserrat" panose="00000500000000000000"/>
                <a:sym typeface="Montserrat" panose="00000500000000000000"/>
              </a:rPr>
              <a:t>1.Business Understanding</a:t>
            </a:r>
            <a:br>
              <a:rPr sz="1200" b="1">
                <a:solidFill>
                  <a:schemeClr val="lt1"/>
                </a:solidFill>
                <a:latin typeface="Montserrat" panose="00000500000000000000"/>
                <a:ea typeface="Montserrat" panose="00000500000000000000"/>
                <a:cs typeface="Montserrat" panose="00000500000000000000"/>
                <a:sym typeface="Montserrat" panose="00000500000000000000"/>
              </a:rPr>
            </a:br>
            <a:br>
              <a:rPr sz="1200" b="1">
                <a:solidFill>
                  <a:schemeClr val="lt1"/>
                </a:solidFill>
                <a:latin typeface="Montserrat" panose="00000500000000000000"/>
                <a:ea typeface="Montserrat" panose="00000500000000000000"/>
                <a:cs typeface="Montserrat" panose="00000500000000000000"/>
                <a:sym typeface="Montserrat" panose="00000500000000000000"/>
              </a:rPr>
            </a:br>
            <a:r>
              <a:rPr sz="1200" b="1">
                <a:solidFill>
                  <a:schemeClr val="lt1"/>
                </a:solidFill>
                <a:latin typeface="Montserrat" panose="00000500000000000000"/>
                <a:ea typeface="Montserrat" panose="00000500000000000000"/>
                <a:cs typeface="Montserrat" panose="00000500000000000000"/>
                <a:sym typeface="Montserrat" panose="00000500000000000000"/>
              </a:rPr>
              <a:t>2.Data Understanding </a:t>
            </a:r>
            <a:br>
              <a:rPr sz="1200" b="1">
                <a:solidFill>
                  <a:schemeClr val="lt1"/>
                </a:solidFill>
                <a:latin typeface="Montserrat" panose="00000500000000000000"/>
                <a:ea typeface="Montserrat" panose="00000500000000000000"/>
                <a:cs typeface="Montserrat" panose="00000500000000000000"/>
                <a:sym typeface="Montserrat" panose="00000500000000000000"/>
              </a:rPr>
            </a:br>
            <a:br>
              <a:rPr sz="1200" b="1">
                <a:solidFill>
                  <a:schemeClr val="lt1"/>
                </a:solidFill>
                <a:latin typeface="Montserrat" panose="00000500000000000000"/>
                <a:ea typeface="Montserrat" panose="00000500000000000000"/>
                <a:cs typeface="Montserrat" panose="00000500000000000000"/>
                <a:sym typeface="Montserrat" panose="00000500000000000000"/>
              </a:rPr>
            </a:br>
            <a:r>
              <a:rPr lang="en-IN" sz="1200" b="1">
                <a:solidFill>
                  <a:schemeClr val="lt1"/>
                </a:solidFill>
                <a:latin typeface="Montserrat" panose="00000500000000000000"/>
                <a:ea typeface="Montserrat" panose="00000500000000000000"/>
                <a:cs typeface="Montserrat" panose="00000500000000000000"/>
                <a:sym typeface="Montserrat" panose="00000500000000000000"/>
              </a:rPr>
              <a:t>3.</a:t>
            </a:r>
            <a:r>
              <a:rPr sz="1200" b="1">
                <a:solidFill>
                  <a:schemeClr val="lt1"/>
                </a:solidFill>
                <a:latin typeface="Montserrat" panose="00000500000000000000"/>
                <a:ea typeface="Montserrat" panose="00000500000000000000"/>
                <a:cs typeface="Montserrat" panose="00000500000000000000"/>
                <a:sym typeface="Montserrat" panose="00000500000000000000"/>
              </a:rPr>
              <a:t>Data cleaning</a:t>
            </a:r>
            <a:br>
              <a:rPr sz="1200" b="1">
                <a:solidFill>
                  <a:schemeClr val="lt1"/>
                </a:solidFill>
                <a:latin typeface="Montserrat" panose="00000500000000000000"/>
                <a:ea typeface="Montserrat" panose="00000500000000000000"/>
                <a:cs typeface="Montserrat" panose="00000500000000000000"/>
                <a:sym typeface="Montserrat" panose="00000500000000000000"/>
              </a:rPr>
            </a:br>
            <a:br>
              <a:rPr sz="1200" b="1">
                <a:solidFill>
                  <a:schemeClr val="lt1"/>
                </a:solidFill>
                <a:latin typeface="Montserrat" panose="00000500000000000000"/>
                <a:ea typeface="Montserrat" panose="00000500000000000000"/>
                <a:cs typeface="Montserrat" panose="00000500000000000000"/>
                <a:sym typeface="Montserrat" panose="00000500000000000000"/>
              </a:rPr>
            </a:br>
            <a:r>
              <a:rPr lang="en-IN" sz="1200" b="1">
                <a:solidFill>
                  <a:schemeClr val="lt1"/>
                </a:solidFill>
                <a:latin typeface="Montserrat" panose="00000500000000000000"/>
                <a:ea typeface="Montserrat" panose="00000500000000000000"/>
                <a:cs typeface="Montserrat" panose="00000500000000000000"/>
                <a:sym typeface="Montserrat" panose="00000500000000000000"/>
              </a:rPr>
              <a:t>4</a:t>
            </a:r>
            <a:r>
              <a:rPr sz="1200" b="1">
                <a:solidFill>
                  <a:schemeClr val="lt1"/>
                </a:solidFill>
                <a:latin typeface="Montserrat" panose="00000500000000000000"/>
                <a:ea typeface="Montserrat" panose="00000500000000000000"/>
                <a:cs typeface="Montserrat" panose="00000500000000000000"/>
                <a:sym typeface="Montserrat" panose="00000500000000000000"/>
              </a:rPr>
              <a:t>.Data analysis (EDA)</a:t>
            </a:r>
            <a:br>
              <a:rPr sz="1200" b="1">
                <a:solidFill>
                  <a:schemeClr val="lt1"/>
                </a:solidFill>
                <a:latin typeface="Montserrat" panose="00000500000000000000"/>
                <a:ea typeface="Montserrat" panose="00000500000000000000"/>
                <a:cs typeface="Montserrat" panose="00000500000000000000"/>
                <a:sym typeface="Montserrat" panose="00000500000000000000"/>
              </a:rPr>
            </a:br>
            <a:br>
              <a:rPr sz="1200" b="1">
                <a:solidFill>
                  <a:schemeClr val="lt1"/>
                </a:solidFill>
                <a:latin typeface="Montserrat" panose="00000500000000000000"/>
                <a:ea typeface="Montserrat" panose="00000500000000000000"/>
                <a:cs typeface="Montserrat" panose="00000500000000000000"/>
                <a:sym typeface="Montserrat" panose="00000500000000000000"/>
              </a:rPr>
            </a:br>
            <a:r>
              <a:rPr sz="1200" b="1">
                <a:solidFill>
                  <a:schemeClr val="lt1"/>
                </a:solidFill>
                <a:latin typeface="Montserrat" panose="00000500000000000000"/>
                <a:ea typeface="Montserrat" panose="00000500000000000000"/>
                <a:cs typeface="Montserrat" panose="00000500000000000000"/>
                <a:sym typeface="Montserrat" panose="00000500000000000000"/>
              </a:rPr>
              <a:t>5.Data preparation</a:t>
            </a:r>
            <a:br>
              <a:rPr sz="1200" b="1">
                <a:solidFill>
                  <a:schemeClr val="lt1"/>
                </a:solidFill>
                <a:latin typeface="Montserrat" panose="00000500000000000000"/>
                <a:ea typeface="Montserrat" panose="00000500000000000000"/>
                <a:cs typeface="Montserrat" panose="00000500000000000000"/>
                <a:sym typeface="Montserrat" panose="00000500000000000000"/>
              </a:rPr>
            </a:br>
            <a:br>
              <a:rPr sz="1200" b="1">
                <a:solidFill>
                  <a:schemeClr val="lt1"/>
                </a:solidFill>
                <a:latin typeface="Montserrat" panose="00000500000000000000"/>
                <a:ea typeface="Montserrat" panose="00000500000000000000"/>
                <a:cs typeface="Montserrat" panose="00000500000000000000"/>
                <a:sym typeface="Montserrat" panose="00000500000000000000"/>
              </a:rPr>
            </a:br>
            <a:r>
              <a:rPr sz="1200" b="1">
                <a:solidFill>
                  <a:schemeClr val="lt1"/>
                </a:solidFill>
                <a:latin typeface="Montserrat" panose="00000500000000000000"/>
                <a:ea typeface="Montserrat" panose="00000500000000000000"/>
                <a:cs typeface="Montserrat" panose="00000500000000000000"/>
                <a:sym typeface="Montserrat" panose="00000500000000000000"/>
              </a:rPr>
              <a:t>6.Feature Engineering</a:t>
            </a:r>
            <a:br>
              <a:rPr sz="1200" b="1">
                <a:solidFill>
                  <a:schemeClr val="lt1"/>
                </a:solidFill>
                <a:latin typeface="Montserrat" panose="00000500000000000000"/>
                <a:ea typeface="Montserrat" panose="00000500000000000000"/>
                <a:cs typeface="Montserrat" panose="00000500000000000000"/>
                <a:sym typeface="Montserrat" panose="00000500000000000000"/>
              </a:rPr>
            </a:br>
            <a:br>
              <a:rPr sz="1200" b="1">
                <a:solidFill>
                  <a:schemeClr val="lt1"/>
                </a:solidFill>
                <a:latin typeface="Montserrat" panose="00000500000000000000"/>
                <a:ea typeface="Montserrat" panose="00000500000000000000"/>
                <a:cs typeface="Montserrat" panose="00000500000000000000"/>
                <a:sym typeface="Montserrat" panose="00000500000000000000"/>
              </a:rPr>
            </a:br>
            <a:r>
              <a:rPr sz="1200" b="1">
                <a:solidFill>
                  <a:schemeClr val="lt1"/>
                </a:solidFill>
                <a:latin typeface="Montserrat" panose="00000500000000000000"/>
                <a:ea typeface="Montserrat" panose="00000500000000000000"/>
                <a:cs typeface="Montserrat" panose="00000500000000000000"/>
                <a:sym typeface="Montserrat" panose="00000500000000000000"/>
              </a:rPr>
              <a:t>7.Model Building</a:t>
            </a:r>
            <a:br>
              <a:rPr sz="1200" b="1">
                <a:solidFill>
                  <a:schemeClr val="lt1"/>
                </a:solidFill>
                <a:latin typeface="Montserrat" panose="00000500000000000000"/>
                <a:ea typeface="Montserrat" panose="00000500000000000000"/>
                <a:cs typeface="Montserrat" panose="00000500000000000000"/>
                <a:sym typeface="Montserrat" panose="00000500000000000000"/>
              </a:rPr>
            </a:br>
            <a:br>
              <a:rPr sz="1200" b="1">
                <a:solidFill>
                  <a:schemeClr val="lt1"/>
                </a:solidFill>
                <a:latin typeface="Montserrat" panose="00000500000000000000"/>
                <a:ea typeface="Montserrat" panose="00000500000000000000"/>
                <a:cs typeface="Montserrat" panose="00000500000000000000"/>
                <a:sym typeface="Montserrat" panose="00000500000000000000"/>
              </a:rPr>
            </a:br>
            <a:r>
              <a:rPr sz="1200" b="1">
                <a:solidFill>
                  <a:schemeClr val="lt1"/>
                </a:solidFill>
                <a:latin typeface="Montserrat" panose="00000500000000000000"/>
                <a:ea typeface="Montserrat" panose="00000500000000000000"/>
                <a:cs typeface="Montserrat" panose="00000500000000000000"/>
                <a:sym typeface="Montserrat" panose="00000500000000000000"/>
              </a:rPr>
              <a:t>8.Evaluation of model</a:t>
            </a:r>
            <a:br>
              <a:rPr sz="1200" b="1">
                <a:solidFill>
                  <a:schemeClr val="lt1"/>
                </a:solidFill>
                <a:latin typeface="Montserrat" panose="00000500000000000000"/>
                <a:ea typeface="Montserrat" panose="00000500000000000000"/>
                <a:cs typeface="Montserrat" panose="00000500000000000000"/>
                <a:sym typeface="Montserrat" panose="00000500000000000000"/>
              </a:rPr>
            </a:br>
            <a:br>
              <a:rPr sz="1200" b="1">
                <a:solidFill>
                  <a:schemeClr val="lt1"/>
                </a:solidFill>
                <a:latin typeface="Montserrat" panose="00000500000000000000"/>
                <a:ea typeface="Montserrat" panose="00000500000000000000"/>
                <a:cs typeface="Montserrat" panose="00000500000000000000"/>
                <a:sym typeface="Montserrat" panose="00000500000000000000"/>
              </a:rPr>
            </a:br>
            <a:r>
              <a:rPr sz="1200" b="1">
                <a:solidFill>
                  <a:schemeClr val="lt1"/>
                </a:solidFill>
                <a:latin typeface="Montserrat" panose="00000500000000000000"/>
                <a:ea typeface="Montserrat" panose="00000500000000000000"/>
                <a:cs typeface="Montserrat" panose="00000500000000000000"/>
                <a:sym typeface="Montserrat" panose="00000500000000000000"/>
              </a:rPr>
              <a:t>9.Challenges</a:t>
            </a:r>
            <a:br>
              <a:rPr sz="1200" b="1">
                <a:solidFill>
                  <a:schemeClr val="lt1"/>
                </a:solidFill>
                <a:latin typeface="Montserrat" panose="00000500000000000000"/>
                <a:ea typeface="Montserrat" panose="00000500000000000000"/>
                <a:cs typeface="Montserrat" panose="00000500000000000000"/>
                <a:sym typeface="Montserrat" panose="00000500000000000000"/>
              </a:rPr>
            </a:br>
            <a:br>
              <a:rPr sz="1200" b="1">
                <a:solidFill>
                  <a:schemeClr val="lt1"/>
                </a:solidFill>
                <a:latin typeface="Montserrat" panose="00000500000000000000"/>
                <a:ea typeface="Montserrat" panose="00000500000000000000"/>
                <a:cs typeface="Montserrat" panose="00000500000000000000"/>
                <a:sym typeface="Montserrat" panose="00000500000000000000"/>
              </a:rPr>
            </a:br>
            <a:r>
              <a:rPr sz="1200" b="1">
                <a:solidFill>
                  <a:schemeClr val="lt1"/>
                </a:solidFill>
                <a:latin typeface="Montserrat" panose="00000500000000000000"/>
                <a:ea typeface="Montserrat" panose="00000500000000000000"/>
                <a:cs typeface="Montserrat" panose="00000500000000000000"/>
                <a:sym typeface="Montserrat" panose="00000500000000000000"/>
              </a:rPr>
              <a:t>10.Conclusion</a:t>
            </a:r>
            <a:endParaRPr sz="1200" b="1">
              <a:solidFill>
                <a:schemeClr val="lt1"/>
              </a:solidFill>
              <a:latin typeface="Montserrat" panose="00000500000000000000"/>
              <a:ea typeface="Montserrat" panose="00000500000000000000"/>
              <a:cs typeface="Montserrat" panose="00000500000000000000"/>
              <a:sym typeface="Montserrat" panose="0000050000000000000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endParaRPr lang="en-US"/>
          </a:p>
        </p:txBody>
      </p:sp>
      <p:sp>
        <p:nvSpPr>
          <p:cNvPr id="3" name="Text Placeholder 2"/>
          <p:cNvSpPr/>
          <p:nvPr>
            <p:ph type="body" idx="1"/>
          </p:nvPr>
        </p:nvSpPr>
        <p:spPr/>
        <p:txBody>
          <a:bodyPr/>
          <a:p>
            <a:r>
              <a:rPr lang="en-US" sz="1600">
                <a:solidFill>
                  <a:schemeClr val="bg1"/>
                </a:solidFill>
              </a:rPr>
              <a:t>Sales by Store Type</a:t>
            </a:r>
            <a:endParaRPr lang="en-US" sz="1600">
              <a:solidFill>
                <a:schemeClr val="bg1"/>
              </a:solidFill>
            </a:endParaRPr>
          </a:p>
          <a:p>
            <a:r>
              <a:rPr lang="en-IN" altLang="en-US" sz="1600" b="1">
                <a:solidFill>
                  <a:schemeClr val="bg1"/>
                </a:solidFill>
              </a:rPr>
              <a:t>store b </a:t>
            </a:r>
            <a:r>
              <a:rPr lang="en-IN" altLang="en-US" sz="1600">
                <a:solidFill>
                  <a:schemeClr val="bg1"/>
                </a:solidFill>
              </a:rPr>
              <a:t>has high sales ,&amp; a,c &amp;d having almost same sale</a:t>
            </a:r>
            <a:endParaRPr lang="en-US" sz="1600">
              <a:solidFill>
                <a:schemeClr val="bg1"/>
              </a:solidFill>
            </a:endParaRPr>
          </a:p>
          <a:p>
            <a:endParaRPr lang="en-US" sz="1600">
              <a:solidFill>
                <a:schemeClr val="bg1"/>
              </a:solidFill>
            </a:endParaRPr>
          </a:p>
          <a:p>
            <a:endParaRPr lang="en-US" sz="1600">
              <a:solidFill>
                <a:schemeClr val="bg1"/>
              </a:solidFill>
            </a:endParaRPr>
          </a:p>
        </p:txBody>
      </p:sp>
      <p:pic>
        <p:nvPicPr>
          <p:cNvPr id="4" name="Picture 3" descr="salesvstypeofstore"/>
          <p:cNvPicPr>
            <a:picLocks noChangeAspect="1"/>
          </p:cNvPicPr>
          <p:nvPr/>
        </p:nvPicPr>
        <p:blipFill>
          <a:blip r:embed="rId1"/>
          <a:stretch>
            <a:fillRect/>
          </a:stretch>
        </p:blipFill>
        <p:spPr>
          <a:xfrm>
            <a:off x="1811020" y="2117725"/>
            <a:ext cx="3482340" cy="23368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endParaRPr lang="en-US"/>
          </a:p>
        </p:txBody>
      </p:sp>
      <p:sp>
        <p:nvSpPr>
          <p:cNvPr id="3" name="Text Placeholder 2"/>
          <p:cNvSpPr/>
          <p:nvPr>
            <p:ph type="body" idx="1"/>
          </p:nvPr>
        </p:nvSpPr>
        <p:spPr/>
        <p:txBody>
          <a:bodyPr/>
          <a:p>
            <a:endParaRPr lang="en-US"/>
          </a:p>
        </p:txBody>
      </p:sp>
      <p:pic>
        <p:nvPicPr>
          <p:cNvPr id="4" name="Picture 3" descr="avgsalevstypeofstore"/>
          <p:cNvPicPr>
            <a:picLocks noChangeAspect="1"/>
          </p:cNvPicPr>
          <p:nvPr/>
        </p:nvPicPr>
        <p:blipFill>
          <a:blip r:embed="rId1"/>
          <a:stretch>
            <a:fillRect/>
          </a:stretch>
        </p:blipFill>
        <p:spPr>
          <a:xfrm>
            <a:off x="1632585" y="550545"/>
            <a:ext cx="5563235" cy="420052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IN" altLang="en-US"/>
              <a:t>Feature selection</a:t>
            </a:r>
            <a:br>
              <a:rPr lang="en-IN" altLang="en-US"/>
            </a:br>
            <a:endParaRPr lang="en-IN" altLang="en-US"/>
          </a:p>
        </p:txBody>
      </p:sp>
      <p:sp>
        <p:nvSpPr>
          <p:cNvPr id="3" name="Text Placeholder 2"/>
          <p:cNvSpPr/>
          <p:nvPr>
            <p:ph type="body" idx="1"/>
          </p:nvPr>
        </p:nvSpPr>
        <p:spPr/>
        <p:txBody>
          <a:bodyPr/>
          <a:p>
            <a:endParaRPr lang="en-US"/>
          </a:p>
        </p:txBody>
      </p:sp>
      <p:pic>
        <p:nvPicPr>
          <p:cNvPr id="4" name="Picture 3" descr="Picture"/>
          <p:cNvPicPr>
            <a:picLocks noChangeAspect="1"/>
          </p:cNvPicPr>
          <p:nvPr/>
        </p:nvPicPr>
        <p:blipFill>
          <a:blip r:embed="rId1"/>
          <a:stretch>
            <a:fillRect/>
          </a:stretch>
        </p:blipFill>
        <p:spPr>
          <a:xfrm>
            <a:off x="1495425" y="1017905"/>
            <a:ext cx="4400550" cy="338645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endParaRPr lang="en-US"/>
          </a:p>
        </p:txBody>
      </p:sp>
      <p:sp>
        <p:nvSpPr>
          <p:cNvPr id="3" name="Text Placeholder 2"/>
          <p:cNvSpPr/>
          <p:nvPr>
            <p:ph type="body" idx="1"/>
          </p:nvPr>
        </p:nvSpPr>
        <p:spPr/>
        <p:txBody>
          <a:bodyPr/>
          <a:p>
            <a:r>
              <a:rPr lang="en-US" sz="1400">
                <a:solidFill>
                  <a:schemeClr val="bg1"/>
                </a:solidFill>
              </a:rPr>
              <a:t>We can observe from this plot that our newly added feature “AvgSales” proved to very important in terms </a:t>
            </a:r>
            <a:endParaRPr lang="en-US" sz="1400">
              <a:solidFill>
                <a:schemeClr val="bg1"/>
              </a:solidFill>
            </a:endParaRPr>
          </a:p>
          <a:p>
            <a:r>
              <a:rPr lang="en-US" sz="1400">
                <a:solidFill>
                  <a:schemeClr val="bg1"/>
                </a:solidFill>
              </a:rPr>
              <a:t>of predicting daily sales. From this we can observe fact that if we know history of average sales for </a:t>
            </a:r>
            <a:endParaRPr lang="en-US" sz="1400">
              <a:solidFill>
                <a:schemeClr val="bg1"/>
              </a:solidFill>
            </a:endParaRPr>
          </a:p>
          <a:p>
            <a:r>
              <a:rPr lang="en-US" sz="1400">
                <a:solidFill>
                  <a:schemeClr val="bg1"/>
                </a:solidFill>
              </a:rPr>
              <a:t>particular store then we can predict that store’s sales accurately. The same thing can be observed from </a:t>
            </a:r>
            <a:endParaRPr lang="en-US" sz="1400">
              <a:solidFill>
                <a:schemeClr val="bg1"/>
              </a:solidFill>
            </a:endParaRPr>
          </a:p>
          <a:p>
            <a:endParaRPr lang="en-US" sz="1400">
              <a:solidFill>
                <a:schemeClr val="bg1"/>
              </a:solidFill>
            </a:endParaRPr>
          </a:p>
          <a:p>
            <a:r>
              <a:rPr lang="en-US" sz="1400">
                <a:solidFill>
                  <a:schemeClr val="bg1"/>
                </a:solidFill>
              </a:rPr>
              <a:t>correlation matrix between these features. AvgSales, AvgCustomer and Promo are highly correlated to Sales.</a:t>
            </a:r>
            <a:endParaRPr lang="en-US" sz="1400">
              <a:solidFill>
                <a:schemeClr val="bg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endParaRPr lang="en-US"/>
          </a:p>
        </p:txBody>
      </p:sp>
      <p:sp>
        <p:nvSpPr>
          <p:cNvPr id="3" name="Text Placeholder 2"/>
          <p:cNvSpPr/>
          <p:nvPr>
            <p:ph type="body" idx="1"/>
          </p:nvPr>
        </p:nvSpPr>
        <p:spPr/>
        <p:txBody>
          <a:bodyPr/>
          <a:p>
            <a:endParaRPr lang="en-US"/>
          </a:p>
        </p:txBody>
      </p:sp>
      <p:pic>
        <p:nvPicPr>
          <p:cNvPr id="4" name="Picture 3" descr="correletion map"/>
          <p:cNvPicPr>
            <a:picLocks noChangeAspect="1"/>
          </p:cNvPicPr>
          <p:nvPr/>
        </p:nvPicPr>
        <p:blipFill>
          <a:blip r:embed="rId1"/>
          <a:stretch>
            <a:fillRect/>
          </a:stretch>
        </p:blipFill>
        <p:spPr>
          <a:xfrm>
            <a:off x="989965" y="694055"/>
            <a:ext cx="5200650" cy="416750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IN" altLang="en-US"/>
              <a:t>.</a:t>
            </a:r>
            <a:br>
              <a:rPr lang="en-IN" altLang="en-US"/>
            </a:br>
            <a:endParaRPr lang="en-IN" altLang="en-US"/>
          </a:p>
        </p:txBody>
      </p:sp>
      <p:sp>
        <p:nvSpPr>
          <p:cNvPr id="3" name="Text Placeholder 2"/>
          <p:cNvSpPr/>
          <p:nvPr>
            <p:ph type="body" idx="1"/>
          </p:nvPr>
        </p:nvSpPr>
        <p:spPr/>
        <p:txBody>
          <a:bodyPr/>
          <a:p>
            <a:r>
              <a:rPr lang="en-US" sz="1400">
                <a:solidFill>
                  <a:schemeClr val="bg1"/>
                </a:solidFill>
              </a:rPr>
              <a:t>We can observe from this plot that our newly added feature “AvgSales” proved to very important in terms </a:t>
            </a:r>
            <a:endParaRPr lang="en-US" sz="1400">
              <a:solidFill>
                <a:schemeClr val="bg1"/>
              </a:solidFill>
            </a:endParaRPr>
          </a:p>
          <a:p>
            <a:r>
              <a:rPr lang="en-US" sz="1400">
                <a:solidFill>
                  <a:schemeClr val="bg1"/>
                </a:solidFill>
              </a:rPr>
              <a:t>of predicting daily sales. From this we can observe fact that if we know history of average sales for </a:t>
            </a:r>
            <a:endParaRPr lang="en-US" sz="1400">
              <a:solidFill>
                <a:schemeClr val="bg1"/>
              </a:solidFill>
            </a:endParaRPr>
          </a:p>
          <a:p>
            <a:r>
              <a:rPr lang="en-US" sz="1400">
                <a:solidFill>
                  <a:schemeClr val="bg1"/>
                </a:solidFill>
              </a:rPr>
              <a:t>particular store then we can predict that store’s sales accurately. The same thing can be observed from </a:t>
            </a:r>
            <a:endParaRPr lang="en-US" sz="1400">
              <a:solidFill>
                <a:schemeClr val="bg1"/>
              </a:solidFill>
            </a:endParaRPr>
          </a:p>
          <a:p>
            <a:r>
              <a:rPr lang="en-US" sz="1400">
                <a:solidFill>
                  <a:schemeClr val="bg1"/>
                </a:solidFill>
              </a:rPr>
              <a:t>correlation matrix between these features. AvgSales, AvgCustomer and Promo are highly correlated to </a:t>
            </a:r>
            <a:endParaRPr lang="en-US" sz="1400">
              <a:solidFill>
                <a:schemeClr val="bg1"/>
              </a:solidFill>
            </a:endParaRPr>
          </a:p>
          <a:p>
            <a:r>
              <a:rPr lang="en-US" sz="1400">
                <a:solidFill>
                  <a:schemeClr val="bg1"/>
                </a:solidFill>
              </a:rPr>
              <a:t>Sales.</a:t>
            </a:r>
            <a:endParaRPr lang="en-US" sz="1400">
              <a:solidFill>
                <a:schemeClr val="bg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IN" altLang="en-US" sz="2000">
                <a:solidFill>
                  <a:schemeClr val="bg1"/>
                </a:solidFill>
              </a:rPr>
              <a:t>Model selection</a:t>
            </a:r>
            <a:endParaRPr lang="en-IN" altLang="en-US" sz="2000">
              <a:solidFill>
                <a:schemeClr val="bg1"/>
              </a:solidFill>
            </a:endParaRPr>
          </a:p>
        </p:txBody>
      </p:sp>
      <p:sp>
        <p:nvSpPr>
          <p:cNvPr id="3" name="Text Placeholder 2"/>
          <p:cNvSpPr/>
          <p:nvPr>
            <p:ph type="body" idx="1"/>
          </p:nvPr>
        </p:nvSpPr>
        <p:spPr/>
        <p:txBody>
          <a:bodyPr/>
          <a:p>
            <a:pPr marL="114300" indent="0">
              <a:buNone/>
            </a:pPr>
            <a:r>
              <a:rPr lang="en-US" sz="1600">
                <a:solidFill>
                  <a:schemeClr val="bg1"/>
                </a:solidFill>
              </a:rPr>
              <a:t>Regression Models: </a:t>
            </a:r>
            <a:endParaRPr lang="en-US" sz="1600">
              <a:solidFill>
                <a:schemeClr val="bg1"/>
              </a:solidFill>
            </a:endParaRPr>
          </a:p>
          <a:p>
            <a:pPr marL="114300" indent="0">
              <a:buNone/>
            </a:pPr>
            <a:r>
              <a:rPr lang="en-US" sz="1600">
                <a:solidFill>
                  <a:schemeClr val="bg1"/>
                </a:solidFill>
              </a:rPr>
              <a:t>- I first started with splitting of data into train and test subsets. Then I defined functions for </a:t>
            </a:r>
            <a:endParaRPr lang="en-US" sz="1600">
              <a:solidFill>
                <a:schemeClr val="bg1"/>
              </a:solidFill>
            </a:endParaRPr>
          </a:p>
          <a:p>
            <a:pPr marL="114300" indent="0">
              <a:buNone/>
            </a:pPr>
            <a:r>
              <a:rPr lang="en-US" sz="1600">
                <a:solidFill>
                  <a:schemeClr val="bg1"/>
                </a:solidFill>
              </a:rPr>
              <a:t>evaluation using Root Mean Square Percentage Error (RMSPE) and Mean Absolute Percentage </a:t>
            </a:r>
            <a:endParaRPr lang="en-US" sz="1600">
              <a:solidFill>
                <a:schemeClr val="bg1"/>
              </a:solidFill>
            </a:endParaRPr>
          </a:p>
          <a:p>
            <a:pPr marL="114300" indent="0">
              <a:buNone/>
            </a:pPr>
            <a:r>
              <a:rPr lang="en-US" sz="1600">
                <a:solidFill>
                  <a:schemeClr val="bg1"/>
                </a:solidFill>
              </a:rPr>
              <a:t>Error (MAPE). </a:t>
            </a:r>
            <a:endParaRPr lang="en-US" sz="1600">
              <a:solidFill>
                <a:schemeClr val="bg1"/>
              </a:solidFill>
            </a:endParaRPr>
          </a:p>
          <a:p>
            <a:pPr marL="114300" indent="0">
              <a:buNone/>
            </a:pPr>
            <a:r>
              <a:rPr lang="en-US" sz="1600">
                <a:solidFill>
                  <a:schemeClr val="bg1"/>
                </a:solidFill>
              </a:rPr>
              <a:t>- I used three different regression models for the sales prediction task. Basic idea behind using </a:t>
            </a:r>
            <a:r>
              <a:rPr lang="en-IN" altLang="en-US" sz="1600">
                <a:solidFill>
                  <a:schemeClr val="bg1"/>
                </a:solidFill>
              </a:rPr>
              <a:t>5</a:t>
            </a:r>
            <a:r>
              <a:rPr lang="en-US" sz="1600">
                <a:solidFill>
                  <a:schemeClr val="bg1"/>
                </a:solidFill>
              </a:rPr>
              <a:t> different regression models is to compare performance of different techniques on this task and then selection of best model to extract results.</a:t>
            </a:r>
            <a:endParaRPr lang="en-US" sz="1600">
              <a:solidFill>
                <a:schemeClr val="bg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IN" altLang="en-US"/>
              <a:t>Result </a:t>
            </a:r>
            <a:endParaRPr lang="en-IN" altLang="en-US"/>
          </a:p>
        </p:txBody>
      </p:sp>
      <p:sp>
        <p:nvSpPr>
          <p:cNvPr id="3" name="Text Placeholder 2"/>
          <p:cNvSpPr/>
          <p:nvPr>
            <p:ph type="body" idx="1"/>
          </p:nvPr>
        </p:nvSpPr>
        <p:spPr/>
        <p:txBody>
          <a:bodyPr/>
          <a:p>
            <a:pPr marL="114300" indent="0">
              <a:buNone/>
            </a:pPr>
            <a:endParaRPr lang="en-US"/>
          </a:p>
        </p:txBody>
      </p:sp>
      <p:pic>
        <p:nvPicPr>
          <p:cNvPr id="8" name="Picture 7" descr="finalresult"/>
          <p:cNvPicPr>
            <a:picLocks noChangeAspect="1"/>
          </p:cNvPicPr>
          <p:nvPr/>
        </p:nvPicPr>
        <p:blipFill>
          <a:blip r:embed="rId1"/>
          <a:stretch>
            <a:fillRect/>
          </a:stretch>
        </p:blipFill>
        <p:spPr>
          <a:xfrm>
            <a:off x="485775" y="1090930"/>
            <a:ext cx="6705600" cy="296227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endParaRPr lang="en-US"/>
          </a:p>
        </p:txBody>
      </p:sp>
      <p:sp>
        <p:nvSpPr>
          <p:cNvPr id="3" name="Text Placeholder 2"/>
          <p:cNvSpPr/>
          <p:nvPr>
            <p:ph type="body" idx="1"/>
          </p:nvPr>
        </p:nvSpPr>
        <p:spPr/>
        <p:txBody>
          <a:bodyPr/>
          <a:p>
            <a:r>
              <a:rPr lang="en-US" sz="1400">
                <a:solidFill>
                  <a:schemeClr val="bg1"/>
                </a:solidFill>
              </a:rPr>
              <a:t>By using proper features from dataset and model hyperparameters I achieved RMSPE score around </a:t>
            </a:r>
            <a:endParaRPr lang="en-US" sz="1400">
              <a:solidFill>
                <a:schemeClr val="bg1"/>
              </a:solidFill>
            </a:endParaRPr>
          </a:p>
          <a:p>
            <a:r>
              <a:rPr lang="en-US" sz="1400">
                <a:solidFill>
                  <a:schemeClr val="bg1"/>
                </a:solidFill>
              </a:rPr>
              <a:t>0.11</a:t>
            </a:r>
            <a:r>
              <a:rPr lang="en-IN" altLang="en-US" sz="1400">
                <a:solidFill>
                  <a:schemeClr val="bg1"/>
                </a:solidFill>
              </a:rPr>
              <a:t>5</a:t>
            </a:r>
            <a:r>
              <a:rPr lang="en-US" sz="1400">
                <a:solidFill>
                  <a:schemeClr val="bg1"/>
                </a:solidFill>
              </a:rPr>
              <a:t> which can be in top 10% result got using random forest on this challenge. From table 1, we can </a:t>
            </a:r>
            <a:endParaRPr lang="en-US" sz="1400">
              <a:solidFill>
                <a:schemeClr val="bg1"/>
              </a:solidFill>
            </a:endParaRPr>
          </a:p>
          <a:p>
            <a:r>
              <a:rPr lang="en-US" sz="1400">
                <a:solidFill>
                  <a:schemeClr val="bg1"/>
                </a:solidFill>
              </a:rPr>
              <a:t>also look out for performance of decision tree regression which is far better than baseline linear regression </a:t>
            </a:r>
            <a:endParaRPr lang="en-US" sz="1400">
              <a:solidFill>
                <a:schemeClr val="bg1"/>
              </a:solidFill>
            </a:endParaRPr>
          </a:p>
          <a:p>
            <a:r>
              <a:rPr lang="en-US" sz="1400">
                <a:solidFill>
                  <a:schemeClr val="bg1"/>
                </a:solidFill>
              </a:rPr>
              <a:t>model.</a:t>
            </a:r>
            <a:endParaRPr lang="en-US" sz="1400">
              <a:solidFill>
                <a:schemeClr val="bg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IN" altLang="en-US"/>
              <a:t>conclusion</a:t>
            </a:r>
            <a:br>
              <a:rPr lang="en-IN" altLang="en-US"/>
            </a:br>
            <a:endParaRPr lang="en-IN" altLang="en-US"/>
          </a:p>
        </p:txBody>
      </p:sp>
      <p:sp>
        <p:nvSpPr>
          <p:cNvPr id="3" name="Text Placeholder 2"/>
          <p:cNvSpPr/>
          <p:nvPr>
            <p:ph type="body" idx="1"/>
          </p:nvPr>
        </p:nvSpPr>
        <p:spPr/>
        <p:txBody>
          <a:bodyPr/>
          <a:p>
            <a:pPr marL="114300" indent="0">
              <a:buNone/>
            </a:pPr>
            <a:endParaRPr lang="en-US" sz="1000">
              <a:solidFill>
                <a:schemeClr val="bg1"/>
              </a:solidFill>
            </a:endParaRPr>
          </a:p>
          <a:p>
            <a:pPr marL="114300" indent="0">
              <a:buNone/>
            </a:pPr>
            <a:r>
              <a:rPr lang="en-US" sz="1000">
                <a:solidFill>
                  <a:schemeClr val="bg1"/>
                </a:solidFill>
              </a:rPr>
              <a:t>From results we not observed much of seasonality even small increase of sales in December. But which </a:t>
            </a:r>
            <a:endParaRPr lang="en-US" sz="1000">
              <a:solidFill>
                <a:schemeClr val="bg1"/>
              </a:solidFill>
            </a:endParaRPr>
          </a:p>
          <a:p>
            <a:pPr marL="114300" indent="0">
              <a:buNone/>
            </a:pPr>
            <a:r>
              <a:rPr lang="en-US" sz="1000">
                <a:solidFill>
                  <a:schemeClr val="bg1"/>
                </a:solidFill>
              </a:rPr>
              <a:t>can also be valid considering fact that these are drug stores. So will not be much affected by festival </a:t>
            </a:r>
            <a:endParaRPr lang="en-US" sz="1000">
              <a:solidFill>
                <a:schemeClr val="bg1"/>
              </a:solidFill>
            </a:endParaRPr>
          </a:p>
          <a:p>
            <a:pPr marL="114300" indent="0">
              <a:buNone/>
            </a:pPr>
            <a:r>
              <a:rPr lang="en-US" sz="1000">
                <a:solidFill>
                  <a:schemeClr val="bg1"/>
                </a:solidFill>
              </a:rPr>
              <a:t>season. But it is </a:t>
            </a:r>
            <a:r>
              <a:rPr lang="en-US" sz="1000" b="1">
                <a:solidFill>
                  <a:schemeClr val="bg1"/>
                </a:solidFill>
              </a:rPr>
              <a:t>observed that AvgSales for Rossmann stores are increasing year by year from 2013-2015. </a:t>
            </a:r>
            <a:endParaRPr lang="en-US" sz="1000">
              <a:solidFill>
                <a:schemeClr val="bg1"/>
              </a:solidFill>
            </a:endParaRPr>
          </a:p>
          <a:p>
            <a:pPr marL="114300" indent="0">
              <a:buNone/>
            </a:pPr>
            <a:r>
              <a:rPr lang="en-US" sz="1000">
                <a:solidFill>
                  <a:schemeClr val="bg1"/>
                </a:solidFill>
              </a:rPr>
              <a:t>So as a company it is doing well so AvgSales show growth of</a:t>
            </a:r>
            <a:r>
              <a:rPr lang="en-US" sz="1000" b="1">
                <a:solidFill>
                  <a:schemeClr val="bg1"/>
                </a:solidFill>
              </a:rPr>
              <a:t> 3-5% each year</a:t>
            </a:r>
            <a:r>
              <a:rPr lang="en-US" sz="1000">
                <a:solidFill>
                  <a:schemeClr val="bg1"/>
                </a:solidFill>
              </a:rPr>
              <a:t>. This is important in </a:t>
            </a:r>
            <a:endParaRPr lang="en-US" sz="1000">
              <a:solidFill>
                <a:schemeClr val="bg1"/>
              </a:solidFill>
            </a:endParaRPr>
          </a:p>
          <a:p>
            <a:pPr marL="114300" indent="0">
              <a:buNone/>
            </a:pPr>
            <a:r>
              <a:rPr lang="en-US" sz="1000">
                <a:solidFill>
                  <a:schemeClr val="bg1"/>
                </a:solidFill>
              </a:rPr>
              <a:t>predicting future sales. </a:t>
            </a:r>
            <a:endParaRPr lang="en-US" sz="1000">
              <a:solidFill>
                <a:schemeClr val="bg1"/>
              </a:solidFill>
            </a:endParaRPr>
          </a:p>
          <a:p>
            <a:pPr marL="114300" indent="0">
              <a:buNone/>
            </a:pPr>
            <a:endParaRPr lang="en-US" sz="1000">
              <a:solidFill>
                <a:schemeClr val="bg1"/>
              </a:solidFill>
            </a:endParaRPr>
          </a:p>
          <a:p>
            <a:pPr marL="114300" indent="0">
              <a:buNone/>
            </a:pPr>
            <a:r>
              <a:rPr lang="en-US" sz="1000">
                <a:solidFill>
                  <a:schemeClr val="bg1"/>
                </a:solidFill>
              </a:rPr>
              <a:t>While performing experiment addition and removal of features such as StoreType, Assortment, Month </a:t>
            </a:r>
            <a:endParaRPr lang="en-US" sz="1000">
              <a:solidFill>
                <a:schemeClr val="bg1"/>
              </a:solidFill>
            </a:endParaRPr>
          </a:p>
          <a:p>
            <a:pPr marL="114300" indent="0">
              <a:buNone/>
            </a:pPr>
            <a:r>
              <a:rPr lang="en-US" sz="1000">
                <a:solidFill>
                  <a:schemeClr val="bg1"/>
                </a:solidFill>
              </a:rPr>
              <a:t>and Year in training data to models not shown much impact on results. Changes in RMSPE score very </a:t>
            </a:r>
            <a:endParaRPr lang="en-US" sz="1000">
              <a:solidFill>
                <a:schemeClr val="bg1"/>
              </a:solidFill>
            </a:endParaRPr>
          </a:p>
          <a:p>
            <a:pPr marL="114300" indent="0">
              <a:buNone/>
            </a:pPr>
            <a:r>
              <a:rPr lang="en-US" sz="1000">
                <a:solidFill>
                  <a:schemeClr val="bg1"/>
                </a:solidFill>
              </a:rPr>
              <a:t>less in each scenario and even not consistent. So we can say that that these features are not impacting </a:t>
            </a:r>
            <a:endParaRPr lang="en-US" sz="1000">
              <a:solidFill>
                <a:schemeClr val="bg1"/>
              </a:solidFill>
            </a:endParaRPr>
          </a:p>
          <a:p>
            <a:pPr marL="114300" indent="0">
              <a:buNone/>
            </a:pPr>
            <a:r>
              <a:rPr lang="en-US" sz="1000">
                <a:solidFill>
                  <a:schemeClr val="bg1"/>
                </a:solidFill>
              </a:rPr>
              <a:t>sales that much. </a:t>
            </a:r>
            <a:endParaRPr lang="en-US" sz="1000">
              <a:solidFill>
                <a:schemeClr val="bg1"/>
              </a:solidFill>
            </a:endParaRPr>
          </a:p>
          <a:p>
            <a:pPr marL="114300" indent="0">
              <a:buNone/>
            </a:pPr>
            <a:endParaRPr lang="en-US" sz="1000">
              <a:solidFill>
                <a:schemeClr val="bg1"/>
              </a:solidFill>
            </a:endParaRPr>
          </a:p>
          <a:p>
            <a:pPr marL="114300" indent="0">
              <a:buNone/>
            </a:pPr>
            <a:r>
              <a:rPr lang="en-US" sz="1000">
                <a:solidFill>
                  <a:schemeClr val="bg1"/>
                </a:solidFill>
              </a:rPr>
              <a:t>In conclusion this is very interesting Data Science problem to solve where feature selection is important </a:t>
            </a:r>
            <a:endParaRPr lang="en-US" sz="1000">
              <a:solidFill>
                <a:schemeClr val="bg1"/>
              </a:solidFill>
            </a:endParaRPr>
          </a:p>
          <a:p>
            <a:pPr marL="114300" indent="0">
              <a:buNone/>
            </a:pPr>
            <a:r>
              <a:rPr lang="en-US" sz="1000">
                <a:solidFill>
                  <a:schemeClr val="bg1"/>
                </a:solidFill>
              </a:rPr>
              <a:t>part of prediction accurately. I was able to successfully forecast daily sales for these stores using Linear </a:t>
            </a:r>
            <a:endParaRPr lang="en-US" sz="1000">
              <a:solidFill>
                <a:schemeClr val="bg1"/>
              </a:solidFill>
            </a:endParaRPr>
          </a:p>
          <a:p>
            <a:pPr marL="114300" indent="0">
              <a:buNone/>
            </a:pPr>
            <a:r>
              <a:rPr lang="en-US" sz="1000">
                <a:solidFill>
                  <a:schemeClr val="bg1"/>
                </a:solidFill>
              </a:rPr>
              <a:t>Regression, Decision Tree Regression and Random Forest Regression models. I also analyzed trends and </a:t>
            </a:r>
            <a:endParaRPr lang="en-US" sz="1000">
              <a:solidFill>
                <a:schemeClr val="bg1"/>
              </a:solidFill>
            </a:endParaRPr>
          </a:p>
          <a:p>
            <a:pPr marL="114300" indent="0">
              <a:buNone/>
            </a:pPr>
            <a:r>
              <a:rPr lang="en-US" sz="1000">
                <a:solidFill>
                  <a:schemeClr val="bg1"/>
                </a:solidFill>
              </a:rPr>
              <a:t>useful insights from results which can be prove to be important for Rossmann. In future I can work on </a:t>
            </a:r>
            <a:endParaRPr lang="en-US" sz="1000">
              <a:solidFill>
                <a:schemeClr val="bg1"/>
              </a:solidFill>
            </a:endParaRPr>
          </a:p>
          <a:p>
            <a:pPr marL="114300" indent="0">
              <a:buNone/>
            </a:pPr>
            <a:r>
              <a:rPr lang="en-US" sz="1000">
                <a:solidFill>
                  <a:schemeClr val="bg1"/>
                </a:solidFill>
              </a:rPr>
              <a:t>other regression methods such as gradient boosting to improve results further. Also there is scope to add </a:t>
            </a:r>
            <a:endParaRPr lang="en-US" sz="1000">
              <a:solidFill>
                <a:schemeClr val="bg1"/>
              </a:solidFill>
            </a:endParaRPr>
          </a:p>
          <a:p>
            <a:pPr marL="114300" indent="0">
              <a:buNone/>
            </a:pPr>
            <a:r>
              <a:rPr lang="en-US" sz="1000">
                <a:solidFill>
                  <a:schemeClr val="bg1"/>
                </a:solidFill>
              </a:rPr>
              <a:t>external real world features about these stores to predict future sales more accurately.</a:t>
            </a:r>
            <a:endParaRPr lang="en-US" sz="100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b="1">
                <a:solidFill>
                  <a:schemeClr val="lt1"/>
                </a:solidFill>
                <a:latin typeface="Montserrat" panose="00000500000000000000"/>
                <a:ea typeface="Montserrat" panose="00000500000000000000"/>
                <a:cs typeface="Montserrat" panose="00000500000000000000"/>
                <a:sym typeface="Montserrat" panose="00000500000000000000"/>
              </a:rPr>
              <a:t>Business Understanding</a:t>
            </a:r>
            <a:endParaRPr lang="en-US"/>
          </a:p>
        </p:txBody>
      </p:sp>
      <p:sp>
        <p:nvSpPr>
          <p:cNvPr id="3" name="Text Placeholder 2"/>
          <p:cNvSpPr/>
          <p:nvPr>
            <p:ph type="body" idx="1"/>
          </p:nvPr>
        </p:nvSpPr>
        <p:spPr/>
        <p:txBody>
          <a:bodyPr/>
          <a:p>
            <a:r>
              <a:rPr lang="en-US">
                <a:solidFill>
                  <a:schemeClr val="bg1"/>
                </a:solidFill>
              </a:rPr>
              <a:t>Rossmann operates over 3,000 drug stores in 7 European countries. Currently, Rossmann store managers are tasked with predicting their daily sales for up to six weeks in advance. Store sales are influenced by many factors, including promotions, competition, school and state holidays, seasonality, and locality. With thousands of individual managers predicting sales based on their unique circumstances, the accuracy of results can be quite varied.</a:t>
            </a:r>
            <a:endParaRPr lang="en-US">
              <a:solidFill>
                <a:schemeClr val="bg1"/>
              </a:solidFill>
            </a:endParaRPr>
          </a:p>
          <a:p>
            <a:r>
              <a:rPr lang="en-US">
                <a:solidFill>
                  <a:schemeClr val="bg1"/>
                </a:solidFill>
              </a:rPr>
              <a:t>You are provided with historical sales data for 1,115 Rossmann stores. The task is to forecast the "Sales" column for the test set. Note that some stores in the dataset were temporarily closed for refurbishment</a:t>
            </a:r>
            <a:endParaRPr lang="en-US">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endParaRPr lang="en-US"/>
          </a:p>
        </p:txBody>
      </p:sp>
      <p:sp>
        <p:nvSpPr>
          <p:cNvPr id="3" name="Text Placeholder 2"/>
          <p:cNvSpPr/>
          <p:nvPr>
            <p:ph type="body" idx="1"/>
          </p:nvPr>
        </p:nvSpPr>
        <p:spPr/>
        <p:txBody>
          <a:bodyPr/>
          <a:p>
            <a:pPr marL="114300" indent="0">
              <a:buNone/>
            </a:pPr>
            <a:r>
              <a:rPr lang="en-IN" altLang="en-US" sz="1400">
                <a:solidFill>
                  <a:schemeClr val="bg1"/>
                </a:solidFill>
                <a:sym typeface="+mn-ea"/>
              </a:rPr>
              <a:t>Evaluation Criteria:</a:t>
            </a:r>
            <a:endParaRPr lang="en-IN" altLang="en-US" sz="1400">
              <a:solidFill>
                <a:schemeClr val="bg1"/>
              </a:solidFill>
            </a:endParaRPr>
          </a:p>
          <a:p>
            <a:pPr marL="114300" indent="0">
              <a:buNone/>
            </a:pPr>
            <a:r>
              <a:rPr lang="en-IN" altLang="en-US" sz="1200">
                <a:solidFill>
                  <a:schemeClr val="bg1"/>
                </a:solidFill>
                <a:sym typeface="+mn-ea"/>
              </a:rPr>
              <a:t>Submissions are evaluated on the Root Mean Square Percentage Error(</a:t>
            </a:r>
            <a:r>
              <a:rPr lang="en-IN" altLang="en-US" sz="1200" b="1">
                <a:solidFill>
                  <a:schemeClr val="bg1"/>
                </a:solidFill>
                <a:sym typeface="+mn-ea"/>
              </a:rPr>
              <a:t>RMSPE</a:t>
            </a:r>
            <a:r>
              <a:rPr lang="en-IN" altLang="en-US" sz="1200">
                <a:solidFill>
                  <a:schemeClr val="bg1"/>
                </a:solidFill>
                <a:sym typeface="+mn-ea"/>
              </a:rPr>
              <a:t>). Lower the score </a:t>
            </a:r>
            <a:endParaRPr lang="en-IN" altLang="en-US" sz="1200">
              <a:solidFill>
                <a:schemeClr val="bg1"/>
              </a:solidFill>
            </a:endParaRPr>
          </a:p>
          <a:p>
            <a:pPr marL="114300" indent="0">
              <a:buNone/>
            </a:pPr>
            <a:r>
              <a:rPr lang="en-IN" altLang="en-US" sz="1200">
                <a:solidFill>
                  <a:schemeClr val="bg1"/>
                </a:solidFill>
                <a:sym typeface="+mn-ea"/>
              </a:rPr>
              <a:t>better will be the prediction.</a:t>
            </a:r>
            <a:endParaRPr lang="en-IN" altLang="en-US" sz="1200">
              <a:solidFill>
                <a:schemeClr val="bg1"/>
              </a:solidFill>
              <a:sym typeface="+mn-ea"/>
            </a:endParaRPr>
          </a:p>
          <a:p>
            <a:pPr marL="114300" indent="0">
              <a:buNone/>
            </a:pPr>
            <a:endParaRPr lang="en-IN" altLang="en-US" sz="1200">
              <a:solidFill>
                <a:schemeClr val="bg1"/>
              </a:solidFill>
            </a:endParaRPr>
          </a:p>
          <a:p>
            <a:pPr marL="114300" indent="0">
              <a:buNone/>
            </a:pPr>
            <a:endParaRPr lang="en-IN" altLang="en-US" sz="1200">
              <a:solidFill>
                <a:schemeClr val="bg1"/>
              </a:solidFill>
            </a:endParaRPr>
          </a:p>
          <a:p>
            <a:pPr marL="114300" indent="0">
              <a:buNone/>
            </a:pPr>
            <a:endParaRPr lang="en-IN" altLang="en-US">
              <a:solidFill>
                <a:schemeClr val="bg1"/>
              </a:solidFill>
            </a:endParaRPr>
          </a:p>
          <a:p>
            <a:endParaRPr lang="en-US"/>
          </a:p>
          <a:p>
            <a:endParaRPr lang="en-US"/>
          </a:p>
          <a:p>
            <a:pPr marL="114300" indent="0">
              <a:buNone/>
            </a:pPr>
            <a:r>
              <a:rPr lang="en-US" sz="1400">
                <a:solidFill>
                  <a:schemeClr val="bg1"/>
                </a:solidFill>
              </a:rPr>
              <a:t>where yi</a:t>
            </a:r>
            <a:r>
              <a:rPr lang="en-IN" altLang="en-US" sz="1400">
                <a:solidFill>
                  <a:schemeClr val="bg1"/>
                </a:solidFill>
              </a:rPr>
              <a:t> </a:t>
            </a:r>
            <a:r>
              <a:rPr lang="en-US" sz="1400">
                <a:solidFill>
                  <a:schemeClr val="bg1"/>
                </a:solidFill>
              </a:rPr>
              <a:t>denotes the sales of a single store on a single day and yi</a:t>
            </a:r>
            <a:r>
              <a:rPr lang="en-IN" altLang="en-US" sz="1400">
                <a:solidFill>
                  <a:schemeClr val="bg1"/>
                </a:solidFill>
              </a:rPr>
              <a:t>_</a:t>
            </a:r>
            <a:r>
              <a:rPr lang="en-US" sz="1400">
                <a:solidFill>
                  <a:schemeClr val="bg1"/>
                </a:solidFill>
              </a:rPr>
              <a:t>hat denotes the corresponding prediction. Anyday and store with 0 sales is ignored in scoring</a:t>
            </a:r>
            <a:r>
              <a:rPr lang="en-US">
                <a:solidFill>
                  <a:schemeClr val="bg1"/>
                </a:solidFill>
              </a:rPr>
              <a:t>.</a:t>
            </a:r>
            <a:endParaRPr lang="en-US">
              <a:solidFill>
                <a:schemeClr val="bg1"/>
              </a:solidFill>
            </a:endParaRPr>
          </a:p>
        </p:txBody>
      </p:sp>
      <p:pic>
        <p:nvPicPr>
          <p:cNvPr id="4" name="Picture 3" descr="rmse"/>
          <p:cNvPicPr>
            <a:picLocks noChangeAspect="1"/>
          </p:cNvPicPr>
          <p:nvPr/>
        </p:nvPicPr>
        <p:blipFill>
          <a:blip r:embed="rId1"/>
          <a:stretch>
            <a:fillRect/>
          </a:stretch>
        </p:blipFill>
        <p:spPr>
          <a:xfrm>
            <a:off x="2533015" y="2219325"/>
            <a:ext cx="2515235" cy="7048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endParaRPr lang="en-US"/>
          </a:p>
        </p:txBody>
      </p:sp>
      <p:sp>
        <p:nvSpPr>
          <p:cNvPr id="3" name="Text Placeholder 2"/>
          <p:cNvSpPr/>
          <p:nvPr>
            <p:ph type="body" idx="1"/>
          </p:nvPr>
        </p:nvSpPr>
        <p:spPr/>
        <p:txBody>
          <a:bodyPr/>
          <a:p>
            <a:endParaRPr lang="en-US">
              <a:solidFill>
                <a:schemeClr val="bg1"/>
              </a:solidFill>
            </a:endParaRPr>
          </a:p>
          <a:p>
            <a:endParaRPr lang="en-US" sz="2000">
              <a:solidFill>
                <a:schemeClr val="bg1"/>
              </a:solidFill>
            </a:endParaRPr>
          </a:p>
          <a:p>
            <a:pPr marL="114300" indent="0">
              <a:buNone/>
            </a:pPr>
            <a:r>
              <a:rPr lang="en-US" sz="2000">
                <a:solidFill>
                  <a:schemeClr val="bg1"/>
                </a:solidFill>
              </a:rPr>
              <a:t>Impact of Solution</a:t>
            </a:r>
            <a:endParaRPr lang="en-US" sz="2000">
              <a:solidFill>
                <a:schemeClr val="bg1"/>
              </a:solidFill>
            </a:endParaRPr>
          </a:p>
          <a:p>
            <a:pPr marL="114300" indent="0">
              <a:buNone/>
            </a:pPr>
            <a:endParaRPr lang="en-US" sz="2000">
              <a:solidFill>
                <a:schemeClr val="bg1"/>
              </a:solidFill>
            </a:endParaRPr>
          </a:p>
          <a:p>
            <a:pPr marL="114300" indent="0">
              <a:buNone/>
            </a:pPr>
            <a:r>
              <a:rPr lang="en-US">
                <a:solidFill>
                  <a:schemeClr val="bg1"/>
                </a:solidFill>
              </a:rPr>
              <a:t>● Better management of staff schedules.</a:t>
            </a:r>
            <a:endParaRPr lang="en-US">
              <a:solidFill>
                <a:schemeClr val="bg1"/>
              </a:solidFill>
            </a:endParaRPr>
          </a:p>
          <a:p>
            <a:pPr marL="114300" indent="0">
              <a:buNone/>
            </a:pPr>
            <a:r>
              <a:rPr lang="en-US">
                <a:solidFill>
                  <a:schemeClr val="bg1"/>
                </a:solidFill>
              </a:rPr>
              <a:t>● Provide enough time to store managers to focus on customers and their teams.</a:t>
            </a:r>
            <a:endParaRPr lang="en-US">
              <a:solidFill>
                <a:schemeClr val="bg1"/>
              </a:solidFill>
            </a:endParaRPr>
          </a:p>
          <a:p>
            <a:pPr marL="114300" indent="0">
              <a:buNone/>
            </a:pPr>
            <a:r>
              <a:rPr lang="en-US">
                <a:solidFill>
                  <a:schemeClr val="bg1"/>
                </a:solidFill>
              </a:rPr>
              <a:t>● Increase efficiency of employees.</a:t>
            </a:r>
            <a:endParaRPr lang="en-US">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pPr algn="ctr"/>
            <a:r>
              <a:rPr lang="en-IN" altLang="en-US"/>
              <a:t>Data Understanding</a:t>
            </a:r>
            <a:endParaRPr lang="en-IN" altLang="en-US"/>
          </a:p>
        </p:txBody>
      </p:sp>
      <p:sp>
        <p:nvSpPr>
          <p:cNvPr id="3" name="Text Placeholder 2"/>
          <p:cNvSpPr/>
          <p:nvPr>
            <p:ph type="body" idx="1"/>
          </p:nvPr>
        </p:nvSpPr>
        <p:spPr/>
        <p:txBody>
          <a:bodyPr/>
          <a:p>
            <a:pPr marL="114300" indent="0" algn="ctr">
              <a:buNone/>
            </a:pPr>
            <a:r>
              <a:rPr lang="en-IN" altLang="en-US">
                <a:solidFill>
                  <a:schemeClr val="bg1"/>
                </a:solidFill>
              </a:rPr>
              <a:t>Client provided dataset in two files</a:t>
            </a:r>
            <a:endParaRPr lang="en-IN" altLang="en-US">
              <a:solidFill>
                <a:schemeClr val="bg1"/>
              </a:solidFill>
            </a:endParaRPr>
          </a:p>
          <a:p>
            <a:pPr marL="114300" indent="0" algn="ctr">
              <a:buNone/>
            </a:pPr>
            <a:r>
              <a:rPr lang="en-IN" altLang="en-US">
                <a:solidFill>
                  <a:schemeClr val="bg1"/>
                </a:solidFill>
              </a:rPr>
              <a:t>1.Rossmann Stores Data.csv - historical data including Sales</a:t>
            </a:r>
            <a:endParaRPr lang="en-IN" altLang="en-US">
              <a:solidFill>
                <a:schemeClr val="bg1"/>
              </a:solidFill>
            </a:endParaRPr>
          </a:p>
          <a:p>
            <a:pPr marL="114300" indent="0" algn="ctr">
              <a:buNone/>
            </a:pPr>
            <a:r>
              <a:rPr lang="en-IN" altLang="en-US">
                <a:solidFill>
                  <a:schemeClr val="bg1"/>
                </a:solidFill>
              </a:rPr>
              <a:t>2.store.csv - supplemental information about the stores</a:t>
            </a:r>
            <a:endParaRPr lang="en-IN" altLang="en-US">
              <a:solidFill>
                <a:schemeClr val="bg1"/>
              </a:solidFill>
            </a:endParaRPr>
          </a:p>
          <a:p>
            <a:pPr marL="114300" indent="0">
              <a:buNone/>
            </a:pPr>
            <a:endParaRPr lang="en-IN" altLang="en-US">
              <a:solidFill>
                <a:schemeClr val="bg1"/>
              </a:solidFill>
            </a:endParaRPr>
          </a:p>
          <a:p>
            <a:pPr marL="114300" indent="0">
              <a:buNone/>
            </a:pPr>
            <a:endParaRPr lang="en-IN" altLang="en-US" sz="1200">
              <a:solidFill>
                <a:schemeClr val="bg1"/>
              </a:solidFill>
            </a:endParaRPr>
          </a:p>
          <a:p>
            <a:pPr marL="114300" indent="0">
              <a:buNone/>
            </a:pPr>
            <a:endParaRPr lang="en-IN" altLang="en-US" sz="1200">
              <a:solidFill>
                <a:schemeClr val="bg1"/>
              </a:solidFill>
            </a:endParaRPr>
          </a:p>
          <a:p>
            <a:pPr marL="114300" indent="0">
              <a:buNone/>
            </a:pPr>
            <a:endParaRPr lang="en-IN" altLang="en-US" sz="1200">
              <a:solidFill>
                <a:schemeClr val="bg1"/>
              </a:solidFill>
            </a:endParaRPr>
          </a:p>
          <a:p>
            <a:pPr marL="114300" indent="0">
              <a:buNone/>
            </a:pPr>
            <a:endParaRPr lang="en-IN" altLang="en-US" sz="120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276860" y="254635"/>
            <a:ext cx="7387590" cy="76200"/>
          </a:xfrm>
        </p:spPr>
        <p:txBody>
          <a:bodyPr/>
          <a:p>
            <a:r>
              <a:rPr lang="en-IN" altLang="en-US" sz="1200"/>
              <a:t>.</a:t>
            </a:r>
            <a:r>
              <a:rPr lang="en-IN" altLang="en-US" sz="1200">
                <a:solidFill>
                  <a:schemeClr val="bg1"/>
                </a:solidFill>
                <a:sym typeface="+mn-ea"/>
              </a:rPr>
              <a:t>Dataset and Features Training data is comprised of two parts. One part is historical daily sales data of each store from </a:t>
            </a:r>
            <a:r>
              <a:rPr lang="en-IN" altLang="en-US" sz="1200" b="1">
                <a:solidFill>
                  <a:schemeClr val="bg1"/>
                </a:solidFill>
                <a:sym typeface="+mn-ea"/>
              </a:rPr>
              <a:t>01/01/2013 to 07/31/2015.</a:t>
            </a:r>
            <a:r>
              <a:rPr lang="en-IN" altLang="en-US" sz="1200">
                <a:solidFill>
                  <a:schemeClr val="bg1"/>
                </a:solidFill>
                <a:sym typeface="+mn-ea"/>
              </a:rPr>
              <a:t> This part of data has about 1 million entries. Data included multiple features that could impact sales. Table 1 describes all the fields in this training data.</a:t>
            </a:r>
            <a:br>
              <a:rPr lang="en-IN" altLang="en-US" sz="1200">
                <a:solidFill>
                  <a:schemeClr val="bg1"/>
                </a:solidFill>
              </a:rPr>
            </a:br>
            <a:br>
              <a:rPr lang="en-IN" altLang="en-US" sz="1200">
                <a:solidFill>
                  <a:schemeClr val="bg1"/>
                </a:solidFill>
              </a:rPr>
            </a:br>
            <a:endParaRPr lang="en-IN" altLang="en-US" sz="1200"/>
          </a:p>
        </p:txBody>
      </p:sp>
      <p:sp>
        <p:nvSpPr>
          <p:cNvPr id="3" name="Text Placeholder 2"/>
          <p:cNvSpPr/>
          <p:nvPr>
            <p:ph type="body" idx="1"/>
          </p:nvPr>
        </p:nvSpPr>
        <p:spPr/>
        <p:txBody>
          <a:bodyPr/>
          <a:p>
            <a:endParaRPr lang="en-US"/>
          </a:p>
        </p:txBody>
      </p:sp>
      <p:pic>
        <p:nvPicPr>
          <p:cNvPr id="4" name="Picture 3" descr="data store data train"/>
          <p:cNvPicPr>
            <a:picLocks noChangeAspect="1"/>
          </p:cNvPicPr>
          <p:nvPr/>
        </p:nvPicPr>
        <p:blipFill>
          <a:blip r:embed="rId1"/>
          <a:stretch>
            <a:fillRect/>
          </a:stretch>
        </p:blipFill>
        <p:spPr>
          <a:xfrm>
            <a:off x="955675" y="1080770"/>
            <a:ext cx="5716270" cy="309626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US" sz="1200">
                <a:solidFill>
                  <a:schemeClr val="bg1"/>
                </a:solidFill>
              </a:rPr>
              <a:t>The second part of training data is supplement store information. It has </a:t>
            </a:r>
            <a:r>
              <a:rPr lang="en-US" sz="1200" b="1">
                <a:solidFill>
                  <a:schemeClr val="bg1"/>
                </a:solidFill>
              </a:rPr>
              <a:t>1115 store info entries</a:t>
            </a:r>
            <a:r>
              <a:rPr lang="en-US" sz="1200">
                <a:solidFill>
                  <a:schemeClr val="bg1"/>
                </a:solidFill>
              </a:rPr>
              <a:t>, which listed the store type, competitor and a different kind promotion info. Table 2 below describes all the field in this file.</a:t>
            </a:r>
            <a:endParaRPr lang="en-US" sz="1200">
              <a:solidFill>
                <a:schemeClr val="bg1"/>
              </a:solidFill>
            </a:endParaRPr>
          </a:p>
        </p:txBody>
      </p:sp>
      <p:sp>
        <p:nvSpPr>
          <p:cNvPr id="3" name="Text Placeholder 2"/>
          <p:cNvSpPr/>
          <p:nvPr>
            <p:ph type="body" idx="1"/>
          </p:nvPr>
        </p:nvSpPr>
        <p:spPr/>
        <p:txBody>
          <a:bodyPr/>
          <a:p>
            <a:endParaRPr lang="en-US"/>
          </a:p>
        </p:txBody>
      </p:sp>
      <p:pic>
        <p:nvPicPr>
          <p:cNvPr id="4" name="Picture 3" descr="store2"/>
          <p:cNvPicPr>
            <a:picLocks noChangeAspect="1"/>
          </p:cNvPicPr>
          <p:nvPr/>
        </p:nvPicPr>
        <p:blipFill>
          <a:blip r:embed="rId1"/>
          <a:stretch>
            <a:fillRect/>
          </a:stretch>
        </p:blipFill>
        <p:spPr>
          <a:xfrm>
            <a:off x="1562735" y="1017905"/>
            <a:ext cx="5114290" cy="341693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endParaRPr lang="en-US"/>
          </a:p>
        </p:txBody>
      </p:sp>
      <p:sp>
        <p:nvSpPr>
          <p:cNvPr id="3" name="Text Placeholder 2"/>
          <p:cNvSpPr/>
          <p:nvPr>
            <p:ph type="body" idx="1"/>
          </p:nvPr>
        </p:nvSpPr>
        <p:spPr/>
        <p:txBody>
          <a:bodyPr/>
          <a:p>
            <a:pPr marL="1968500" lvl="4" indent="0">
              <a:buNone/>
            </a:pPr>
            <a:r>
              <a:rPr lang="en-US">
                <a:solidFill>
                  <a:schemeClr val="bg1"/>
                </a:solidFill>
              </a:rPr>
              <a:t>                   Data preprocessing-missing values</a:t>
            </a:r>
            <a:endParaRPr lang="en-US">
              <a:solidFill>
                <a:schemeClr val="bg1"/>
              </a:solidFill>
            </a:endParaRPr>
          </a:p>
        </p:txBody>
      </p:sp>
      <p:pic>
        <p:nvPicPr>
          <p:cNvPr id="4" name="Picture 3" descr="MIssing values"/>
          <p:cNvPicPr>
            <a:picLocks noChangeAspect="1"/>
          </p:cNvPicPr>
          <p:nvPr/>
        </p:nvPicPr>
        <p:blipFill>
          <a:blip r:embed="rId1"/>
          <a:stretch>
            <a:fillRect/>
          </a:stretch>
        </p:blipFill>
        <p:spPr>
          <a:xfrm>
            <a:off x="3162300" y="1711960"/>
            <a:ext cx="2352675" cy="3020695"/>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8570</Words>
  <Application>WPS Presentation</Application>
  <PresentationFormat/>
  <Paragraphs>192</Paragraphs>
  <Slides>29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29</vt:i4>
      </vt:variant>
    </vt:vector>
  </HeadingPairs>
  <TitlesOfParts>
    <vt:vector size="37" baseType="lpstr">
      <vt:lpstr>Arial</vt:lpstr>
      <vt:lpstr>SimSun</vt:lpstr>
      <vt:lpstr>Wingdings</vt:lpstr>
      <vt:lpstr>Arial</vt:lpstr>
      <vt:lpstr>Montserrat</vt:lpstr>
      <vt:lpstr>Microsoft YaHei</vt:lpstr>
      <vt:lpstr>Arial Unicode MS</vt:lpstr>
      <vt:lpstr>Simple Light</vt:lpstr>
      <vt:lpstr>By  Akash A Desai</vt:lpstr>
      <vt:lpstr>Sales Prediction of Rossmann Stores   1.Business Understanding  2.Data Understanding   3.Data cleaning  4.Data analysis (EDA)  5.Data preparation  6.Feature Engineering  7.Model Building  8.Evaluation of model  9.Challenges  10.Conclusion</vt:lpstr>
      <vt:lpstr>Business Understanding</vt:lpstr>
      <vt:lpstr>PowerPoint 演示文稿</vt:lpstr>
      <vt:lpstr>PowerPoint 演示文稿</vt:lpstr>
      <vt:lpstr>Data Understanding</vt:lpstr>
      <vt:lpstr>.Dataset and Features Training data is comprised of two parts. One part is historical daily sales data of each store from 01/01/2013 to 07/31/2015. This part of data has about 1 million entries. Data included multiple features that could impact sales. Table 1 describes all the fields in this training data.  </vt:lpstr>
      <vt:lpstr>The second part of training data is supplement store information. It has 1115 store info entries, which listed the store type, competitor and a different kind promotion info. Table 2 below describes all the field in this file.</vt:lpstr>
      <vt:lpstr>PowerPoint 演示文稿</vt:lpstr>
      <vt:lpstr>Data Preprocessing  </vt:lpstr>
      <vt:lpstr>Addition of features:  </vt:lpstr>
      <vt:lpstr>EDA</vt:lpstr>
      <vt:lpstr>PowerPoint 演示文稿</vt:lpstr>
      <vt:lpstr>PowerPoint 演示文稿</vt:lpstr>
      <vt:lpstr>Customer Vs Sales of Different Days of the Week -     As no of customer increses ,sales also incresing</vt:lpstr>
      <vt:lpstr>School Holiday Vs Sales  School Holidays doesnt have much impact on sales at the store</vt:lpstr>
      <vt:lpstr>Effect of Promo Code on Sales - We know by intution that promo code should have an effect on sales.We can confirm from the above plot that promo code did have an affect on the sales.</vt:lpstr>
      <vt:lpstr>Competition Distance Vs Average Sales </vt:lpstr>
      <vt:lpstr>PowerPoint 演示文稿</vt:lpstr>
      <vt:lpstr>PowerPoint 演示文稿</vt:lpstr>
      <vt:lpstr>PowerPoint 演示文稿</vt:lpstr>
      <vt:lpstr>Feature selection </vt:lpstr>
      <vt:lpstr>PowerPoint 演示文稿</vt:lpstr>
      <vt:lpstr>PowerPoint 演示文稿</vt:lpstr>
      <vt:lpstr>. </vt:lpstr>
      <vt:lpstr>Model selection</vt:lpstr>
      <vt:lpstr>Result </vt:lpstr>
      <vt:lpstr>PowerPoint 演示文稿</vt:lpstr>
      <vt:lpstr>conclusion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Sales Prediction of Rossmann Stores       By  Akash A Desai</dc:title>
  <dc:creator/>
  <cp:lastModifiedBy>Akash Desai</cp:lastModifiedBy>
  <cp:revision>5</cp:revision>
  <dcterms:created xsi:type="dcterms:W3CDTF">2021-02-16T08:53:00Z</dcterms:created>
  <dcterms:modified xsi:type="dcterms:W3CDTF">2021-02-17T09:05:19Z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1033-11.2.0.9984</vt:lpwstr>
  </property>
</Properties>
</file>