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jBZ2ZvEvWcdHFmlrJcpqJXC5Uq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41871A-DF61-4FC6-A8BE-9066088C798B}">
  <a:tblStyle styleId="{E141871A-DF61-4FC6-A8BE-9066088C798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337387" y="2717897"/>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Calibri"/>
              <a:buNone/>
            </a:pPr>
            <a:r>
              <a:rPr b="1" lang="en-US">
                <a:solidFill>
                  <a:srgbClr val="FF0000"/>
                </a:solidFill>
              </a:rPr>
              <a:t>LINEAR MODEL FOR CLASSIFICATION</a:t>
            </a:r>
            <a:br>
              <a:rPr b="1" lang="en-US">
                <a:solidFill>
                  <a:srgbClr val="FF0000"/>
                </a:solidFill>
              </a:rPr>
            </a:br>
            <a:r>
              <a:rPr b="1" lang="en-US">
                <a:solidFill>
                  <a:srgbClr val="FF0000"/>
                </a:solidFill>
              </a:rPr>
              <a:t>&amp;</a:t>
            </a:r>
            <a:br>
              <a:rPr b="1" lang="en-US">
                <a:solidFill>
                  <a:srgbClr val="FF0000"/>
                </a:solidFill>
              </a:rPr>
            </a:br>
            <a:r>
              <a:rPr b="1" lang="en-US">
                <a:solidFill>
                  <a:srgbClr val="FF0000"/>
                </a:solidFill>
              </a:rPr>
              <a:t>BIAS AND VARIANCE</a:t>
            </a:r>
            <a:br>
              <a:rPr b="1" lang="en-US">
                <a:solidFill>
                  <a:srgbClr val="FF0000"/>
                </a:solidFill>
              </a:rPr>
            </a:br>
            <a:br>
              <a:rPr b="1" lang="en-US">
                <a:solidFill>
                  <a:srgbClr val="FF0000"/>
                </a:solidFill>
              </a:rPr>
            </a:br>
            <a:endParaRPr b="1">
              <a:solidFill>
                <a:srgbClr val="FF0000"/>
              </a:solidFill>
            </a:endParaRPr>
          </a:p>
        </p:txBody>
      </p:sp>
      <p:sp>
        <p:nvSpPr>
          <p:cNvPr id="89" name="Google Shape;89;p1"/>
          <p:cNvSpPr txBox="1"/>
          <p:nvPr>
            <p:ph idx="1" type="subTitle"/>
          </p:nvPr>
        </p:nvSpPr>
        <p:spPr>
          <a:xfrm>
            <a:off x="6391468" y="4478694"/>
            <a:ext cx="5150499" cy="154888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rgbClr val="7030A0"/>
              </a:buClr>
              <a:buSzPct val="100000"/>
              <a:buNone/>
            </a:pPr>
            <a:r>
              <a:rPr b="1" lang="en-US">
                <a:solidFill>
                  <a:srgbClr val="7030A0"/>
                </a:solidFill>
              </a:rPr>
              <a:t>Presented by </a:t>
            </a:r>
            <a:endParaRPr/>
          </a:p>
          <a:p>
            <a:pPr indent="0" lvl="0" marL="0" rtl="0" algn="ctr">
              <a:lnSpc>
                <a:spcPct val="90000"/>
              </a:lnSpc>
              <a:spcBef>
                <a:spcPts val="1000"/>
              </a:spcBef>
              <a:spcAft>
                <a:spcPts val="0"/>
              </a:spcAft>
              <a:buClr>
                <a:srgbClr val="7030A0"/>
              </a:buClr>
              <a:buSzPct val="100000"/>
              <a:buNone/>
            </a:pPr>
            <a:r>
              <a:rPr b="1" lang="en-US">
                <a:solidFill>
                  <a:srgbClr val="7030A0"/>
                </a:solidFill>
              </a:rPr>
              <a:t>Anisha.C.D</a:t>
            </a:r>
            <a:endParaRPr/>
          </a:p>
          <a:p>
            <a:pPr indent="0" lvl="0" marL="0" rtl="0" algn="ctr">
              <a:lnSpc>
                <a:spcPct val="90000"/>
              </a:lnSpc>
              <a:spcBef>
                <a:spcPts val="1000"/>
              </a:spcBef>
              <a:spcAft>
                <a:spcPts val="0"/>
              </a:spcAft>
              <a:buClr>
                <a:srgbClr val="7030A0"/>
              </a:buClr>
              <a:buSzPct val="100000"/>
              <a:buNone/>
            </a:pPr>
            <a:r>
              <a:rPr b="1" lang="en-US">
                <a:solidFill>
                  <a:srgbClr val="7030A0"/>
                </a:solidFill>
              </a:rPr>
              <a:t>Assistant Professor </a:t>
            </a:r>
            <a:endParaRPr/>
          </a:p>
          <a:p>
            <a:pPr indent="0" lvl="0" marL="0" rtl="0" algn="ctr">
              <a:lnSpc>
                <a:spcPct val="90000"/>
              </a:lnSpc>
              <a:spcBef>
                <a:spcPts val="1000"/>
              </a:spcBef>
              <a:spcAft>
                <a:spcPts val="0"/>
              </a:spcAft>
              <a:buClr>
                <a:srgbClr val="7030A0"/>
              </a:buClr>
              <a:buSzPct val="100000"/>
              <a:buNone/>
            </a:pPr>
            <a:r>
              <a:rPr b="1" lang="en-US">
                <a:solidFill>
                  <a:srgbClr val="7030A0"/>
                </a:solidFill>
              </a:rPr>
              <a:t>PSGCT</a:t>
            </a:r>
            <a:endParaRPr b="1">
              <a:solidFill>
                <a:srgbClr val="7030A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a:solidFill>
                  <a:srgbClr val="FF0000"/>
                </a:solidFill>
              </a:rPr>
              <a:t>Generative and Discriminative Classifiers</a:t>
            </a:r>
            <a:endParaRPr/>
          </a:p>
        </p:txBody>
      </p:sp>
      <p:sp>
        <p:nvSpPr>
          <p:cNvPr id="96" name="Google Shape;96;p2"/>
          <p:cNvSpPr txBox="1"/>
          <p:nvPr>
            <p:ph idx="1" type="body"/>
          </p:nvPr>
        </p:nvSpPr>
        <p:spPr>
          <a:xfrm>
            <a:off x="9144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most important difference between </a:t>
            </a:r>
            <a:r>
              <a:rPr b="1" lang="en-US">
                <a:solidFill>
                  <a:srgbClr val="FF0000"/>
                </a:solidFill>
              </a:rPr>
              <a:t>naive Bayes and logistic regression</a:t>
            </a:r>
            <a:r>
              <a:rPr lang="en-US"/>
              <a:t> is that </a:t>
            </a:r>
            <a:r>
              <a:rPr b="1" lang="en-US"/>
              <a:t>logistic regression is a discriminative classifier </a:t>
            </a:r>
            <a:r>
              <a:rPr lang="en-US"/>
              <a:t>while </a:t>
            </a:r>
            <a:r>
              <a:rPr b="1" lang="en-US">
                <a:solidFill>
                  <a:srgbClr val="7030A0"/>
                </a:solidFill>
              </a:rPr>
              <a:t>naive Bayes is a generative classifier.</a:t>
            </a:r>
            <a:endParaRPr/>
          </a:p>
          <a:p>
            <a:pPr indent="-50800" lvl="0" marL="228600" rtl="0" algn="just">
              <a:lnSpc>
                <a:spcPct val="90000"/>
              </a:lnSpc>
              <a:spcBef>
                <a:spcPts val="1000"/>
              </a:spcBef>
              <a:spcAft>
                <a:spcPts val="0"/>
              </a:spcAft>
              <a:buClr>
                <a:schemeClr val="dk1"/>
              </a:buClr>
              <a:buSzPts val="2800"/>
              <a:buNone/>
            </a:pPr>
            <a:r>
              <a:t/>
            </a:r>
            <a:endParaRPr b="1">
              <a:solidFill>
                <a:srgbClr val="7030A0"/>
              </a:solidFill>
            </a:endParaRPr>
          </a:p>
          <a:p>
            <a:pPr indent="-228600" lvl="0" marL="228600" rtl="0" algn="just">
              <a:lnSpc>
                <a:spcPct val="90000"/>
              </a:lnSpc>
              <a:spcBef>
                <a:spcPts val="1000"/>
              </a:spcBef>
              <a:spcAft>
                <a:spcPts val="0"/>
              </a:spcAft>
              <a:buClr>
                <a:srgbClr val="7030A0"/>
              </a:buClr>
              <a:buSzPts val="2800"/>
              <a:buChar char="•"/>
            </a:pPr>
            <a:r>
              <a:rPr b="1" lang="en-US">
                <a:solidFill>
                  <a:srgbClr val="7030A0"/>
                </a:solidFill>
              </a:rPr>
              <a:t>These are two very different frameworks for how to build a machine learning model.</a:t>
            </a:r>
            <a:endParaRPr b="1">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0000"/>
              </a:buClr>
              <a:buSzPts val="4400"/>
              <a:buFont typeface="Calibri"/>
              <a:buNone/>
            </a:pPr>
            <a:r>
              <a:rPr b="1" lang="en-US">
                <a:solidFill>
                  <a:srgbClr val="FF0000"/>
                </a:solidFill>
              </a:rPr>
              <a:t>Generative and Discriminative Classifiers</a:t>
            </a:r>
            <a:endParaRPr/>
          </a:p>
        </p:txBody>
      </p:sp>
      <p:graphicFrame>
        <p:nvGraphicFramePr>
          <p:cNvPr id="102" name="Google Shape;102;p3"/>
          <p:cNvGraphicFramePr/>
          <p:nvPr/>
        </p:nvGraphicFramePr>
        <p:xfrm>
          <a:off x="838200" y="1825625"/>
          <a:ext cx="3000000" cy="3000000"/>
        </p:xfrm>
        <a:graphic>
          <a:graphicData uri="http://schemas.openxmlformats.org/drawingml/2006/table">
            <a:tbl>
              <a:tblPr bandRow="1" firstRow="1">
                <a:noFill/>
                <a:tableStyleId>{E141871A-DF61-4FC6-A8BE-9066088C798B}</a:tableStyleId>
              </a:tblPr>
              <a:tblGrid>
                <a:gridCol w="5534250"/>
                <a:gridCol w="5272150"/>
              </a:tblGrid>
              <a:tr h="370850">
                <a:tc>
                  <a:txBody>
                    <a:bodyPr/>
                    <a:lstStyle/>
                    <a:p>
                      <a:pPr indent="0" lvl="0" marL="0" marR="0" rtl="0" algn="ctr">
                        <a:spcBef>
                          <a:spcPts val="0"/>
                        </a:spcBef>
                        <a:spcAft>
                          <a:spcPts val="0"/>
                        </a:spcAft>
                        <a:buNone/>
                      </a:pPr>
                      <a:r>
                        <a:rPr b="1" lang="en-US" sz="2000" u="none" cap="none" strike="noStrike">
                          <a:solidFill>
                            <a:srgbClr val="7030A0"/>
                          </a:solidFill>
                        </a:rPr>
                        <a:t>Generative</a:t>
                      </a:r>
                      <a:endParaRPr sz="2000" u="none" cap="none" strike="noStrike">
                        <a:solidFill>
                          <a:srgbClr val="7030A0"/>
                        </a:solidFill>
                      </a:endParaRPr>
                    </a:p>
                  </a:txBody>
                  <a:tcPr marT="45725" marB="45725" marR="91450" marL="91450"/>
                </a:tc>
                <a:tc>
                  <a:txBody>
                    <a:bodyPr/>
                    <a:lstStyle/>
                    <a:p>
                      <a:pPr indent="0" lvl="0" marL="0" marR="0" rtl="0" algn="ctr">
                        <a:spcBef>
                          <a:spcPts val="0"/>
                        </a:spcBef>
                        <a:spcAft>
                          <a:spcPts val="0"/>
                        </a:spcAft>
                        <a:buNone/>
                      </a:pPr>
                      <a:r>
                        <a:rPr b="1" lang="en-US" sz="2000" u="none" cap="none" strike="noStrike">
                          <a:solidFill>
                            <a:srgbClr val="7030A0"/>
                          </a:solidFill>
                        </a:rPr>
                        <a:t>Discriminative</a:t>
                      </a:r>
                      <a:endParaRPr sz="2000" u="none" cap="none" strike="noStrike">
                        <a:solidFill>
                          <a:srgbClr val="7030A0"/>
                        </a:solidFill>
                      </a:endParaRPr>
                    </a:p>
                  </a:txBody>
                  <a:tcPr marT="45725" marB="45725" marR="91450" marL="91450"/>
                </a:tc>
              </a:tr>
              <a:tr h="370850">
                <a:tc>
                  <a:txBody>
                    <a:bodyPr/>
                    <a:lstStyle/>
                    <a:p>
                      <a:pPr indent="0" lvl="0" marL="0" marR="0" rtl="0" algn="just">
                        <a:spcBef>
                          <a:spcPts val="0"/>
                        </a:spcBef>
                        <a:spcAft>
                          <a:spcPts val="0"/>
                        </a:spcAft>
                        <a:buNone/>
                      </a:pPr>
                      <a:r>
                        <a:rPr lang="en-US" sz="2000" u="none" cap="none" strike="noStrike"/>
                        <a:t>A generative model would have the goal of understanding what dogs look like and what cats look like. You might literally ask such a model to ‘generate’, i.e., draw, a dog. </a:t>
                      </a:r>
                      <a:endParaRPr/>
                    </a:p>
                    <a:p>
                      <a:pPr indent="0" lvl="0" marL="0" marR="0" rtl="0" algn="just">
                        <a:spcBef>
                          <a:spcPts val="0"/>
                        </a:spcBef>
                        <a:spcAft>
                          <a:spcPts val="0"/>
                        </a:spcAft>
                        <a:buNone/>
                      </a:pPr>
                      <a:r>
                        <a:t/>
                      </a:r>
                      <a:endParaRPr sz="2000" u="none" cap="none" strike="noStrike"/>
                    </a:p>
                    <a:p>
                      <a:pPr indent="0" lvl="0" marL="0" marR="0" rtl="0" algn="just">
                        <a:spcBef>
                          <a:spcPts val="0"/>
                        </a:spcBef>
                        <a:spcAft>
                          <a:spcPts val="0"/>
                        </a:spcAft>
                        <a:buNone/>
                      </a:pPr>
                      <a:r>
                        <a:rPr lang="en-US" sz="2000" u="none" cap="none" strike="noStrike"/>
                        <a:t>Given a test image, the system then asks whether it’s the cat model or the dog model that better fits (is less surprised by) the image, and chooses that as its label.</a:t>
                      </a:r>
                      <a:endParaRPr sz="2000" u="none" cap="none" strike="noStrike"/>
                    </a:p>
                  </a:txBody>
                  <a:tcPr marT="45725" marB="45725" marR="91450" marL="91450"/>
                </a:tc>
                <a:tc>
                  <a:txBody>
                    <a:bodyPr/>
                    <a:lstStyle/>
                    <a:p>
                      <a:pPr indent="0" lvl="0" marL="0" marR="0" rtl="0" algn="just">
                        <a:spcBef>
                          <a:spcPts val="0"/>
                        </a:spcBef>
                        <a:spcAft>
                          <a:spcPts val="0"/>
                        </a:spcAft>
                        <a:buNone/>
                      </a:pPr>
                      <a:r>
                        <a:rPr lang="en-US" sz="2000" u="none" cap="none" strike="noStrike"/>
                        <a:t>A discriminative model, by contrast, is only trying to learn to distinguish the classes </a:t>
                      </a:r>
                      <a:endParaRPr/>
                    </a:p>
                    <a:p>
                      <a:pPr indent="0" lvl="0" marL="0" marR="0" rtl="0" algn="just">
                        <a:spcBef>
                          <a:spcPts val="0"/>
                        </a:spcBef>
                        <a:spcAft>
                          <a:spcPts val="0"/>
                        </a:spcAft>
                        <a:buNone/>
                      </a:pPr>
                      <a:r>
                        <a:rPr lang="en-US" sz="2000" u="none" cap="none" strike="noStrike"/>
                        <a:t>(perhaps without learning much about them). </a:t>
                      </a:r>
                      <a:endParaRPr/>
                    </a:p>
                    <a:p>
                      <a:pPr indent="0" lvl="0" marL="0" marR="0" rtl="0" algn="just">
                        <a:spcBef>
                          <a:spcPts val="0"/>
                        </a:spcBef>
                        <a:spcAft>
                          <a:spcPts val="0"/>
                        </a:spcAft>
                        <a:buNone/>
                      </a:pPr>
                      <a:r>
                        <a:t/>
                      </a:r>
                      <a:endParaRPr sz="2000" u="none" cap="none" strike="noStrike"/>
                    </a:p>
                    <a:p>
                      <a:pPr indent="0" lvl="0" marL="0" marR="0" rtl="0" algn="just">
                        <a:spcBef>
                          <a:spcPts val="0"/>
                        </a:spcBef>
                        <a:spcAft>
                          <a:spcPts val="0"/>
                        </a:spcAft>
                        <a:buNone/>
                      </a:pPr>
                      <a:r>
                        <a:rPr lang="en-US" sz="2000" u="none" cap="none" strike="noStrike"/>
                        <a:t>So maybe all the dogs in the training data are wearing collars and the cats aren’t. If that one feature neatly separates the classes, the model is satisfied. If you ask such a model what it knows about cats all it can say is that they don’t wear collars.</a:t>
                      </a:r>
                      <a:endParaRPr sz="20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400"/>
              <a:buFont typeface="Calibri"/>
              <a:buNone/>
            </a:pPr>
            <a:r>
              <a:rPr b="1" lang="en-US">
                <a:solidFill>
                  <a:srgbClr val="7030A0"/>
                </a:solidFill>
              </a:rPr>
              <a:t>Linear Model for Classification – Logistic Regression</a:t>
            </a:r>
            <a:endParaRPr b="1">
              <a:solidFill>
                <a:srgbClr val="7030A0"/>
              </a:solidFill>
            </a:endParaRPr>
          </a:p>
        </p:txBody>
      </p:sp>
      <p:sp>
        <p:nvSpPr>
          <p:cNvPr id="108" name="Google Shape;108;p4"/>
          <p:cNvSpPr txBox="1"/>
          <p:nvPr>
            <p:ph idx="1" type="body"/>
          </p:nvPr>
        </p:nvSpPr>
        <p:spPr>
          <a:xfrm>
            <a:off x="447869" y="1502229"/>
            <a:ext cx="10905931" cy="4674734"/>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50000"/>
              </a:lnSpc>
              <a:spcBef>
                <a:spcPts val="0"/>
              </a:spcBef>
              <a:spcAft>
                <a:spcPts val="0"/>
              </a:spcAft>
              <a:buClr>
                <a:schemeClr val="dk1"/>
              </a:buClr>
              <a:buSzPct val="100000"/>
              <a:buChar char="•"/>
            </a:pPr>
            <a:r>
              <a:rPr lang="en-US" sz="2400">
                <a:latin typeface="Times New Roman"/>
                <a:ea typeface="Times New Roman"/>
                <a:cs typeface="Times New Roman"/>
                <a:sym typeface="Times New Roman"/>
              </a:rPr>
              <a:t>The </a:t>
            </a:r>
            <a:r>
              <a:rPr b="1" lang="en-US" sz="2400">
                <a:latin typeface="Times New Roman"/>
                <a:ea typeface="Times New Roman"/>
                <a:cs typeface="Times New Roman"/>
                <a:sym typeface="Times New Roman"/>
              </a:rPr>
              <a:t>goal of binary logistic regression </a:t>
            </a:r>
            <a:r>
              <a:rPr lang="en-US" sz="2400">
                <a:latin typeface="Times New Roman"/>
                <a:ea typeface="Times New Roman"/>
                <a:cs typeface="Times New Roman"/>
                <a:sym typeface="Times New Roman"/>
              </a:rPr>
              <a:t>is to </a:t>
            </a:r>
            <a:r>
              <a:rPr b="1" lang="en-US" sz="2400">
                <a:latin typeface="Times New Roman"/>
                <a:ea typeface="Times New Roman"/>
                <a:cs typeface="Times New Roman"/>
                <a:sym typeface="Times New Roman"/>
              </a:rPr>
              <a:t>train a classifier</a:t>
            </a:r>
            <a:r>
              <a:rPr lang="en-US" sz="2400">
                <a:latin typeface="Times New Roman"/>
                <a:ea typeface="Times New Roman"/>
                <a:cs typeface="Times New Roman"/>
                <a:sym typeface="Times New Roman"/>
              </a:rPr>
              <a:t> that can make a binary decision about the class of a new input observation. </a:t>
            </a:r>
            <a:endParaRPr/>
          </a:p>
          <a:p>
            <a:pPr indent="-228600" lvl="0" marL="228600" rtl="0" algn="just">
              <a:lnSpc>
                <a:spcPct val="15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The sigmoid classifier helps to make the decision.</a:t>
            </a:r>
            <a:endParaRPr/>
          </a:p>
          <a:p>
            <a:pPr indent="-228600" lvl="0" marL="228600" rtl="0" algn="just">
              <a:lnSpc>
                <a:spcPct val="15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Consider a single input observation x, represented by a vector of features [x1, x2,..., xn].</a:t>
            </a:r>
            <a:endParaRPr/>
          </a:p>
          <a:p>
            <a:pPr indent="-228600" lvl="0" marL="228600" rtl="0" algn="just">
              <a:lnSpc>
                <a:spcPct val="150000"/>
              </a:lnSpc>
              <a:spcBef>
                <a:spcPts val="1000"/>
              </a:spcBef>
              <a:spcAft>
                <a:spcPts val="0"/>
              </a:spcAft>
              <a:buClr>
                <a:schemeClr val="dk1"/>
              </a:buClr>
              <a:buSzPct val="100000"/>
              <a:buChar char="•"/>
            </a:pPr>
            <a:r>
              <a:rPr lang="en-US" sz="2400">
                <a:latin typeface="Times New Roman"/>
                <a:ea typeface="Times New Roman"/>
                <a:cs typeface="Times New Roman"/>
                <a:sym typeface="Times New Roman"/>
              </a:rPr>
              <a:t>Example : The decision is “</a:t>
            </a:r>
            <a:r>
              <a:rPr b="1" lang="en-US" sz="2400">
                <a:latin typeface="Times New Roman"/>
                <a:ea typeface="Times New Roman"/>
                <a:cs typeface="Times New Roman"/>
                <a:sym typeface="Times New Roman"/>
              </a:rPr>
              <a:t>positive sentiment</a:t>
            </a:r>
            <a:r>
              <a:rPr lang="en-US" sz="2400">
                <a:latin typeface="Times New Roman"/>
                <a:ea typeface="Times New Roman"/>
                <a:cs typeface="Times New Roman"/>
                <a:sym typeface="Times New Roman"/>
              </a:rPr>
              <a:t>” versus “</a:t>
            </a:r>
            <a:r>
              <a:rPr b="1" lang="en-US" sz="2400">
                <a:latin typeface="Times New Roman"/>
                <a:ea typeface="Times New Roman"/>
                <a:cs typeface="Times New Roman"/>
                <a:sym typeface="Times New Roman"/>
              </a:rPr>
              <a:t>negative sentiment</a:t>
            </a:r>
            <a:r>
              <a:rPr lang="en-US" sz="2400">
                <a:latin typeface="Times New Roman"/>
                <a:ea typeface="Times New Roman"/>
                <a:cs typeface="Times New Roman"/>
                <a:sym typeface="Times New Roman"/>
              </a:rPr>
              <a:t>”, the </a:t>
            </a:r>
            <a:r>
              <a:rPr b="1" lang="en-US" sz="2400">
                <a:latin typeface="Times New Roman"/>
                <a:ea typeface="Times New Roman"/>
                <a:cs typeface="Times New Roman"/>
                <a:sym typeface="Times New Roman"/>
              </a:rPr>
              <a:t>features represent counts of words </a:t>
            </a:r>
            <a:r>
              <a:rPr lang="en-US" sz="2400">
                <a:latin typeface="Times New Roman"/>
                <a:ea typeface="Times New Roman"/>
                <a:cs typeface="Times New Roman"/>
                <a:sym typeface="Times New Roman"/>
              </a:rPr>
              <a:t>in a document, </a:t>
            </a:r>
            <a:endParaRPr/>
          </a:p>
          <a:p>
            <a:pPr indent="-228600" lvl="1" marL="685800" rtl="0" algn="just">
              <a:lnSpc>
                <a:spcPct val="160000"/>
              </a:lnSpc>
              <a:spcBef>
                <a:spcPts val="500"/>
              </a:spcBef>
              <a:spcAft>
                <a:spcPts val="0"/>
              </a:spcAft>
              <a:buClr>
                <a:schemeClr val="dk1"/>
              </a:buClr>
              <a:buSzPct val="100000"/>
              <a:buChar char="•"/>
            </a:pPr>
            <a:r>
              <a:rPr lang="en-US" sz="2000">
                <a:latin typeface="Times New Roman"/>
                <a:ea typeface="Times New Roman"/>
                <a:cs typeface="Times New Roman"/>
                <a:sym typeface="Times New Roman"/>
              </a:rPr>
              <a:t>P(y = 1|x) is the probability that the document has positive sentiment, and </a:t>
            </a:r>
            <a:endParaRPr/>
          </a:p>
          <a:p>
            <a:pPr indent="-228600" lvl="1" marL="685800" rtl="0" algn="just">
              <a:lnSpc>
                <a:spcPct val="160000"/>
              </a:lnSpc>
              <a:spcBef>
                <a:spcPts val="500"/>
              </a:spcBef>
              <a:spcAft>
                <a:spcPts val="0"/>
              </a:spcAft>
              <a:buClr>
                <a:schemeClr val="dk1"/>
              </a:buClr>
              <a:buSzPct val="100000"/>
              <a:buChar char="•"/>
            </a:pPr>
            <a:r>
              <a:rPr lang="en-US" sz="2000">
                <a:latin typeface="Times New Roman"/>
                <a:ea typeface="Times New Roman"/>
                <a:cs typeface="Times New Roman"/>
                <a:sym typeface="Times New Roman"/>
              </a:rPr>
              <a:t>P(y = 0|x) is the probability that the document has negative sentiment.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400"/>
              <a:buFont typeface="Calibri"/>
              <a:buNone/>
            </a:pPr>
            <a:r>
              <a:rPr b="1" lang="en-US">
                <a:solidFill>
                  <a:srgbClr val="7030A0"/>
                </a:solidFill>
              </a:rPr>
              <a:t>Linear Model for Classification – Logistic Regression</a:t>
            </a:r>
            <a:endParaRPr/>
          </a:p>
        </p:txBody>
      </p:sp>
      <p:sp>
        <p:nvSpPr>
          <p:cNvPr id="114" name="Google Shape;114;p5"/>
          <p:cNvSpPr txBox="1"/>
          <p:nvPr>
            <p:ph idx="1" type="body"/>
          </p:nvPr>
        </p:nvSpPr>
        <p:spPr>
          <a:xfrm>
            <a:off x="838200" y="1536376"/>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17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Logistic regression solves this task by learning, </a:t>
            </a:r>
            <a:r>
              <a:rPr b="1" lang="en-US" sz="1800">
                <a:latin typeface="Times New Roman"/>
                <a:ea typeface="Times New Roman"/>
                <a:cs typeface="Times New Roman"/>
                <a:sym typeface="Times New Roman"/>
              </a:rPr>
              <a:t>from a training set, a vector of weights and a bias term. </a:t>
            </a:r>
            <a:endParaRPr/>
          </a:p>
          <a:p>
            <a:pPr indent="-228600" lvl="0" marL="228600" rtl="0" algn="just">
              <a:lnSpc>
                <a:spcPct val="17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Each weight </a:t>
            </a:r>
            <a:r>
              <a:rPr b="1" lang="en-US" sz="1800">
                <a:latin typeface="Times New Roman"/>
                <a:ea typeface="Times New Roman"/>
                <a:cs typeface="Times New Roman"/>
                <a:sym typeface="Times New Roman"/>
              </a:rPr>
              <a:t>w</a:t>
            </a:r>
            <a:r>
              <a:rPr b="1" baseline="-25000" lang="en-US" sz="1800">
                <a:latin typeface="Times New Roman"/>
                <a:ea typeface="Times New Roman"/>
                <a:cs typeface="Times New Roman"/>
                <a:sym typeface="Times New Roman"/>
              </a:rPr>
              <a:t>i</a:t>
            </a:r>
            <a:r>
              <a:rPr b="1" lang="en-US" sz="1800">
                <a:latin typeface="Times New Roman"/>
                <a:ea typeface="Times New Roman"/>
                <a:cs typeface="Times New Roman"/>
                <a:sym typeface="Times New Roman"/>
              </a:rPr>
              <a:t> is a real number</a:t>
            </a:r>
            <a:r>
              <a:rPr lang="en-US" sz="1800">
                <a:latin typeface="Times New Roman"/>
                <a:ea typeface="Times New Roman"/>
                <a:cs typeface="Times New Roman"/>
                <a:sym typeface="Times New Roman"/>
              </a:rPr>
              <a:t>, and is associated with </a:t>
            </a:r>
            <a:r>
              <a:rPr b="1" lang="en-US" sz="1800">
                <a:latin typeface="Times New Roman"/>
                <a:ea typeface="Times New Roman"/>
                <a:cs typeface="Times New Roman"/>
                <a:sym typeface="Times New Roman"/>
              </a:rPr>
              <a:t>one of the input features x</a:t>
            </a:r>
            <a:r>
              <a:rPr b="1" baseline="-25000" lang="en-US" sz="1800">
                <a:latin typeface="Times New Roman"/>
                <a:ea typeface="Times New Roman"/>
                <a:cs typeface="Times New Roman"/>
                <a:sym typeface="Times New Roman"/>
              </a:rPr>
              <a:t>i</a:t>
            </a:r>
            <a:endParaRPr/>
          </a:p>
          <a:p>
            <a:pPr indent="-228600" lvl="0" marL="228600" rtl="0" algn="just">
              <a:lnSpc>
                <a:spcPct val="17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 weight </a:t>
            </a:r>
            <a:r>
              <a:rPr b="1" lang="en-US" sz="1800">
                <a:latin typeface="Times New Roman"/>
                <a:ea typeface="Times New Roman"/>
                <a:cs typeface="Times New Roman"/>
                <a:sym typeface="Times New Roman"/>
              </a:rPr>
              <a:t>w</a:t>
            </a:r>
            <a:r>
              <a:rPr b="1" baseline="-25000" lang="en-US" sz="1800">
                <a:latin typeface="Times New Roman"/>
                <a:ea typeface="Times New Roman"/>
                <a:cs typeface="Times New Roman"/>
                <a:sym typeface="Times New Roman"/>
              </a:rPr>
              <a:t>i</a:t>
            </a:r>
            <a:r>
              <a:rPr b="1" lang="en-US" sz="1800">
                <a:latin typeface="Times New Roman"/>
                <a:ea typeface="Times New Roman"/>
                <a:cs typeface="Times New Roman"/>
                <a:sym typeface="Times New Roman"/>
              </a:rPr>
              <a:t> represents how important that input feature </a:t>
            </a:r>
            <a:r>
              <a:rPr lang="en-US" sz="1800">
                <a:latin typeface="Times New Roman"/>
                <a:ea typeface="Times New Roman"/>
                <a:cs typeface="Times New Roman"/>
                <a:sym typeface="Times New Roman"/>
              </a:rPr>
              <a:t>is to the </a:t>
            </a:r>
            <a:r>
              <a:rPr b="1" lang="en-US" sz="1800">
                <a:latin typeface="Times New Roman"/>
                <a:ea typeface="Times New Roman"/>
                <a:cs typeface="Times New Roman"/>
                <a:sym typeface="Times New Roman"/>
              </a:rPr>
              <a:t>classification decision</a:t>
            </a:r>
            <a:r>
              <a:rPr lang="en-US" sz="1800">
                <a:latin typeface="Times New Roman"/>
                <a:ea typeface="Times New Roman"/>
                <a:cs typeface="Times New Roman"/>
                <a:sym typeface="Times New Roman"/>
              </a:rPr>
              <a:t>, and can be </a:t>
            </a:r>
            <a:r>
              <a:rPr b="1" lang="en-US" sz="1800">
                <a:latin typeface="Times New Roman"/>
                <a:ea typeface="Times New Roman"/>
                <a:cs typeface="Times New Roman"/>
                <a:sym typeface="Times New Roman"/>
              </a:rPr>
              <a:t>positive (providing evidence that the instance being classified belongs in the positive class) </a:t>
            </a:r>
            <a:r>
              <a:rPr lang="en-US" sz="1800">
                <a:latin typeface="Times New Roman"/>
                <a:ea typeface="Times New Roman"/>
                <a:cs typeface="Times New Roman"/>
                <a:sym typeface="Times New Roman"/>
              </a:rPr>
              <a:t>or </a:t>
            </a:r>
            <a:r>
              <a:rPr b="1" lang="en-US" sz="1800">
                <a:latin typeface="Times New Roman"/>
                <a:ea typeface="Times New Roman"/>
                <a:cs typeface="Times New Roman"/>
                <a:sym typeface="Times New Roman"/>
              </a:rPr>
              <a:t>negative (providing evidence that the instance being classified belongs in the negative class). </a:t>
            </a:r>
            <a:endParaRPr/>
          </a:p>
          <a:p>
            <a:pPr indent="-228600" lvl="0" marL="228600" rtl="0" algn="just">
              <a:lnSpc>
                <a:spcPct val="17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Thus, we might expect in a sentiment task </a:t>
            </a:r>
            <a:r>
              <a:rPr b="1" lang="en-US" sz="1800">
                <a:latin typeface="Times New Roman"/>
                <a:ea typeface="Times New Roman"/>
                <a:cs typeface="Times New Roman"/>
                <a:sym typeface="Times New Roman"/>
              </a:rPr>
              <a:t>the word awesome to have a high positive weight</a:t>
            </a:r>
            <a:r>
              <a:rPr lang="en-US" sz="1800">
                <a:latin typeface="Times New Roman"/>
                <a:ea typeface="Times New Roman"/>
                <a:cs typeface="Times New Roman"/>
                <a:sym typeface="Times New Roman"/>
              </a:rPr>
              <a:t>, and </a:t>
            </a:r>
            <a:r>
              <a:rPr b="1" lang="en-US" sz="1800">
                <a:latin typeface="Times New Roman"/>
                <a:ea typeface="Times New Roman"/>
                <a:cs typeface="Times New Roman"/>
                <a:sym typeface="Times New Roman"/>
              </a:rPr>
              <a:t>bias term abysmal to have a very negative weight. </a:t>
            </a:r>
            <a:endParaRPr/>
          </a:p>
          <a:p>
            <a:pPr indent="-228600" lvl="0" marL="228600" rtl="0" algn="just">
              <a:lnSpc>
                <a:spcPct val="17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The bias term, also called the intercept, is intercept another real number that’s added to the weighted inputs.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400"/>
              <a:buFont typeface="Calibri"/>
              <a:buNone/>
            </a:pPr>
            <a:r>
              <a:rPr b="1" lang="en-US">
                <a:solidFill>
                  <a:srgbClr val="7030A0"/>
                </a:solidFill>
              </a:rPr>
              <a:t>BIAS</a:t>
            </a:r>
            <a:endParaRPr b="1">
              <a:solidFill>
                <a:srgbClr val="7030A0"/>
              </a:solidFill>
            </a:endParaRPr>
          </a:p>
        </p:txBody>
      </p:sp>
      <p:pic>
        <p:nvPicPr>
          <p:cNvPr id="120" name="Google Shape;120;p6"/>
          <p:cNvPicPr preferRelativeResize="0"/>
          <p:nvPr/>
        </p:nvPicPr>
        <p:blipFill rotWithShape="1">
          <a:blip r:embed="rId3">
            <a:alphaModFix/>
          </a:blip>
          <a:srcRect b="0" l="0" r="0" t="0"/>
          <a:stretch/>
        </p:blipFill>
        <p:spPr>
          <a:xfrm>
            <a:off x="6840893" y="1479156"/>
            <a:ext cx="5047861" cy="4588964"/>
          </a:xfrm>
          <a:prstGeom prst="rect">
            <a:avLst/>
          </a:prstGeom>
          <a:noFill/>
          <a:ln>
            <a:noFill/>
          </a:ln>
        </p:spPr>
      </p:pic>
      <p:sp>
        <p:nvSpPr>
          <p:cNvPr id="121" name="Google Shape;121;p6"/>
          <p:cNvSpPr txBox="1"/>
          <p:nvPr/>
        </p:nvSpPr>
        <p:spPr>
          <a:xfrm>
            <a:off x="194145" y="1229781"/>
            <a:ext cx="63354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Bias Parameter : Adjustment Parameter (Shift) Parameter</a:t>
            </a:r>
            <a:endParaRPr/>
          </a:p>
          <a:p>
            <a:pPr indent="0" lvl="0" marL="0" marR="0" rtl="0" algn="l">
              <a:spcBef>
                <a:spcPts val="0"/>
              </a:spcBef>
              <a:spcAft>
                <a:spcPts val="0"/>
              </a:spcAft>
              <a:buClr>
                <a:schemeClr val="dk1"/>
              </a:buClr>
              <a:buSzPts val="2000"/>
              <a:buFont typeface="Calibri"/>
              <a:buNone/>
            </a:pPr>
            <a:r>
              <a:t/>
            </a:r>
            <a:endParaRPr b="1" sz="2000">
              <a:solidFill>
                <a:schemeClr val="dk1"/>
              </a:solidFill>
              <a:latin typeface="Times New Roman"/>
              <a:ea typeface="Times New Roman"/>
              <a:cs typeface="Times New Roman"/>
              <a:sym typeface="Times New Roman"/>
            </a:endParaRPr>
          </a:p>
        </p:txBody>
      </p:sp>
      <p:sp>
        <p:nvSpPr>
          <p:cNvPr id="122" name="Google Shape;122;p6"/>
          <p:cNvSpPr txBox="1"/>
          <p:nvPr/>
        </p:nvSpPr>
        <p:spPr>
          <a:xfrm>
            <a:off x="303245" y="1828388"/>
            <a:ext cx="6872100" cy="5179500"/>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i="1" lang="en-US" sz="2000">
                <a:solidFill>
                  <a:schemeClr val="dk1"/>
                </a:solidFill>
                <a:latin typeface="Times New Roman"/>
                <a:ea typeface="Times New Roman"/>
                <a:cs typeface="Times New Roman"/>
                <a:sym typeface="Times New Roman"/>
              </a:rPr>
              <a:t>Bias </a:t>
            </a:r>
            <a:r>
              <a:rPr b="0" i="0" lang="en-US" sz="2000">
                <a:solidFill>
                  <a:schemeClr val="dk1"/>
                </a:solidFill>
                <a:latin typeface="Times New Roman"/>
                <a:ea typeface="Times New Roman"/>
                <a:cs typeface="Times New Roman"/>
                <a:sym typeface="Times New Roman"/>
              </a:rPr>
              <a:t>is used to </a:t>
            </a:r>
            <a:r>
              <a:rPr b="1" i="1" lang="en-US" sz="2000">
                <a:solidFill>
                  <a:schemeClr val="dk1"/>
                </a:solidFill>
                <a:latin typeface="Times New Roman"/>
                <a:ea typeface="Times New Roman"/>
                <a:cs typeface="Times New Roman"/>
                <a:sym typeface="Times New Roman"/>
              </a:rPr>
              <a:t>adjust </a:t>
            </a:r>
            <a:r>
              <a:rPr b="0" i="0" lang="en-US" sz="2000">
                <a:solidFill>
                  <a:schemeClr val="dk1"/>
                </a:solidFill>
                <a:latin typeface="Times New Roman"/>
                <a:ea typeface="Times New Roman"/>
                <a:cs typeface="Times New Roman"/>
                <a:sym typeface="Times New Roman"/>
              </a:rPr>
              <a:t>the output values of the model and </a:t>
            </a:r>
            <a:r>
              <a:rPr b="1" i="0" lang="en-US" sz="2000">
                <a:solidFill>
                  <a:schemeClr val="dk1"/>
                </a:solidFill>
                <a:latin typeface="Times New Roman"/>
                <a:ea typeface="Times New Roman"/>
                <a:cs typeface="Times New Roman"/>
                <a:sym typeface="Times New Roman"/>
              </a:rPr>
              <a:t>influences </a:t>
            </a:r>
            <a:r>
              <a:rPr b="0" i="0" lang="en-US" sz="2000">
                <a:solidFill>
                  <a:schemeClr val="dk1"/>
                </a:solidFill>
                <a:latin typeface="Times New Roman"/>
                <a:ea typeface="Times New Roman"/>
                <a:cs typeface="Times New Roman"/>
                <a:sym typeface="Times New Roman"/>
              </a:rPr>
              <a:t>how easy it is for a node to fire. </a:t>
            </a:r>
            <a:r>
              <a:rPr b="1" i="0" lang="en-US" sz="2000">
                <a:solidFill>
                  <a:schemeClr val="dk1"/>
                </a:solidFill>
                <a:latin typeface="Times New Roman"/>
                <a:ea typeface="Times New Roman"/>
                <a:cs typeface="Times New Roman"/>
                <a:sym typeface="Times New Roman"/>
              </a:rPr>
              <a:t>Positive values of bias tend to produce higher output values while negative values of bias tend to produce lower output values.</a:t>
            </a:r>
            <a:endParaRPr/>
          </a:p>
          <a:p>
            <a:pPr indent="0" lvl="0" marL="0" marR="0" rtl="0" algn="just">
              <a:lnSpc>
                <a:spcPct val="120000"/>
              </a:lnSpc>
              <a:spcBef>
                <a:spcPts val="0"/>
              </a:spcBef>
              <a:spcAft>
                <a:spcPts val="0"/>
              </a:spcAft>
              <a:buNone/>
            </a:pPr>
            <a:r>
              <a:t/>
            </a:r>
            <a:endParaRPr b="0" i="0" sz="2000">
              <a:solidFill>
                <a:schemeClr val="dk1"/>
              </a:solidFill>
              <a:latin typeface="Times New Roman"/>
              <a:ea typeface="Times New Roman"/>
              <a:cs typeface="Times New Roman"/>
              <a:sym typeface="Times New Roman"/>
            </a:endParaRPr>
          </a:p>
          <a:p>
            <a:pPr indent="0" lvl="0" marL="0" marR="0" rtl="0" algn="just">
              <a:lnSpc>
                <a:spcPct val="112500"/>
              </a:lnSpc>
              <a:spcBef>
                <a:spcPts val="0"/>
              </a:spcBef>
              <a:spcAft>
                <a:spcPts val="0"/>
              </a:spcAft>
              <a:buNone/>
            </a:pPr>
            <a:r>
              <a:rPr b="1" i="0" lang="en-US" sz="2000">
                <a:solidFill>
                  <a:schemeClr val="dk1"/>
                </a:solidFill>
                <a:latin typeface="Times New Roman"/>
                <a:ea typeface="Times New Roman"/>
                <a:cs typeface="Times New Roman"/>
                <a:sym typeface="Times New Roman"/>
              </a:rPr>
              <a:t>Role of Bias:</a:t>
            </a:r>
            <a:endParaRPr/>
          </a:p>
          <a:p>
            <a:pPr indent="-127000" lvl="1" marL="457200" marR="0" rtl="0" algn="just">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Bias allows the activation function to better fit the data.</a:t>
            </a:r>
            <a:endParaRPr/>
          </a:p>
          <a:p>
            <a:pPr indent="-127000" lvl="1" marL="457200" marR="0" rtl="0" algn="just">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Bias value is used to shift the entire sigmoid curve.</a:t>
            </a:r>
            <a:endParaRPr/>
          </a:p>
          <a:p>
            <a:pPr indent="-127000" lvl="1" marL="457200" marR="0" rtl="0" algn="just">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Bias does not interact with the actual input data.</a:t>
            </a:r>
            <a:endParaRPr/>
          </a:p>
          <a:p>
            <a:pPr indent="-127000" lvl="1" marL="457200" marR="0" rtl="0" algn="just">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Bias determines how easy it is to get a node to fire.</a:t>
            </a:r>
            <a:endParaRPr/>
          </a:p>
          <a:p>
            <a:pPr indent="-127000" lvl="1" marL="457200" marR="0" rtl="0" algn="just">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Large bias values lead to large positive outputs.</a:t>
            </a:r>
            <a:endParaRPr/>
          </a:p>
          <a:p>
            <a:pPr indent="-127000" lvl="1" marL="457200" marR="0" rtl="0" algn="just">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Negative bias values lead to sigmoid outputs near to 0.</a:t>
            </a:r>
            <a:endParaRPr/>
          </a:p>
          <a:p>
            <a:pPr indent="-127000" lvl="1" marL="457200" marR="0" rtl="0" algn="just">
              <a:lnSpc>
                <a:spcPct val="12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Small bias values depend entirely on the values of weights and inputs.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6"/>
            <a:ext cx="10515600" cy="59592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2400"/>
              <a:buFont typeface="Times New Roman"/>
              <a:buNone/>
            </a:pPr>
            <a:r>
              <a:rPr b="1" i="0" lang="en-US" sz="2400">
                <a:solidFill>
                  <a:srgbClr val="7030A0"/>
                </a:solidFill>
                <a:latin typeface="Times New Roman"/>
                <a:ea typeface="Times New Roman"/>
                <a:cs typeface="Times New Roman"/>
                <a:sym typeface="Times New Roman"/>
              </a:rPr>
              <a:t>What problem may arise if the bias is very big or very small?</a:t>
            </a:r>
            <a:br>
              <a:rPr b="1" i="0" lang="en-US" sz="2400">
                <a:solidFill>
                  <a:srgbClr val="7030A0"/>
                </a:solidFill>
                <a:latin typeface="Times New Roman"/>
                <a:ea typeface="Times New Roman"/>
                <a:cs typeface="Times New Roman"/>
                <a:sym typeface="Times New Roman"/>
              </a:rPr>
            </a:br>
            <a:endParaRPr sz="2400">
              <a:solidFill>
                <a:srgbClr val="7030A0"/>
              </a:solidFill>
              <a:latin typeface="Times New Roman"/>
              <a:ea typeface="Times New Roman"/>
              <a:cs typeface="Times New Roman"/>
              <a:sym typeface="Times New Roman"/>
            </a:endParaRPr>
          </a:p>
        </p:txBody>
      </p:sp>
      <p:sp>
        <p:nvSpPr>
          <p:cNvPr id="128" name="Google Shape;128;p7"/>
          <p:cNvSpPr txBox="1"/>
          <p:nvPr/>
        </p:nvSpPr>
        <p:spPr>
          <a:xfrm>
            <a:off x="382555" y="786891"/>
            <a:ext cx="11635274" cy="6020238"/>
          </a:xfrm>
          <a:prstGeom prst="rect">
            <a:avLst/>
          </a:prstGeom>
          <a:noFill/>
          <a:ln>
            <a:noFill/>
          </a:ln>
        </p:spPr>
        <p:txBody>
          <a:bodyPr anchorCtr="0" anchor="t" bIns="45700" lIns="91425" spcFirstLastPara="1" rIns="91425" wrap="square" tIns="45700">
            <a:spAutoFit/>
          </a:bodyPr>
          <a:lstStyle/>
          <a:p>
            <a:pPr indent="0" lvl="0" marL="0" marR="0" rtl="0" algn="just">
              <a:lnSpc>
                <a:spcPct val="133333"/>
              </a:lnSpc>
              <a:spcBef>
                <a:spcPts val="0"/>
              </a:spcBef>
              <a:spcAft>
                <a:spcPts val="0"/>
              </a:spcAft>
              <a:buNone/>
            </a:pPr>
            <a:r>
              <a:rPr b="0" i="0" lang="en-US" sz="1800">
                <a:solidFill>
                  <a:schemeClr val="dk1"/>
                </a:solidFill>
                <a:latin typeface="Times New Roman"/>
                <a:ea typeface="Times New Roman"/>
                <a:cs typeface="Times New Roman"/>
                <a:sym typeface="Times New Roman"/>
              </a:rPr>
              <a:t>The equation </a:t>
            </a:r>
            <a:r>
              <a:rPr b="1" i="1" lang="en-US" sz="1800">
                <a:solidFill>
                  <a:schemeClr val="dk1"/>
                </a:solidFill>
                <a:latin typeface="Times New Roman"/>
                <a:ea typeface="Times New Roman"/>
                <a:cs typeface="Times New Roman"/>
                <a:sym typeface="Times New Roman"/>
              </a:rPr>
              <a:t>y=mx+b</a:t>
            </a:r>
            <a:r>
              <a:rPr b="1" i="0" lang="en-US" sz="1800">
                <a:solidFill>
                  <a:schemeClr val="dk1"/>
                </a:solidFill>
                <a:latin typeface="Times New Roman"/>
                <a:ea typeface="Times New Roman"/>
                <a:cs typeface="Times New Roman"/>
                <a:sym typeface="Times New Roman"/>
              </a:rPr>
              <a:t> </a:t>
            </a:r>
            <a:r>
              <a:rPr b="0" i="0" lang="en-US" sz="1800">
                <a:solidFill>
                  <a:schemeClr val="dk1"/>
                </a:solidFill>
                <a:latin typeface="Times New Roman"/>
                <a:ea typeface="Times New Roman"/>
                <a:cs typeface="Times New Roman"/>
                <a:sym typeface="Times New Roman"/>
              </a:rPr>
              <a:t>is a </a:t>
            </a:r>
            <a:r>
              <a:rPr b="1" i="0" lang="en-US" sz="1800">
                <a:solidFill>
                  <a:schemeClr val="dk1"/>
                </a:solidFill>
                <a:latin typeface="Times New Roman"/>
                <a:ea typeface="Times New Roman"/>
                <a:cs typeface="Times New Roman"/>
                <a:sym typeface="Times New Roman"/>
              </a:rPr>
              <a:t>linear model</a:t>
            </a:r>
            <a:r>
              <a:rPr b="0" i="0" lang="en-US" sz="1800">
                <a:solidFill>
                  <a:schemeClr val="dk1"/>
                </a:solidFill>
                <a:latin typeface="Times New Roman"/>
                <a:ea typeface="Times New Roman"/>
                <a:cs typeface="Times New Roman"/>
                <a:sym typeface="Times New Roman"/>
              </a:rPr>
              <a:t> that describes how a </a:t>
            </a:r>
            <a:r>
              <a:rPr b="1" i="0" lang="en-US" sz="1800">
                <a:solidFill>
                  <a:schemeClr val="dk1"/>
                </a:solidFill>
                <a:latin typeface="Times New Roman"/>
                <a:ea typeface="Times New Roman"/>
                <a:cs typeface="Times New Roman"/>
                <a:sym typeface="Times New Roman"/>
              </a:rPr>
              <a:t>dependent variable </a:t>
            </a:r>
            <a:r>
              <a:rPr b="1" i="1" lang="en-US" sz="1800">
                <a:solidFill>
                  <a:schemeClr val="dk1"/>
                </a:solidFill>
                <a:latin typeface="Times New Roman"/>
                <a:ea typeface="Times New Roman"/>
                <a:cs typeface="Times New Roman"/>
                <a:sym typeface="Times New Roman"/>
              </a:rPr>
              <a:t>(y)</a:t>
            </a:r>
            <a:r>
              <a:rPr b="0" i="0" lang="en-US" sz="1800">
                <a:solidFill>
                  <a:schemeClr val="dk1"/>
                </a:solidFill>
                <a:latin typeface="Times New Roman"/>
                <a:ea typeface="Times New Roman"/>
                <a:cs typeface="Times New Roman"/>
                <a:sym typeface="Times New Roman"/>
              </a:rPr>
              <a:t> is related to an </a:t>
            </a:r>
            <a:r>
              <a:rPr b="1" i="0" lang="en-US" sz="1800">
                <a:solidFill>
                  <a:schemeClr val="dk1"/>
                </a:solidFill>
                <a:latin typeface="Times New Roman"/>
                <a:ea typeface="Times New Roman"/>
                <a:cs typeface="Times New Roman"/>
                <a:sym typeface="Times New Roman"/>
              </a:rPr>
              <a:t>independent variable </a:t>
            </a:r>
            <a:r>
              <a:rPr b="1" i="1" lang="en-US" sz="1800">
                <a:solidFill>
                  <a:schemeClr val="dk1"/>
                </a:solidFill>
                <a:latin typeface="Times New Roman"/>
                <a:ea typeface="Times New Roman"/>
                <a:cs typeface="Times New Roman"/>
                <a:sym typeface="Times New Roman"/>
              </a:rPr>
              <a:t>(x)</a:t>
            </a:r>
            <a:r>
              <a:rPr b="0" i="0" lang="en-US" sz="1800">
                <a:solidFill>
                  <a:schemeClr val="dk1"/>
                </a:solidFill>
                <a:latin typeface="Times New Roman"/>
                <a:ea typeface="Times New Roman"/>
                <a:cs typeface="Times New Roman"/>
                <a:sym typeface="Times New Roman"/>
              </a:rPr>
              <a:t>. The </a:t>
            </a:r>
            <a:r>
              <a:rPr b="1" i="0" lang="en-US" sz="1800">
                <a:solidFill>
                  <a:schemeClr val="dk1"/>
                </a:solidFill>
                <a:latin typeface="Times New Roman"/>
                <a:ea typeface="Times New Roman"/>
                <a:cs typeface="Times New Roman"/>
                <a:sym typeface="Times New Roman"/>
              </a:rPr>
              <a:t>slope </a:t>
            </a:r>
            <a:r>
              <a:rPr b="1" i="1" lang="en-US" sz="1800">
                <a:solidFill>
                  <a:schemeClr val="dk1"/>
                </a:solidFill>
                <a:latin typeface="Times New Roman"/>
                <a:ea typeface="Times New Roman"/>
                <a:cs typeface="Times New Roman"/>
                <a:sym typeface="Times New Roman"/>
              </a:rPr>
              <a:t>(m)</a:t>
            </a:r>
            <a:r>
              <a:rPr b="0" i="0" lang="en-US" sz="1800">
                <a:solidFill>
                  <a:schemeClr val="dk1"/>
                </a:solidFill>
                <a:latin typeface="Times New Roman"/>
                <a:ea typeface="Times New Roman"/>
                <a:cs typeface="Times New Roman"/>
                <a:sym typeface="Times New Roman"/>
              </a:rPr>
              <a:t> of the line describes the </a:t>
            </a:r>
            <a:r>
              <a:rPr b="1" i="0" lang="en-US" sz="1800">
                <a:solidFill>
                  <a:schemeClr val="dk1"/>
                </a:solidFill>
                <a:latin typeface="Times New Roman"/>
                <a:ea typeface="Times New Roman"/>
                <a:cs typeface="Times New Roman"/>
                <a:sym typeface="Times New Roman"/>
              </a:rPr>
              <a:t>relationship </a:t>
            </a:r>
            <a:r>
              <a:rPr b="0" i="0" lang="en-US" sz="1800">
                <a:solidFill>
                  <a:schemeClr val="dk1"/>
                </a:solidFill>
                <a:latin typeface="Times New Roman"/>
                <a:ea typeface="Times New Roman"/>
                <a:cs typeface="Times New Roman"/>
                <a:sym typeface="Times New Roman"/>
              </a:rPr>
              <a:t>between</a:t>
            </a:r>
            <a:r>
              <a:rPr b="1" i="1" lang="en-US" sz="1800">
                <a:solidFill>
                  <a:schemeClr val="dk1"/>
                </a:solidFill>
                <a:latin typeface="Times New Roman"/>
                <a:ea typeface="Times New Roman"/>
                <a:cs typeface="Times New Roman"/>
                <a:sym typeface="Times New Roman"/>
              </a:rPr>
              <a:t> x</a:t>
            </a:r>
            <a:r>
              <a:rPr b="0" i="0" lang="en-US" sz="1800">
                <a:solidFill>
                  <a:schemeClr val="dk1"/>
                </a:solidFill>
                <a:latin typeface="Times New Roman"/>
                <a:ea typeface="Times New Roman"/>
                <a:cs typeface="Times New Roman"/>
                <a:sym typeface="Times New Roman"/>
              </a:rPr>
              <a:t> and </a:t>
            </a:r>
            <a:r>
              <a:rPr b="1" i="1" lang="en-US" sz="1800">
                <a:solidFill>
                  <a:schemeClr val="dk1"/>
                </a:solidFill>
                <a:latin typeface="Times New Roman"/>
                <a:ea typeface="Times New Roman"/>
                <a:cs typeface="Times New Roman"/>
                <a:sym typeface="Times New Roman"/>
              </a:rPr>
              <a:t>y</a:t>
            </a:r>
            <a:r>
              <a:rPr b="0" i="0" lang="en-US" sz="1800">
                <a:solidFill>
                  <a:schemeClr val="dk1"/>
                </a:solidFill>
                <a:latin typeface="Times New Roman"/>
                <a:ea typeface="Times New Roman"/>
                <a:cs typeface="Times New Roman"/>
                <a:sym typeface="Times New Roman"/>
              </a:rPr>
              <a:t>, while the </a:t>
            </a:r>
            <a:r>
              <a:rPr b="1" i="0" lang="en-US" sz="1800">
                <a:solidFill>
                  <a:schemeClr val="dk1"/>
                </a:solidFill>
                <a:latin typeface="Times New Roman"/>
                <a:ea typeface="Times New Roman"/>
                <a:cs typeface="Times New Roman"/>
                <a:sym typeface="Times New Roman"/>
              </a:rPr>
              <a:t>intercept </a:t>
            </a:r>
            <a:r>
              <a:rPr b="0" i="0" lang="en-US" sz="1800">
                <a:solidFill>
                  <a:schemeClr val="dk1"/>
                </a:solidFill>
                <a:latin typeface="Times New Roman"/>
                <a:ea typeface="Times New Roman"/>
                <a:cs typeface="Times New Roman"/>
                <a:sym typeface="Times New Roman"/>
              </a:rPr>
              <a:t>or </a:t>
            </a:r>
            <a:r>
              <a:rPr b="1" i="1" lang="en-US" sz="1800">
                <a:solidFill>
                  <a:schemeClr val="dk1"/>
                </a:solidFill>
                <a:latin typeface="Times New Roman"/>
                <a:ea typeface="Times New Roman"/>
                <a:cs typeface="Times New Roman"/>
                <a:sym typeface="Times New Roman"/>
              </a:rPr>
              <a:t>bias (b)</a:t>
            </a:r>
            <a:r>
              <a:rPr b="0" i="0" lang="en-US" sz="1800">
                <a:solidFill>
                  <a:schemeClr val="dk1"/>
                </a:solidFill>
                <a:latin typeface="Times New Roman"/>
                <a:ea typeface="Times New Roman"/>
                <a:cs typeface="Times New Roman"/>
                <a:sym typeface="Times New Roman"/>
              </a:rPr>
              <a:t> is the point where the line crosses the </a:t>
            </a:r>
            <a:r>
              <a:rPr b="1" i="1" lang="en-US" sz="1800">
                <a:solidFill>
                  <a:schemeClr val="dk1"/>
                </a:solidFill>
                <a:latin typeface="Times New Roman"/>
                <a:ea typeface="Times New Roman"/>
                <a:cs typeface="Times New Roman"/>
                <a:sym typeface="Times New Roman"/>
              </a:rPr>
              <a:t>y-axis</a:t>
            </a:r>
            <a:r>
              <a:rPr b="0" i="0" lang="en-US" sz="1800">
                <a:solidFill>
                  <a:schemeClr val="dk1"/>
                </a:solidFill>
                <a:latin typeface="Times New Roman"/>
                <a:ea typeface="Times New Roman"/>
                <a:cs typeface="Times New Roman"/>
                <a:sym typeface="Times New Roman"/>
              </a:rPr>
              <a:t>.</a:t>
            </a:r>
            <a:endParaRPr/>
          </a:p>
          <a:p>
            <a:pPr indent="0" lvl="0" marL="0" marR="0" rtl="0" algn="just">
              <a:lnSpc>
                <a:spcPct val="133333"/>
              </a:lnSpc>
              <a:spcBef>
                <a:spcPts val="0"/>
              </a:spcBef>
              <a:spcAft>
                <a:spcPts val="0"/>
              </a:spcAft>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33333"/>
              </a:lnSpc>
              <a:spcBef>
                <a:spcPts val="0"/>
              </a:spcBef>
              <a:spcAft>
                <a:spcPts val="0"/>
              </a:spcAft>
              <a:buNone/>
            </a:pPr>
            <a:r>
              <a:rPr i="0" lang="en-US" sz="1800">
                <a:solidFill>
                  <a:schemeClr val="dk1"/>
                </a:solidFill>
                <a:latin typeface="Times New Roman"/>
                <a:ea typeface="Times New Roman"/>
                <a:cs typeface="Times New Roman"/>
                <a:sym typeface="Times New Roman"/>
              </a:rPr>
              <a:t>Depending on the value of </a:t>
            </a:r>
            <a:r>
              <a:rPr b="1" i="1" lang="en-US" sz="1800">
                <a:solidFill>
                  <a:schemeClr val="dk1"/>
                </a:solidFill>
                <a:latin typeface="Times New Roman"/>
                <a:ea typeface="Times New Roman"/>
                <a:cs typeface="Times New Roman"/>
                <a:sym typeface="Times New Roman"/>
              </a:rPr>
              <a:t>bias (b)</a:t>
            </a:r>
            <a:r>
              <a:rPr i="0" lang="en-US" sz="1800">
                <a:solidFill>
                  <a:schemeClr val="dk1"/>
                </a:solidFill>
                <a:latin typeface="Times New Roman"/>
                <a:ea typeface="Times New Roman"/>
                <a:cs typeface="Times New Roman"/>
                <a:sym typeface="Times New Roman"/>
              </a:rPr>
              <a:t>, the model can give </a:t>
            </a:r>
            <a:r>
              <a:rPr b="1" i="0" lang="en-US" sz="1800">
                <a:solidFill>
                  <a:schemeClr val="dk1"/>
                </a:solidFill>
                <a:latin typeface="Times New Roman"/>
                <a:ea typeface="Times New Roman"/>
                <a:cs typeface="Times New Roman"/>
                <a:sym typeface="Times New Roman"/>
              </a:rPr>
              <a:t>priority </a:t>
            </a:r>
            <a:r>
              <a:rPr i="0" lang="en-US" sz="1800">
                <a:solidFill>
                  <a:schemeClr val="dk1"/>
                </a:solidFill>
                <a:latin typeface="Times New Roman"/>
                <a:ea typeface="Times New Roman"/>
                <a:cs typeface="Times New Roman"/>
                <a:sym typeface="Times New Roman"/>
              </a:rPr>
              <a:t>to either the </a:t>
            </a:r>
            <a:r>
              <a:rPr b="1" i="1" lang="en-US" sz="1800">
                <a:solidFill>
                  <a:schemeClr val="dk1"/>
                </a:solidFill>
                <a:latin typeface="Times New Roman"/>
                <a:ea typeface="Times New Roman"/>
                <a:cs typeface="Times New Roman"/>
                <a:sym typeface="Times New Roman"/>
              </a:rPr>
              <a:t>features</a:t>
            </a:r>
            <a:r>
              <a:rPr i="0" lang="en-US" sz="1800">
                <a:solidFill>
                  <a:schemeClr val="dk1"/>
                </a:solidFill>
                <a:latin typeface="Times New Roman"/>
                <a:ea typeface="Times New Roman"/>
                <a:cs typeface="Times New Roman"/>
                <a:sym typeface="Times New Roman"/>
              </a:rPr>
              <a:t> or the </a:t>
            </a:r>
            <a:r>
              <a:rPr b="1" i="1" lang="en-US" sz="1800">
                <a:solidFill>
                  <a:schemeClr val="dk1"/>
                </a:solidFill>
                <a:latin typeface="Times New Roman"/>
                <a:ea typeface="Times New Roman"/>
                <a:cs typeface="Times New Roman"/>
                <a:sym typeface="Times New Roman"/>
              </a:rPr>
              <a:t>bias</a:t>
            </a:r>
            <a:r>
              <a:rPr i="0" lang="en-US" sz="1800">
                <a:solidFill>
                  <a:schemeClr val="dk1"/>
                </a:solidFill>
                <a:latin typeface="Times New Roman"/>
                <a:ea typeface="Times New Roman"/>
                <a:cs typeface="Times New Roman"/>
                <a:sym typeface="Times New Roman"/>
              </a:rPr>
              <a:t>.</a:t>
            </a:r>
            <a:endParaRPr/>
          </a:p>
          <a:p>
            <a:pPr indent="-114300" lvl="0" marL="0" marR="0" rtl="0" algn="just">
              <a:lnSpc>
                <a:spcPct val="133333"/>
              </a:lnSpc>
              <a:spcBef>
                <a:spcPts val="0"/>
              </a:spcBef>
              <a:spcAft>
                <a:spcPts val="0"/>
              </a:spcAft>
              <a:buClr>
                <a:srgbClr val="FF0000"/>
              </a:buClr>
              <a:buSzPts val="1800"/>
              <a:buFont typeface="Calibri"/>
              <a:buAutoNum type="arabicPeriod"/>
            </a:pPr>
            <a:r>
              <a:rPr b="1" i="0" lang="en-US" sz="1800">
                <a:solidFill>
                  <a:srgbClr val="FF0000"/>
                </a:solidFill>
                <a:latin typeface="Times New Roman"/>
                <a:ea typeface="Times New Roman"/>
                <a:cs typeface="Times New Roman"/>
                <a:sym typeface="Times New Roman"/>
              </a:rPr>
              <a:t>If </a:t>
            </a:r>
            <a:r>
              <a:rPr b="1" i="1" lang="en-US" sz="1800">
                <a:solidFill>
                  <a:srgbClr val="FF0000"/>
                </a:solidFill>
                <a:latin typeface="Times New Roman"/>
                <a:ea typeface="Times New Roman"/>
                <a:cs typeface="Times New Roman"/>
                <a:sym typeface="Times New Roman"/>
              </a:rPr>
              <a:t>y=mx&lt;b</a:t>
            </a:r>
            <a:r>
              <a:rPr b="1" i="0" lang="en-US" sz="1800">
                <a:solidFill>
                  <a:srgbClr val="FF0000"/>
                </a:solidFill>
                <a:latin typeface="Times New Roman"/>
                <a:ea typeface="Times New Roman"/>
                <a:cs typeface="Times New Roman"/>
                <a:sym typeface="Times New Roman"/>
              </a:rPr>
              <a:t>; then the model will depend on the bias. The model will give priority to the bias.</a:t>
            </a:r>
            <a:endParaRPr b="0" i="0" sz="1800">
              <a:solidFill>
                <a:srgbClr val="FF0000"/>
              </a:solidFill>
              <a:latin typeface="Times New Roman"/>
              <a:ea typeface="Times New Roman"/>
              <a:cs typeface="Times New Roman"/>
              <a:sym typeface="Times New Roman"/>
            </a:endParaRPr>
          </a:p>
          <a:p>
            <a:pPr indent="-114300" lvl="0" marL="0" marR="0" rtl="0" algn="just">
              <a:lnSpc>
                <a:spcPct val="133333"/>
              </a:lnSpc>
              <a:spcBef>
                <a:spcPts val="0"/>
              </a:spcBef>
              <a:spcAft>
                <a:spcPts val="0"/>
              </a:spcAft>
              <a:buClr>
                <a:srgbClr val="FF0000"/>
              </a:buClr>
              <a:buSzPts val="1800"/>
              <a:buFont typeface="Calibri"/>
              <a:buAutoNum type="arabicPeriod"/>
            </a:pPr>
            <a:r>
              <a:rPr b="1" i="0" lang="en-US" sz="1800">
                <a:solidFill>
                  <a:srgbClr val="FF0000"/>
                </a:solidFill>
                <a:latin typeface="Times New Roman"/>
                <a:ea typeface="Times New Roman"/>
                <a:cs typeface="Times New Roman"/>
                <a:sym typeface="Times New Roman"/>
              </a:rPr>
              <a:t>If </a:t>
            </a:r>
            <a:r>
              <a:rPr b="1" i="1" lang="en-US" sz="1800">
                <a:solidFill>
                  <a:srgbClr val="FF0000"/>
                </a:solidFill>
                <a:latin typeface="Times New Roman"/>
                <a:ea typeface="Times New Roman"/>
                <a:cs typeface="Times New Roman"/>
                <a:sym typeface="Times New Roman"/>
              </a:rPr>
              <a:t>y=mx&gt;b</a:t>
            </a:r>
            <a:r>
              <a:rPr b="1" i="0" lang="en-US" sz="1800">
                <a:solidFill>
                  <a:srgbClr val="FF0000"/>
                </a:solidFill>
                <a:latin typeface="Times New Roman"/>
                <a:ea typeface="Times New Roman"/>
                <a:cs typeface="Times New Roman"/>
                <a:sym typeface="Times New Roman"/>
              </a:rPr>
              <a:t>; then the features will get priority rather than bias.</a:t>
            </a:r>
            <a:endParaRPr/>
          </a:p>
          <a:p>
            <a:pPr indent="0" lvl="0" marL="0" marR="0" rtl="0" algn="just">
              <a:lnSpc>
                <a:spcPct val="133333"/>
              </a:lnSpc>
              <a:spcBef>
                <a:spcPts val="0"/>
              </a:spcBef>
              <a:spcAft>
                <a:spcPts val="0"/>
              </a:spcAft>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33333"/>
              </a:lnSpc>
              <a:spcBef>
                <a:spcPts val="0"/>
              </a:spcBef>
              <a:spcAft>
                <a:spcPts val="0"/>
              </a:spcAft>
              <a:buNone/>
            </a:pPr>
            <a:r>
              <a:rPr b="0" i="0" lang="en-US" sz="1800">
                <a:solidFill>
                  <a:schemeClr val="dk1"/>
                </a:solidFill>
                <a:latin typeface="Times New Roman"/>
                <a:ea typeface="Times New Roman"/>
                <a:cs typeface="Times New Roman"/>
                <a:sym typeface="Times New Roman"/>
              </a:rPr>
              <a:t>If the </a:t>
            </a:r>
            <a:r>
              <a:rPr b="1" i="1" lang="en-US" sz="1800">
                <a:solidFill>
                  <a:schemeClr val="dk1"/>
                </a:solidFill>
                <a:latin typeface="Times New Roman"/>
                <a:ea typeface="Times New Roman"/>
                <a:cs typeface="Times New Roman"/>
                <a:sym typeface="Times New Roman"/>
              </a:rPr>
              <a:t>bias </a:t>
            </a:r>
            <a:r>
              <a:rPr b="0" i="0" lang="en-US" sz="1800">
                <a:solidFill>
                  <a:schemeClr val="dk1"/>
                </a:solidFill>
                <a:latin typeface="Times New Roman"/>
                <a:ea typeface="Times New Roman"/>
                <a:cs typeface="Times New Roman"/>
                <a:sym typeface="Times New Roman"/>
              </a:rPr>
              <a:t>is </a:t>
            </a:r>
            <a:r>
              <a:rPr b="1" i="0" lang="en-US" sz="1800">
                <a:solidFill>
                  <a:schemeClr val="dk1"/>
                </a:solidFill>
                <a:latin typeface="Times New Roman"/>
                <a:ea typeface="Times New Roman"/>
                <a:cs typeface="Times New Roman"/>
                <a:sym typeface="Times New Roman"/>
              </a:rPr>
              <a:t>very big</a:t>
            </a:r>
            <a:r>
              <a:rPr b="0" i="0" lang="en-US" sz="1800">
                <a:solidFill>
                  <a:schemeClr val="dk1"/>
                </a:solidFill>
                <a:latin typeface="Times New Roman"/>
                <a:ea typeface="Times New Roman"/>
                <a:cs typeface="Times New Roman"/>
                <a:sym typeface="Times New Roman"/>
              </a:rPr>
              <a:t>, the model may be </a:t>
            </a:r>
            <a:r>
              <a:rPr b="1" i="0" lang="en-US" sz="1800">
                <a:solidFill>
                  <a:schemeClr val="dk1"/>
                </a:solidFill>
                <a:latin typeface="Times New Roman"/>
                <a:ea typeface="Times New Roman"/>
                <a:cs typeface="Times New Roman"/>
                <a:sym typeface="Times New Roman"/>
              </a:rPr>
              <a:t>overly sensitive</a:t>
            </a:r>
            <a:r>
              <a:rPr b="0" i="0" lang="en-US" sz="1800">
                <a:solidFill>
                  <a:schemeClr val="dk1"/>
                </a:solidFill>
                <a:latin typeface="Times New Roman"/>
                <a:ea typeface="Times New Roman"/>
                <a:cs typeface="Times New Roman"/>
                <a:sym typeface="Times New Roman"/>
              </a:rPr>
              <a:t> to the data and could result in </a:t>
            </a:r>
            <a:r>
              <a:rPr b="1" i="0" lang="en-US" sz="1800">
                <a:solidFill>
                  <a:schemeClr val="dk1"/>
                </a:solidFill>
                <a:latin typeface="Times New Roman"/>
                <a:ea typeface="Times New Roman"/>
                <a:cs typeface="Times New Roman"/>
                <a:sym typeface="Times New Roman"/>
              </a:rPr>
              <a:t>inaccurate predictions</a:t>
            </a:r>
            <a:r>
              <a:rPr b="0" i="0" lang="en-US" sz="1800">
                <a:solidFill>
                  <a:schemeClr val="dk1"/>
                </a:solidFill>
                <a:latin typeface="Times New Roman"/>
                <a:ea typeface="Times New Roman"/>
                <a:cs typeface="Times New Roman"/>
                <a:sym typeface="Times New Roman"/>
              </a:rPr>
              <a:t>. </a:t>
            </a:r>
            <a:r>
              <a:rPr b="1" i="0" lang="en-US" sz="1800">
                <a:solidFill>
                  <a:schemeClr val="dk1"/>
                </a:solidFill>
                <a:latin typeface="Times New Roman"/>
                <a:ea typeface="Times New Roman"/>
                <a:cs typeface="Times New Roman"/>
                <a:sym typeface="Times New Roman"/>
              </a:rPr>
              <a:t>Overly sensitive</a:t>
            </a:r>
            <a:r>
              <a:rPr b="0" i="0" lang="en-US" sz="1800">
                <a:solidFill>
                  <a:schemeClr val="dk1"/>
                </a:solidFill>
                <a:latin typeface="Times New Roman"/>
                <a:ea typeface="Times New Roman"/>
                <a:cs typeface="Times New Roman"/>
                <a:sym typeface="Times New Roman"/>
              </a:rPr>
              <a:t> data can lead to models that are overly complex, resulting in </a:t>
            </a:r>
            <a:r>
              <a:rPr b="1" i="1" lang="en-US" sz="1800">
                <a:solidFill>
                  <a:schemeClr val="dk1"/>
                </a:solidFill>
                <a:latin typeface="Times New Roman"/>
                <a:ea typeface="Times New Roman"/>
                <a:cs typeface="Times New Roman"/>
                <a:sym typeface="Times New Roman"/>
              </a:rPr>
              <a:t>overfitting</a:t>
            </a:r>
            <a:r>
              <a:rPr b="0" i="0" lang="en-US" sz="1800">
                <a:solidFill>
                  <a:schemeClr val="dk1"/>
                </a:solidFill>
                <a:latin typeface="Times New Roman"/>
                <a:ea typeface="Times New Roman"/>
                <a:cs typeface="Times New Roman"/>
                <a:sym typeface="Times New Roman"/>
              </a:rPr>
              <a:t>. This means that the model is too closely tailored to the </a:t>
            </a:r>
            <a:r>
              <a:rPr b="1" i="0" lang="en-US" sz="1800">
                <a:solidFill>
                  <a:schemeClr val="dk1"/>
                </a:solidFill>
                <a:latin typeface="Times New Roman"/>
                <a:ea typeface="Times New Roman"/>
                <a:cs typeface="Times New Roman"/>
                <a:sym typeface="Times New Roman"/>
              </a:rPr>
              <a:t>training data</a:t>
            </a:r>
            <a:r>
              <a:rPr b="0" i="0" lang="en-US" sz="1800">
                <a:solidFill>
                  <a:schemeClr val="dk1"/>
                </a:solidFill>
                <a:latin typeface="Times New Roman"/>
                <a:ea typeface="Times New Roman"/>
                <a:cs typeface="Times New Roman"/>
                <a:sym typeface="Times New Roman"/>
              </a:rPr>
              <a:t> and performs poorly on unseen data.</a:t>
            </a:r>
            <a:endParaRPr/>
          </a:p>
          <a:p>
            <a:pPr indent="0" lvl="0" marL="0" marR="0" rtl="0" algn="just">
              <a:lnSpc>
                <a:spcPct val="133333"/>
              </a:lnSpc>
              <a:spcBef>
                <a:spcPts val="0"/>
              </a:spcBef>
              <a:spcAft>
                <a:spcPts val="0"/>
              </a:spcAft>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33333"/>
              </a:lnSpc>
              <a:spcBef>
                <a:spcPts val="0"/>
              </a:spcBef>
              <a:spcAft>
                <a:spcPts val="0"/>
              </a:spcAft>
              <a:buNone/>
            </a:pPr>
            <a:r>
              <a:rPr b="0" i="0" lang="en-US" sz="1800">
                <a:solidFill>
                  <a:schemeClr val="dk1"/>
                </a:solidFill>
                <a:latin typeface="Times New Roman"/>
                <a:ea typeface="Times New Roman"/>
                <a:cs typeface="Times New Roman"/>
                <a:sym typeface="Times New Roman"/>
              </a:rPr>
              <a:t>On the other hand, if the </a:t>
            </a:r>
            <a:r>
              <a:rPr b="1" i="1" lang="en-US" sz="1800">
                <a:solidFill>
                  <a:schemeClr val="dk1"/>
                </a:solidFill>
                <a:latin typeface="Times New Roman"/>
                <a:ea typeface="Times New Roman"/>
                <a:cs typeface="Times New Roman"/>
                <a:sym typeface="Times New Roman"/>
              </a:rPr>
              <a:t>bias </a:t>
            </a:r>
            <a:r>
              <a:rPr b="0" i="0" lang="en-US" sz="1800">
                <a:solidFill>
                  <a:schemeClr val="dk1"/>
                </a:solidFill>
                <a:latin typeface="Times New Roman"/>
                <a:ea typeface="Times New Roman"/>
                <a:cs typeface="Times New Roman"/>
                <a:sym typeface="Times New Roman"/>
              </a:rPr>
              <a:t>is </a:t>
            </a:r>
            <a:r>
              <a:rPr b="1" i="0" lang="en-US" sz="1800">
                <a:solidFill>
                  <a:schemeClr val="dk1"/>
                </a:solidFill>
                <a:latin typeface="Times New Roman"/>
                <a:ea typeface="Times New Roman"/>
                <a:cs typeface="Times New Roman"/>
                <a:sym typeface="Times New Roman"/>
              </a:rPr>
              <a:t>very small</a:t>
            </a:r>
            <a:r>
              <a:rPr b="0" i="0" lang="en-US" sz="1800">
                <a:solidFill>
                  <a:schemeClr val="dk1"/>
                </a:solidFill>
                <a:latin typeface="Times New Roman"/>
                <a:ea typeface="Times New Roman"/>
                <a:cs typeface="Times New Roman"/>
                <a:sym typeface="Times New Roman"/>
              </a:rPr>
              <a:t>, the model may be </a:t>
            </a:r>
            <a:r>
              <a:rPr b="1" i="0" lang="en-US" sz="1800">
                <a:solidFill>
                  <a:schemeClr val="dk1"/>
                </a:solidFill>
                <a:latin typeface="Times New Roman"/>
                <a:ea typeface="Times New Roman"/>
                <a:cs typeface="Times New Roman"/>
                <a:sym typeface="Times New Roman"/>
              </a:rPr>
              <a:t>less sensitive</a:t>
            </a:r>
            <a:r>
              <a:rPr b="0" i="0" lang="en-US" sz="1800">
                <a:solidFill>
                  <a:schemeClr val="dk1"/>
                </a:solidFill>
                <a:latin typeface="Times New Roman"/>
                <a:ea typeface="Times New Roman"/>
                <a:cs typeface="Times New Roman"/>
                <a:sym typeface="Times New Roman"/>
              </a:rPr>
              <a:t> to the data and could result in </a:t>
            </a:r>
            <a:r>
              <a:rPr b="1" i="0" lang="en-US" sz="1800">
                <a:solidFill>
                  <a:schemeClr val="dk1"/>
                </a:solidFill>
                <a:latin typeface="Times New Roman"/>
                <a:ea typeface="Times New Roman"/>
                <a:cs typeface="Times New Roman"/>
                <a:sym typeface="Times New Roman"/>
              </a:rPr>
              <a:t>predictions </a:t>
            </a:r>
            <a:r>
              <a:rPr b="0" i="0" lang="en-US" sz="1800">
                <a:solidFill>
                  <a:schemeClr val="dk1"/>
                </a:solidFill>
                <a:latin typeface="Times New Roman"/>
                <a:ea typeface="Times New Roman"/>
                <a:cs typeface="Times New Roman"/>
                <a:sym typeface="Times New Roman"/>
              </a:rPr>
              <a:t>that are too general. If a model is </a:t>
            </a:r>
            <a:r>
              <a:rPr b="1" i="0" lang="en-US" sz="1800">
                <a:solidFill>
                  <a:schemeClr val="dk1"/>
                </a:solidFill>
                <a:latin typeface="Times New Roman"/>
                <a:ea typeface="Times New Roman"/>
                <a:cs typeface="Times New Roman"/>
                <a:sym typeface="Times New Roman"/>
              </a:rPr>
              <a:t>not sensitive</a:t>
            </a:r>
            <a:r>
              <a:rPr b="0" i="0" lang="en-US" sz="1800">
                <a:solidFill>
                  <a:schemeClr val="dk1"/>
                </a:solidFill>
                <a:latin typeface="Times New Roman"/>
                <a:ea typeface="Times New Roman"/>
                <a:cs typeface="Times New Roman"/>
                <a:sym typeface="Times New Roman"/>
              </a:rPr>
              <a:t> enough to data, it can cause </a:t>
            </a:r>
            <a:r>
              <a:rPr b="1" i="1" lang="en-US" sz="1800">
                <a:solidFill>
                  <a:schemeClr val="dk1"/>
                </a:solidFill>
                <a:latin typeface="Times New Roman"/>
                <a:ea typeface="Times New Roman"/>
                <a:cs typeface="Times New Roman"/>
                <a:sym typeface="Times New Roman"/>
              </a:rPr>
              <a:t>underfitting</a:t>
            </a:r>
            <a:r>
              <a:rPr b="0" i="0" lang="en-US" sz="1800">
                <a:solidFill>
                  <a:schemeClr val="dk1"/>
                </a:solidFill>
                <a:latin typeface="Times New Roman"/>
                <a:ea typeface="Times New Roman"/>
                <a:cs typeface="Times New Roman"/>
                <a:sym typeface="Times New Roman"/>
              </a:rPr>
              <a:t>. This means that the model is not able to learn from the data and therefore unable to make accurate predictions.</a:t>
            </a:r>
            <a:endParaRPr/>
          </a:p>
          <a:p>
            <a:pPr indent="0" lvl="0" marL="0" marR="0" rtl="0" algn="just">
              <a:lnSpc>
                <a:spcPct val="133333"/>
              </a:lnSpc>
              <a:spcBef>
                <a:spcPts val="0"/>
              </a:spcBef>
              <a:spcAft>
                <a:spcPts val="0"/>
              </a:spcAft>
              <a:buNone/>
            </a:pPr>
            <a:r>
              <a:t/>
            </a:r>
            <a:endParaRPr b="0" i="0" sz="1800">
              <a:solidFill>
                <a:schemeClr val="dk1"/>
              </a:solidFill>
              <a:latin typeface="Times New Roman"/>
              <a:ea typeface="Times New Roman"/>
              <a:cs typeface="Times New Roman"/>
              <a:sym typeface="Times New Roman"/>
            </a:endParaRPr>
          </a:p>
          <a:p>
            <a:pPr indent="0" lvl="0" marL="0" marR="0" rtl="0" algn="just">
              <a:lnSpc>
                <a:spcPct val="133333"/>
              </a:lnSpc>
              <a:spcBef>
                <a:spcPts val="0"/>
              </a:spcBef>
              <a:spcAft>
                <a:spcPts val="0"/>
              </a:spcAft>
              <a:buNone/>
            </a:pPr>
            <a:r>
              <a:rPr b="1" i="0" lang="en-US" sz="1800">
                <a:solidFill>
                  <a:srgbClr val="0070C0"/>
                </a:solidFill>
                <a:latin typeface="Times New Roman"/>
                <a:ea typeface="Times New Roman"/>
                <a:cs typeface="Times New Roman"/>
                <a:sym typeface="Times New Roman"/>
              </a:rPr>
              <a:t>In both cases, the model could be less accurate or biased.</a:t>
            </a:r>
            <a:endParaRPr/>
          </a:p>
          <a:p>
            <a:pPr indent="0" lvl="0" marL="0" marR="0" rtl="0" algn="just">
              <a:lnSpc>
                <a:spcPct val="100000"/>
              </a:lnSpc>
              <a:spcBef>
                <a:spcPts val="0"/>
              </a:spcBef>
              <a:spcAft>
                <a:spcPts val="0"/>
              </a:spcAft>
              <a:buNone/>
            </a:pPr>
            <a:r>
              <a:rPr b="1" i="0" lang="en-US" sz="1800">
                <a:solidFill>
                  <a:srgbClr val="0070C0"/>
                </a:solidFill>
                <a:latin typeface="Times New Roman"/>
                <a:ea typeface="Times New Roman"/>
                <a:cs typeface="Times New Roman"/>
                <a:sym typeface="Times New Roman"/>
              </a:rPr>
              <a:t>So it is important to have a medium bias in order to ensure that the model is accurate and unbiased. Because having a medium bias in a linear model ensures that the model is neither too sensitive nor too general with regard to the data. This means that the model is more likely to make accurate and unbiased predictions.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838200" y="365125"/>
            <a:ext cx="10515600" cy="922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400"/>
              <a:buFont typeface="Calibri"/>
              <a:buNone/>
            </a:pPr>
            <a:r>
              <a:rPr b="1" lang="en-US">
                <a:solidFill>
                  <a:srgbClr val="7030A0"/>
                </a:solidFill>
              </a:rPr>
              <a:t>Generative Models - Bias</a:t>
            </a:r>
            <a:endParaRPr b="1">
              <a:solidFill>
                <a:srgbClr val="7030A0"/>
              </a:solidFill>
            </a:endParaRPr>
          </a:p>
        </p:txBody>
      </p:sp>
      <p:pic>
        <p:nvPicPr>
          <p:cNvPr id="134" name="Google Shape;134;p8"/>
          <p:cNvPicPr preferRelativeResize="0"/>
          <p:nvPr/>
        </p:nvPicPr>
        <p:blipFill rotWithShape="1">
          <a:blip r:embed="rId3">
            <a:alphaModFix/>
          </a:blip>
          <a:srcRect b="1628" l="1823" r="2873" t="1628"/>
          <a:stretch/>
        </p:blipFill>
        <p:spPr>
          <a:xfrm>
            <a:off x="206667" y="1692475"/>
            <a:ext cx="5005192" cy="3720312"/>
          </a:xfrm>
          <a:prstGeom prst="rect">
            <a:avLst/>
          </a:prstGeom>
          <a:noFill/>
          <a:ln>
            <a:noFill/>
          </a:ln>
        </p:spPr>
      </p:pic>
      <p:sp>
        <p:nvSpPr>
          <p:cNvPr id="135" name="Google Shape;135;p8"/>
          <p:cNvSpPr txBox="1"/>
          <p:nvPr/>
        </p:nvSpPr>
        <p:spPr>
          <a:xfrm>
            <a:off x="5211859" y="2026204"/>
            <a:ext cx="6524430" cy="3785652"/>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1F1F1F"/>
              </a:buClr>
              <a:buSzPts val="2000"/>
              <a:buFont typeface="Arial"/>
              <a:buChar char="•"/>
            </a:pPr>
            <a:r>
              <a:rPr b="0" i="0" lang="en-US" sz="2000">
                <a:solidFill>
                  <a:srgbClr val="1F1F1F"/>
                </a:solidFill>
                <a:latin typeface="Times New Roman"/>
                <a:ea typeface="Times New Roman"/>
                <a:cs typeface="Times New Roman"/>
                <a:sym typeface="Times New Roman"/>
              </a:rPr>
              <a:t>ChatGPT (an application of Generative model), like other AI language models, is susceptible to various biases, including gender, racial, and cultural biases, language bias, and ideological bias.</a:t>
            </a:r>
            <a:endParaRPr/>
          </a:p>
          <a:p>
            <a:pPr indent="-158750" lvl="0" marL="285750" marR="0" rtl="0" algn="just">
              <a:spcBef>
                <a:spcPts val="0"/>
              </a:spcBef>
              <a:spcAft>
                <a:spcPts val="0"/>
              </a:spcAft>
              <a:buClr>
                <a:schemeClr val="dk1"/>
              </a:buClr>
              <a:buSzPts val="2000"/>
              <a:buFont typeface="Arial"/>
              <a:buNone/>
            </a:pPr>
            <a:r>
              <a:t/>
            </a:r>
            <a:endParaRPr sz="2000">
              <a:solidFill>
                <a:srgbClr val="1F1F1F"/>
              </a:solidFill>
              <a:latin typeface="Times New Roman"/>
              <a:ea typeface="Times New Roman"/>
              <a:cs typeface="Times New Roman"/>
              <a:sym typeface="Times New Roman"/>
            </a:endParaRPr>
          </a:p>
          <a:p>
            <a:pPr indent="-285750" lvl="0" marL="285750" marR="0" rtl="0" algn="just">
              <a:spcBef>
                <a:spcPts val="0"/>
              </a:spcBef>
              <a:spcAft>
                <a:spcPts val="0"/>
              </a:spcAft>
              <a:buClr>
                <a:srgbClr val="1F1F1F"/>
              </a:buClr>
              <a:buSzPts val="2000"/>
              <a:buFont typeface="Arial"/>
              <a:buChar char="•"/>
            </a:pPr>
            <a:r>
              <a:rPr b="0" i="0" lang="en-US" sz="2000">
                <a:solidFill>
                  <a:srgbClr val="1F1F1F"/>
                </a:solidFill>
                <a:latin typeface="Times New Roman"/>
                <a:ea typeface="Times New Roman"/>
                <a:cs typeface="Times New Roman"/>
                <a:sym typeface="Times New Roman"/>
              </a:rPr>
              <a:t>These </a:t>
            </a:r>
            <a:r>
              <a:rPr b="1" i="0" lang="en-US" sz="2000">
                <a:solidFill>
                  <a:srgbClr val="1F1F1F"/>
                </a:solidFill>
                <a:latin typeface="Times New Roman"/>
                <a:ea typeface="Times New Roman"/>
                <a:cs typeface="Times New Roman"/>
                <a:sym typeface="Times New Roman"/>
              </a:rPr>
              <a:t>biases stem from the model's training data</a:t>
            </a:r>
            <a:r>
              <a:rPr b="0" i="0" lang="en-US" sz="2000">
                <a:solidFill>
                  <a:srgbClr val="1F1F1F"/>
                </a:solidFill>
                <a:latin typeface="Times New Roman"/>
                <a:ea typeface="Times New Roman"/>
                <a:cs typeface="Times New Roman"/>
                <a:sym typeface="Times New Roman"/>
              </a:rPr>
              <a:t>, which reflects human-generated content from the internet. </a:t>
            </a:r>
            <a:endParaRPr/>
          </a:p>
          <a:p>
            <a:pPr indent="-158750" lvl="0" marL="285750" marR="0" rtl="0" algn="just">
              <a:spcBef>
                <a:spcPts val="0"/>
              </a:spcBef>
              <a:spcAft>
                <a:spcPts val="0"/>
              </a:spcAft>
              <a:buClr>
                <a:schemeClr val="dk1"/>
              </a:buClr>
              <a:buSzPts val="2000"/>
              <a:buFont typeface="Arial"/>
              <a:buNone/>
            </a:pPr>
            <a:r>
              <a:t/>
            </a:r>
            <a:endParaRPr sz="2000">
              <a:solidFill>
                <a:srgbClr val="1F1F1F"/>
              </a:solidFill>
              <a:latin typeface="Times New Roman"/>
              <a:ea typeface="Times New Roman"/>
              <a:cs typeface="Times New Roman"/>
              <a:sym typeface="Times New Roman"/>
            </a:endParaRPr>
          </a:p>
          <a:p>
            <a:pPr indent="-285750" lvl="0" marL="285750" marR="0" rtl="0" algn="just">
              <a:spcBef>
                <a:spcPts val="0"/>
              </a:spcBef>
              <a:spcAft>
                <a:spcPts val="0"/>
              </a:spcAft>
              <a:buClr>
                <a:srgbClr val="1F1F1F"/>
              </a:buClr>
              <a:buSzPts val="2000"/>
              <a:buFont typeface="Arial"/>
              <a:buChar char="•"/>
            </a:pPr>
            <a:r>
              <a:rPr b="0" i="0" lang="en-US" sz="2000">
                <a:solidFill>
                  <a:srgbClr val="1F1F1F"/>
                </a:solidFill>
                <a:latin typeface="Times New Roman"/>
                <a:ea typeface="Times New Roman"/>
                <a:cs typeface="Times New Roman"/>
                <a:sym typeface="Times New Roman"/>
              </a:rPr>
              <a:t>Other biases, such as attention, format, and commercial biases, can also emerge from the nature of the training data. </a:t>
            </a:r>
            <a:endParaRPr/>
          </a:p>
          <a:p>
            <a:pPr indent="-158750" lvl="0" marL="285750" marR="0" rtl="0" algn="just">
              <a:spcBef>
                <a:spcPts val="0"/>
              </a:spcBef>
              <a:spcAft>
                <a:spcPts val="0"/>
              </a:spcAft>
              <a:buClr>
                <a:schemeClr val="dk1"/>
              </a:buClr>
              <a:buSzPts val="2000"/>
              <a:buFont typeface="Arial"/>
              <a:buNone/>
            </a:pPr>
            <a:r>
              <a:t/>
            </a:r>
            <a:endParaRPr sz="2000">
              <a:solidFill>
                <a:srgbClr val="1F1F1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3718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1F1F1F"/>
              </a:buClr>
              <a:buSzPct val="100000"/>
              <a:buFont typeface="Arial"/>
              <a:buNone/>
            </a:pPr>
            <a:r>
              <a:rPr b="0" i="0" lang="en-US">
                <a:solidFill>
                  <a:srgbClr val="1F1F1F"/>
                </a:solidFill>
                <a:latin typeface="Arial"/>
                <a:ea typeface="Arial"/>
                <a:cs typeface="Arial"/>
                <a:sym typeface="Arial"/>
              </a:rPr>
              <a:t>ChatGPT - Several biases</a:t>
            </a:r>
            <a:endParaRPr/>
          </a:p>
        </p:txBody>
      </p:sp>
      <p:sp>
        <p:nvSpPr>
          <p:cNvPr id="141" name="Google Shape;141;p9"/>
          <p:cNvSpPr txBox="1"/>
          <p:nvPr>
            <p:ph idx="1" type="body"/>
          </p:nvPr>
        </p:nvSpPr>
        <p:spPr>
          <a:xfrm>
            <a:off x="763555" y="1088506"/>
            <a:ext cx="4769498" cy="43978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(i) gender, racial, and cultural biases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(ii) language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(iii) ideological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(iv) sensationalism and clickbait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(v) confirmation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(vi) temporal bias</a:t>
            </a:r>
            <a:endParaRPr sz="2000">
              <a:solidFill>
                <a:srgbClr val="1F1F1F"/>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(vii) exclusionary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(vii) commercial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(ix) cognitive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(x) attention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(xi) format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(xii) source bias</a:t>
            </a:r>
            <a:endParaRPr/>
          </a:p>
          <a:p>
            <a:pPr indent="0" lvl="0" marL="0" rtl="0" algn="l">
              <a:lnSpc>
                <a:spcPct val="90000"/>
              </a:lnSpc>
              <a:spcBef>
                <a:spcPts val="1000"/>
              </a:spcBef>
              <a:spcAft>
                <a:spcPts val="0"/>
              </a:spcAft>
              <a:buClr>
                <a:srgbClr val="1F1F1F"/>
              </a:buClr>
              <a:buSzPts val="2000"/>
              <a:buNone/>
            </a:pPr>
            <a:r>
              <a:rPr b="0" i="0" lang="en-US" sz="2000">
                <a:solidFill>
                  <a:srgbClr val="1F1F1F"/>
                </a:solidFill>
                <a:latin typeface="Times New Roman"/>
                <a:ea typeface="Times New Roman"/>
                <a:cs typeface="Times New Roman"/>
                <a:sym typeface="Times New Roman"/>
              </a:rPr>
              <a:t>(xiii) novelty bias</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42" name="Google Shape;142;p9"/>
          <p:cNvSpPr txBox="1"/>
          <p:nvPr/>
        </p:nvSpPr>
        <p:spPr>
          <a:xfrm>
            <a:off x="6243736" y="1088506"/>
            <a:ext cx="5110064" cy="43978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(xiv) positive/negative sentiment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(xv) outlier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(xvi) implicit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(xvii) authority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(xviii) recency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(xix) groupthink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(xx) anchoring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(xxi) availability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(xxii) false consensus bias</a:t>
            </a:r>
            <a:endParaRPr/>
          </a:p>
          <a:p>
            <a:pPr indent="0" lvl="0" marL="0" marR="0" rtl="0" algn="l">
              <a:lnSpc>
                <a:spcPct val="90000"/>
              </a:lnSpc>
              <a:spcBef>
                <a:spcPts val="1000"/>
              </a:spcBef>
              <a:spcAft>
                <a:spcPts val="0"/>
              </a:spcAft>
              <a:buClr>
                <a:srgbClr val="1F1F1F"/>
              </a:buClr>
              <a:buSzPts val="2000"/>
              <a:buFont typeface="Arial"/>
              <a:buNone/>
            </a:pPr>
            <a:r>
              <a:rPr b="0" i="0" lang="en-US" sz="2000">
                <a:solidFill>
                  <a:srgbClr val="1F1F1F"/>
                </a:solidFill>
                <a:latin typeface="Times New Roman"/>
                <a:ea typeface="Times New Roman"/>
                <a:cs typeface="Times New Roman"/>
                <a:sym typeface="Times New Roman"/>
              </a:rPr>
              <a:t>(xxiii) hindsight bias </a:t>
            </a:r>
            <a:endParaRPr sz="20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2025-01-08T12:29:16Z</dcterms:created>
  <dc:creator>ANISHA DASS</dc:creator>
</cp:coreProperties>
</file>