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Lst>
  <p:sldSz cx="9144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showComments="0">
  <p:normalViewPr>
    <p:restoredLeft sz="15620"/>
    <p:restoredTop sz="94660"/>
  </p:normalViewPr>
  <p:slideViewPr>
    <p:cSldViewPr snapToGrid="0" showGuides="1">
      <p:cViewPr varScale="1">
        <p:scale>
          <a:sx n="100" d="100"/>
          <a:sy n="100" d="100"/>
        </p:scale>
        <p:origin x="0" y="0"/>
      </p:cViewPr>
      <p:guideLst>
        <p:guide orient="horz" pos="2160"/>
        <p:guide pos="2880"/>
      </p:guideLst>
    </p:cSldViewPr>
  </p:slide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2" name="Shape 2"/>
        <p:cNvGrpSpPr/>
        <p:nvPr/>
      </p:nvGrpSpPr>
      <p:grpSpPr>
        <a:xfrm>
          <a:off x="0" y="0"/>
          <a:ext cx="0" cy="0"/>
          <a:chOff x="0" y="0"/>
          <a:chExt cx="0" cy="0"/>
        </a:xfrm>
      </p:grpSpPr>
      <p:sp>
        <p:nvSpPr>
          <p:cNvPr id="3" name="Google Shape;3;n"/>
          <p:cNvSpPr txBox="1"/>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4" name="Google Shape;4;n"/>
          <p:cNvSpPr txBox="1"/>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 name="Google Shape;5;n"/>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 name="Google Shape;7;n"/>
          <p:cNvSpPr txBox="1"/>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 name="Google Shape;8;n"/>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84" name="Shape 84"/>
        <p:cNvGrpSpPr/>
        <p:nvPr/>
      </p:nvGrpSpPr>
      <p:grpSpPr>
        <a:xfrm>
          <a:off x="0" y="0"/>
          <a:ext cx="0" cy="0"/>
          <a:chOff x="0" y="0"/>
          <a:chExt cx="0" cy="0"/>
        </a:xfrm>
      </p:grpSpPr>
      <p:sp>
        <p:nvSpPr>
          <p:cNvPr id="85" name="Google Shape;85;p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6" name="Google Shape;86;p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0" name="Shape 190"/>
        <p:cNvGrpSpPr/>
        <p:nvPr/>
      </p:nvGrpSpPr>
      <p:grpSpPr>
        <a:xfrm>
          <a:off x="0" y="0"/>
          <a:ext cx="0" cy="0"/>
          <a:chOff x="0" y="0"/>
          <a:chExt cx="0" cy="0"/>
        </a:xfrm>
      </p:grpSpPr>
      <p:sp>
        <p:nvSpPr>
          <p:cNvPr id="191" name="Google Shape;191;p10: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panose="020B0604020202020204"/>
                <a:ea typeface="Arial" panose="020B0604020202020204"/>
                <a:cs typeface="Arial" panose="020B0604020202020204"/>
                <a:sym typeface="Arial" panose="020B0604020202020204"/>
              </a:rPr>
            </a:fld>
            <a:endParaRPr>
              <a:latin typeface="Arial" panose="020B0604020202020204"/>
              <a:ea typeface="Arial" panose="020B0604020202020204"/>
              <a:cs typeface="Arial" panose="020B0604020202020204"/>
              <a:sym typeface="Arial" panose="020B0604020202020204"/>
            </a:endParaRPr>
          </a:p>
        </p:txBody>
      </p:sp>
      <p:sp>
        <p:nvSpPr>
          <p:cNvPr id="192" name="Google Shape;192;p10: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p10: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99" name="Shape 199"/>
        <p:cNvGrpSpPr/>
        <p:nvPr/>
      </p:nvGrpSpPr>
      <p:grpSpPr>
        <a:xfrm>
          <a:off x="0" y="0"/>
          <a:ext cx="0" cy="0"/>
          <a:chOff x="0" y="0"/>
          <a:chExt cx="0" cy="0"/>
        </a:xfrm>
      </p:grpSpPr>
      <p:sp>
        <p:nvSpPr>
          <p:cNvPr id="200" name="Google Shape;200;p11: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1" name="Google Shape;201;p11: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205" name="Shape 205"/>
        <p:cNvGrpSpPr/>
        <p:nvPr/>
      </p:nvGrpSpPr>
      <p:grpSpPr>
        <a:xfrm>
          <a:off x="0" y="0"/>
          <a:ext cx="0" cy="0"/>
          <a:chOff x="0" y="0"/>
          <a:chExt cx="0" cy="0"/>
        </a:xfrm>
      </p:grpSpPr>
      <p:sp>
        <p:nvSpPr>
          <p:cNvPr id="206" name="Google Shape;206;p12: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panose="020B0604020202020204"/>
                <a:ea typeface="Arial" panose="020B0604020202020204"/>
                <a:cs typeface="Arial" panose="020B0604020202020204"/>
                <a:sym typeface="Arial" panose="020B0604020202020204"/>
              </a:rPr>
            </a:fld>
            <a:endParaRPr>
              <a:latin typeface="Arial" panose="020B0604020202020204"/>
              <a:ea typeface="Arial" panose="020B0604020202020204"/>
              <a:cs typeface="Arial" panose="020B0604020202020204"/>
              <a:sym typeface="Arial" panose="020B0604020202020204"/>
            </a:endParaRPr>
          </a:p>
        </p:txBody>
      </p:sp>
      <p:sp>
        <p:nvSpPr>
          <p:cNvPr id="207" name="Google Shape;207;p1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8" name="Google Shape;208;p12: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3" name="Shape 213"/>
        <p:cNvGrpSpPr/>
        <p:nvPr/>
      </p:nvGrpSpPr>
      <p:grpSpPr>
        <a:xfrm>
          <a:off x="0" y="0"/>
          <a:ext cx="0" cy="0"/>
          <a:chOff x="0" y="0"/>
          <a:chExt cx="0" cy="0"/>
        </a:xfrm>
      </p:grpSpPr>
      <p:sp>
        <p:nvSpPr>
          <p:cNvPr id="214" name="Google Shape;214;p13: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15" name="Google Shape;215;p1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219" name="Shape 219"/>
        <p:cNvGrpSpPr/>
        <p:nvPr/>
      </p:nvGrpSpPr>
      <p:grpSpPr>
        <a:xfrm>
          <a:off x="0" y="0"/>
          <a:ext cx="0" cy="0"/>
          <a:chOff x="0" y="0"/>
          <a:chExt cx="0" cy="0"/>
        </a:xfrm>
      </p:grpSpPr>
      <p:sp>
        <p:nvSpPr>
          <p:cNvPr id="220" name="Google Shape;220;p14: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panose="020B0604020202020204"/>
                <a:ea typeface="Arial" panose="020B0604020202020204"/>
                <a:cs typeface="Arial" panose="020B0604020202020204"/>
                <a:sym typeface="Arial" panose="020B0604020202020204"/>
              </a:rPr>
            </a:fld>
            <a:endParaRPr>
              <a:latin typeface="Arial" panose="020B0604020202020204"/>
              <a:ea typeface="Arial" panose="020B0604020202020204"/>
              <a:cs typeface="Arial" panose="020B0604020202020204"/>
              <a:sym typeface="Arial" panose="020B0604020202020204"/>
            </a:endParaRPr>
          </a:p>
        </p:txBody>
      </p:sp>
      <p:sp>
        <p:nvSpPr>
          <p:cNvPr id="221" name="Google Shape;221;p1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2" name="Google Shape;222;p14: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227" name="Shape 227"/>
        <p:cNvGrpSpPr/>
        <p:nvPr/>
      </p:nvGrpSpPr>
      <p:grpSpPr>
        <a:xfrm>
          <a:off x="0" y="0"/>
          <a:ext cx="0" cy="0"/>
          <a:chOff x="0" y="0"/>
          <a:chExt cx="0" cy="0"/>
        </a:xfrm>
      </p:grpSpPr>
      <p:sp>
        <p:nvSpPr>
          <p:cNvPr id="228" name="Google Shape;228;p15: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9" name="Google Shape;229;p1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3" name="Shape 233"/>
        <p:cNvGrpSpPr/>
        <p:nvPr/>
      </p:nvGrpSpPr>
      <p:grpSpPr>
        <a:xfrm>
          <a:off x="0" y="0"/>
          <a:ext cx="0" cy="0"/>
          <a:chOff x="0" y="0"/>
          <a:chExt cx="0" cy="0"/>
        </a:xfrm>
      </p:grpSpPr>
      <p:sp>
        <p:nvSpPr>
          <p:cNvPr id="234" name="Google Shape;234;p16: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5" name="Google Shape;235;p16: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239" name="Shape 239"/>
        <p:cNvGrpSpPr/>
        <p:nvPr/>
      </p:nvGrpSpPr>
      <p:grpSpPr>
        <a:xfrm>
          <a:off x="0" y="0"/>
          <a:ext cx="0" cy="0"/>
          <a:chOff x="0" y="0"/>
          <a:chExt cx="0" cy="0"/>
        </a:xfrm>
      </p:grpSpPr>
      <p:sp>
        <p:nvSpPr>
          <p:cNvPr id="240" name="Google Shape;240;p17: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1" name="Google Shape;241;p1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245" name="Shape 245"/>
        <p:cNvGrpSpPr/>
        <p:nvPr/>
      </p:nvGrpSpPr>
      <p:grpSpPr>
        <a:xfrm>
          <a:off x="0" y="0"/>
          <a:ext cx="0" cy="0"/>
          <a:chOff x="0" y="0"/>
          <a:chExt cx="0" cy="0"/>
        </a:xfrm>
      </p:grpSpPr>
      <p:sp>
        <p:nvSpPr>
          <p:cNvPr id="246" name="Google Shape;246;p18: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7" name="Google Shape;247;p1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252" name="Shape 252"/>
        <p:cNvGrpSpPr/>
        <p:nvPr/>
      </p:nvGrpSpPr>
      <p:grpSpPr>
        <a:xfrm>
          <a:off x="0" y="0"/>
          <a:ext cx="0" cy="0"/>
          <a:chOff x="0" y="0"/>
          <a:chExt cx="0" cy="0"/>
        </a:xfrm>
      </p:grpSpPr>
      <p:sp>
        <p:nvSpPr>
          <p:cNvPr id="253" name="Google Shape;253;p19: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4" name="Google Shape;254;p1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90" name="Shape 90"/>
        <p:cNvGrpSpPr/>
        <p:nvPr/>
      </p:nvGrpSpPr>
      <p:grpSpPr>
        <a:xfrm>
          <a:off x="0" y="0"/>
          <a:ext cx="0" cy="0"/>
          <a:chOff x="0" y="0"/>
          <a:chExt cx="0" cy="0"/>
        </a:xfrm>
      </p:grpSpPr>
      <p:sp>
        <p:nvSpPr>
          <p:cNvPr id="91" name="Google Shape;91;p2:notes"/>
          <p:cNvSpPr txBox="1"/>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92" name="Google Shape;92;p2: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0" name="Shape 110"/>
        <p:cNvGrpSpPr/>
        <p:nvPr/>
      </p:nvGrpSpPr>
      <p:grpSpPr>
        <a:xfrm>
          <a:off x="0" y="0"/>
          <a:ext cx="0" cy="0"/>
          <a:chOff x="0" y="0"/>
          <a:chExt cx="0" cy="0"/>
        </a:xfrm>
      </p:grpSpPr>
      <p:sp>
        <p:nvSpPr>
          <p:cNvPr id="111" name="Google Shape;111;p3: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panose="020B0604020202020204"/>
                <a:ea typeface="Arial" panose="020B0604020202020204"/>
                <a:cs typeface="Arial" panose="020B0604020202020204"/>
                <a:sym typeface="Arial" panose="020B0604020202020204"/>
              </a:rPr>
            </a:fld>
            <a:endParaRPr>
              <a:latin typeface="Arial" panose="020B0604020202020204"/>
              <a:ea typeface="Arial" panose="020B0604020202020204"/>
              <a:cs typeface="Arial" panose="020B0604020202020204"/>
              <a:sym typeface="Arial" panose="020B0604020202020204"/>
            </a:endParaRPr>
          </a:p>
        </p:txBody>
      </p:sp>
      <p:sp>
        <p:nvSpPr>
          <p:cNvPr id="112" name="Google Shape;112;p3: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3" name="Google Shape;113;p3: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18" name="Shape 118"/>
        <p:cNvGrpSpPr/>
        <p:nvPr/>
      </p:nvGrpSpPr>
      <p:grpSpPr>
        <a:xfrm>
          <a:off x="0" y="0"/>
          <a:ext cx="0" cy="0"/>
          <a:chOff x="0" y="0"/>
          <a:chExt cx="0" cy="0"/>
        </a:xfrm>
      </p:grpSpPr>
      <p:sp>
        <p:nvSpPr>
          <p:cNvPr id="119" name="Google Shape;119;p4: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panose="020B0604020202020204"/>
                <a:ea typeface="Arial" panose="020B0604020202020204"/>
                <a:cs typeface="Arial" panose="020B0604020202020204"/>
                <a:sym typeface="Arial" panose="020B0604020202020204"/>
              </a:rPr>
            </a:fld>
            <a:endParaRPr>
              <a:latin typeface="Arial" panose="020B0604020202020204"/>
              <a:ea typeface="Arial" panose="020B0604020202020204"/>
              <a:cs typeface="Arial" panose="020B0604020202020204"/>
              <a:sym typeface="Arial" panose="020B0604020202020204"/>
            </a:endParaRPr>
          </a:p>
        </p:txBody>
      </p:sp>
      <p:sp>
        <p:nvSpPr>
          <p:cNvPr id="120" name="Google Shape;120;p4: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1" name="Google Shape;121;p4: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26" name="Shape 126"/>
        <p:cNvGrpSpPr/>
        <p:nvPr/>
      </p:nvGrpSpPr>
      <p:grpSpPr>
        <a:xfrm>
          <a:off x="0" y="0"/>
          <a:ext cx="0" cy="0"/>
          <a:chOff x="0" y="0"/>
          <a:chExt cx="0" cy="0"/>
        </a:xfrm>
      </p:grpSpPr>
      <p:sp>
        <p:nvSpPr>
          <p:cNvPr id="127" name="Google Shape;127;p5: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panose="020B0604020202020204"/>
                <a:ea typeface="Arial" panose="020B0604020202020204"/>
                <a:cs typeface="Arial" panose="020B0604020202020204"/>
                <a:sym typeface="Arial" panose="020B0604020202020204"/>
              </a:rPr>
            </a:fld>
            <a:endParaRPr>
              <a:latin typeface="Arial" panose="020B0604020202020204"/>
              <a:ea typeface="Arial" panose="020B0604020202020204"/>
              <a:cs typeface="Arial" panose="020B0604020202020204"/>
              <a:sym typeface="Arial" panose="020B0604020202020204"/>
            </a:endParaRPr>
          </a:p>
        </p:txBody>
      </p:sp>
      <p:sp>
        <p:nvSpPr>
          <p:cNvPr id="128" name="Google Shape;128;p5: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9" name="Google Shape;129;p5: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35" name="Shape 135"/>
        <p:cNvGrpSpPr/>
        <p:nvPr/>
      </p:nvGrpSpPr>
      <p:grpSpPr>
        <a:xfrm>
          <a:off x="0" y="0"/>
          <a:ext cx="0" cy="0"/>
          <a:chOff x="0" y="0"/>
          <a:chExt cx="0" cy="0"/>
        </a:xfrm>
      </p:grpSpPr>
      <p:sp>
        <p:nvSpPr>
          <p:cNvPr id="136" name="Google Shape;136;p6: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panose="020B0604020202020204"/>
                <a:ea typeface="Arial" panose="020B0604020202020204"/>
                <a:cs typeface="Arial" panose="020B0604020202020204"/>
                <a:sym typeface="Arial" panose="020B0604020202020204"/>
              </a:rPr>
            </a:fld>
            <a:endParaRPr>
              <a:latin typeface="Arial" panose="020B0604020202020204"/>
              <a:ea typeface="Arial" panose="020B0604020202020204"/>
              <a:cs typeface="Arial" panose="020B0604020202020204"/>
              <a:sym typeface="Arial" panose="020B0604020202020204"/>
            </a:endParaRPr>
          </a:p>
        </p:txBody>
      </p:sp>
      <p:sp>
        <p:nvSpPr>
          <p:cNvPr id="137" name="Google Shape;137;p6: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8" name="Google Shape;138;p6: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64" name="Shape 164"/>
        <p:cNvGrpSpPr/>
        <p:nvPr/>
      </p:nvGrpSpPr>
      <p:grpSpPr>
        <a:xfrm>
          <a:off x="0" y="0"/>
          <a:ext cx="0" cy="0"/>
          <a:chOff x="0" y="0"/>
          <a:chExt cx="0" cy="0"/>
        </a:xfrm>
      </p:grpSpPr>
      <p:sp>
        <p:nvSpPr>
          <p:cNvPr id="165" name="Google Shape;165;p7: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panose="020B0604020202020204"/>
                <a:ea typeface="Arial" panose="020B0604020202020204"/>
                <a:cs typeface="Arial" panose="020B0604020202020204"/>
                <a:sym typeface="Arial" panose="020B0604020202020204"/>
              </a:rPr>
            </a:fld>
            <a:endParaRPr>
              <a:latin typeface="Arial" panose="020B0604020202020204"/>
              <a:ea typeface="Arial" panose="020B0604020202020204"/>
              <a:cs typeface="Arial" panose="020B0604020202020204"/>
              <a:sym typeface="Arial" panose="020B0604020202020204"/>
            </a:endParaRPr>
          </a:p>
        </p:txBody>
      </p:sp>
      <p:sp>
        <p:nvSpPr>
          <p:cNvPr id="166" name="Google Shape;166;p7: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7" name="Google Shape;167;p7: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72" name="Shape 172"/>
        <p:cNvGrpSpPr/>
        <p:nvPr/>
      </p:nvGrpSpPr>
      <p:grpSpPr>
        <a:xfrm>
          <a:off x="0" y="0"/>
          <a:ext cx="0" cy="0"/>
          <a:chOff x="0" y="0"/>
          <a:chExt cx="0" cy="0"/>
        </a:xfrm>
      </p:grpSpPr>
      <p:sp>
        <p:nvSpPr>
          <p:cNvPr id="173" name="Google Shape;173;p8: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panose="020B0604020202020204"/>
                <a:ea typeface="Arial" panose="020B0604020202020204"/>
                <a:cs typeface="Arial" panose="020B0604020202020204"/>
                <a:sym typeface="Arial" panose="020B0604020202020204"/>
              </a:rPr>
            </a:fld>
            <a:endParaRPr>
              <a:latin typeface="Arial" panose="020B0604020202020204"/>
              <a:ea typeface="Arial" panose="020B0604020202020204"/>
              <a:cs typeface="Arial" panose="020B0604020202020204"/>
              <a:sym typeface="Arial" panose="020B0604020202020204"/>
            </a:endParaRPr>
          </a:p>
        </p:txBody>
      </p:sp>
      <p:sp>
        <p:nvSpPr>
          <p:cNvPr id="174" name="Google Shape;174;p8: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5" name="Google Shape;175;p8: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81" name="Shape 181"/>
        <p:cNvGrpSpPr/>
        <p:nvPr/>
      </p:nvGrpSpPr>
      <p:grpSpPr>
        <a:xfrm>
          <a:off x="0" y="0"/>
          <a:ext cx="0" cy="0"/>
          <a:chOff x="0" y="0"/>
          <a:chExt cx="0" cy="0"/>
        </a:xfrm>
      </p:grpSpPr>
      <p:sp>
        <p:nvSpPr>
          <p:cNvPr id="182" name="Google Shape;182;p9:notes"/>
          <p:cNvSpPr txBox="1"/>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latin typeface="Arial" panose="020B0604020202020204"/>
                <a:ea typeface="Arial" panose="020B0604020202020204"/>
                <a:cs typeface="Arial" panose="020B0604020202020204"/>
                <a:sym typeface="Arial" panose="020B0604020202020204"/>
              </a:rPr>
            </a:fld>
            <a:endParaRPr>
              <a:latin typeface="Arial" panose="020B0604020202020204"/>
              <a:ea typeface="Arial" panose="020B0604020202020204"/>
              <a:cs typeface="Arial" panose="020B0604020202020204"/>
              <a:sym typeface="Arial" panose="020B0604020202020204"/>
            </a:endParaRPr>
          </a:p>
        </p:txBody>
      </p:sp>
      <p:sp>
        <p:nvSpPr>
          <p:cNvPr id="183" name="Google Shape;183;p9:notes"/>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4" name="Google Shape;184;p9:notes"/>
          <p:cNvSpPr txBox="1"/>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latin typeface="Arial" panose="020B0604020202020204"/>
              <a:ea typeface="Arial" panose="020B0604020202020204"/>
              <a:cs typeface="Arial" panose="020B0604020202020204"/>
              <a:sym typeface="Arial" panose="020B0604020202020204"/>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72" name="Shape 72"/>
        <p:cNvGrpSpPr/>
        <p:nvPr/>
      </p:nvGrpSpPr>
      <p:grpSpPr>
        <a:xfrm>
          <a:off x="0" y="0"/>
          <a:ext cx="0" cy="0"/>
          <a:chOff x="0" y="0"/>
          <a:chExt cx="0" cy="0"/>
        </a:xfrm>
      </p:grpSpPr>
      <p:sp>
        <p:nvSpPr>
          <p:cNvPr id="73" name="Google Shape;73;p11"/>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11"/>
          <p:cNvSpPr txBox="1"/>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75" name="Google Shape;75;p1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1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1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78" name="Shape 78"/>
        <p:cNvGrpSpPr/>
        <p:nvPr/>
      </p:nvGrpSpPr>
      <p:grpSpPr>
        <a:xfrm>
          <a:off x="0" y="0"/>
          <a:ext cx="0" cy="0"/>
          <a:chOff x="0" y="0"/>
          <a:chExt cx="0" cy="0"/>
        </a:xfrm>
      </p:grpSpPr>
      <p:sp>
        <p:nvSpPr>
          <p:cNvPr id="79" name="Google Shape;79;p12"/>
          <p:cNvSpPr txBox="1"/>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12"/>
          <p:cNvSpPr txBox="1"/>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81" name="Google Shape;81;p12"/>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12"/>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1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p:txBody>
      </p:sp>
      <p:sp>
        <p:nvSpPr>
          <p:cNvPr id="24" name="Google Shape;24;p3"/>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panose="020F0502020204030204"/>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p:txBody>
      </p:sp>
      <p:sp>
        <p:nvSpPr>
          <p:cNvPr id="30" name="Google Shape;30;p4"/>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6" name="Google Shape;36;p5"/>
          <p:cNvSpPr txBox="1"/>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p:txBody>
      </p:sp>
      <p:sp>
        <p:nvSpPr>
          <p:cNvPr id="37" name="Google Shape;37;p5"/>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panose="020F0502020204030204"/>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3" name="Google Shape;43;p6"/>
          <p:cNvSpPr txBox="1"/>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4" name="Google Shape;44;p6"/>
          <p:cNvSpPr txBox="1"/>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p:txBody>
      </p:sp>
      <p:sp>
        <p:nvSpPr>
          <p:cNvPr id="45" name="Google Shape;45;p6"/>
          <p:cNvSpPr txBox="1"/>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p:txBody>
      </p:sp>
      <p:sp>
        <p:nvSpPr>
          <p:cNvPr id="46" name="Google Shape;46;p6"/>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7"/>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54" name="Shape 54"/>
        <p:cNvGrpSpPr/>
        <p:nvPr/>
      </p:nvGrpSpPr>
      <p:grpSpPr>
        <a:xfrm>
          <a:off x="0" y="0"/>
          <a:ext cx="0" cy="0"/>
          <a:chOff x="0" y="0"/>
          <a:chExt cx="0" cy="0"/>
        </a:xfrm>
      </p:grpSpPr>
      <p:sp>
        <p:nvSpPr>
          <p:cNvPr id="55" name="Google Shape;55;p8"/>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9"/>
          <p:cNvSpPr txBox="1"/>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p:txBody>
      </p:sp>
      <p:sp>
        <p:nvSpPr>
          <p:cNvPr id="61" name="Google Shape;61;p9"/>
          <p:cNvSpPr txBox="1"/>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2" name="Google Shape;62;p9"/>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65" name="Shape 65"/>
        <p:cNvGrpSpPr/>
        <p:nvPr/>
      </p:nvGrpSpPr>
      <p:grpSpPr>
        <a:xfrm>
          <a:off x="0" y="0"/>
          <a:ext cx="0" cy="0"/>
          <a:chOff x="0" y="0"/>
          <a:chExt cx="0" cy="0"/>
        </a:xfrm>
      </p:grpSpPr>
      <p:sp>
        <p:nvSpPr>
          <p:cNvPr id="66" name="Google Shape;66;p10"/>
          <p:cNvSpPr txBox="1"/>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panose="020F0502020204030204"/>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0"/>
          <p:cNvSpPr/>
          <p:nvPr>
            <p:ph type="pic" idx="2"/>
          </p:nvPr>
        </p:nvSpPr>
        <p:spPr>
          <a:xfrm>
            <a:off x="1792288" y="612775"/>
            <a:ext cx="5486400" cy="4114800"/>
          </a:xfrm>
          <a:prstGeom prst="rect">
            <a:avLst/>
          </a:prstGeom>
          <a:noFill/>
          <a:ln>
            <a:noFill/>
          </a:ln>
        </p:spPr>
      </p:sp>
      <p:sp>
        <p:nvSpPr>
          <p:cNvPr id="68" name="Google Shape;68;p10"/>
          <p:cNvSpPr txBox="1"/>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p:txBody>
      </p:sp>
      <p:sp>
        <p:nvSpPr>
          <p:cNvPr id="69" name="Google Shape;69;p10"/>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10"/>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9" name="Shape 9"/>
        <p:cNvGrpSpPr/>
        <p:nvPr/>
      </p:nvGrpSpPr>
      <p:grpSpPr>
        <a:xfrm>
          <a:off x="0" y="0"/>
          <a:ext cx="0" cy="0"/>
          <a:chOff x="0" y="0"/>
          <a:chExt cx="0" cy="0"/>
        </a:xfrm>
      </p:grpSpPr>
      <p:sp>
        <p:nvSpPr>
          <p:cNvPr id="10" name="Google Shape;10;p1"/>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panose="020B0604020202020204"/>
              <a:buChar char="•"/>
              <a:defRPr sz="3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406400" algn="l" rtl="0">
              <a:spcBef>
                <a:spcPts val="56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2" name="Google Shape;12;p1"/>
          <p:cNvSpPr txBox="1"/>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3" name="Google Shape;13;p1"/>
          <p:cNvSpPr txBox="1"/>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spcBef>
                <a:spcPts val="0"/>
              </a:spcBef>
              <a:spcAft>
                <a:spcPts val="0"/>
              </a:spcAft>
              <a:buSzPts val="1400"/>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14" name="Google Shape;14;p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spcBef>
                <a:spcPts val="0"/>
              </a:spcBef>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US"/>
            </a:fld>
            <a:endParaRPr lang="en-US"/>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7.xml"/><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87" name="Shape 87"/>
        <p:cNvGrpSpPr/>
        <p:nvPr/>
      </p:nvGrpSpPr>
      <p:grpSpPr>
        <a:xfrm>
          <a:off x="0" y="0"/>
          <a:ext cx="0" cy="0"/>
          <a:chOff x="0" y="0"/>
          <a:chExt cx="0" cy="0"/>
        </a:xfrm>
      </p:grpSpPr>
      <p:sp>
        <p:nvSpPr>
          <p:cNvPr id="88" name="Google Shape;88;p13"/>
          <p:cNvSpPr txBox="1"/>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r>
              <a:rPr lang="en-US"/>
              <a:t>Phases of Compilation</a:t>
            </a:r>
            <a:endParaRPr lang="en-US"/>
          </a:p>
        </p:txBody>
      </p:sp>
      <p:sp>
        <p:nvSpPr>
          <p:cNvPr id="89" name="Google Shape;89;p13"/>
          <p:cNvSpPr txBox="1"/>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rgbClr val="888888"/>
              </a:buClr>
              <a:buSzPts val="3200"/>
              <a:buNone/>
            </a:pPr>
            <a:r>
              <a:rPr lang="en-US"/>
              <a:t>Ch1 p2</a:t>
            </a:r>
            <a:endParaRPr lang="en-US"/>
          </a:p>
          <a:p>
            <a:pPr marL="0" lvl="0" indent="0" algn="ctr" rtl="0">
              <a:spcBef>
                <a:spcPts val="640"/>
              </a:spcBef>
              <a:spcAft>
                <a:spcPts val="0"/>
              </a:spcAft>
              <a:buClr>
                <a:srgbClr val="888888"/>
              </a:buClr>
              <a:buSzPts val="3200"/>
              <a:buNone/>
            </a:pPr>
            <a:r>
              <a:rPr lang="en-US"/>
              <a:t>Dr G Sudha Sadasivam</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94" name="Shape 194"/>
        <p:cNvGrpSpPr/>
        <p:nvPr/>
      </p:nvGrpSpPr>
      <p:grpSpPr>
        <a:xfrm>
          <a:off x="0" y="0"/>
          <a:ext cx="0" cy="0"/>
          <a:chOff x="0" y="0"/>
          <a:chExt cx="0" cy="0"/>
        </a:xfrm>
      </p:grpSpPr>
      <p:sp>
        <p:nvSpPr>
          <p:cNvPr id="195" name="Google Shape;195;p22"/>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96" name="Google Shape;196;p22"/>
          <p:cNvSpPr txBox="1"/>
          <p:nvPr>
            <p:ph type="title"/>
          </p:nvPr>
        </p:nvSpPr>
        <p:spPr>
          <a:xfrm>
            <a:off x="357158" y="285728"/>
            <a:ext cx="8229600" cy="43971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3200"/>
              <a:buFont typeface="Times New Roman" panose="02020603050405020304"/>
              <a:buNone/>
            </a:pPr>
            <a:r>
              <a:rPr lang="en-US" sz="3200" b="1">
                <a:solidFill>
                  <a:srgbClr val="C00000"/>
                </a:solidFill>
                <a:latin typeface="Times New Roman" panose="02020603050405020304"/>
                <a:ea typeface="Times New Roman" panose="02020603050405020304"/>
                <a:cs typeface="Times New Roman" panose="02020603050405020304"/>
                <a:sym typeface="Times New Roman" panose="02020603050405020304"/>
              </a:rPr>
              <a:t>Code Generation – stage 6</a:t>
            </a:r>
            <a:endParaRPr sz="320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97" name="Google Shape;197;p22"/>
          <p:cNvSpPr txBox="1"/>
          <p:nvPr>
            <p:ph type="body" idx="1"/>
          </p:nvPr>
        </p:nvSpPr>
        <p:spPr>
          <a:xfrm>
            <a:off x="285720" y="1000108"/>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latin typeface="Times New Roman" panose="02020603050405020304"/>
                <a:ea typeface="Times New Roman" panose="02020603050405020304"/>
                <a:cs typeface="Times New Roman" panose="02020603050405020304"/>
                <a:sym typeface="Times New Roman" panose="02020603050405020304"/>
              </a:rPr>
              <a:t>takes as input an intermediate representation of the source program and maps it into the target language</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480"/>
              </a:spcBef>
              <a:spcAft>
                <a:spcPts val="0"/>
              </a:spcAft>
              <a:buClr>
                <a:schemeClr val="dk1"/>
              </a:buClr>
              <a:buSzPts val="2400"/>
              <a:buChar char="•"/>
            </a:pPr>
            <a:r>
              <a:rPr lang="en-US" sz="2400">
                <a:latin typeface="Times New Roman" panose="02020603050405020304"/>
                <a:ea typeface="Times New Roman" panose="02020603050405020304"/>
                <a:cs typeface="Times New Roman" panose="02020603050405020304"/>
                <a:sym typeface="Times New Roman" panose="02020603050405020304"/>
              </a:rPr>
              <a:t>If the target language is machine code, </a:t>
            </a:r>
            <a:r>
              <a:rPr lang="en-US" sz="2400">
                <a:solidFill>
                  <a:srgbClr val="C00000"/>
                </a:solidFill>
                <a:latin typeface="Times New Roman" panose="02020603050405020304"/>
                <a:ea typeface="Times New Roman" panose="02020603050405020304"/>
                <a:cs typeface="Times New Roman" panose="02020603050405020304"/>
                <a:sym typeface="Times New Roman" panose="02020603050405020304"/>
              </a:rPr>
              <a:t>registers or memory </a:t>
            </a:r>
            <a:r>
              <a:rPr lang="en-US" sz="2400">
                <a:latin typeface="Times New Roman" panose="02020603050405020304"/>
                <a:ea typeface="Times New Roman" panose="02020603050405020304"/>
                <a:cs typeface="Times New Roman" panose="02020603050405020304"/>
                <a:sym typeface="Times New Roman" panose="02020603050405020304"/>
              </a:rPr>
              <a:t>locations are selected for each of the variables used by the program. </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480"/>
              </a:spcBef>
              <a:spcAft>
                <a:spcPts val="0"/>
              </a:spcAft>
              <a:buClr>
                <a:schemeClr val="dk1"/>
              </a:buClr>
              <a:buSzPts val="2400"/>
              <a:buChar char="•"/>
            </a:pPr>
            <a:r>
              <a:rPr lang="en-US" sz="2400">
                <a:latin typeface="Times New Roman" panose="02020603050405020304"/>
                <a:ea typeface="Times New Roman" panose="02020603050405020304"/>
                <a:cs typeface="Times New Roman" panose="02020603050405020304"/>
                <a:sym typeface="Times New Roman" panose="02020603050405020304"/>
              </a:rPr>
              <a:t>Then, the intermediate instructions are translated into </a:t>
            </a:r>
            <a:r>
              <a:rPr lang="en-US" sz="2400">
                <a:solidFill>
                  <a:srgbClr val="C00000"/>
                </a:solidFill>
                <a:latin typeface="Times New Roman" panose="02020603050405020304"/>
                <a:ea typeface="Times New Roman" panose="02020603050405020304"/>
                <a:cs typeface="Times New Roman" panose="02020603050405020304"/>
                <a:sym typeface="Times New Roman" panose="02020603050405020304"/>
              </a:rPr>
              <a:t>sequences of machine instructions </a:t>
            </a:r>
            <a:r>
              <a:rPr lang="en-US" sz="2400">
                <a:latin typeface="Times New Roman" panose="02020603050405020304"/>
                <a:ea typeface="Times New Roman" panose="02020603050405020304"/>
                <a:cs typeface="Times New Roman" panose="02020603050405020304"/>
                <a:sym typeface="Times New Roman" panose="02020603050405020304"/>
              </a:rPr>
              <a:t>that perform the same task.</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480"/>
              </a:spcBef>
              <a:spcAft>
                <a:spcPts val="0"/>
              </a:spcAft>
              <a:buClr>
                <a:schemeClr val="dk1"/>
              </a:buClr>
              <a:buSzPts val="2400"/>
              <a:buChar char="•"/>
            </a:pPr>
            <a:r>
              <a:rPr lang="en-US" sz="2400">
                <a:latin typeface="Times New Roman" panose="02020603050405020304"/>
                <a:ea typeface="Times New Roman" panose="02020603050405020304"/>
                <a:cs typeface="Times New Roman" panose="02020603050405020304"/>
                <a:sym typeface="Times New Roman" panose="02020603050405020304"/>
              </a:rPr>
              <a:t> A crucial aspect of code generation is the judicious </a:t>
            </a:r>
            <a:r>
              <a:rPr lang="en-US" sz="2400">
                <a:solidFill>
                  <a:srgbClr val="C00000"/>
                </a:solidFill>
                <a:latin typeface="Times New Roman" panose="02020603050405020304"/>
                <a:ea typeface="Times New Roman" panose="02020603050405020304"/>
                <a:cs typeface="Times New Roman" panose="02020603050405020304"/>
                <a:sym typeface="Times New Roman" panose="02020603050405020304"/>
              </a:rPr>
              <a:t>assignment of registers </a:t>
            </a:r>
            <a:r>
              <a:rPr lang="en-US" sz="2400">
                <a:latin typeface="Times New Roman" panose="02020603050405020304"/>
                <a:ea typeface="Times New Roman" panose="02020603050405020304"/>
                <a:cs typeface="Times New Roman" panose="02020603050405020304"/>
                <a:sym typeface="Times New Roman" panose="02020603050405020304"/>
              </a:rPr>
              <a:t>to hold variables.</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342900" lvl="0" indent="-190500" algn="l" rtl="0">
              <a:spcBef>
                <a:spcPts val="480"/>
              </a:spcBef>
              <a:spcAft>
                <a:spcPts val="0"/>
              </a:spcAft>
              <a:buClr>
                <a:schemeClr val="dk1"/>
              </a:buClr>
              <a:buSzPts val="2400"/>
              <a:buNone/>
            </a:pPr>
            <a:endParaRPr sz="2400"/>
          </a:p>
        </p:txBody>
      </p:sp>
      <p:pic>
        <p:nvPicPr>
          <p:cNvPr id="198" name="Google Shape;198;p22"/>
          <p:cNvPicPr preferRelativeResize="0"/>
          <p:nvPr/>
        </p:nvPicPr>
        <p:blipFill rotWithShape="1">
          <a:blip r:embed="rId1"/>
          <a:srcRect/>
          <a:stretch>
            <a:fillRect/>
          </a:stretch>
        </p:blipFill>
        <p:spPr>
          <a:xfrm>
            <a:off x="2786050" y="4643446"/>
            <a:ext cx="3571900" cy="196660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202" name="Shape 202"/>
        <p:cNvGrpSpPr/>
        <p:nvPr/>
      </p:nvGrpSpPr>
      <p:grpSpPr>
        <a:xfrm>
          <a:off x="0" y="0"/>
          <a:ext cx="0" cy="0"/>
          <a:chOff x="0" y="0"/>
          <a:chExt cx="0" cy="0"/>
        </a:xfrm>
      </p:grpSpPr>
      <p:sp>
        <p:nvSpPr>
          <p:cNvPr id="203" name="Google Shape;203;p23"/>
          <p:cNvSpPr txBox="1"/>
          <p:nvPr>
            <p:ph type="title"/>
          </p:nvPr>
        </p:nvSpPr>
        <p:spPr>
          <a:xfrm>
            <a:off x="457200" y="274638"/>
            <a:ext cx="8229600" cy="654032"/>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3200"/>
              <a:buFont typeface="Calibri" panose="020F0502020204030204"/>
              <a:buNone/>
            </a:pPr>
            <a:r>
              <a:rPr lang="en-US" sz="3200" b="1">
                <a:solidFill>
                  <a:srgbClr val="C00000"/>
                </a:solidFill>
              </a:rPr>
              <a:t>Target code optimisation</a:t>
            </a:r>
            <a:endParaRPr sz="3200" b="1">
              <a:solidFill>
                <a:srgbClr val="C00000"/>
              </a:solidFill>
            </a:endParaRPr>
          </a:p>
        </p:txBody>
      </p:sp>
      <p:sp>
        <p:nvSpPr>
          <p:cNvPr id="204" name="Google Shape;204;p23"/>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800"/>
              <a:buChar char="•"/>
            </a:pPr>
            <a:r>
              <a:rPr lang="en-US" sz="2800"/>
              <a:t>It improves the target code generated by choosing proper </a:t>
            </a:r>
            <a:r>
              <a:rPr lang="en-US" sz="2800">
                <a:solidFill>
                  <a:srgbClr val="C00000"/>
                </a:solidFill>
              </a:rPr>
              <a:t>addressing modes </a:t>
            </a:r>
            <a:r>
              <a:rPr lang="en-US" sz="2800"/>
              <a:t>to improve the </a:t>
            </a:r>
            <a:r>
              <a:rPr lang="en-US" sz="2800">
                <a:solidFill>
                  <a:srgbClr val="C00000"/>
                </a:solidFill>
              </a:rPr>
              <a:t>performance</a:t>
            </a:r>
            <a:r>
              <a:rPr lang="en-US" sz="2800"/>
              <a:t>, replacing slow instructions by fast ones and eliminating </a:t>
            </a:r>
            <a:r>
              <a:rPr lang="en-US" sz="2800">
                <a:solidFill>
                  <a:srgbClr val="C00000"/>
                </a:solidFill>
              </a:rPr>
              <a:t>redundant</a:t>
            </a:r>
            <a:r>
              <a:rPr lang="en-US" sz="2800"/>
              <a:t> instructions</a:t>
            </a:r>
            <a:endParaRPr lang="en-US" sz="2800"/>
          </a:p>
          <a:p>
            <a:pPr marL="342900" lvl="0" indent="-165100" algn="l" rtl="0">
              <a:spcBef>
                <a:spcPts val="560"/>
              </a:spcBef>
              <a:spcAft>
                <a:spcPts val="0"/>
              </a:spcAft>
              <a:buClr>
                <a:schemeClr val="dk1"/>
              </a:buClr>
              <a:buSzPts val="2800"/>
              <a:buNone/>
            </a:pPr>
            <a:endParaRPr sz="2800"/>
          </a:p>
          <a:p>
            <a:pPr marL="342900" lvl="0" indent="-342900" algn="l" rtl="0">
              <a:spcBef>
                <a:spcPts val="560"/>
              </a:spcBef>
              <a:spcAft>
                <a:spcPts val="0"/>
              </a:spcAft>
              <a:buClr>
                <a:schemeClr val="dk1"/>
              </a:buClr>
              <a:buSzPts val="2800"/>
              <a:buChar char="•"/>
            </a:pPr>
            <a:r>
              <a:rPr lang="en-US" sz="2800" b="1"/>
              <a:t>MUL R2, #2.0 by SHL R2</a:t>
            </a:r>
            <a:endParaRPr sz="280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209" name="Shape 209"/>
        <p:cNvGrpSpPr/>
        <p:nvPr/>
      </p:nvGrpSpPr>
      <p:grpSpPr>
        <a:xfrm>
          <a:off x="0" y="0"/>
          <a:ext cx="0" cy="0"/>
          <a:chOff x="0" y="0"/>
          <a:chExt cx="0" cy="0"/>
        </a:xfrm>
      </p:grpSpPr>
      <p:sp>
        <p:nvSpPr>
          <p:cNvPr id="210" name="Google Shape;210;p24"/>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211" name="Google Shape;211;p24"/>
          <p:cNvSpPr txBox="1"/>
          <p:nvPr>
            <p:ph type="title"/>
          </p:nvPr>
        </p:nvSpPr>
        <p:spPr>
          <a:xfrm>
            <a:off x="457200" y="274638"/>
            <a:ext cx="8229600" cy="654032"/>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2800"/>
              <a:buFont typeface="Times New Roman" panose="02020603050405020304"/>
              <a:buNone/>
            </a:pPr>
            <a:r>
              <a:rPr lang="en-US" sz="2800" b="1">
                <a:solidFill>
                  <a:srgbClr val="C00000"/>
                </a:solidFill>
                <a:latin typeface="Times New Roman" panose="02020603050405020304"/>
                <a:ea typeface="Times New Roman" panose="02020603050405020304"/>
                <a:cs typeface="Times New Roman" panose="02020603050405020304"/>
                <a:sym typeface="Times New Roman" panose="02020603050405020304"/>
              </a:rPr>
              <a:t>Symbol-Table Management:</a:t>
            </a:r>
            <a:br>
              <a:rPr lang="en-US" sz="2800">
                <a:solidFill>
                  <a:srgbClr val="C00000"/>
                </a:solidFill>
                <a:latin typeface="Times New Roman" panose="02020603050405020304"/>
                <a:ea typeface="Times New Roman" panose="02020603050405020304"/>
                <a:cs typeface="Times New Roman" panose="02020603050405020304"/>
                <a:sym typeface="Times New Roman" panose="02020603050405020304"/>
              </a:rPr>
            </a:br>
            <a:endParaRPr sz="280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212" name="Google Shape;212;p24"/>
          <p:cNvSpPr txBox="1"/>
          <p:nvPr>
            <p:ph type="body" idx="1"/>
          </p:nvPr>
        </p:nvSpPr>
        <p:spPr>
          <a:xfrm>
            <a:off x="428596" y="1000108"/>
            <a:ext cx="8229600" cy="4525963"/>
          </a:xfrm>
          <a:prstGeom prst="rect">
            <a:avLst/>
          </a:prstGeom>
          <a:noFill/>
          <a:ln>
            <a:noFill/>
          </a:ln>
        </p:spPr>
        <p:txBody>
          <a:bodyPr spcFirstLastPara="1" wrap="square" lIns="91425" tIns="45700" rIns="91425" bIns="45700" anchor="t" anchorCtr="0">
            <a:noAutofit/>
          </a:bodyPr>
          <a:lstStyle/>
          <a:p>
            <a:pPr marL="342900" lvl="0" indent="-342900" algn="just" rtl="0">
              <a:lnSpc>
                <a:spcPct val="90000"/>
              </a:lnSpc>
              <a:spcBef>
                <a:spcPts val="0"/>
              </a:spcBef>
              <a:spcAft>
                <a:spcPts val="0"/>
              </a:spcAft>
              <a:buClr>
                <a:schemeClr val="dk1"/>
              </a:buClr>
              <a:buSzPts val="2600"/>
              <a:buChar char="•"/>
            </a:pPr>
            <a:r>
              <a:rPr lang="en-US" sz="2600">
                <a:latin typeface="Times New Roman" panose="02020603050405020304"/>
                <a:ea typeface="Times New Roman" panose="02020603050405020304"/>
                <a:cs typeface="Times New Roman" panose="02020603050405020304"/>
                <a:sym typeface="Times New Roman" panose="02020603050405020304"/>
              </a:rPr>
              <a:t>The symbol table is a data structure  containing a record for each </a:t>
            </a:r>
            <a:r>
              <a:rPr lang="en-US" sz="2600">
                <a:solidFill>
                  <a:srgbClr val="C00000"/>
                </a:solidFill>
                <a:latin typeface="Times New Roman" panose="02020603050405020304"/>
                <a:ea typeface="Times New Roman" panose="02020603050405020304"/>
                <a:cs typeface="Times New Roman" panose="02020603050405020304"/>
                <a:sym typeface="Times New Roman" panose="02020603050405020304"/>
              </a:rPr>
              <a:t>variable name</a:t>
            </a:r>
            <a:r>
              <a:rPr lang="en-US" sz="2600">
                <a:latin typeface="Times New Roman" panose="02020603050405020304"/>
                <a:ea typeface="Times New Roman" panose="02020603050405020304"/>
                <a:cs typeface="Times New Roman" panose="02020603050405020304"/>
                <a:sym typeface="Times New Roman" panose="02020603050405020304"/>
              </a:rPr>
              <a:t>, with fields for the </a:t>
            </a:r>
            <a:r>
              <a:rPr lang="en-US" sz="2600">
                <a:solidFill>
                  <a:srgbClr val="C00000"/>
                </a:solidFill>
                <a:latin typeface="Times New Roman" panose="02020603050405020304"/>
                <a:ea typeface="Times New Roman" panose="02020603050405020304"/>
                <a:cs typeface="Times New Roman" panose="02020603050405020304"/>
                <a:sym typeface="Times New Roman" panose="02020603050405020304"/>
              </a:rPr>
              <a:t>attributes of the name</a:t>
            </a:r>
            <a:r>
              <a:rPr lang="en-US" sz="2600">
                <a:latin typeface="Times New Roman" panose="02020603050405020304"/>
                <a:ea typeface="Times New Roman" panose="02020603050405020304"/>
                <a:cs typeface="Times New Roman" panose="02020603050405020304"/>
                <a:sym typeface="Times New Roman" panose="02020603050405020304"/>
              </a:rPr>
              <a:t>. </a:t>
            </a:r>
            <a:endParaRPr lang="en-US" sz="26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90000"/>
              </a:lnSpc>
              <a:spcBef>
                <a:spcPts val="520"/>
              </a:spcBef>
              <a:spcAft>
                <a:spcPts val="0"/>
              </a:spcAft>
              <a:buClr>
                <a:schemeClr val="dk1"/>
              </a:buClr>
              <a:buSzPts val="2600"/>
              <a:buChar char="•"/>
            </a:pPr>
            <a:r>
              <a:rPr lang="en-US" sz="2600">
                <a:latin typeface="Times New Roman" panose="02020603050405020304"/>
                <a:ea typeface="Times New Roman" panose="02020603050405020304"/>
                <a:cs typeface="Times New Roman" panose="02020603050405020304"/>
                <a:sym typeface="Times New Roman" panose="02020603050405020304"/>
              </a:rPr>
              <a:t>The data structure should be designed to allow the compiler to </a:t>
            </a:r>
            <a:r>
              <a:rPr lang="en-US" sz="2600">
                <a:solidFill>
                  <a:srgbClr val="C00000"/>
                </a:solidFill>
                <a:latin typeface="Times New Roman" panose="02020603050405020304"/>
                <a:ea typeface="Times New Roman" panose="02020603050405020304"/>
                <a:cs typeface="Times New Roman" panose="02020603050405020304"/>
                <a:sym typeface="Times New Roman" panose="02020603050405020304"/>
              </a:rPr>
              <a:t>find the record for each name quickly </a:t>
            </a:r>
            <a:r>
              <a:rPr lang="en-US" sz="2600">
                <a:latin typeface="Times New Roman" panose="02020603050405020304"/>
                <a:ea typeface="Times New Roman" panose="02020603050405020304"/>
                <a:cs typeface="Times New Roman" panose="02020603050405020304"/>
                <a:sym typeface="Times New Roman" panose="02020603050405020304"/>
              </a:rPr>
              <a:t>and </a:t>
            </a:r>
            <a:r>
              <a:rPr lang="en-US" sz="2600">
                <a:solidFill>
                  <a:srgbClr val="C00000"/>
                </a:solidFill>
                <a:latin typeface="Times New Roman" panose="02020603050405020304"/>
                <a:ea typeface="Times New Roman" panose="02020603050405020304"/>
                <a:cs typeface="Times New Roman" panose="02020603050405020304"/>
                <a:sym typeface="Times New Roman" panose="02020603050405020304"/>
              </a:rPr>
              <a:t>to store or retrieve data from that record quickly</a:t>
            </a:r>
            <a:endParaRPr lang="en-US" sz="260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90000"/>
              </a:lnSpc>
              <a:spcBef>
                <a:spcPts val="520"/>
              </a:spcBef>
              <a:spcAft>
                <a:spcPts val="0"/>
              </a:spcAft>
              <a:buClr>
                <a:schemeClr val="dk1"/>
              </a:buClr>
              <a:buSzPts val="2600"/>
              <a:buChar char="•"/>
            </a:pPr>
            <a:r>
              <a:rPr lang="en-US" sz="2600">
                <a:latin typeface="Times New Roman" panose="02020603050405020304"/>
                <a:ea typeface="Times New Roman" panose="02020603050405020304"/>
                <a:cs typeface="Times New Roman" panose="02020603050405020304"/>
                <a:sym typeface="Times New Roman" panose="02020603050405020304"/>
              </a:rPr>
              <a:t>These attributes may provide information about the storage allocated for </a:t>
            </a:r>
            <a:r>
              <a:rPr lang="en-US" sz="2600">
                <a:solidFill>
                  <a:srgbClr val="C00000"/>
                </a:solidFill>
                <a:latin typeface="Times New Roman" panose="02020603050405020304"/>
                <a:ea typeface="Times New Roman" panose="02020603050405020304"/>
                <a:cs typeface="Times New Roman" panose="02020603050405020304"/>
                <a:sym typeface="Times New Roman" panose="02020603050405020304"/>
              </a:rPr>
              <a:t>a name, its type, its scope </a:t>
            </a:r>
            <a:r>
              <a:rPr lang="en-US" sz="2600">
                <a:latin typeface="Times New Roman" panose="02020603050405020304"/>
                <a:ea typeface="Times New Roman" panose="02020603050405020304"/>
                <a:cs typeface="Times New Roman" panose="02020603050405020304"/>
                <a:sym typeface="Times New Roman" panose="02020603050405020304"/>
              </a:rPr>
              <a:t>(where in the program its value may be used), and in the case of procedure names, such things as </a:t>
            </a:r>
            <a:r>
              <a:rPr lang="en-US" sz="2600">
                <a:solidFill>
                  <a:srgbClr val="C00000"/>
                </a:solidFill>
                <a:latin typeface="Times New Roman" panose="02020603050405020304"/>
                <a:ea typeface="Times New Roman" panose="02020603050405020304"/>
                <a:cs typeface="Times New Roman" panose="02020603050405020304"/>
                <a:sym typeface="Times New Roman" panose="02020603050405020304"/>
              </a:rPr>
              <a:t>the number and types of its arguments, the method of passing each argument (for example, by value or by reference), and the type returned</a:t>
            </a:r>
            <a:r>
              <a:rPr lang="en-US" sz="2600">
                <a:latin typeface="Times New Roman" panose="02020603050405020304"/>
                <a:ea typeface="Times New Roman" panose="02020603050405020304"/>
                <a:cs typeface="Times New Roman" panose="02020603050405020304"/>
                <a:sym typeface="Times New Roman" panose="02020603050405020304"/>
              </a:rPr>
              <a:t>.</a:t>
            </a:r>
            <a:endParaRPr lang="en-US" sz="2600">
              <a:latin typeface="Times New Roman" panose="02020603050405020304"/>
              <a:ea typeface="Times New Roman" panose="02020603050405020304"/>
              <a:cs typeface="Times New Roman" panose="02020603050405020304"/>
              <a:sym typeface="Times New Roman" panose="02020603050405020304"/>
            </a:endParaRPr>
          </a:p>
          <a:p>
            <a:pPr marL="342900" lvl="0" indent="-177800" algn="l" rtl="0">
              <a:lnSpc>
                <a:spcPct val="90000"/>
              </a:lnSpc>
              <a:spcBef>
                <a:spcPts val="520"/>
              </a:spcBef>
              <a:spcAft>
                <a:spcPts val="0"/>
              </a:spcAft>
              <a:buClr>
                <a:schemeClr val="dk1"/>
              </a:buClr>
              <a:buSzPts val="2600"/>
              <a:buNone/>
            </a:pPr>
            <a:endParaRPr sz="26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216" name="Shape 216"/>
        <p:cNvGrpSpPr/>
        <p:nvPr/>
      </p:nvGrpSpPr>
      <p:grpSpPr>
        <a:xfrm>
          <a:off x="0" y="0"/>
          <a:ext cx="0" cy="0"/>
          <a:chOff x="0" y="0"/>
          <a:chExt cx="0" cy="0"/>
        </a:xfrm>
      </p:grpSpPr>
      <p:sp>
        <p:nvSpPr>
          <p:cNvPr id="217" name="Google Shape;217;p25"/>
          <p:cNvSpPr txBox="1"/>
          <p:nvPr>
            <p:ph type="title"/>
          </p:nvPr>
        </p:nvSpPr>
        <p:spPr>
          <a:xfrm>
            <a:off x="457200" y="274638"/>
            <a:ext cx="8229600" cy="511156"/>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3200"/>
              <a:buFont typeface="Calibri" panose="020F0502020204030204"/>
              <a:buNone/>
            </a:pPr>
            <a:r>
              <a:rPr lang="en-US" sz="3200" b="1">
                <a:solidFill>
                  <a:srgbClr val="C00000"/>
                </a:solidFill>
              </a:rPr>
              <a:t>Error Handling</a:t>
            </a:r>
            <a:endParaRPr lang="en-US" sz="3200" b="1">
              <a:solidFill>
                <a:srgbClr val="C00000"/>
              </a:solidFill>
            </a:endParaRPr>
          </a:p>
        </p:txBody>
      </p:sp>
      <p:sp>
        <p:nvSpPr>
          <p:cNvPr id="218" name="Google Shape;218;p25"/>
          <p:cNvSpPr txBox="1"/>
          <p:nvPr>
            <p:ph type="body" idx="1"/>
          </p:nvPr>
        </p:nvSpPr>
        <p:spPr>
          <a:xfrm>
            <a:off x="214282" y="928670"/>
            <a:ext cx="8643998" cy="5715040"/>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a:t>One of the most important functions of a compiler is the </a:t>
            </a:r>
            <a:r>
              <a:rPr lang="en-US" sz="2400">
                <a:solidFill>
                  <a:srgbClr val="C00000"/>
                </a:solidFill>
              </a:rPr>
              <a:t>detection and reporting of errors </a:t>
            </a:r>
            <a:r>
              <a:rPr lang="en-US" sz="2400"/>
              <a:t>in the source program. The error message should allow the programmer to determine </a:t>
            </a:r>
            <a:r>
              <a:rPr lang="en-US" sz="2400">
                <a:solidFill>
                  <a:srgbClr val="C00000"/>
                </a:solidFill>
              </a:rPr>
              <a:t>exactly where the errors have occurred</a:t>
            </a:r>
            <a:r>
              <a:rPr lang="en-US" sz="2400"/>
              <a:t>.</a:t>
            </a:r>
            <a:endParaRPr lang="en-US" sz="2400"/>
          </a:p>
          <a:p>
            <a:pPr marL="342900" lvl="0" indent="-342900" algn="l" rtl="0">
              <a:spcBef>
                <a:spcPts val="480"/>
              </a:spcBef>
              <a:spcAft>
                <a:spcPts val="0"/>
              </a:spcAft>
              <a:buClr>
                <a:schemeClr val="dk1"/>
              </a:buClr>
              <a:buSzPts val="2400"/>
              <a:buChar char="•"/>
            </a:pPr>
            <a:r>
              <a:rPr lang="en-US" sz="2400"/>
              <a:t>Errors may occur in all or the phases of a compiler.</a:t>
            </a:r>
            <a:endParaRPr lang="en-US" sz="2400"/>
          </a:p>
          <a:p>
            <a:pPr marL="342900" lvl="0" indent="-342900" algn="l" rtl="0">
              <a:spcBef>
                <a:spcPts val="480"/>
              </a:spcBef>
              <a:spcAft>
                <a:spcPts val="0"/>
              </a:spcAft>
              <a:buClr>
                <a:schemeClr val="dk1"/>
              </a:buClr>
              <a:buSzPts val="2400"/>
              <a:buChar char="•"/>
            </a:pPr>
            <a:r>
              <a:rPr lang="en-US" sz="2400"/>
              <a:t>Whenever a phase of the compiler discovers an error, it must report the error to the </a:t>
            </a:r>
            <a:r>
              <a:rPr lang="en-US" sz="2400">
                <a:solidFill>
                  <a:srgbClr val="C00000"/>
                </a:solidFill>
              </a:rPr>
              <a:t>error handler</a:t>
            </a:r>
            <a:r>
              <a:rPr lang="en-US" sz="2400"/>
              <a:t>, which issues an </a:t>
            </a:r>
            <a:r>
              <a:rPr lang="en-US" sz="2400">
                <a:solidFill>
                  <a:srgbClr val="C00000"/>
                </a:solidFill>
              </a:rPr>
              <a:t>appropriate diagnostic message.</a:t>
            </a:r>
            <a:endParaRPr lang="en-US" sz="2400">
              <a:solidFill>
                <a:srgbClr val="C00000"/>
              </a:solidFill>
            </a:endParaRPr>
          </a:p>
          <a:p>
            <a:pPr marL="342900" lvl="0" indent="-342900" algn="l" rtl="0">
              <a:spcBef>
                <a:spcPts val="480"/>
              </a:spcBef>
              <a:spcAft>
                <a:spcPts val="0"/>
              </a:spcAft>
              <a:buClr>
                <a:schemeClr val="dk1"/>
              </a:buClr>
              <a:buSzPts val="2400"/>
              <a:buChar char="•"/>
            </a:pPr>
            <a:r>
              <a:rPr lang="en-US" sz="2400"/>
              <a:t>Errors should also be corrected automatically to continue compilation process</a:t>
            </a:r>
            <a:endParaRPr lang="en-US" sz="2400"/>
          </a:p>
          <a:p>
            <a:pPr marL="342900" lvl="0" indent="-342900" algn="l" rtl="0">
              <a:spcBef>
                <a:spcPts val="480"/>
              </a:spcBef>
              <a:spcAft>
                <a:spcPts val="0"/>
              </a:spcAft>
              <a:buClr>
                <a:schemeClr val="dk1"/>
              </a:buClr>
              <a:buSzPts val="2400"/>
              <a:buChar char="•"/>
            </a:pPr>
            <a:r>
              <a:rPr lang="en-US" sz="2400"/>
              <a:t>Both of the table-management and error-Handling routines interact with all phases of the compiler</a:t>
            </a:r>
            <a:endParaRPr 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223" name="Shape 223"/>
        <p:cNvGrpSpPr/>
        <p:nvPr/>
      </p:nvGrpSpPr>
      <p:grpSpPr>
        <a:xfrm>
          <a:off x="0" y="0"/>
          <a:ext cx="0" cy="0"/>
          <a:chOff x="0" y="0"/>
          <a:chExt cx="0" cy="0"/>
        </a:xfrm>
      </p:grpSpPr>
      <p:sp>
        <p:nvSpPr>
          <p:cNvPr id="224" name="Google Shape;224;p26"/>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pic>
        <p:nvPicPr>
          <p:cNvPr id="225" name="Google Shape;225;p26"/>
          <p:cNvPicPr preferRelativeResize="0"/>
          <p:nvPr>
            <p:ph type="body" idx="1"/>
          </p:nvPr>
        </p:nvPicPr>
        <p:blipFill rotWithShape="1">
          <a:blip r:embed="rId1"/>
          <a:srcRect l="8980" t="5584" r="4473"/>
          <a:stretch>
            <a:fillRect/>
          </a:stretch>
        </p:blipFill>
        <p:spPr>
          <a:xfrm>
            <a:off x="1000100" y="-1"/>
            <a:ext cx="5157324" cy="6858001"/>
          </a:xfrm>
          <a:prstGeom prst="rect">
            <a:avLst/>
          </a:prstGeom>
          <a:noFill/>
          <a:ln>
            <a:noFill/>
          </a:ln>
        </p:spPr>
      </p:pic>
      <p:sp>
        <p:nvSpPr>
          <p:cNvPr id="226" name="Google Shape;226;p26"/>
          <p:cNvSpPr/>
          <p:nvPr/>
        </p:nvSpPr>
        <p:spPr>
          <a:xfrm>
            <a:off x="0" y="476250"/>
            <a:ext cx="3276600" cy="6413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0" i="0" u="none" strike="noStrike" cap="none">
                <a:solidFill>
                  <a:schemeClr val="lt1"/>
                </a:solidFill>
                <a:latin typeface="Calibri" panose="020F0502020204030204"/>
                <a:ea typeface="Calibri" panose="020F0502020204030204"/>
                <a:cs typeface="Calibri" panose="020F0502020204030204"/>
                <a:sym typeface="Calibri" panose="020F0502020204030204"/>
              </a:rPr>
              <a:t>Translation of an assignment statement</a:t>
            </a:r>
            <a:endParaRPr lang="en-US" sz="1800" b="0" i="0" u="none" strike="noStrike" cap="none">
              <a:solidFill>
                <a:schemeClr val="lt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230" name="Shape 230"/>
        <p:cNvGrpSpPr/>
        <p:nvPr/>
      </p:nvGrpSpPr>
      <p:grpSpPr>
        <a:xfrm>
          <a:off x="0" y="0"/>
          <a:ext cx="0" cy="0"/>
          <a:chOff x="0" y="0"/>
          <a:chExt cx="0" cy="0"/>
        </a:xfrm>
      </p:grpSpPr>
      <p:sp>
        <p:nvSpPr>
          <p:cNvPr id="231" name="Google Shape;231;p27"/>
          <p:cNvSpPr txBox="1"/>
          <p:nvPr>
            <p:ph type="title"/>
          </p:nvPr>
        </p:nvSpPr>
        <p:spPr>
          <a:xfrm>
            <a:off x="457200" y="274638"/>
            <a:ext cx="8229600" cy="582594"/>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C00000"/>
              </a:buClr>
              <a:buSzPct val="100000"/>
              <a:buFont typeface="Calibri" panose="020F0502020204030204"/>
              <a:buNone/>
            </a:pPr>
            <a:r>
              <a:rPr lang="en-US" b="1">
                <a:solidFill>
                  <a:srgbClr val="C00000"/>
                </a:solidFill>
              </a:rPr>
              <a:t>Example 2</a:t>
            </a:r>
            <a:endParaRPr lang="en-US" b="1">
              <a:solidFill>
                <a:srgbClr val="C00000"/>
              </a:solidFill>
            </a:endParaRPr>
          </a:p>
        </p:txBody>
      </p:sp>
      <p:sp>
        <p:nvSpPr>
          <p:cNvPr id="232" name="Google Shape;232;p27"/>
          <p:cNvSpPr txBox="1"/>
          <p:nvPr>
            <p:ph type="body" idx="1"/>
          </p:nvPr>
        </p:nvSpPr>
        <p:spPr>
          <a:xfrm>
            <a:off x="457200" y="1000108"/>
            <a:ext cx="8229600" cy="5126055"/>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b="1"/>
              <a:t>newval := oldval + 12</a:t>
            </a:r>
            <a:endParaRPr lang="en-US" b="1"/>
          </a:p>
          <a:p>
            <a:pPr marL="342900" lvl="0" indent="-342900" algn="l" rtl="0">
              <a:spcBef>
                <a:spcPts val="640"/>
              </a:spcBef>
              <a:spcAft>
                <a:spcPts val="0"/>
              </a:spcAft>
              <a:buClr>
                <a:schemeClr val="dk1"/>
              </a:buClr>
              <a:buSzPts val="3200"/>
              <a:buChar char="•"/>
            </a:pPr>
            <a:r>
              <a:rPr lang="en-US" b="1"/>
              <a:t>a[i]=4+2+I;</a:t>
            </a:r>
            <a:endParaRPr lang="en-US" b="1"/>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236" name="Shape 236"/>
        <p:cNvGrpSpPr/>
        <p:nvPr/>
      </p:nvGrpSpPr>
      <p:grpSpPr>
        <a:xfrm>
          <a:off x="0" y="0"/>
          <a:ext cx="0" cy="0"/>
          <a:chOff x="0" y="0"/>
          <a:chExt cx="0" cy="0"/>
        </a:xfrm>
      </p:grpSpPr>
      <p:sp>
        <p:nvSpPr>
          <p:cNvPr id="237" name="Google Shape;237;p28"/>
          <p:cNvSpPr txBox="1"/>
          <p:nvPr>
            <p:ph type="body" idx="1"/>
          </p:nvPr>
        </p:nvSpPr>
        <p:spPr>
          <a:xfrm>
            <a:off x="457200" y="214290"/>
            <a:ext cx="8229600" cy="591187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b="1"/>
              <a:t>Tokens:</a:t>
            </a:r>
            <a:endParaRPr lang="en-US" sz="2400" b="1"/>
          </a:p>
          <a:p>
            <a:pPr marL="742950" lvl="1" indent="-285750" algn="l" rtl="0">
              <a:spcBef>
                <a:spcPts val="480"/>
              </a:spcBef>
              <a:spcAft>
                <a:spcPts val="0"/>
              </a:spcAft>
              <a:buClr>
                <a:schemeClr val="dk1"/>
              </a:buClr>
              <a:buSzPts val="2400"/>
              <a:buChar char="–"/>
            </a:pPr>
            <a:r>
              <a:rPr lang="en-US" sz="2400"/>
              <a:t>newval Identifier</a:t>
            </a:r>
            <a:endParaRPr lang="en-US" sz="2400"/>
          </a:p>
          <a:p>
            <a:pPr marL="742950" lvl="1" indent="-285750" algn="l" rtl="0">
              <a:spcBef>
                <a:spcPts val="480"/>
              </a:spcBef>
              <a:spcAft>
                <a:spcPts val="0"/>
              </a:spcAft>
              <a:buClr>
                <a:schemeClr val="dk1"/>
              </a:buClr>
              <a:buSzPts val="2400"/>
              <a:buChar char="–"/>
            </a:pPr>
            <a:r>
              <a:rPr lang="en-US" sz="2400"/>
              <a:t>= Assignment operator</a:t>
            </a:r>
            <a:endParaRPr lang="en-US" sz="2400"/>
          </a:p>
          <a:p>
            <a:pPr marL="742950" lvl="1" indent="-285750" algn="l" rtl="0">
              <a:spcBef>
                <a:spcPts val="480"/>
              </a:spcBef>
              <a:spcAft>
                <a:spcPts val="0"/>
              </a:spcAft>
              <a:buClr>
                <a:schemeClr val="dk1"/>
              </a:buClr>
              <a:buSzPts val="2400"/>
              <a:buChar char="–"/>
            </a:pPr>
            <a:r>
              <a:rPr lang="en-US" sz="2400"/>
              <a:t>oldval Identifier</a:t>
            </a:r>
            <a:endParaRPr lang="en-US" sz="2400"/>
          </a:p>
          <a:p>
            <a:pPr marL="742950" lvl="1" indent="-285750" algn="l" rtl="0">
              <a:spcBef>
                <a:spcPts val="480"/>
              </a:spcBef>
              <a:spcAft>
                <a:spcPts val="0"/>
              </a:spcAft>
              <a:buClr>
                <a:schemeClr val="dk1"/>
              </a:buClr>
              <a:buSzPts val="2400"/>
              <a:buChar char="–"/>
            </a:pPr>
            <a:r>
              <a:rPr lang="en-US" sz="2400"/>
              <a:t>+ Add operator</a:t>
            </a:r>
            <a:endParaRPr lang="en-US" sz="2400"/>
          </a:p>
          <a:p>
            <a:pPr marL="742950" lvl="1" indent="-285750" algn="l" rtl="0">
              <a:spcBef>
                <a:spcPts val="480"/>
              </a:spcBef>
              <a:spcAft>
                <a:spcPts val="0"/>
              </a:spcAft>
              <a:buClr>
                <a:schemeClr val="dk1"/>
              </a:buClr>
              <a:buSzPts val="2400"/>
              <a:buChar char="–"/>
            </a:pPr>
            <a:r>
              <a:rPr lang="en-US" sz="2400"/>
              <a:t>12 Number</a:t>
            </a:r>
            <a:endParaRPr lang="en-US" sz="2400"/>
          </a:p>
        </p:txBody>
      </p:sp>
      <p:pic>
        <p:nvPicPr>
          <p:cNvPr id="238" name="Google Shape;238;p28"/>
          <p:cNvPicPr preferRelativeResize="0"/>
          <p:nvPr/>
        </p:nvPicPr>
        <p:blipFill rotWithShape="1">
          <a:blip r:embed="rId1"/>
          <a:srcRect l="8418" r="4040" b="13953"/>
          <a:stretch>
            <a:fillRect/>
          </a:stretch>
        </p:blipFill>
        <p:spPr>
          <a:xfrm>
            <a:off x="4929190" y="214289"/>
            <a:ext cx="4214810" cy="29990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242" name="Shape 242"/>
        <p:cNvGrpSpPr/>
        <p:nvPr/>
      </p:nvGrpSpPr>
      <p:grpSpPr>
        <a:xfrm>
          <a:off x="0" y="0"/>
          <a:ext cx="0" cy="0"/>
          <a:chOff x="0" y="0"/>
          <a:chExt cx="0" cy="0"/>
        </a:xfrm>
      </p:grpSpPr>
      <p:pic>
        <p:nvPicPr>
          <p:cNvPr id="243" name="Google Shape;243;p29"/>
          <p:cNvPicPr preferRelativeResize="0"/>
          <p:nvPr/>
        </p:nvPicPr>
        <p:blipFill rotWithShape="1">
          <a:blip r:embed="rId1"/>
          <a:srcRect b="26667"/>
          <a:stretch>
            <a:fillRect/>
          </a:stretch>
        </p:blipFill>
        <p:spPr>
          <a:xfrm>
            <a:off x="428596" y="214290"/>
            <a:ext cx="7715304" cy="1571636"/>
          </a:xfrm>
          <a:prstGeom prst="rect">
            <a:avLst/>
          </a:prstGeom>
          <a:noFill/>
          <a:ln>
            <a:noFill/>
          </a:ln>
        </p:spPr>
      </p:pic>
      <p:pic>
        <p:nvPicPr>
          <p:cNvPr id="244" name="Google Shape;244;p29"/>
          <p:cNvPicPr preferRelativeResize="0"/>
          <p:nvPr/>
        </p:nvPicPr>
        <p:blipFill rotWithShape="1">
          <a:blip r:embed="rId2"/>
          <a:srcRect/>
          <a:stretch>
            <a:fillRect/>
          </a:stretch>
        </p:blipFill>
        <p:spPr>
          <a:xfrm>
            <a:off x="1285851" y="3214686"/>
            <a:ext cx="7212221" cy="3000396"/>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248" name="Shape 248"/>
        <p:cNvGrpSpPr/>
        <p:nvPr/>
      </p:nvGrpSpPr>
      <p:grpSpPr>
        <a:xfrm>
          <a:off x="0" y="0"/>
          <a:ext cx="0" cy="0"/>
          <a:chOff x="0" y="0"/>
          <a:chExt cx="0" cy="0"/>
        </a:xfrm>
      </p:grpSpPr>
      <p:pic>
        <p:nvPicPr>
          <p:cNvPr id="249" name="Google Shape;249;p30"/>
          <p:cNvPicPr preferRelativeResize="0"/>
          <p:nvPr/>
        </p:nvPicPr>
        <p:blipFill rotWithShape="1">
          <a:blip r:embed="rId1"/>
          <a:srcRect/>
          <a:stretch>
            <a:fillRect/>
          </a:stretch>
        </p:blipFill>
        <p:spPr>
          <a:xfrm>
            <a:off x="1500166" y="214290"/>
            <a:ext cx="6621483" cy="3143272"/>
          </a:xfrm>
          <a:prstGeom prst="rect">
            <a:avLst/>
          </a:prstGeom>
          <a:noFill/>
          <a:ln>
            <a:noFill/>
          </a:ln>
        </p:spPr>
      </p:pic>
      <p:pic>
        <p:nvPicPr>
          <p:cNvPr id="250" name="Google Shape;250;p30"/>
          <p:cNvPicPr preferRelativeResize="0"/>
          <p:nvPr/>
        </p:nvPicPr>
        <p:blipFill rotWithShape="1">
          <a:blip r:embed="rId2"/>
          <a:srcRect/>
          <a:stretch>
            <a:fillRect/>
          </a:stretch>
        </p:blipFill>
        <p:spPr>
          <a:xfrm>
            <a:off x="2428860" y="3571876"/>
            <a:ext cx="3752700" cy="1643074"/>
          </a:xfrm>
          <a:prstGeom prst="rect">
            <a:avLst/>
          </a:prstGeom>
          <a:noFill/>
          <a:ln>
            <a:noFill/>
          </a:ln>
        </p:spPr>
      </p:pic>
      <p:pic>
        <p:nvPicPr>
          <p:cNvPr id="251" name="Google Shape;251;p30"/>
          <p:cNvPicPr preferRelativeResize="0"/>
          <p:nvPr/>
        </p:nvPicPr>
        <p:blipFill rotWithShape="1">
          <a:blip r:embed="rId3"/>
          <a:srcRect/>
          <a:stretch>
            <a:fillRect/>
          </a:stretch>
        </p:blipFill>
        <p:spPr>
          <a:xfrm>
            <a:off x="2643174" y="5643578"/>
            <a:ext cx="2595575" cy="121442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255" name="Shape 255"/>
        <p:cNvGrpSpPr/>
        <p:nvPr/>
      </p:nvGrpSpPr>
      <p:grpSpPr>
        <a:xfrm>
          <a:off x="0" y="0"/>
          <a:ext cx="0" cy="0"/>
          <a:chOff x="0" y="0"/>
          <a:chExt cx="0" cy="0"/>
        </a:xfrm>
      </p:grpSpPr>
      <p:pic>
        <p:nvPicPr>
          <p:cNvPr id="256" name="Google Shape;256;p31"/>
          <p:cNvPicPr preferRelativeResize="0"/>
          <p:nvPr/>
        </p:nvPicPr>
        <p:blipFill rotWithShape="1">
          <a:blip r:embed="rId1"/>
          <a:srcRect b="13333"/>
          <a:stretch>
            <a:fillRect/>
          </a:stretch>
        </p:blipFill>
        <p:spPr>
          <a:xfrm>
            <a:off x="0" y="571480"/>
            <a:ext cx="8791734" cy="2000264"/>
          </a:xfrm>
          <a:prstGeom prst="rect">
            <a:avLst/>
          </a:prstGeom>
          <a:noFill/>
          <a:ln>
            <a:noFill/>
          </a:ln>
        </p:spPr>
      </p:pic>
      <p:pic>
        <p:nvPicPr>
          <p:cNvPr id="257" name="Google Shape;257;p31"/>
          <p:cNvPicPr preferRelativeResize="0"/>
          <p:nvPr/>
        </p:nvPicPr>
        <p:blipFill rotWithShape="1">
          <a:blip r:embed="rId2"/>
          <a:srcRect/>
          <a:stretch>
            <a:fillRect/>
          </a:stretch>
        </p:blipFill>
        <p:spPr>
          <a:xfrm>
            <a:off x="357158" y="3143248"/>
            <a:ext cx="6794333" cy="1643074"/>
          </a:xfrm>
          <a:prstGeom prst="rect">
            <a:avLst/>
          </a:prstGeom>
          <a:noFill/>
          <a:ln>
            <a:noFill/>
          </a:ln>
        </p:spPr>
      </p:pic>
      <p:pic>
        <p:nvPicPr>
          <p:cNvPr id="258" name="Google Shape;258;p31"/>
          <p:cNvPicPr preferRelativeResize="0"/>
          <p:nvPr/>
        </p:nvPicPr>
        <p:blipFill rotWithShape="1">
          <a:blip r:embed="rId3"/>
          <a:srcRect/>
          <a:stretch>
            <a:fillRect/>
          </a:stretch>
        </p:blipFill>
        <p:spPr>
          <a:xfrm>
            <a:off x="785786" y="5143512"/>
            <a:ext cx="6261608" cy="1714488"/>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93" name="Shape 93"/>
        <p:cNvGrpSpPr/>
        <p:nvPr/>
      </p:nvGrpSpPr>
      <p:grpSpPr>
        <a:xfrm>
          <a:off x="0" y="0"/>
          <a:ext cx="0" cy="0"/>
          <a:chOff x="0" y="0"/>
          <a:chExt cx="0" cy="0"/>
        </a:xfrm>
      </p:grpSpPr>
      <p:sp>
        <p:nvSpPr>
          <p:cNvPr id="94" name="Google Shape;94;p14"/>
          <p:cNvSpPr txBox="1"/>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panose="020F0502020204030204"/>
              <a:buNone/>
            </a:pPr>
          </a:p>
        </p:txBody>
      </p:sp>
      <p:sp>
        <p:nvSpPr>
          <p:cNvPr id="95" name="Google Shape;95;p14"/>
          <p:cNvSpPr txBox="1"/>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139700" algn="l" rtl="0">
              <a:spcBef>
                <a:spcPts val="0"/>
              </a:spcBef>
              <a:spcAft>
                <a:spcPts val="0"/>
              </a:spcAft>
              <a:buClr>
                <a:schemeClr val="dk1"/>
              </a:buClr>
              <a:buSzPts val="3200"/>
              <a:buNone/>
            </a:pPr>
          </a:p>
        </p:txBody>
      </p:sp>
      <p:pic>
        <p:nvPicPr>
          <p:cNvPr id="96" name="Google Shape;96;p14"/>
          <p:cNvPicPr preferRelativeResize="0"/>
          <p:nvPr/>
        </p:nvPicPr>
        <p:blipFill rotWithShape="1">
          <a:blip r:embed="rId1"/>
          <a:srcRect l="17093" t="1212" r="4008"/>
          <a:stretch>
            <a:fillRect/>
          </a:stretch>
        </p:blipFill>
        <p:spPr>
          <a:xfrm>
            <a:off x="1643043" y="357166"/>
            <a:ext cx="4791758" cy="6302397"/>
          </a:xfrm>
          <a:prstGeom prst="rect">
            <a:avLst/>
          </a:prstGeom>
          <a:noFill/>
          <a:ln>
            <a:noFill/>
          </a:ln>
        </p:spPr>
      </p:pic>
      <p:grpSp>
        <p:nvGrpSpPr>
          <p:cNvPr id="97" name="Google Shape;97;p14"/>
          <p:cNvGrpSpPr/>
          <p:nvPr/>
        </p:nvGrpSpPr>
        <p:grpSpPr>
          <a:xfrm>
            <a:off x="2928927" y="785794"/>
            <a:ext cx="5799167" cy="4500595"/>
            <a:chOff x="2851867" y="1484313"/>
            <a:chExt cx="5607921" cy="3451136"/>
          </a:xfrm>
        </p:grpSpPr>
        <p:cxnSp>
          <p:nvCxnSpPr>
            <p:cNvPr id="98" name="Google Shape;98;p14"/>
            <p:cNvCxnSpPr/>
            <p:nvPr/>
          </p:nvCxnSpPr>
          <p:spPr>
            <a:xfrm rot="10800000" flipH="1">
              <a:off x="2920948" y="1484313"/>
              <a:ext cx="930326" cy="1807738"/>
            </a:xfrm>
            <a:prstGeom prst="straightConnector1">
              <a:avLst/>
            </a:prstGeom>
            <a:noFill/>
            <a:ln w="9525" cap="flat" cmpd="sng">
              <a:solidFill>
                <a:schemeClr val="dk1"/>
              </a:solidFill>
              <a:prstDash val="solid"/>
              <a:round/>
              <a:headEnd type="none" w="med" len="med"/>
              <a:tailEnd type="none" w="med" len="med"/>
            </a:ln>
          </p:spPr>
        </p:cxnSp>
        <p:cxnSp>
          <p:nvCxnSpPr>
            <p:cNvPr id="99" name="Google Shape;99;p14"/>
            <p:cNvCxnSpPr/>
            <p:nvPr/>
          </p:nvCxnSpPr>
          <p:spPr>
            <a:xfrm>
              <a:off x="2851867" y="3949410"/>
              <a:ext cx="967150" cy="986039"/>
            </a:xfrm>
            <a:prstGeom prst="straightConnector1">
              <a:avLst/>
            </a:prstGeom>
            <a:noFill/>
            <a:ln w="9525" cap="flat" cmpd="sng">
              <a:solidFill>
                <a:schemeClr val="dk1"/>
              </a:solidFill>
              <a:prstDash val="solid"/>
              <a:round/>
              <a:headEnd type="none" w="med" len="med"/>
              <a:tailEnd type="none" w="med" len="med"/>
            </a:ln>
          </p:spPr>
        </p:cxnSp>
        <p:cxnSp>
          <p:nvCxnSpPr>
            <p:cNvPr id="100" name="Google Shape;100;p14"/>
            <p:cNvCxnSpPr/>
            <p:nvPr/>
          </p:nvCxnSpPr>
          <p:spPr>
            <a:xfrm rot="10800000" flipH="1">
              <a:off x="3059112" y="2420938"/>
              <a:ext cx="792162" cy="925893"/>
            </a:xfrm>
            <a:prstGeom prst="straightConnector1">
              <a:avLst/>
            </a:prstGeom>
            <a:noFill/>
            <a:ln w="9525" cap="flat" cmpd="sng">
              <a:solidFill>
                <a:schemeClr val="dk1"/>
              </a:solidFill>
              <a:prstDash val="solid"/>
              <a:round/>
              <a:headEnd type="none" w="med" len="med"/>
              <a:tailEnd type="none" w="med" len="med"/>
            </a:ln>
          </p:spPr>
        </p:cxnSp>
        <p:cxnSp>
          <p:nvCxnSpPr>
            <p:cNvPr id="101" name="Google Shape;101;p14"/>
            <p:cNvCxnSpPr/>
            <p:nvPr/>
          </p:nvCxnSpPr>
          <p:spPr>
            <a:xfrm rot="10800000" flipH="1">
              <a:off x="3059112" y="3072931"/>
              <a:ext cx="759904" cy="438239"/>
            </a:xfrm>
            <a:prstGeom prst="straightConnector1">
              <a:avLst/>
            </a:prstGeom>
            <a:noFill/>
            <a:ln w="9525" cap="flat" cmpd="sng">
              <a:solidFill>
                <a:schemeClr val="dk1"/>
              </a:solidFill>
              <a:prstDash val="solid"/>
              <a:round/>
              <a:headEnd type="none" w="med" len="med"/>
              <a:tailEnd type="none" w="med" len="med"/>
            </a:ln>
          </p:spPr>
        </p:cxnSp>
        <p:cxnSp>
          <p:nvCxnSpPr>
            <p:cNvPr id="102" name="Google Shape;102;p14"/>
            <p:cNvCxnSpPr/>
            <p:nvPr/>
          </p:nvCxnSpPr>
          <p:spPr>
            <a:xfrm rot="10800000" flipH="1">
              <a:off x="3059112" y="3565950"/>
              <a:ext cx="792162" cy="35058"/>
            </a:xfrm>
            <a:prstGeom prst="straightConnector1">
              <a:avLst/>
            </a:prstGeom>
            <a:noFill/>
            <a:ln w="9525" cap="flat" cmpd="sng">
              <a:solidFill>
                <a:schemeClr val="dk1"/>
              </a:solidFill>
              <a:prstDash val="solid"/>
              <a:round/>
              <a:headEnd type="none" w="med" len="med"/>
              <a:tailEnd type="none" w="med" len="med"/>
            </a:ln>
          </p:spPr>
        </p:cxnSp>
        <p:cxnSp>
          <p:nvCxnSpPr>
            <p:cNvPr id="103" name="Google Shape;103;p14"/>
            <p:cNvCxnSpPr/>
            <p:nvPr/>
          </p:nvCxnSpPr>
          <p:spPr>
            <a:xfrm>
              <a:off x="3059112" y="3839850"/>
              <a:ext cx="759904" cy="438240"/>
            </a:xfrm>
            <a:prstGeom prst="straightConnector1">
              <a:avLst/>
            </a:prstGeom>
            <a:noFill/>
            <a:ln w="9525" cap="flat" cmpd="sng">
              <a:solidFill>
                <a:schemeClr val="dk1"/>
              </a:solidFill>
              <a:prstDash val="solid"/>
              <a:round/>
              <a:headEnd type="none" w="med" len="med"/>
              <a:tailEnd type="none" w="med" len="med"/>
            </a:ln>
          </p:spPr>
        </p:cxnSp>
        <p:sp>
          <p:nvSpPr>
            <p:cNvPr id="104" name="Google Shape;104;p14"/>
            <p:cNvSpPr txBox="1"/>
            <p:nvPr/>
          </p:nvSpPr>
          <p:spPr>
            <a:xfrm>
              <a:off x="7019925" y="3357563"/>
              <a:ext cx="1439863" cy="650875"/>
            </a:xfrm>
            <a:prstGeom prst="rect">
              <a:avLst/>
            </a:prstGeom>
            <a:noFill/>
            <a:ln w="9525" cap="flat" cmpd="sng">
              <a:solidFill>
                <a:schemeClr val="dk1"/>
              </a:solidFill>
              <a:prstDash val="solid"/>
              <a:miter lim="800000"/>
              <a:headEnd type="none" w="sm" len="sm"/>
              <a:tailEnd type="none" w="sm" len="sm"/>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rPr>
                <a:t>Error handler</a:t>
              </a:r>
              <a:endParaRPr lang="en-US" sz="18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cxnSp>
          <p:nvCxnSpPr>
            <p:cNvPr id="105" name="Google Shape;105;p14"/>
            <p:cNvCxnSpPr/>
            <p:nvPr/>
          </p:nvCxnSpPr>
          <p:spPr>
            <a:xfrm>
              <a:off x="6084888" y="1557338"/>
              <a:ext cx="1223962" cy="1800225"/>
            </a:xfrm>
            <a:prstGeom prst="straightConnector1">
              <a:avLst/>
            </a:prstGeom>
            <a:noFill/>
            <a:ln w="9525" cap="flat" cmpd="sng">
              <a:solidFill>
                <a:schemeClr val="dk1"/>
              </a:solidFill>
              <a:prstDash val="solid"/>
              <a:round/>
              <a:headEnd type="none" w="med" len="med"/>
              <a:tailEnd type="none" w="med" len="med"/>
            </a:ln>
          </p:spPr>
        </p:cxnSp>
        <p:cxnSp>
          <p:nvCxnSpPr>
            <p:cNvPr id="106" name="Google Shape;106;p14"/>
            <p:cNvCxnSpPr/>
            <p:nvPr/>
          </p:nvCxnSpPr>
          <p:spPr>
            <a:xfrm flipH="1">
              <a:off x="6167807" y="4005263"/>
              <a:ext cx="1212480" cy="820625"/>
            </a:xfrm>
            <a:prstGeom prst="straightConnector1">
              <a:avLst/>
            </a:prstGeom>
            <a:noFill/>
            <a:ln w="9525" cap="flat" cmpd="sng">
              <a:solidFill>
                <a:schemeClr val="dk1"/>
              </a:solidFill>
              <a:prstDash val="solid"/>
              <a:round/>
              <a:headEnd type="none" w="med" len="med"/>
              <a:tailEnd type="none" w="med" len="med"/>
            </a:ln>
          </p:spPr>
        </p:cxnSp>
        <p:cxnSp>
          <p:nvCxnSpPr>
            <p:cNvPr id="107" name="Google Shape;107;p14"/>
            <p:cNvCxnSpPr/>
            <p:nvPr/>
          </p:nvCxnSpPr>
          <p:spPr>
            <a:xfrm>
              <a:off x="6098726" y="2251232"/>
              <a:ext cx="994224" cy="1106331"/>
            </a:xfrm>
            <a:prstGeom prst="straightConnector1">
              <a:avLst/>
            </a:prstGeom>
            <a:noFill/>
            <a:ln w="9525" cap="flat" cmpd="sng">
              <a:solidFill>
                <a:schemeClr val="dk1"/>
              </a:solidFill>
              <a:prstDash val="solid"/>
              <a:round/>
              <a:headEnd type="none" w="med" len="med"/>
              <a:tailEnd type="none" w="med" len="med"/>
            </a:ln>
          </p:spPr>
        </p:cxnSp>
        <p:cxnSp>
          <p:nvCxnSpPr>
            <p:cNvPr id="108" name="Google Shape;108;p14"/>
            <p:cNvCxnSpPr/>
            <p:nvPr/>
          </p:nvCxnSpPr>
          <p:spPr>
            <a:xfrm flipH="1">
              <a:off x="6098725" y="3789363"/>
              <a:ext cx="921200" cy="433947"/>
            </a:xfrm>
            <a:prstGeom prst="straightConnector1">
              <a:avLst/>
            </a:prstGeom>
            <a:noFill/>
            <a:ln w="9525" cap="flat" cmpd="sng">
              <a:solidFill>
                <a:schemeClr val="dk1"/>
              </a:solidFill>
              <a:prstDash val="solid"/>
              <a:round/>
              <a:headEnd type="none" w="med" len="med"/>
              <a:tailEnd type="none" w="med" len="med"/>
            </a:ln>
          </p:spPr>
        </p:cxnSp>
        <p:cxnSp>
          <p:nvCxnSpPr>
            <p:cNvPr id="109" name="Google Shape;109;p14"/>
            <p:cNvCxnSpPr/>
            <p:nvPr/>
          </p:nvCxnSpPr>
          <p:spPr>
            <a:xfrm flipH="1">
              <a:off x="6098725" y="3500438"/>
              <a:ext cx="921199" cy="120292"/>
            </a:xfrm>
            <a:prstGeom prst="straightConnector1">
              <a:avLst/>
            </a:prstGeom>
            <a:noFill/>
            <a:ln w="9525" cap="flat" cmpd="sng">
              <a:solidFill>
                <a:schemeClr val="dk1"/>
              </a:solidFill>
              <a:prstDash val="solid"/>
              <a:round/>
              <a:headEnd type="none" w="med" len="med"/>
              <a:tailEnd type="none" w="med" len="med"/>
            </a:ln>
          </p:spPr>
        </p:cxn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 name="Text Placeholder 2"/>
          <p:cNvSpPr/>
          <p:nvPr>
            <p:ph type="body" idx="1"/>
          </p:nvPr>
        </p:nvSpPr>
        <p:spPr>
          <a:xfrm>
            <a:off x="457200" y="481330"/>
            <a:ext cx="8229600" cy="5645150"/>
          </a:xfrm>
        </p:spPr>
        <p:txBody>
          <a:bodyPr>
            <a:noAutofit/>
          </a:bodyPr>
          <a:p>
            <a:pPr marL="114300" indent="0" algn="just">
              <a:lnSpc>
                <a:spcPct val="100000"/>
              </a:lnSpc>
              <a:spcBef>
                <a:spcPts val="100"/>
              </a:spcBef>
              <a:buNone/>
            </a:pPr>
            <a:r>
              <a:rPr lang="en-US" altLang="en-US" sz="2400"/>
              <a:t>{</a:t>
            </a:r>
            <a:endParaRPr lang="en-US" altLang="en-US" sz="2400"/>
          </a:p>
          <a:p>
            <a:pPr marL="571500" lvl="1" indent="0" algn="just">
              <a:lnSpc>
                <a:spcPct val="100000"/>
              </a:lnSpc>
              <a:spcBef>
                <a:spcPts val="100"/>
              </a:spcBef>
              <a:buNone/>
            </a:pPr>
            <a:r>
              <a:rPr lang="en-US" altLang="en-US" sz="2400"/>
              <a:t>float out,a1,a2;</a:t>
            </a:r>
            <a:endParaRPr lang="en-US" altLang="en-US" sz="2400"/>
          </a:p>
          <a:p>
            <a:pPr marL="571500" lvl="1" indent="0" algn="just">
              <a:lnSpc>
                <a:spcPct val="100000"/>
              </a:lnSpc>
              <a:spcBef>
                <a:spcPts val="100"/>
              </a:spcBef>
              <a:buNone/>
            </a:pPr>
            <a:r>
              <a:rPr lang="en-US" altLang="en-US" sz="2400"/>
              <a:t>int a,b,c;</a:t>
            </a:r>
            <a:endParaRPr lang="en-US" altLang="en-US" sz="2400"/>
          </a:p>
          <a:p>
            <a:pPr marL="571500" lvl="1" indent="0" algn="just">
              <a:lnSpc>
                <a:spcPct val="100000"/>
              </a:lnSpc>
              <a:spcBef>
                <a:spcPts val="100"/>
              </a:spcBef>
              <a:buNone/>
            </a:pPr>
            <a:r>
              <a:rPr lang="en-US" altLang="en-US" sz="2400"/>
              <a:t>a1=b+c;</a:t>
            </a:r>
            <a:endParaRPr lang="en-US" altLang="en-US" sz="2400"/>
          </a:p>
          <a:p>
            <a:pPr marL="571500" lvl="1" indent="0" algn="just">
              <a:lnSpc>
                <a:spcPct val="100000"/>
              </a:lnSpc>
              <a:spcBef>
                <a:spcPts val="100"/>
              </a:spcBef>
              <a:buNone/>
            </a:pPr>
            <a:r>
              <a:rPr lang="en-US" altLang="en-US" sz="2400"/>
              <a:t>a2=a;</a:t>
            </a:r>
            <a:endParaRPr lang="en-US" altLang="en-US" sz="2400"/>
          </a:p>
          <a:p>
            <a:pPr marL="571500" lvl="1" indent="0" algn="just">
              <a:lnSpc>
                <a:spcPct val="100000"/>
              </a:lnSpc>
              <a:spcBef>
                <a:spcPts val="100"/>
              </a:spcBef>
              <a:buNone/>
            </a:pPr>
            <a:r>
              <a:rPr lang="en-US" altLang="en-US" sz="2400"/>
              <a:t>if (a1&lt;a2) then</a:t>
            </a:r>
            <a:endParaRPr lang="en-US" altLang="en-US" sz="2400"/>
          </a:p>
          <a:p>
            <a:pPr marL="1028700" lvl="2" indent="0" algn="just">
              <a:lnSpc>
                <a:spcPct val="100000"/>
              </a:lnSpc>
              <a:spcBef>
                <a:spcPts val="100"/>
              </a:spcBef>
              <a:buNone/>
            </a:pPr>
            <a:r>
              <a:rPr lang="en-US" altLang="en-US" sz="2400"/>
              <a:t>out = a2;</a:t>
            </a:r>
            <a:endParaRPr lang="en-US" altLang="en-US" sz="2400"/>
          </a:p>
          <a:p>
            <a:pPr marL="571500" lvl="1" indent="0" algn="just">
              <a:lnSpc>
                <a:spcPct val="100000"/>
              </a:lnSpc>
              <a:spcBef>
                <a:spcPts val="100"/>
              </a:spcBef>
              <a:buNone/>
            </a:pPr>
            <a:r>
              <a:rPr lang="en-US" altLang="en-US" sz="2400"/>
              <a:t>else</a:t>
            </a:r>
            <a:endParaRPr lang="en-US" altLang="en-US" sz="2400"/>
          </a:p>
          <a:p>
            <a:pPr marL="1028700" lvl="2" indent="0" algn="just">
              <a:lnSpc>
                <a:spcPct val="100000"/>
              </a:lnSpc>
              <a:spcBef>
                <a:spcPts val="100"/>
              </a:spcBef>
              <a:buNone/>
            </a:pPr>
            <a:r>
              <a:rPr lang="en-US" altLang="en-US" sz="2400"/>
              <a:t>out= a1;</a:t>
            </a:r>
            <a:endParaRPr lang="en-US" altLang="en-US" sz="2400"/>
          </a:p>
          <a:p>
            <a:pPr marL="114300" indent="0" algn="just">
              <a:lnSpc>
                <a:spcPct val="100000"/>
              </a:lnSpc>
              <a:spcBef>
                <a:spcPts val="100"/>
              </a:spcBef>
              <a:buNone/>
            </a:pPr>
            <a:r>
              <a:rPr lang="en-US" altLang="en-US" sz="2400"/>
              <a:t>}</a:t>
            </a:r>
            <a:endParaRPr lang="en-US" altLang="en-US"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14" name="Shape 114"/>
        <p:cNvGrpSpPr/>
        <p:nvPr/>
      </p:nvGrpSpPr>
      <p:grpSpPr>
        <a:xfrm>
          <a:off x="0" y="0"/>
          <a:ext cx="0" cy="0"/>
          <a:chOff x="0" y="0"/>
          <a:chExt cx="0" cy="0"/>
        </a:xfrm>
      </p:grpSpPr>
      <p:sp>
        <p:nvSpPr>
          <p:cNvPr id="115" name="Google Shape;115;p15"/>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16" name="Google Shape;116;p15"/>
          <p:cNvSpPr txBox="1"/>
          <p:nvPr>
            <p:ph type="title"/>
          </p:nvPr>
        </p:nvSpPr>
        <p:spPr>
          <a:xfrm>
            <a:off x="285720" y="357166"/>
            <a:ext cx="8015287" cy="565150"/>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dk1"/>
              </a:buClr>
              <a:buSzPts val="3200"/>
              <a:buFont typeface="Times New Roman" panose="02020603050405020304"/>
              <a:buNone/>
            </a:pPr>
            <a:r>
              <a:rPr lang="en-US" sz="3200" b="1">
                <a:latin typeface="Times New Roman" panose="02020603050405020304"/>
                <a:ea typeface="Times New Roman" panose="02020603050405020304"/>
                <a:cs typeface="Times New Roman" panose="02020603050405020304"/>
                <a:sym typeface="Times New Roman" panose="02020603050405020304"/>
              </a:rPr>
              <a:t>Lexical Analysis (scanner)/ linear analysis </a:t>
            </a:r>
            <a:br>
              <a:rPr lang="en-US" sz="3200" b="1">
                <a:latin typeface="Times New Roman" panose="02020603050405020304"/>
                <a:ea typeface="Times New Roman" panose="02020603050405020304"/>
                <a:cs typeface="Times New Roman" panose="02020603050405020304"/>
                <a:sym typeface="Times New Roman" panose="02020603050405020304"/>
              </a:rPr>
            </a:br>
            <a:r>
              <a:rPr lang="en-US" sz="3200">
                <a:latin typeface="Times New Roman" panose="02020603050405020304"/>
                <a:ea typeface="Times New Roman" panose="02020603050405020304"/>
                <a:cs typeface="Times New Roman" panose="02020603050405020304"/>
                <a:sym typeface="Times New Roman" panose="02020603050405020304"/>
              </a:rPr>
              <a:t>The first phase of a compiler</a:t>
            </a:r>
            <a:endParaRPr lang="en-US" sz="3200">
              <a:latin typeface="Times New Roman" panose="02020603050405020304"/>
              <a:ea typeface="Times New Roman" panose="02020603050405020304"/>
              <a:cs typeface="Times New Roman" panose="02020603050405020304"/>
              <a:sym typeface="Times New Roman" panose="02020603050405020304"/>
            </a:endParaRPr>
          </a:p>
        </p:txBody>
      </p:sp>
      <p:sp>
        <p:nvSpPr>
          <p:cNvPr id="117" name="Google Shape;117;p15"/>
          <p:cNvSpPr txBox="1"/>
          <p:nvPr>
            <p:ph type="body" idx="1"/>
          </p:nvPr>
        </p:nvSpPr>
        <p:spPr>
          <a:xfrm>
            <a:off x="323850" y="1628775"/>
            <a:ext cx="8686800" cy="4497388"/>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600"/>
              <a:buChar char="•"/>
            </a:pPr>
            <a:r>
              <a:rPr lang="en-US" sz="2600">
                <a:latin typeface="Times New Roman" panose="02020603050405020304"/>
                <a:ea typeface="Times New Roman" panose="02020603050405020304"/>
                <a:cs typeface="Times New Roman" panose="02020603050405020304"/>
                <a:sym typeface="Times New Roman" panose="02020603050405020304"/>
              </a:rPr>
              <a:t>Lexical analyzer reads the stream of characters making up the source program and groups the characters into meaningful sequences called </a:t>
            </a:r>
            <a:r>
              <a:rPr lang="en-US" sz="2600" b="1" i="1">
                <a:solidFill>
                  <a:srgbClr val="C00000"/>
                </a:solidFill>
                <a:latin typeface="Times New Roman" panose="02020603050405020304"/>
                <a:ea typeface="Times New Roman" panose="02020603050405020304"/>
                <a:cs typeface="Times New Roman" panose="02020603050405020304"/>
                <a:sym typeface="Times New Roman" panose="02020603050405020304"/>
              </a:rPr>
              <a:t>lexeme</a:t>
            </a:r>
            <a:endParaRPr lang="en-US" sz="2600" b="1" i="1">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520"/>
              </a:spcBef>
              <a:spcAft>
                <a:spcPts val="0"/>
              </a:spcAft>
              <a:buClr>
                <a:schemeClr val="dk1"/>
              </a:buClr>
              <a:buSzPts val="2600"/>
              <a:buChar char="•"/>
            </a:pPr>
            <a:r>
              <a:rPr lang="en-US" sz="2600">
                <a:latin typeface="Times New Roman" panose="02020603050405020304"/>
                <a:ea typeface="Times New Roman" panose="02020603050405020304"/>
                <a:cs typeface="Times New Roman" panose="02020603050405020304"/>
                <a:sym typeface="Times New Roman" panose="02020603050405020304"/>
              </a:rPr>
              <a:t>For each lexeme, the lexical analyzer produces a token of the form  that it passes on to the subsequent phase, syntax analysis</a:t>
            </a:r>
            <a:endParaRPr lang="en-US" sz="26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ctr" rtl="0">
              <a:spcBef>
                <a:spcPts val="520"/>
              </a:spcBef>
              <a:spcAft>
                <a:spcPts val="0"/>
              </a:spcAft>
              <a:buClr>
                <a:schemeClr val="dk1"/>
              </a:buClr>
              <a:buSzPts val="2600"/>
              <a:buFont typeface="Noto Sans Symbols"/>
              <a:buNone/>
            </a:pPr>
            <a:r>
              <a:rPr lang="en-US" sz="2600">
                <a:latin typeface="Times New Roman" panose="02020603050405020304"/>
                <a:ea typeface="Times New Roman" panose="02020603050405020304"/>
                <a:cs typeface="Times New Roman" panose="02020603050405020304"/>
                <a:sym typeface="Times New Roman" panose="02020603050405020304"/>
              </a:rPr>
              <a:t>(</a:t>
            </a:r>
            <a:r>
              <a:rPr lang="en-US" sz="2600">
                <a:solidFill>
                  <a:srgbClr val="C00000"/>
                </a:solidFill>
                <a:latin typeface="Times New Roman" panose="02020603050405020304"/>
                <a:ea typeface="Times New Roman" panose="02020603050405020304"/>
                <a:cs typeface="Times New Roman" panose="02020603050405020304"/>
                <a:sym typeface="Times New Roman" panose="02020603050405020304"/>
              </a:rPr>
              <a:t>token-name, attribute-value</a:t>
            </a:r>
            <a:r>
              <a:rPr lang="en-US" sz="2600">
                <a:latin typeface="Times New Roman" panose="02020603050405020304"/>
                <a:ea typeface="Times New Roman" panose="02020603050405020304"/>
                <a:cs typeface="Times New Roman" panose="02020603050405020304"/>
                <a:sym typeface="Times New Roman" panose="02020603050405020304"/>
              </a:rPr>
              <a:t>)</a:t>
            </a:r>
            <a:endParaRPr lang="en-US" sz="26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520"/>
              </a:spcBef>
              <a:spcAft>
                <a:spcPts val="0"/>
              </a:spcAft>
              <a:buClr>
                <a:schemeClr val="dk1"/>
              </a:buClr>
              <a:buSzPts val="2600"/>
              <a:buChar char="•"/>
            </a:pPr>
            <a:r>
              <a:rPr lang="en-US" sz="2600">
                <a:latin typeface="Times New Roman" panose="02020603050405020304"/>
                <a:ea typeface="Times New Roman" panose="02020603050405020304"/>
                <a:cs typeface="Times New Roman" panose="02020603050405020304"/>
                <a:sym typeface="Times New Roman" panose="02020603050405020304"/>
              </a:rPr>
              <a:t>Token-name: an abstract symbol is used during syntax analysis, an</a:t>
            </a:r>
            <a:endParaRPr lang="en-US" sz="26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520"/>
              </a:spcBef>
              <a:spcAft>
                <a:spcPts val="0"/>
              </a:spcAft>
              <a:buClr>
                <a:schemeClr val="dk1"/>
              </a:buClr>
              <a:buSzPts val="2600"/>
              <a:buChar char="•"/>
            </a:pPr>
            <a:r>
              <a:rPr lang="en-US" sz="2600">
                <a:latin typeface="Times New Roman" panose="02020603050405020304"/>
                <a:ea typeface="Times New Roman" panose="02020603050405020304"/>
                <a:cs typeface="Times New Roman" panose="02020603050405020304"/>
                <a:sym typeface="Times New Roman" panose="02020603050405020304"/>
              </a:rPr>
              <a:t>attribute-value:  points to an entry in the symbol table for this token.</a:t>
            </a:r>
            <a:endParaRPr sz="26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22" name="Shape 122"/>
        <p:cNvGrpSpPr/>
        <p:nvPr/>
      </p:nvGrpSpPr>
      <p:grpSpPr>
        <a:xfrm>
          <a:off x="0" y="0"/>
          <a:ext cx="0" cy="0"/>
          <a:chOff x="0" y="0"/>
          <a:chExt cx="0" cy="0"/>
        </a:xfrm>
      </p:grpSpPr>
      <p:sp>
        <p:nvSpPr>
          <p:cNvPr id="123" name="Google Shape;123;p16"/>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24" name="Google Shape;124;p16"/>
          <p:cNvSpPr txBox="1"/>
          <p:nvPr>
            <p:ph type="title"/>
          </p:nvPr>
        </p:nvSpPr>
        <p:spPr>
          <a:xfrm>
            <a:off x="195263" y="228600"/>
            <a:ext cx="8015287" cy="44926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3200"/>
              <a:buFont typeface="Times New Roman" panose="02020603050405020304"/>
              <a:buNone/>
            </a:pPr>
            <a:r>
              <a:rPr lang="en-US" sz="3200" b="1">
                <a:solidFill>
                  <a:srgbClr val="C00000"/>
                </a:solidFill>
                <a:latin typeface="Times New Roman" panose="02020603050405020304"/>
                <a:ea typeface="Times New Roman" panose="02020603050405020304"/>
                <a:cs typeface="Times New Roman" panose="02020603050405020304"/>
                <a:sym typeface="Times New Roman" panose="02020603050405020304"/>
              </a:rPr>
              <a:t>Example: position =initial  + rate * 60</a:t>
            </a:r>
            <a:endParaRPr sz="3200">
              <a:solidFill>
                <a:srgbClr val="C00000"/>
              </a:solidFill>
            </a:endParaRPr>
          </a:p>
        </p:txBody>
      </p:sp>
      <p:sp>
        <p:nvSpPr>
          <p:cNvPr id="125" name="Google Shape;125;p16"/>
          <p:cNvSpPr txBox="1"/>
          <p:nvPr/>
        </p:nvSpPr>
        <p:spPr>
          <a:xfrm>
            <a:off x="285720" y="928671"/>
            <a:ext cx="8643998" cy="3786214"/>
          </a:xfrm>
          <a:prstGeom prst="rect">
            <a:avLst/>
          </a:prstGeom>
          <a:noFill/>
          <a:ln>
            <a:noFill/>
          </a:ln>
        </p:spPr>
        <p:txBody>
          <a:bodyPr spcFirstLastPara="1" wrap="square" lIns="91425" tIns="45700" rIns="91425" bIns="45700" anchor="t" anchorCtr="0">
            <a:noAutofit/>
          </a:bodyPr>
          <a:lstStyle/>
          <a:p>
            <a:pPr marL="342900" marR="0" lvl="0" indent="-342900" algn="l" rtl="0">
              <a:lnSpc>
                <a:spcPct val="80000"/>
              </a:lnSpc>
              <a:spcBef>
                <a:spcPts val="0"/>
              </a:spcBef>
              <a:spcAft>
                <a:spcPts val="0"/>
              </a:spcAft>
              <a:buClr>
                <a:schemeClr val="dk1"/>
              </a:buClr>
              <a:buSzPts val="2000"/>
              <a:buFont typeface="Noto Sans Symbols"/>
              <a:buNone/>
            </a:pPr>
            <a:r>
              <a:rPr lang="en-US" sz="2000" b="0" i="0" u="none" strike="noStrike" cap="none">
                <a:solidFill>
                  <a:schemeClr val="dk1"/>
                </a:solidFill>
                <a:latin typeface="Calibri" panose="020F0502020204030204"/>
                <a:ea typeface="Calibri" panose="020F0502020204030204"/>
                <a:cs typeface="Calibri" panose="020F0502020204030204"/>
                <a:sym typeface="Calibri" panose="020F0502020204030204"/>
              </a:rPr>
              <a:t>1</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r>
              <a:rPr lang="en-US" sz="2000" b="0"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rPr>
              <a:t>position</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is a lexeme mapped into a token (id, 1), where id is  an abstract symbol standing for identifier and 1 points to the symbol table entry for position. The symbol-table entry for an identifier holds information about the identifier, such as its name and type.</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80000"/>
              </a:lnSpc>
              <a:spcBef>
                <a:spcPts val="400"/>
              </a:spcBef>
              <a:spcAft>
                <a:spcPts val="0"/>
              </a:spcAft>
              <a:buClr>
                <a:schemeClr val="dk1"/>
              </a:buClr>
              <a:buSzPts val="2000"/>
              <a:buFont typeface="Noto Sans Symbols"/>
              <a:buNone/>
            </a:pP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80000"/>
              </a:lnSpc>
              <a:spcBef>
                <a:spcPts val="400"/>
              </a:spcBef>
              <a:spcAft>
                <a:spcPts val="0"/>
              </a:spcAft>
              <a:buClr>
                <a:schemeClr val="dk1"/>
              </a:buClr>
              <a:buSzPts val="2000"/>
              <a:buFont typeface="Noto Sans Symbols"/>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2. </a:t>
            </a:r>
            <a:r>
              <a:rPr lang="en-US" sz="2000" b="0"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rPr>
              <a:t>=</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is a lexeme that is mapped into the token (=). Since this token needs no attribute-value, we have omitted the second component. For notational convenience, the lexeme itself is used as the name of the abstract symbol.</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80000"/>
              </a:lnSpc>
              <a:spcBef>
                <a:spcPts val="400"/>
              </a:spcBef>
              <a:spcAft>
                <a:spcPts val="0"/>
              </a:spcAft>
              <a:buClr>
                <a:schemeClr val="dk1"/>
              </a:buClr>
              <a:buSzPts val="2000"/>
              <a:buFont typeface="Noto Sans Symbols"/>
              <a:buNone/>
            </a:pP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80000"/>
              </a:lnSpc>
              <a:spcBef>
                <a:spcPts val="400"/>
              </a:spcBef>
              <a:spcAft>
                <a:spcPts val="0"/>
              </a:spcAft>
              <a:buClr>
                <a:schemeClr val="dk1"/>
              </a:buClr>
              <a:buSzPts val="2000"/>
              <a:buFont typeface="Noto Sans Symbols"/>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3. “</a:t>
            </a:r>
            <a:r>
              <a:rPr lang="en-US" sz="2000" b="0"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rPr>
              <a:t>initial</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is a lexeme that is mapped into the token (id, 2), where 2 points to the symbol-table entry for initial.</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80000"/>
              </a:lnSpc>
              <a:spcBef>
                <a:spcPts val="400"/>
              </a:spcBef>
              <a:spcAft>
                <a:spcPts val="0"/>
              </a:spcAft>
              <a:buClr>
                <a:schemeClr val="dk1"/>
              </a:buClr>
              <a:buSzPts val="2000"/>
              <a:buFont typeface="Noto Sans Symbols"/>
              <a:buNone/>
            </a:pP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80000"/>
              </a:lnSpc>
              <a:spcBef>
                <a:spcPts val="400"/>
              </a:spcBef>
              <a:spcAft>
                <a:spcPts val="0"/>
              </a:spcAft>
              <a:buClr>
                <a:schemeClr val="dk1"/>
              </a:buClr>
              <a:buSzPts val="2000"/>
              <a:buFont typeface="Noto Sans Symbols"/>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4. </a:t>
            </a:r>
            <a:r>
              <a:rPr lang="en-US" sz="2000" b="0"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rPr>
              <a:t>+ </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is a lexeme that is mapped into the token (+).</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80000"/>
              </a:lnSpc>
              <a:spcBef>
                <a:spcPts val="400"/>
              </a:spcBef>
              <a:spcAft>
                <a:spcPts val="0"/>
              </a:spcAft>
              <a:buClr>
                <a:schemeClr val="dk1"/>
              </a:buClr>
              <a:buSzPts val="2000"/>
              <a:buFont typeface="Noto Sans Symbols"/>
              <a:buNone/>
            </a:pPr>
            <a:endParaRPr sz="2000" b="1" i="1"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80000"/>
              </a:lnSpc>
              <a:spcBef>
                <a:spcPts val="400"/>
              </a:spcBef>
              <a:spcAft>
                <a:spcPts val="0"/>
              </a:spcAft>
              <a:buClr>
                <a:schemeClr val="dk1"/>
              </a:buClr>
              <a:buSzPts val="2000"/>
              <a:buFont typeface="Noto Sans Symbols"/>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5. “</a:t>
            </a:r>
            <a:r>
              <a:rPr lang="en-US" sz="2000" b="0"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rPr>
              <a:t>rate</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is a lexeme mapped into the token (id, 3), where </a:t>
            </a:r>
            <a:r>
              <a:rPr lang="en-US" sz="2000" b="1"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3 </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points to the symbol-table entry for rate.</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80000"/>
              </a:lnSpc>
              <a:spcBef>
                <a:spcPts val="400"/>
              </a:spcBef>
              <a:spcAft>
                <a:spcPts val="0"/>
              </a:spcAft>
              <a:buClr>
                <a:schemeClr val="dk1"/>
              </a:buClr>
              <a:buSzPts val="2000"/>
              <a:buFont typeface="Noto Sans Symbols"/>
              <a:buNone/>
            </a:pP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80000"/>
              </a:lnSpc>
              <a:spcBef>
                <a:spcPts val="400"/>
              </a:spcBef>
              <a:spcAft>
                <a:spcPts val="0"/>
              </a:spcAft>
              <a:buClr>
                <a:schemeClr val="dk1"/>
              </a:buClr>
              <a:buSzPts val="2000"/>
              <a:buFont typeface="Noto Sans Symbols"/>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6. </a:t>
            </a:r>
            <a:r>
              <a:rPr lang="en-US" sz="2000" b="0"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rPr>
              <a:t>*</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is a lexeme that is mapped into the token (*) .</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80000"/>
              </a:lnSpc>
              <a:spcBef>
                <a:spcPts val="400"/>
              </a:spcBef>
              <a:spcAft>
                <a:spcPts val="0"/>
              </a:spcAft>
              <a:buClr>
                <a:schemeClr val="dk1"/>
              </a:buClr>
              <a:buSzPts val="2000"/>
              <a:buFont typeface="Noto Sans Symbols"/>
              <a:buNone/>
            </a:pPr>
            <a:endParaRPr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80000"/>
              </a:lnSpc>
              <a:spcBef>
                <a:spcPts val="400"/>
              </a:spcBef>
              <a:spcAft>
                <a:spcPts val="0"/>
              </a:spcAft>
              <a:buClr>
                <a:schemeClr val="dk1"/>
              </a:buClr>
              <a:buSzPts val="2000"/>
              <a:buFont typeface="Noto Sans Symbols"/>
              <a:buNone/>
            </a:pP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7. </a:t>
            </a:r>
            <a:r>
              <a:rPr lang="en-US" sz="2000" b="0"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rPr>
              <a:t>60</a:t>
            </a:r>
            <a:r>
              <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 is a lexeme that is mapped into the token (60)</a:t>
            </a:r>
            <a:endParaRPr lang="en-US" sz="20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342900" marR="0" lvl="0" indent="-342900" algn="l" rtl="0">
              <a:lnSpc>
                <a:spcPct val="80000"/>
              </a:lnSpc>
              <a:spcBef>
                <a:spcPts val="400"/>
              </a:spcBef>
              <a:spcAft>
                <a:spcPts val="0"/>
              </a:spcAft>
              <a:buClr>
                <a:srgbClr val="C00000"/>
              </a:buClr>
              <a:buSzPts val="2000"/>
              <a:buFont typeface="Noto Sans Symbols"/>
              <a:buNone/>
            </a:pPr>
            <a:r>
              <a:rPr lang="en-US" sz="2000" b="1"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rPr>
              <a:t>Blanks separating the lexemes would be discarded by the lexical analyzer.</a:t>
            </a:r>
            <a:endParaRPr lang="en-US" sz="2000" b="1" i="0" u="none" strike="noStrike" cap="none">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30" name="Shape 130"/>
        <p:cNvGrpSpPr/>
        <p:nvPr/>
      </p:nvGrpSpPr>
      <p:grpSpPr>
        <a:xfrm>
          <a:off x="0" y="0"/>
          <a:ext cx="0" cy="0"/>
          <a:chOff x="0" y="0"/>
          <a:chExt cx="0" cy="0"/>
        </a:xfrm>
      </p:grpSpPr>
      <p:sp>
        <p:nvSpPr>
          <p:cNvPr id="131" name="Google Shape;131;p17"/>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32" name="Google Shape;132;p17"/>
          <p:cNvSpPr txBox="1"/>
          <p:nvPr>
            <p:ph type="title"/>
          </p:nvPr>
        </p:nvSpPr>
        <p:spPr>
          <a:xfrm>
            <a:off x="195263" y="228600"/>
            <a:ext cx="8015287" cy="33337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2800"/>
              <a:buFont typeface="Times New Roman" panose="02020603050405020304"/>
              <a:buNone/>
            </a:pPr>
            <a:r>
              <a:rPr lang="en-US" sz="2800" b="1">
                <a:solidFill>
                  <a:srgbClr val="C00000"/>
                </a:solidFill>
                <a:latin typeface="Times New Roman" panose="02020603050405020304"/>
                <a:ea typeface="Times New Roman" panose="02020603050405020304"/>
                <a:cs typeface="Times New Roman" panose="02020603050405020304"/>
                <a:sym typeface="Times New Roman" panose="02020603050405020304"/>
              </a:rPr>
              <a:t>Syntax Analysis (</a:t>
            </a:r>
            <a:r>
              <a:rPr lang="en-US" sz="2800">
                <a:solidFill>
                  <a:srgbClr val="C00000"/>
                </a:solidFill>
                <a:latin typeface="Times New Roman" panose="02020603050405020304"/>
                <a:ea typeface="Times New Roman" panose="02020603050405020304"/>
                <a:cs typeface="Times New Roman" panose="02020603050405020304"/>
                <a:sym typeface="Times New Roman" panose="02020603050405020304"/>
              </a:rPr>
              <a:t>parser)</a:t>
            </a:r>
            <a:r>
              <a:rPr lang="en-US" sz="2800" b="1">
                <a:solidFill>
                  <a:srgbClr val="C00000"/>
                </a:solidFill>
                <a:latin typeface="Times New Roman" panose="02020603050405020304"/>
                <a:ea typeface="Times New Roman" panose="02020603050405020304"/>
                <a:cs typeface="Times New Roman" panose="02020603050405020304"/>
                <a:sym typeface="Times New Roman" panose="02020603050405020304"/>
              </a:rPr>
              <a:t> / hierarchical analysis</a:t>
            </a:r>
            <a:br>
              <a:rPr lang="en-US" sz="2800" b="1">
                <a:solidFill>
                  <a:srgbClr val="C00000"/>
                </a:solidFill>
                <a:latin typeface="Times New Roman" panose="02020603050405020304"/>
                <a:ea typeface="Times New Roman" panose="02020603050405020304"/>
                <a:cs typeface="Times New Roman" panose="02020603050405020304"/>
                <a:sym typeface="Times New Roman" panose="02020603050405020304"/>
              </a:rPr>
            </a:br>
            <a:r>
              <a:rPr lang="en-US" sz="2800">
                <a:solidFill>
                  <a:srgbClr val="C00000"/>
                </a:solidFill>
                <a:latin typeface="Times New Roman" panose="02020603050405020304"/>
                <a:ea typeface="Times New Roman" panose="02020603050405020304"/>
                <a:cs typeface="Times New Roman" panose="02020603050405020304"/>
                <a:sym typeface="Times New Roman" panose="02020603050405020304"/>
              </a:rPr>
              <a:t>The second phase of the compiler</a:t>
            </a:r>
            <a:endParaRPr sz="2800">
              <a:solidFill>
                <a:srgbClr val="C00000"/>
              </a:solidFill>
            </a:endParaRPr>
          </a:p>
        </p:txBody>
      </p:sp>
      <p:sp>
        <p:nvSpPr>
          <p:cNvPr id="133" name="Google Shape;133;p17"/>
          <p:cNvSpPr txBox="1"/>
          <p:nvPr>
            <p:ph type="body" idx="1"/>
          </p:nvPr>
        </p:nvSpPr>
        <p:spPr>
          <a:xfrm>
            <a:off x="357158" y="1000108"/>
            <a:ext cx="8229600" cy="4713288"/>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latin typeface="Times New Roman" panose="02020603050405020304"/>
                <a:ea typeface="Times New Roman" panose="02020603050405020304"/>
                <a:cs typeface="Times New Roman" panose="02020603050405020304"/>
                <a:sym typeface="Times New Roman" panose="02020603050405020304"/>
              </a:rPr>
              <a:t>The parser uses the first components of the tokens produced by the lexical analyzer to create a tree-like intermediate representation that depicts the grammatical structure of the token stream. </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480"/>
              </a:spcBef>
              <a:spcAft>
                <a:spcPts val="0"/>
              </a:spcAft>
              <a:buClr>
                <a:schemeClr val="dk1"/>
              </a:buClr>
              <a:buSzPts val="2400"/>
              <a:buChar char="•"/>
            </a:pPr>
            <a:r>
              <a:rPr lang="en-US" sz="2400">
                <a:latin typeface="Times New Roman" panose="02020603050405020304"/>
                <a:ea typeface="Times New Roman" panose="02020603050405020304"/>
                <a:cs typeface="Times New Roman" panose="02020603050405020304"/>
                <a:sym typeface="Times New Roman" panose="02020603050405020304"/>
              </a:rPr>
              <a:t>A typical representation is a </a:t>
            </a:r>
            <a:r>
              <a:rPr lang="en-US" sz="2400" u="sng">
                <a:solidFill>
                  <a:srgbClr val="C00000"/>
                </a:solidFill>
                <a:latin typeface="Times New Roman" panose="02020603050405020304"/>
                <a:ea typeface="Times New Roman" panose="02020603050405020304"/>
                <a:cs typeface="Times New Roman" panose="02020603050405020304"/>
                <a:sym typeface="Times New Roman" panose="02020603050405020304"/>
              </a:rPr>
              <a:t>syntax tree</a:t>
            </a:r>
            <a:r>
              <a:rPr lang="en-US" sz="2400">
                <a:solidFill>
                  <a:srgbClr val="C00000"/>
                </a:solidFill>
                <a:latin typeface="Times New Roman" panose="02020603050405020304"/>
                <a:ea typeface="Times New Roman" panose="02020603050405020304"/>
                <a:cs typeface="Times New Roman" panose="02020603050405020304"/>
                <a:sym typeface="Times New Roman" panose="02020603050405020304"/>
              </a:rPr>
              <a:t> </a:t>
            </a:r>
            <a:r>
              <a:rPr lang="en-US" sz="2400">
                <a:latin typeface="Times New Roman" panose="02020603050405020304"/>
                <a:ea typeface="Times New Roman" panose="02020603050405020304"/>
                <a:cs typeface="Times New Roman" panose="02020603050405020304"/>
                <a:sym typeface="Times New Roman" panose="02020603050405020304"/>
              </a:rPr>
              <a:t>in which each interior node represents an operation and the children of the node represent the arguments of the operation</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342900" lvl="0" indent="-190500" algn="l" rtl="0">
              <a:spcBef>
                <a:spcPts val="480"/>
              </a:spcBef>
              <a:spcAft>
                <a:spcPts val="0"/>
              </a:spcAft>
              <a:buClr>
                <a:schemeClr val="dk1"/>
              </a:buClr>
              <a:buSzPts val="2400"/>
              <a:buNone/>
            </a:pPr>
            <a:endParaRPr sz="2400"/>
          </a:p>
        </p:txBody>
      </p:sp>
      <p:pic>
        <p:nvPicPr>
          <p:cNvPr id="134" name="Google Shape;134;p17"/>
          <p:cNvPicPr preferRelativeResize="0"/>
          <p:nvPr/>
        </p:nvPicPr>
        <p:blipFill rotWithShape="1">
          <a:blip r:embed="rId1"/>
          <a:srcRect/>
          <a:stretch>
            <a:fillRect/>
          </a:stretch>
        </p:blipFill>
        <p:spPr>
          <a:xfrm>
            <a:off x="642910" y="3931725"/>
            <a:ext cx="8189060" cy="242623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39" name="Shape 139"/>
        <p:cNvGrpSpPr/>
        <p:nvPr/>
      </p:nvGrpSpPr>
      <p:grpSpPr>
        <a:xfrm>
          <a:off x="0" y="0"/>
          <a:ext cx="0" cy="0"/>
          <a:chOff x="0" y="0"/>
          <a:chExt cx="0" cy="0"/>
        </a:xfrm>
      </p:grpSpPr>
      <p:sp>
        <p:nvSpPr>
          <p:cNvPr id="140" name="Google Shape;140;p18"/>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41" name="Google Shape;141;p18"/>
          <p:cNvSpPr txBox="1"/>
          <p:nvPr>
            <p:ph type="title"/>
          </p:nvPr>
        </p:nvSpPr>
        <p:spPr>
          <a:xfrm>
            <a:off x="428596" y="214290"/>
            <a:ext cx="8015287" cy="792163"/>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rgbClr val="C00000"/>
              </a:buClr>
              <a:buSzPts val="2900"/>
              <a:buFont typeface="Calibri" panose="020F0502020204030204"/>
              <a:buNone/>
            </a:pPr>
            <a:r>
              <a:rPr lang="en-US" sz="2900" b="1" u="sng">
                <a:solidFill>
                  <a:srgbClr val="C00000"/>
                </a:solidFill>
              </a:rPr>
              <a:t>Syntax Analysis Example</a:t>
            </a:r>
            <a:endParaRPr lang="en-US" sz="2900" b="1" u="sng">
              <a:solidFill>
                <a:srgbClr val="C00000"/>
              </a:solidFill>
            </a:endParaRPr>
          </a:p>
        </p:txBody>
      </p:sp>
      <p:sp>
        <p:nvSpPr>
          <p:cNvPr id="142" name="Google Shape;142;p18"/>
          <p:cNvSpPr txBox="1"/>
          <p:nvPr>
            <p:ph type="body" idx="1"/>
          </p:nvPr>
        </p:nvSpPr>
        <p:spPr>
          <a:xfrm>
            <a:off x="685800" y="1295400"/>
            <a:ext cx="7772400" cy="4953000"/>
          </a:xfrm>
          <a:prstGeom prst="rect">
            <a:avLst/>
          </a:prstGeom>
          <a:noFill/>
          <a:ln>
            <a:noFill/>
          </a:ln>
        </p:spPr>
        <p:txBody>
          <a:bodyPr spcFirstLastPara="1" wrap="square" lIns="91425" tIns="45700" rIns="91425" bIns="45700" anchor="t" anchorCtr="0">
            <a:normAutofit/>
          </a:bodyPr>
          <a:lstStyle/>
          <a:p>
            <a:pPr marL="609600" lvl="0" indent="-609600" algn="l" rtl="0">
              <a:spcBef>
                <a:spcPts val="0"/>
              </a:spcBef>
              <a:spcAft>
                <a:spcPts val="0"/>
              </a:spcAft>
              <a:buClr>
                <a:schemeClr val="dk1"/>
              </a:buClr>
              <a:buSzPts val="3200"/>
              <a:buFont typeface="Noto Sans Symbols"/>
              <a:buNone/>
            </a:pPr>
            <a:r>
              <a:rPr lang="en-US"/>
              <a:t>			</a:t>
            </a:r>
            <a:r>
              <a:rPr lang="en-US" sz="2800">
                <a:latin typeface="Times New Roman" panose="02020603050405020304"/>
                <a:ea typeface="Times New Roman" panose="02020603050405020304"/>
                <a:cs typeface="Times New Roman" panose="02020603050405020304"/>
                <a:sym typeface="Times New Roman" panose="02020603050405020304"/>
              </a:rPr>
              <a:t>Pay := Base + Rate* 60</a:t>
            </a:r>
            <a:endParaRPr lang="en-US" sz="2800">
              <a:latin typeface="Times New Roman" panose="02020603050405020304"/>
              <a:ea typeface="Times New Roman" panose="02020603050405020304"/>
              <a:cs typeface="Times New Roman" panose="02020603050405020304"/>
              <a:sym typeface="Times New Roman" panose="02020603050405020304"/>
            </a:endParaRPr>
          </a:p>
          <a:p>
            <a:pPr marL="609600" lvl="0" indent="-609600" algn="l" rtl="0">
              <a:spcBef>
                <a:spcPts val="560"/>
              </a:spcBef>
              <a:spcAft>
                <a:spcPts val="0"/>
              </a:spcAft>
              <a:buClr>
                <a:schemeClr val="dk1"/>
              </a:buClr>
              <a:buSzPts val="2800"/>
              <a:buFont typeface="Noto Sans Symbols"/>
              <a:buChar char="❖"/>
            </a:pPr>
            <a:r>
              <a:rPr lang="en-US" sz="2800">
                <a:latin typeface="Times New Roman" panose="02020603050405020304"/>
                <a:ea typeface="Times New Roman" panose="02020603050405020304"/>
                <a:cs typeface="Times New Roman" panose="02020603050405020304"/>
                <a:sym typeface="Times New Roman" panose="02020603050405020304"/>
              </a:rPr>
              <a:t>The seven tokens are grouped into a </a:t>
            </a:r>
            <a:r>
              <a:rPr lang="en-US" sz="2800">
                <a:solidFill>
                  <a:srgbClr val="C00000"/>
                </a:solidFill>
                <a:latin typeface="Times New Roman" panose="02020603050405020304"/>
                <a:ea typeface="Times New Roman" panose="02020603050405020304"/>
                <a:cs typeface="Times New Roman" panose="02020603050405020304"/>
                <a:sym typeface="Times New Roman" panose="02020603050405020304"/>
              </a:rPr>
              <a:t>parse tree</a:t>
            </a:r>
            <a:endParaRPr lang="en-US" sz="280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a:p>
            <a:pPr marL="609600" lvl="0" indent="-609600" algn="l" rtl="0">
              <a:spcBef>
                <a:spcPts val="560"/>
              </a:spcBef>
              <a:spcAft>
                <a:spcPts val="0"/>
              </a:spcAft>
              <a:buClr>
                <a:schemeClr val="dk1"/>
              </a:buClr>
              <a:buSzPts val="2800"/>
              <a:buFont typeface="Noto Sans Symbols"/>
              <a:buNone/>
            </a:pPr>
            <a:r>
              <a:rPr lang="en-US" sz="2800">
                <a:latin typeface="Times New Roman" panose="02020603050405020304"/>
                <a:ea typeface="Times New Roman" panose="02020603050405020304"/>
                <a:cs typeface="Times New Roman" panose="02020603050405020304"/>
                <a:sym typeface="Times New Roman" panose="02020603050405020304"/>
              </a:rPr>
              <a:t>		</a:t>
            </a:r>
            <a:endParaRPr lang="en-US" sz="2800">
              <a:latin typeface="Times New Roman" panose="02020603050405020304"/>
              <a:ea typeface="Times New Roman" panose="02020603050405020304"/>
              <a:cs typeface="Times New Roman" panose="02020603050405020304"/>
              <a:sym typeface="Times New Roman" panose="02020603050405020304"/>
            </a:endParaRPr>
          </a:p>
        </p:txBody>
      </p:sp>
      <p:sp>
        <p:nvSpPr>
          <p:cNvPr id="143" name="Google Shape;143;p18"/>
          <p:cNvSpPr/>
          <p:nvPr/>
        </p:nvSpPr>
        <p:spPr>
          <a:xfrm>
            <a:off x="2971800" y="2667000"/>
            <a:ext cx="2514600" cy="3810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Assignment stmt</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44" name="Google Shape;144;p18"/>
          <p:cNvSpPr/>
          <p:nvPr/>
        </p:nvSpPr>
        <p:spPr>
          <a:xfrm>
            <a:off x="1143000" y="3429000"/>
            <a:ext cx="1295400" cy="3810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identifier</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45" name="Google Shape;145;p18"/>
          <p:cNvCxnSpPr/>
          <p:nvPr/>
        </p:nvCxnSpPr>
        <p:spPr>
          <a:xfrm flipH="1">
            <a:off x="1828800" y="3048000"/>
            <a:ext cx="2286000" cy="381000"/>
          </a:xfrm>
          <a:prstGeom prst="straightConnector1">
            <a:avLst/>
          </a:prstGeom>
          <a:noFill/>
          <a:ln w="12700" cap="flat" cmpd="sng">
            <a:solidFill>
              <a:schemeClr val="dk1"/>
            </a:solidFill>
            <a:prstDash val="solid"/>
            <a:round/>
            <a:headEnd type="none" w="sm" len="sm"/>
            <a:tailEnd type="none" w="med" len="med"/>
          </a:ln>
        </p:spPr>
      </p:cxnSp>
      <p:sp>
        <p:nvSpPr>
          <p:cNvPr id="146" name="Google Shape;146;p18"/>
          <p:cNvSpPr/>
          <p:nvPr/>
        </p:nvSpPr>
        <p:spPr>
          <a:xfrm>
            <a:off x="1143000" y="4267200"/>
            <a:ext cx="1295400" cy="3810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pay</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47" name="Google Shape;147;p18"/>
          <p:cNvCxnSpPr/>
          <p:nvPr/>
        </p:nvCxnSpPr>
        <p:spPr>
          <a:xfrm>
            <a:off x="1828800" y="3810000"/>
            <a:ext cx="0" cy="457200"/>
          </a:xfrm>
          <a:prstGeom prst="straightConnector1">
            <a:avLst/>
          </a:prstGeom>
          <a:noFill/>
          <a:ln w="12700" cap="flat" cmpd="sng">
            <a:solidFill>
              <a:schemeClr val="dk1"/>
            </a:solidFill>
            <a:prstDash val="solid"/>
            <a:round/>
            <a:headEnd type="none" w="sm" len="sm"/>
            <a:tailEnd type="none" w="sm" len="sm"/>
          </a:ln>
        </p:spPr>
      </p:cxnSp>
      <p:sp>
        <p:nvSpPr>
          <p:cNvPr id="148" name="Google Shape;148;p18"/>
          <p:cNvSpPr/>
          <p:nvPr/>
        </p:nvSpPr>
        <p:spPr>
          <a:xfrm>
            <a:off x="3352800" y="3581400"/>
            <a:ext cx="1295400" cy="3810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49" name="Google Shape;149;p18"/>
          <p:cNvCxnSpPr/>
          <p:nvPr/>
        </p:nvCxnSpPr>
        <p:spPr>
          <a:xfrm>
            <a:off x="3962400" y="3048000"/>
            <a:ext cx="0" cy="533400"/>
          </a:xfrm>
          <a:prstGeom prst="straightConnector1">
            <a:avLst/>
          </a:prstGeom>
          <a:noFill/>
          <a:ln w="12700" cap="flat" cmpd="sng">
            <a:solidFill>
              <a:schemeClr val="dk1"/>
            </a:solidFill>
            <a:prstDash val="solid"/>
            <a:round/>
            <a:headEnd type="none" w="sm" len="sm"/>
            <a:tailEnd type="none" w="sm" len="sm"/>
          </a:ln>
        </p:spPr>
      </p:cxnSp>
      <p:sp>
        <p:nvSpPr>
          <p:cNvPr id="150" name="Google Shape;150;p18"/>
          <p:cNvSpPr/>
          <p:nvPr/>
        </p:nvSpPr>
        <p:spPr>
          <a:xfrm>
            <a:off x="5791200" y="3505200"/>
            <a:ext cx="1295400" cy="3810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expression</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51" name="Google Shape;151;p18"/>
          <p:cNvCxnSpPr/>
          <p:nvPr/>
        </p:nvCxnSpPr>
        <p:spPr>
          <a:xfrm>
            <a:off x="3962400" y="3048000"/>
            <a:ext cx="2514600" cy="457200"/>
          </a:xfrm>
          <a:prstGeom prst="straightConnector1">
            <a:avLst/>
          </a:prstGeom>
          <a:noFill/>
          <a:ln w="12700" cap="flat" cmpd="sng">
            <a:solidFill>
              <a:schemeClr val="dk1"/>
            </a:solidFill>
            <a:prstDash val="solid"/>
            <a:round/>
            <a:headEnd type="none" w="sm" len="sm"/>
            <a:tailEnd type="none" w="sm" len="sm"/>
          </a:ln>
        </p:spPr>
      </p:cxnSp>
      <p:sp>
        <p:nvSpPr>
          <p:cNvPr id="152" name="Google Shape;152;p18"/>
          <p:cNvSpPr/>
          <p:nvPr/>
        </p:nvSpPr>
        <p:spPr>
          <a:xfrm>
            <a:off x="4343400" y="4343400"/>
            <a:ext cx="1295400" cy="3810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expression</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3" name="Google Shape;153;p18"/>
          <p:cNvSpPr/>
          <p:nvPr/>
        </p:nvSpPr>
        <p:spPr>
          <a:xfrm>
            <a:off x="7391400" y="4267200"/>
            <a:ext cx="1295400" cy="3810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expression</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4" name="Google Shape;154;p18"/>
          <p:cNvSpPr/>
          <p:nvPr/>
        </p:nvSpPr>
        <p:spPr>
          <a:xfrm>
            <a:off x="6019800" y="4419600"/>
            <a:ext cx="990600" cy="3810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55" name="Google Shape;155;p18"/>
          <p:cNvCxnSpPr/>
          <p:nvPr/>
        </p:nvCxnSpPr>
        <p:spPr>
          <a:xfrm flipH="1">
            <a:off x="5105400" y="3886200"/>
            <a:ext cx="1371600" cy="457200"/>
          </a:xfrm>
          <a:prstGeom prst="straightConnector1">
            <a:avLst/>
          </a:prstGeom>
          <a:noFill/>
          <a:ln w="12700" cap="flat" cmpd="sng">
            <a:solidFill>
              <a:schemeClr val="dk1"/>
            </a:solidFill>
            <a:prstDash val="solid"/>
            <a:round/>
            <a:headEnd type="none" w="sm" len="sm"/>
            <a:tailEnd type="none" w="sm" len="sm"/>
          </a:ln>
        </p:spPr>
      </p:cxnSp>
      <p:cxnSp>
        <p:nvCxnSpPr>
          <p:cNvPr id="156" name="Google Shape;156;p18"/>
          <p:cNvCxnSpPr/>
          <p:nvPr/>
        </p:nvCxnSpPr>
        <p:spPr>
          <a:xfrm>
            <a:off x="6477000" y="3886200"/>
            <a:ext cx="0" cy="533400"/>
          </a:xfrm>
          <a:prstGeom prst="straightConnector1">
            <a:avLst/>
          </a:prstGeom>
          <a:noFill/>
          <a:ln w="12700" cap="flat" cmpd="sng">
            <a:solidFill>
              <a:schemeClr val="dk1"/>
            </a:solidFill>
            <a:prstDash val="solid"/>
            <a:round/>
            <a:headEnd type="none" w="sm" len="sm"/>
            <a:tailEnd type="none" w="sm" len="sm"/>
          </a:ln>
        </p:spPr>
      </p:cxnSp>
      <p:cxnSp>
        <p:nvCxnSpPr>
          <p:cNvPr id="157" name="Google Shape;157;p18"/>
          <p:cNvCxnSpPr/>
          <p:nvPr/>
        </p:nvCxnSpPr>
        <p:spPr>
          <a:xfrm>
            <a:off x="6477000" y="3886200"/>
            <a:ext cx="1524000" cy="381000"/>
          </a:xfrm>
          <a:prstGeom prst="straightConnector1">
            <a:avLst/>
          </a:prstGeom>
          <a:noFill/>
          <a:ln w="12700" cap="flat" cmpd="sng">
            <a:solidFill>
              <a:schemeClr val="dk1"/>
            </a:solidFill>
            <a:prstDash val="solid"/>
            <a:round/>
            <a:headEnd type="none" w="sm" len="sm"/>
            <a:tailEnd type="none" w="sm" len="sm"/>
          </a:ln>
        </p:spPr>
      </p:cxnSp>
      <p:sp>
        <p:nvSpPr>
          <p:cNvPr id="158" name="Google Shape;158;p18"/>
          <p:cNvSpPr/>
          <p:nvPr/>
        </p:nvSpPr>
        <p:spPr>
          <a:xfrm>
            <a:off x="4343400" y="4953000"/>
            <a:ext cx="1295400" cy="3810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identifier</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59" name="Google Shape;159;p18"/>
          <p:cNvSpPr/>
          <p:nvPr/>
        </p:nvSpPr>
        <p:spPr>
          <a:xfrm>
            <a:off x="4343400" y="5791200"/>
            <a:ext cx="1295400" cy="381000"/>
          </a:xfrm>
          <a:prstGeom prst="rect">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base</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60" name="Google Shape;160;p18"/>
          <p:cNvCxnSpPr/>
          <p:nvPr/>
        </p:nvCxnSpPr>
        <p:spPr>
          <a:xfrm>
            <a:off x="5029200" y="5334000"/>
            <a:ext cx="0" cy="457200"/>
          </a:xfrm>
          <a:prstGeom prst="straightConnector1">
            <a:avLst/>
          </a:prstGeom>
          <a:noFill/>
          <a:ln w="12700" cap="flat" cmpd="sng">
            <a:solidFill>
              <a:schemeClr val="dk1"/>
            </a:solidFill>
            <a:prstDash val="solid"/>
            <a:round/>
            <a:headEnd type="none" w="sm" len="sm"/>
            <a:tailEnd type="none" w="sm" len="sm"/>
          </a:ln>
        </p:spPr>
      </p:cxnSp>
      <p:cxnSp>
        <p:nvCxnSpPr>
          <p:cNvPr id="161" name="Google Shape;161;p18"/>
          <p:cNvCxnSpPr/>
          <p:nvPr/>
        </p:nvCxnSpPr>
        <p:spPr>
          <a:xfrm>
            <a:off x="5029200" y="4724400"/>
            <a:ext cx="0" cy="152400"/>
          </a:xfrm>
          <a:prstGeom prst="straightConnector1">
            <a:avLst/>
          </a:prstGeom>
          <a:noFill/>
          <a:ln w="12700" cap="flat" cmpd="sng">
            <a:solidFill>
              <a:schemeClr val="dk1"/>
            </a:solidFill>
            <a:prstDash val="solid"/>
            <a:round/>
            <a:headEnd type="none" w="sm" len="sm"/>
            <a:tailEnd type="none" w="sm" len="sm"/>
          </a:ln>
        </p:spPr>
      </p:cxnSp>
      <p:sp>
        <p:nvSpPr>
          <p:cNvPr id="162" name="Google Shape;162;p18"/>
          <p:cNvSpPr/>
          <p:nvPr/>
        </p:nvSpPr>
        <p:spPr>
          <a:xfrm>
            <a:off x="6934200" y="5029200"/>
            <a:ext cx="2047875" cy="685800"/>
          </a:xfrm>
          <a:prstGeom prst="triangle">
            <a:avLst>
              <a:gd name="adj" fmla="val 50000"/>
            </a:avLst>
          </a:prstGeom>
          <a:noFill/>
          <a:ln w="127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rPr>
              <a:t>Rate*60</a:t>
            </a:r>
            <a:endParaRPr lang="en-US" sz="2400" b="0" i="0" u="none" strike="noStrike" cap="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p:txBody>
      </p:sp>
      <p:cxnSp>
        <p:nvCxnSpPr>
          <p:cNvPr id="163" name="Google Shape;163;p18"/>
          <p:cNvCxnSpPr/>
          <p:nvPr/>
        </p:nvCxnSpPr>
        <p:spPr>
          <a:xfrm>
            <a:off x="7924800" y="4648200"/>
            <a:ext cx="0" cy="304800"/>
          </a:xfrm>
          <a:prstGeom prst="straightConnector1">
            <a:avLst/>
          </a:prstGeom>
          <a:noFill/>
          <a:ln w="12700" cap="flat" cmpd="sng">
            <a:solidFill>
              <a:schemeClr val="dk1"/>
            </a:solidFill>
            <a:prstDash val="solid"/>
            <a:round/>
            <a:headEnd type="none" w="sm" len="sm"/>
            <a:tailEnd type="none" w="sm" len="sm"/>
          </a:ln>
        </p:spPr>
      </p:cxn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68" name="Shape 168"/>
        <p:cNvGrpSpPr/>
        <p:nvPr/>
      </p:nvGrpSpPr>
      <p:grpSpPr>
        <a:xfrm>
          <a:off x="0" y="0"/>
          <a:ext cx="0" cy="0"/>
          <a:chOff x="0" y="0"/>
          <a:chExt cx="0" cy="0"/>
        </a:xfrm>
      </p:grpSpPr>
      <p:sp>
        <p:nvSpPr>
          <p:cNvPr id="169" name="Google Shape;169;p19"/>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70" name="Google Shape;170;p19"/>
          <p:cNvSpPr txBox="1"/>
          <p:nvPr>
            <p:ph type="title"/>
          </p:nvPr>
        </p:nvSpPr>
        <p:spPr>
          <a:xfrm>
            <a:off x="285720" y="571480"/>
            <a:ext cx="8015287" cy="506413"/>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C00000"/>
              </a:buClr>
              <a:buSzPts val="2800"/>
              <a:buFont typeface="Times New Roman" panose="02020603050405020304"/>
              <a:buNone/>
            </a:pPr>
            <a:r>
              <a:rPr lang="en-US" sz="2800" b="1">
                <a:solidFill>
                  <a:srgbClr val="C00000"/>
                </a:solidFill>
                <a:latin typeface="Times New Roman" panose="02020603050405020304"/>
                <a:ea typeface="Times New Roman" panose="02020603050405020304"/>
                <a:cs typeface="Times New Roman" panose="02020603050405020304"/>
                <a:sym typeface="Times New Roman" panose="02020603050405020304"/>
              </a:rPr>
              <a:t>Semantic Analysis: </a:t>
            </a:r>
            <a:br>
              <a:rPr lang="en-US" sz="2800" b="1">
                <a:solidFill>
                  <a:srgbClr val="C00000"/>
                </a:solidFill>
                <a:latin typeface="Times New Roman" panose="02020603050405020304"/>
                <a:ea typeface="Times New Roman" panose="02020603050405020304"/>
                <a:cs typeface="Times New Roman" panose="02020603050405020304"/>
                <a:sym typeface="Times New Roman" panose="02020603050405020304"/>
              </a:rPr>
            </a:br>
            <a:r>
              <a:rPr lang="en-US" sz="2800" b="1">
                <a:solidFill>
                  <a:srgbClr val="C00000"/>
                </a:solidFill>
                <a:latin typeface="Times New Roman" panose="02020603050405020304"/>
                <a:ea typeface="Times New Roman" panose="02020603050405020304"/>
                <a:cs typeface="Times New Roman" panose="02020603050405020304"/>
                <a:sym typeface="Times New Roman" panose="02020603050405020304"/>
              </a:rPr>
              <a:t>Third phase of the compiler</a:t>
            </a:r>
            <a:r>
              <a:rPr lang="en-US" sz="2800" b="1">
                <a:solidFill>
                  <a:srgbClr val="C00000"/>
                </a:solidFill>
              </a:rPr>
              <a:t> </a:t>
            </a:r>
            <a:br>
              <a:rPr lang="en-US" sz="2800">
                <a:solidFill>
                  <a:srgbClr val="C00000"/>
                </a:solidFill>
              </a:rPr>
            </a:br>
            <a:endParaRPr sz="2800">
              <a:solidFill>
                <a:srgbClr val="C00000"/>
              </a:solidFill>
            </a:endParaRPr>
          </a:p>
        </p:txBody>
      </p:sp>
      <p:sp>
        <p:nvSpPr>
          <p:cNvPr id="171" name="Google Shape;171;p19"/>
          <p:cNvSpPr txBox="1"/>
          <p:nvPr>
            <p:ph type="body" idx="1"/>
          </p:nvPr>
        </p:nvSpPr>
        <p:spPr>
          <a:xfrm>
            <a:off x="457200" y="1484313"/>
            <a:ext cx="8229600" cy="3816350"/>
          </a:xfrm>
          <a:prstGeom prst="rect">
            <a:avLst/>
          </a:prstGeom>
          <a:noFill/>
          <a:ln>
            <a:noFill/>
          </a:ln>
        </p:spPr>
        <p:txBody>
          <a:bodyPr spcFirstLastPara="1" wrap="square" lIns="91425" tIns="45700" rIns="91425" bIns="45700" anchor="t" anchorCtr="0">
            <a:noAutofit/>
          </a:bodyPr>
          <a:lstStyle/>
          <a:p>
            <a:pPr marL="342900" lvl="0" indent="-342900" algn="just" rtl="0">
              <a:lnSpc>
                <a:spcPct val="80000"/>
              </a:lnSpc>
              <a:spcBef>
                <a:spcPts val="0"/>
              </a:spcBef>
              <a:spcAft>
                <a:spcPts val="0"/>
              </a:spcAft>
              <a:buClr>
                <a:schemeClr val="dk1"/>
              </a:buClr>
              <a:buSzPts val="2400"/>
              <a:buChar char="•"/>
            </a:pPr>
            <a:r>
              <a:rPr lang="en-US" sz="2400">
                <a:latin typeface="Times New Roman" panose="02020603050405020304"/>
                <a:ea typeface="Times New Roman" panose="02020603050405020304"/>
                <a:cs typeface="Times New Roman" panose="02020603050405020304"/>
                <a:sym typeface="Times New Roman" panose="02020603050405020304"/>
              </a:rPr>
              <a:t>The semantic analyzer uses the </a:t>
            </a:r>
            <a:r>
              <a:rPr lang="en-US" sz="2400">
                <a:solidFill>
                  <a:srgbClr val="C00000"/>
                </a:solidFill>
                <a:latin typeface="Times New Roman" panose="02020603050405020304"/>
                <a:ea typeface="Times New Roman" panose="02020603050405020304"/>
                <a:cs typeface="Times New Roman" panose="02020603050405020304"/>
                <a:sym typeface="Times New Roman" panose="02020603050405020304"/>
              </a:rPr>
              <a:t>syntax tree </a:t>
            </a:r>
            <a:r>
              <a:rPr lang="en-US" sz="2400">
                <a:latin typeface="Times New Roman" panose="02020603050405020304"/>
                <a:ea typeface="Times New Roman" panose="02020603050405020304"/>
                <a:cs typeface="Times New Roman" panose="02020603050405020304"/>
                <a:sym typeface="Times New Roman" panose="02020603050405020304"/>
              </a:rPr>
              <a:t>and the information in the </a:t>
            </a:r>
            <a:r>
              <a:rPr lang="en-US" sz="2400">
                <a:solidFill>
                  <a:srgbClr val="C00000"/>
                </a:solidFill>
                <a:latin typeface="Times New Roman" panose="02020603050405020304"/>
                <a:ea typeface="Times New Roman" panose="02020603050405020304"/>
                <a:cs typeface="Times New Roman" panose="02020603050405020304"/>
                <a:sym typeface="Times New Roman" panose="02020603050405020304"/>
              </a:rPr>
              <a:t>symbol table </a:t>
            </a:r>
            <a:r>
              <a:rPr lang="en-US" sz="2400">
                <a:latin typeface="Times New Roman" panose="02020603050405020304"/>
                <a:ea typeface="Times New Roman" panose="02020603050405020304"/>
                <a:cs typeface="Times New Roman" panose="02020603050405020304"/>
                <a:sym typeface="Times New Roman" panose="02020603050405020304"/>
              </a:rPr>
              <a:t>to check the source program for semantic consistency with the language definition.</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80000"/>
              </a:lnSpc>
              <a:spcBef>
                <a:spcPts val="480"/>
              </a:spcBef>
              <a:spcAft>
                <a:spcPts val="0"/>
              </a:spcAft>
              <a:buClr>
                <a:srgbClr val="C00000"/>
              </a:buClr>
              <a:buSzPts val="2400"/>
              <a:buChar char="•"/>
            </a:pPr>
            <a:r>
              <a:rPr lang="en-US" sz="2400">
                <a:solidFill>
                  <a:srgbClr val="C00000"/>
                </a:solidFill>
                <a:latin typeface="Times New Roman" panose="02020603050405020304"/>
                <a:ea typeface="Times New Roman" panose="02020603050405020304"/>
                <a:cs typeface="Times New Roman" panose="02020603050405020304"/>
                <a:sym typeface="Times New Roman" panose="02020603050405020304"/>
              </a:rPr>
              <a:t>Gathers</a:t>
            </a:r>
            <a:r>
              <a:rPr lang="en-US" sz="2400">
                <a:latin typeface="Times New Roman" panose="02020603050405020304"/>
                <a:ea typeface="Times New Roman" panose="02020603050405020304"/>
                <a:cs typeface="Times New Roman" panose="02020603050405020304"/>
                <a:sym typeface="Times New Roman" panose="02020603050405020304"/>
              </a:rPr>
              <a:t> </a:t>
            </a:r>
            <a:r>
              <a:rPr lang="en-US" sz="2400">
                <a:solidFill>
                  <a:srgbClr val="C00000"/>
                </a:solidFill>
                <a:latin typeface="Times New Roman" panose="02020603050405020304"/>
                <a:ea typeface="Times New Roman" panose="02020603050405020304"/>
                <a:cs typeface="Times New Roman" panose="02020603050405020304"/>
                <a:sym typeface="Times New Roman" panose="02020603050405020304"/>
              </a:rPr>
              <a:t>type information </a:t>
            </a:r>
            <a:r>
              <a:rPr lang="en-US" sz="2400">
                <a:latin typeface="Times New Roman" panose="02020603050405020304"/>
                <a:ea typeface="Times New Roman" panose="02020603050405020304"/>
                <a:cs typeface="Times New Roman" panose="02020603050405020304"/>
                <a:sym typeface="Times New Roman" panose="02020603050405020304"/>
              </a:rPr>
              <a:t>and saves it in either the syntax tree or the symbol table, for subsequent use during intermediate-code generation.</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80000"/>
              </a:lnSpc>
              <a:spcBef>
                <a:spcPts val="480"/>
              </a:spcBef>
              <a:spcAft>
                <a:spcPts val="0"/>
              </a:spcAft>
              <a:buClr>
                <a:schemeClr val="dk1"/>
              </a:buClr>
              <a:buSzPts val="2400"/>
              <a:buChar char="•"/>
            </a:pPr>
            <a:r>
              <a:rPr lang="en-US" sz="2400">
                <a:latin typeface="Times New Roman" panose="02020603050405020304"/>
                <a:ea typeface="Times New Roman" panose="02020603050405020304"/>
                <a:cs typeface="Times New Roman" panose="02020603050405020304"/>
                <a:sym typeface="Times New Roman" panose="02020603050405020304"/>
              </a:rPr>
              <a:t>An important part of semantic analysis is </a:t>
            </a:r>
            <a:r>
              <a:rPr lang="en-US" sz="2400">
                <a:solidFill>
                  <a:srgbClr val="C00000"/>
                </a:solidFill>
                <a:latin typeface="Times New Roman" panose="02020603050405020304"/>
                <a:ea typeface="Times New Roman" panose="02020603050405020304"/>
                <a:cs typeface="Times New Roman" panose="02020603050405020304"/>
                <a:sym typeface="Times New Roman" panose="02020603050405020304"/>
              </a:rPr>
              <a:t>type checking</a:t>
            </a:r>
            <a:r>
              <a:rPr lang="en-US" sz="2400">
                <a:latin typeface="Times New Roman" panose="02020603050405020304"/>
                <a:ea typeface="Times New Roman" panose="02020603050405020304"/>
                <a:cs typeface="Times New Roman" panose="02020603050405020304"/>
                <a:sym typeface="Times New Roman" panose="02020603050405020304"/>
              </a:rPr>
              <a:t>, where the compiler checks that each operator has matching operands. For example, many programming language definitions require an </a:t>
            </a:r>
            <a:r>
              <a:rPr lang="en-US" sz="2400">
                <a:solidFill>
                  <a:srgbClr val="C00000"/>
                </a:solidFill>
                <a:latin typeface="Times New Roman" panose="02020603050405020304"/>
                <a:ea typeface="Times New Roman" panose="02020603050405020304"/>
                <a:cs typeface="Times New Roman" panose="02020603050405020304"/>
                <a:sym typeface="Times New Roman" panose="02020603050405020304"/>
              </a:rPr>
              <a:t>array index to be an integer</a:t>
            </a:r>
            <a:r>
              <a:rPr lang="en-US" sz="2400">
                <a:latin typeface="Times New Roman" panose="02020603050405020304"/>
                <a:ea typeface="Times New Roman" panose="02020603050405020304"/>
                <a:cs typeface="Times New Roman" panose="02020603050405020304"/>
                <a:sym typeface="Times New Roman" panose="02020603050405020304"/>
              </a:rPr>
              <a:t>; the compiler must report an error if a floating-point number is used to index an array.</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lnSpc>
                <a:spcPct val="80000"/>
              </a:lnSpc>
              <a:spcBef>
                <a:spcPts val="480"/>
              </a:spcBef>
              <a:spcAft>
                <a:spcPts val="0"/>
              </a:spcAft>
              <a:buClr>
                <a:schemeClr val="dk1"/>
              </a:buClr>
              <a:buSzPts val="2400"/>
              <a:buChar char="•"/>
            </a:pPr>
            <a:r>
              <a:rPr lang="en-US" sz="2400">
                <a:latin typeface="Times New Roman" panose="02020603050405020304"/>
                <a:ea typeface="Times New Roman" panose="02020603050405020304"/>
                <a:cs typeface="Times New Roman" panose="02020603050405020304"/>
                <a:sym typeface="Times New Roman" panose="02020603050405020304"/>
              </a:rPr>
              <a:t>The language specification may permit </a:t>
            </a:r>
            <a:r>
              <a:rPr lang="en-US" sz="2400">
                <a:solidFill>
                  <a:srgbClr val="C00000"/>
                </a:solidFill>
                <a:latin typeface="Times New Roman" panose="02020603050405020304"/>
                <a:ea typeface="Times New Roman" panose="02020603050405020304"/>
                <a:cs typeface="Times New Roman" panose="02020603050405020304"/>
                <a:sym typeface="Times New Roman" panose="02020603050405020304"/>
              </a:rPr>
              <a:t>some type conversions </a:t>
            </a:r>
            <a:r>
              <a:rPr lang="en-US" sz="2400">
                <a:latin typeface="Times New Roman" panose="02020603050405020304"/>
                <a:ea typeface="Times New Roman" panose="02020603050405020304"/>
                <a:cs typeface="Times New Roman" panose="02020603050405020304"/>
                <a:sym typeface="Times New Roman" panose="02020603050405020304"/>
              </a:rPr>
              <a:t>called </a:t>
            </a:r>
            <a:r>
              <a:rPr lang="en-US" sz="2400">
                <a:solidFill>
                  <a:srgbClr val="C00000"/>
                </a:solidFill>
                <a:latin typeface="Times New Roman" panose="02020603050405020304"/>
                <a:ea typeface="Times New Roman" panose="02020603050405020304"/>
                <a:cs typeface="Times New Roman" panose="02020603050405020304"/>
                <a:sym typeface="Times New Roman" panose="02020603050405020304"/>
              </a:rPr>
              <a:t>coercions</a:t>
            </a:r>
            <a:r>
              <a:rPr lang="en-US" sz="2400">
                <a:latin typeface="Times New Roman" panose="02020603050405020304"/>
                <a:ea typeface="Times New Roman" panose="02020603050405020304"/>
                <a:cs typeface="Times New Roman" panose="02020603050405020304"/>
                <a:sym typeface="Times New Roman" panose="02020603050405020304"/>
              </a:rPr>
              <a:t>. For example, a binary arithmetic operator may be applied to either a pair of integers or to a pair of floating-point numbers. If the operator is applied to a floating-point number and an integer, the compiler may convert or coerce </a:t>
            </a:r>
            <a:r>
              <a:rPr lang="en-US" sz="2400">
                <a:solidFill>
                  <a:srgbClr val="C00000"/>
                </a:solidFill>
                <a:latin typeface="Times New Roman" panose="02020603050405020304"/>
                <a:ea typeface="Times New Roman" panose="02020603050405020304"/>
                <a:cs typeface="Times New Roman" panose="02020603050405020304"/>
                <a:sym typeface="Times New Roman" panose="02020603050405020304"/>
              </a:rPr>
              <a:t>the integer into a floating-point number</a:t>
            </a:r>
            <a:r>
              <a:rPr lang="en-US" sz="2400">
                <a:latin typeface="Times New Roman" panose="02020603050405020304"/>
                <a:ea typeface="Times New Roman" panose="02020603050405020304"/>
                <a:cs typeface="Times New Roman" panose="02020603050405020304"/>
                <a:sym typeface="Times New Roman" panose="02020603050405020304"/>
              </a:rPr>
              <a:t>.</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342900" lvl="0" indent="-190500" algn="l" rtl="0">
              <a:lnSpc>
                <a:spcPct val="80000"/>
              </a:lnSpc>
              <a:spcBef>
                <a:spcPts val="480"/>
              </a:spcBef>
              <a:spcAft>
                <a:spcPts val="0"/>
              </a:spcAft>
              <a:buClr>
                <a:schemeClr val="dk1"/>
              </a:buClr>
              <a:buSzPts val="2400"/>
              <a:buNone/>
            </a:pPr>
            <a:endParaRPr sz="2400">
              <a:latin typeface="Times New Roman" panose="02020603050405020304"/>
              <a:ea typeface="Times New Roman" panose="02020603050405020304"/>
              <a:cs typeface="Times New Roman" panose="02020603050405020304"/>
              <a:sym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76" name="Shape 176"/>
        <p:cNvGrpSpPr/>
        <p:nvPr/>
      </p:nvGrpSpPr>
      <p:grpSpPr>
        <a:xfrm>
          <a:off x="0" y="0"/>
          <a:ext cx="0" cy="0"/>
          <a:chOff x="0" y="0"/>
          <a:chExt cx="0" cy="0"/>
        </a:xfrm>
      </p:grpSpPr>
      <p:sp>
        <p:nvSpPr>
          <p:cNvPr id="177" name="Google Shape;177;p20"/>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78" name="Google Shape;178;p20"/>
          <p:cNvSpPr txBox="1"/>
          <p:nvPr>
            <p:ph type="title"/>
          </p:nvPr>
        </p:nvSpPr>
        <p:spPr>
          <a:xfrm>
            <a:off x="457200" y="274638"/>
            <a:ext cx="8229600" cy="72547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C00000"/>
              </a:buClr>
              <a:buSzPct val="100000"/>
              <a:buFont typeface="Times New Roman" panose="02020603050405020304"/>
              <a:buNone/>
            </a:pPr>
            <a:r>
              <a:rPr lang="en-US" sz="2800" b="1">
                <a:solidFill>
                  <a:srgbClr val="C00000"/>
                </a:solidFill>
                <a:latin typeface="Times New Roman" panose="02020603050405020304"/>
                <a:ea typeface="Times New Roman" panose="02020603050405020304"/>
                <a:cs typeface="Times New Roman" panose="02020603050405020304"/>
                <a:sym typeface="Times New Roman" panose="02020603050405020304"/>
              </a:rPr>
              <a:t>Intermediate Code Generation: three-address code</a:t>
            </a:r>
            <a:br>
              <a:rPr lang="en-US" sz="2800" b="1">
                <a:solidFill>
                  <a:srgbClr val="C00000"/>
                </a:solidFill>
                <a:latin typeface="Times New Roman" panose="02020603050405020304"/>
                <a:ea typeface="Times New Roman" panose="02020603050405020304"/>
                <a:cs typeface="Times New Roman" panose="02020603050405020304"/>
                <a:sym typeface="Times New Roman" panose="02020603050405020304"/>
              </a:rPr>
            </a:br>
            <a:r>
              <a:rPr lang="en-US" sz="2800" b="1">
                <a:solidFill>
                  <a:srgbClr val="C00000"/>
                </a:solidFill>
                <a:latin typeface="Times New Roman" panose="02020603050405020304"/>
                <a:ea typeface="Times New Roman" panose="02020603050405020304"/>
                <a:cs typeface="Times New Roman" panose="02020603050405020304"/>
                <a:sym typeface="Times New Roman" panose="02020603050405020304"/>
              </a:rPr>
              <a:t>Stage 4</a:t>
            </a:r>
            <a:br>
              <a:rPr lang="en-US" sz="2800" b="1">
                <a:solidFill>
                  <a:srgbClr val="C00000"/>
                </a:solidFill>
              </a:rPr>
            </a:br>
            <a:endParaRPr sz="2800" b="1">
              <a:solidFill>
                <a:srgbClr val="C00000"/>
              </a:solidFill>
            </a:endParaRPr>
          </a:p>
        </p:txBody>
      </p:sp>
      <p:sp>
        <p:nvSpPr>
          <p:cNvPr id="179" name="Google Shape;179;p20"/>
          <p:cNvSpPr txBox="1"/>
          <p:nvPr>
            <p:ph type="body" idx="1"/>
          </p:nvPr>
        </p:nvSpPr>
        <p:spPr>
          <a:xfrm>
            <a:off x="428596" y="857232"/>
            <a:ext cx="8229600" cy="4713288"/>
          </a:xfrm>
          <a:prstGeom prst="rect">
            <a:avLst/>
          </a:prstGeom>
          <a:noFill/>
          <a:ln>
            <a:noFill/>
          </a:ln>
        </p:spPr>
        <p:txBody>
          <a:bodyPr spcFirstLastPara="1" wrap="square" lIns="91425" tIns="45700" rIns="91425" bIns="45700" anchor="t" anchorCtr="0">
            <a:normAutofit/>
          </a:bodyPr>
          <a:lstStyle/>
          <a:p>
            <a:pPr marL="342900" lvl="0" indent="-342900" algn="just" rtl="0">
              <a:spcBef>
                <a:spcPts val="0"/>
              </a:spcBef>
              <a:spcAft>
                <a:spcPts val="0"/>
              </a:spcAft>
              <a:buClr>
                <a:schemeClr val="dk1"/>
              </a:buClr>
              <a:buSzPts val="2400"/>
              <a:buFont typeface="Noto Sans Symbols"/>
              <a:buNone/>
            </a:pPr>
            <a:r>
              <a:rPr lang="en-US" sz="2400">
                <a:latin typeface="Times New Roman" panose="02020603050405020304"/>
                <a:ea typeface="Times New Roman" panose="02020603050405020304"/>
                <a:cs typeface="Times New Roman" panose="02020603050405020304"/>
                <a:sym typeface="Times New Roman" panose="02020603050405020304"/>
              </a:rPr>
              <a:t>After syntax and semantic analysis of the source program, machine-like </a:t>
            </a:r>
            <a:r>
              <a:rPr lang="en-US" sz="2400">
                <a:solidFill>
                  <a:srgbClr val="C00000"/>
                </a:solidFill>
                <a:latin typeface="Times New Roman" panose="02020603050405020304"/>
                <a:ea typeface="Times New Roman" panose="02020603050405020304"/>
                <a:cs typeface="Times New Roman" panose="02020603050405020304"/>
                <a:sym typeface="Times New Roman" panose="02020603050405020304"/>
              </a:rPr>
              <a:t>intermediate representation </a:t>
            </a:r>
            <a:r>
              <a:rPr lang="en-US" sz="2400">
                <a:latin typeface="Times New Roman" panose="02020603050405020304"/>
                <a:ea typeface="Times New Roman" panose="02020603050405020304"/>
                <a:cs typeface="Times New Roman" panose="02020603050405020304"/>
                <a:sym typeface="Times New Roman" panose="02020603050405020304"/>
              </a:rPr>
              <a:t>is generated. This intermediate representation should have two important properties: </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742950" lvl="1" indent="-285750" algn="just" rtl="0">
              <a:spcBef>
                <a:spcPts val="480"/>
              </a:spcBef>
              <a:spcAft>
                <a:spcPts val="0"/>
              </a:spcAft>
              <a:buClr>
                <a:schemeClr val="dk1"/>
              </a:buClr>
              <a:buSzPts val="2400"/>
              <a:buChar char="–"/>
            </a:pPr>
            <a:r>
              <a:rPr lang="en-US" sz="2400">
                <a:latin typeface="Times New Roman" panose="02020603050405020304"/>
                <a:ea typeface="Times New Roman" panose="02020603050405020304"/>
                <a:cs typeface="Times New Roman" panose="02020603050405020304"/>
                <a:sym typeface="Times New Roman" panose="02020603050405020304"/>
              </a:rPr>
              <a:t>it should be </a:t>
            </a:r>
            <a:r>
              <a:rPr lang="en-US" sz="2400" i="1">
                <a:latin typeface="Times New Roman" panose="02020603050405020304"/>
                <a:ea typeface="Times New Roman" panose="02020603050405020304"/>
                <a:cs typeface="Times New Roman" panose="02020603050405020304"/>
                <a:sym typeface="Times New Roman" panose="02020603050405020304"/>
              </a:rPr>
              <a:t>easy to produce </a:t>
            </a:r>
            <a:r>
              <a:rPr lang="en-US" sz="2400">
                <a:latin typeface="Times New Roman" panose="02020603050405020304"/>
                <a:ea typeface="Times New Roman" panose="02020603050405020304"/>
                <a:cs typeface="Times New Roman" panose="02020603050405020304"/>
                <a:sym typeface="Times New Roman" panose="02020603050405020304"/>
              </a:rPr>
              <a:t>and</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742950" lvl="1" indent="-285750" algn="just" rtl="0">
              <a:spcBef>
                <a:spcPts val="480"/>
              </a:spcBef>
              <a:spcAft>
                <a:spcPts val="0"/>
              </a:spcAft>
              <a:buClr>
                <a:schemeClr val="dk1"/>
              </a:buClr>
              <a:buSzPts val="2400"/>
              <a:buChar char="–"/>
            </a:pPr>
            <a:r>
              <a:rPr lang="en-US" sz="2400">
                <a:latin typeface="Times New Roman" panose="02020603050405020304"/>
                <a:ea typeface="Times New Roman" panose="02020603050405020304"/>
                <a:cs typeface="Times New Roman" panose="02020603050405020304"/>
                <a:sym typeface="Times New Roman" panose="02020603050405020304"/>
              </a:rPr>
              <a:t>it should be </a:t>
            </a:r>
            <a:r>
              <a:rPr lang="en-US" sz="2400" i="1">
                <a:latin typeface="Times New Roman" panose="02020603050405020304"/>
                <a:ea typeface="Times New Roman" panose="02020603050405020304"/>
                <a:cs typeface="Times New Roman" panose="02020603050405020304"/>
                <a:sym typeface="Times New Roman" panose="02020603050405020304"/>
              </a:rPr>
              <a:t>easy to translate </a:t>
            </a:r>
            <a:r>
              <a:rPr lang="en-US" sz="2400">
                <a:latin typeface="Times New Roman" panose="02020603050405020304"/>
                <a:ea typeface="Times New Roman" panose="02020603050405020304"/>
                <a:cs typeface="Times New Roman" panose="02020603050405020304"/>
                <a:sym typeface="Times New Roman" panose="02020603050405020304"/>
              </a:rPr>
              <a:t>into the target machine.</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just" rtl="0">
              <a:spcBef>
                <a:spcPts val="480"/>
              </a:spcBef>
              <a:spcAft>
                <a:spcPts val="0"/>
              </a:spcAft>
              <a:buClr>
                <a:schemeClr val="dk1"/>
              </a:buClr>
              <a:buSzPts val="2400"/>
              <a:buFont typeface="Noto Sans Symbols"/>
              <a:buNone/>
            </a:pPr>
            <a:r>
              <a:rPr lang="en-US" sz="2400">
                <a:latin typeface="Times New Roman" panose="02020603050405020304"/>
                <a:ea typeface="Times New Roman" panose="02020603050405020304"/>
                <a:cs typeface="Times New Roman" panose="02020603050405020304"/>
                <a:sym typeface="Times New Roman" panose="02020603050405020304"/>
              </a:rPr>
              <a:t>The considered intermediate form called three-address code, which consists of a sequence of assembly-like instructions with </a:t>
            </a:r>
            <a:r>
              <a:rPr lang="en-US" sz="2400">
                <a:solidFill>
                  <a:srgbClr val="C00000"/>
                </a:solidFill>
                <a:latin typeface="Times New Roman" panose="02020603050405020304"/>
                <a:ea typeface="Times New Roman" panose="02020603050405020304"/>
                <a:cs typeface="Times New Roman" panose="02020603050405020304"/>
                <a:sym typeface="Times New Roman" panose="02020603050405020304"/>
              </a:rPr>
              <a:t>three operands per instruction</a:t>
            </a:r>
            <a:r>
              <a:rPr lang="en-US" sz="2400">
                <a:latin typeface="Times New Roman" panose="02020603050405020304"/>
                <a:ea typeface="Times New Roman" panose="02020603050405020304"/>
                <a:cs typeface="Times New Roman" panose="02020603050405020304"/>
                <a:sym typeface="Times New Roman" panose="02020603050405020304"/>
              </a:rPr>
              <a:t>. Each operand can act like a register.</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342900" lvl="0" indent="-190500" algn="l" rtl="0">
              <a:spcBef>
                <a:spcPts val="480"/>
              </a:spcBef>
              <a:spcAft>
                <a:spcPts val="0"/>
              </a:spcAft>
              <a:buClr>
                <a:schemeClr val="dk1"/>
              </a:buClr>
              <a:buSzPts val="2400"/>
              <a:buNone/>
            </a:pPr>
            <a:endParaRPr sz="2400"/>
          </a:p>
        </p:txBody>
      </p:sp>
      <p:pic>
        <p:nvPicPr>
          <p:cNvPr id="180" name="Google Shape;180;p20"/>
          <p:cNvPicPr preferRelativeResize="0"/>
          <p:nvPr/>
        </p:nvPicPr>
        <p:blipFill rotWithShape="1">
          <a:blip r:embed="rId1"/>
          <a:srcRect/>
          <a:stretch>
            <a:fillRect/>
          </a:stretch>
        </p:blipFill>
        <p:spPr>
          <a:xfrm>
            <a:off x="2500298" y="4857760"/>
            <a:ext cx="3671165" cy="1714512"/>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85" name="Shape 185"/>
        <p:cNvGrpSpPr/>
        <p:nvPr/>
      </p:nvGrpSpPr>
      <p:grpSpPr>
        <a:xfrm>
          <a:off x="0" y="0"/>
          <a:ext cx="0" cy="0"/>
          <a:chOff x="0" y="0"/>
          <a:chExt cx="0" cy="0"/>
        </a:xfrm>
      </p:grpSpPr>
      <p:sp>
        <p:nvSpPr>
          <p:cNvPr id="186" name="Google Shape;186;p21"/>
          <p:cNvSpPr txBox="1"/>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fld>
            <a:endParaRPr lang="en-US"/>
          </a:p>
        </p:txBody>
      </p:sp>
      <p:sp>
        <p:nvSpPr>
          <p:cNvPr id="187" name="Google Shape;187;p21"/>
          <p:cNvSpPr txBox="1"/>
          <p:nvPr>
            <p:ph type="title"/>
          </p:nvPr>
        </p:nvSpPr>
        <p:spPr>
          <a:xfrm>
            <a:off x="500034" y="142852"/>
            <a:ext cx="8229600" cy="11430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C00000"/>
              </a:buClr>
              <a:buSzPct val="100000"/>
              <a:buFont typeface="Times New Roman" panose="02020603050405020304"/>
              <a:buNone/>
            </a:pPr>
            <a:r>
              <a:rPr lang="en-US" sz="2800" b="1">
                <a:solidFill>
                  <a:srgbClr val="C00000"/>
                </a:solidFill>
                <a:latin typeface="Times New Roman" panose="02020603050405020304"/>
                <a:ea typeface="Times New Roman" panose="02020603050405020304"/>
                <a:cs typeface="Times New Roman" panose="02020603050405020304"/>
                <a:sym typeface="Times New Roman" panose="02020603050405020304"/>
              </a:rPr>
              <a:t>Code Optimization:</a:t>
            </a:r>
            <a:r>
              <a:rPr lang="en-US" sz="2800">
                <a:solidFill>
                  <a:srgbClr val="C00000"/>
                </a:solidFill>
                <a:latin typeface="Times New Roman" panose="02020603050405020304"/>
                <a:ea typeface="Times New Roman" panose="02020603050405020304"/>
                <a:cs typeface="Times New Roman" panose="02020603050405020304"/>
                <a:sym typeface="Times New Roman" panose="02020603050405020304"/>
              </a:rPr>
              <a:t> to generate better target code</a:t>
            </a:r>
            <a:br>
              <a:rPr lang="en-US" sz="2800">
                <a:solidFill>
                  <a:srgbClr val="C00000"/>
                </a:solidFill>
                <a:latin typeface="Times New Roman" panose="02020603050405020304"/>
                <a:ea typeface="Times New Roman" panose="02020603050405020304"/>
                <a:cs typeface="Times New Roman" panose="02020603050405020304"/>
                <a:sym typeface="Times New Roman" panose="02020603050405020304"/>
              </a:rPr>
            </a:br>
            <a:r>
              <a:rPr lang="en-US" sz="2800">
                <a:solidFill>
                  <a:srgbClr val="C00000"/>
                </a:solidFill>
                <a:latin typeface="Times New Roman" panose="02020603050405020304"/>
                <a:ea typeface="Times New Roman" panose="02020603050405020304"/>
                <a:cs typeface="Times New Roman" panose="02020603050405020304"/>
                <a:sym typeface="Times New Roman" panose="02020603050405020304"/>
              </a:rPr>
              <a:t>Stage 5 </a:t>
            </a:r>
            <a:br>
              <a:rPr lang="en-US" sz="2800">
                <a:solidFill>
                  <a:srgbClr val="C00000"/>
                </a:solidFill>
                <a:latin typeface="Times New Roman" panose="02020603050405020304"/>
                <a:ea typeface="Times New Roman" panose="02020603050405020304"/>
                <a:cs typeface="Times New Roman" panose="02020603050405020304"/>
                <a:sym typeface="Times New Roman" panose="02020603050405020304"/>
              </a:rPr>
            </a:br>
            <a:endParaRPr sz="280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188" name="Google Shape;188;p21"/>
          <p:cNvSpPr txBox="1"/>
          <p:nvPr>
            <p:ph type="body" idx="1"/>
          </p:nvPr>
        </p:nvSpPr>
        <p:spPr>
          <a:xfrm>
            <a:off x="285720" y="1142984"/>
            <a:ext cx="8362950" cy="4897437"/>
          </a:xfrm>
          <a:prstGeom prst="rect">
            <a:avLst/>
          </a:prstGeom>
          <a:noFill/>
          <a:ln>
            <a:noFill/>
          </a:ln>
        </p:spPr>
        <p:txBody>
          <a:bodyPr spcFirstLastPara="1" wrap="square" lIns="91425" tIns="45700" rIns="91425" bIns="45700" anchor="t" anchorCtr="0">
            <a:noAutofit/>
          </a:bodyPr>
          <a:lstStyle/>
          <a:p>
            <a:pPr marL="342900" lvl="0" indent="-342900" algn="l" rtl="0">
              <a:spcBef>
                <a:spcPts val="0"/>
              </a:spcBef>
              <a:spcAft>
                <a:spcPts val="0"/>
              </a:spcAft>
              <a:buClr>
                <a:schemeClr val="dk1"/>
              </a:buClr>
              <a:buSzPts val="2400"/>
              <a:buChar char="•"/>
            </a:pPr>
            <a:r>
              <a:rPr lang="en-US" sz="2400">
                <a:latin typeface="Times New Roman" panose="02020603050405020304"/>
                <a:ea typeface="Times New Roman" panose="02020603050405020304"/>
                <a:cs typeface="Times New Roman" panose="02020603050405020304"/>
                <a:sym typeface="Times New Roman" panose="02020603050405020304"/>
              </a:rPr>
              <a:t>The machine-independent code-optimization phase attempts to improve the intermediate code so that better target code will result (speed and size)</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480"/>
              </a:spcBef>
              <a:spcAft>
                <a:spcPts val="0"/>
              </a:spcAft>
              <a:buClr>
                <a:schemeClr val="dk1"/>
              </a:buClr>
              <a:buSzPts val="2400"/>
              <a:buChar char="•"/>
            </a:pPr>
            <a:r>
              <a:rPr lang="en-US" sz="2400">
                <a:latin typeface="Times New Roman" panose="02020603050405020304"/>
                <a:ea typeface="Times New Roman" panose="02020603050405020304"/>
                <a:cs typeface="Times New Roman" panose="02020603050405020304"/>
                <a:sym typeface="Times New Roman" panose="02020603050405020304"/>
              </a:rPr>
              <a:t>Usually better means:</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742950" lvl="1" indent="-285750" algn="l" rtl="0">
              <a:spcBef>
                <a:spcPts val="480"/>
              </a:spcBef>
              <a:spcAft>
                <a:spcPts val="0"/>
              </a:spcAft>
              <a:buClr>
                <a:srgbClr val="C00000"/>
              </a:buClr>
              <a:buSzPts val="2400"/>
              <a:buChar char="–"/>
            </a:pPr>
            <a:r>
              <a:rPr lang="en-US" sz="2400">
                <a:solidFill>
                  <a:srgbClr val="C00000"/>
                </a:solidFill>
                <a:latin typeface="Times New Roman" panose="02020603050405020304"/>
                <a:ea typeface="Times New Roman" panose="02020603050405020304"/>
                <a:cs typeface="Times New Roman" panose="02020603050405020304"/>
                <a:sym typeface="Times New Roman" panose="02020603050405020304"/>
              </a:rPr>
              <a:t>faster, shorter code, or target code that consumes less power.</a:t>
            </a:r>
            <a:endParaRPr lang="en-US" sz="2400">
              <a:solidFill>
                <a:srgbClr val="C00000"/>
              </a:solidFill>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480"/>
              </a:spcBef>
              <a:spcAft>
                <a:spcPts val="0"/>
              </a:spcAft>
              <a:buClr>
                <a:schemeClr val="dk1"/>
              </a:buClr>
              <a:buSzPts val="2400"/>
              <a:buChar char="•"/>
            </a:pPr>
            <a:r>
              <a:rPr lang="en-US" sz="2400">
                <a:latin typeface="Times New Roman" panose="02020603050405020304"/>
                <a:ea typeface="Times New Roman" panose="02020603050405020304"/>
                <a:cs typeface="Times New Roman" panose="02020603050405020304"/>
                <a:sym typeface="Times New Roman" panose="02020603050405020304"/>
              </a:rPr>
              <a:t>The optimizer can deduce that the conversion of 60 from integer to floating point can be done once and for all at compile time, so the int to float operation can be eliminated by replacing the integer 60 by the floating-point number 60.0. Moreover, t3 is used only once </a:t>
            </a:r>
            <a:endParaRPr lang="en-US" sz="2400">
              <a:latin typeface="Times New Roman" panose="02020603050405020304"/>
              <a:ea typeface="Times New Roman" panose="02020603050405020304"/>
              <a:cs typeface="Times New Roman" panose="02020603050405020304"/>
              <a:sym typeface="Times New Roman" panose="02020603050405020304"/>
            </a:endParaRPr>
          </a:p>
          <a:p>
            <a:pPr marL="342900" lvl="0" indent="-190500" algn="l" rtl="0">
              <a:spcBef>
                <a:spcPts val="480"/>
              </a:spcBef>
              <a:spcAft>
                <a:spcPts val="0"/>
              </a:spcAft>
              <a:buClr>
                <a:schemeClr val="dk1"/>
              </a:buClr>
              <a:buSzPts val="2400"/>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342900" lvl="0" indent="-190500" algn="l" rtl="0">
              <a:spcBef>
                <a:spcPts val="480"/>
              </a:spcBef>
              <a:spcAft>
                <a:spcPts val="0"/>
              </a:spcAft>
              <a:buClr>
                <a:schemeClr val="dk1"/>
              </a:buClr>
              <a:buSzPts val="2400"/>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342900" lvl="0" indent="-342900" algn="l" rtl="0">
              <a:spcBef>
                <a:spcPts val="480"/>
              </a:spcBef>
              <a:spcAft>
                <a:spcPts val="0"/>
              </a:spcAft>
              <a:buClr>
                <a:schemeClr val="dk1"/>
              </a:buClr>
              <a:buSzPts val="2400"/>
              <a:buChar char="•"/>
            </a:pPr>
            <a:r>
              <a:rPr lang="en-US" sz="2400">
                <a:latin typeface="Times New Roman" panose="02020603050405020304"/>
                <a:ea typeface="Times New Roman" panose="02020603050405020304"/>
                <a:cs typeface="Times New Roman" panose="02020603050405020304"/>
                <a:sym typeface="Times New Roman" panose="02020603050405020304"/>
              </a:rPr>
              <a:t>Optimisation improves running time of the program (exe)</a:t>
            </a:r>
            <a:endParaRPr sz="2400"/>
          </a:p>
          <a:p>
            <a:pPr marL="342900" lvl="0" indent="-190500" algn="l" rtl="0">
              <a:spcBef>
                <a:spcPts val="480"/>
              </a:spcBef>
              <a:spcAft>
                <a:spcPts val="0"/>
              </a:spcAft>
              <a:buClr>
                <a:schemeClr val="dk1"/>
              </a:buClr>
              <a:buSzPts val="2400"/>
              <a:buNone/>
            </a:pPr>
            <a:endParaRPr sz="2400">
              <a:latin typeface="Times New Roman" panose="02020603050405020304"/>
              <a:ea typeface="Times New Roman" panose="02020603050405020304"/>
              <a:cs typeface="Times New Roman" panose="02020603050405020304"/>
              <a:sym typeface="Times New Roman" panose="02020603050405020304"/>
            </a:endParaRPr>
          </a:p>
          <a:p>
            <a:pPr marL="342900" lvl="0" indent="-190500" algn="l" rtl="0">
              <a:spcBef>
                <a:spcPts val="480"/>
              </a:spcBef>
              <a:spcAft>
                <a:spcPts val="0"/>
              </a:spcAft>
              <a:buClr>
                <a:schemeClr val="dk1"/>
              </a:buClr>
              <a:buSzPts val="2400"/>
              <a:buNone/>
            </a:pPr>
            <a:endParaRPr sz="2400">
              <a:latin typeface="Times New Roman" panose="02020603050405020304"/>
              <a:ea typeface="Times New Roman" panose="02020603050405020304"/>
              <a:cs typeface="Times New Roman" panose="02020603050405020304"/>
              <a:sym typeface="Times New Roman" panose="02020603050405020304"/>
            </a:endParaRPr>
          </a:p>
        </p:txBody>
      </p:sp>
      <p:pic>
        <p:nvPicPr>
          <p:cNvPr id="189" name="Google Shape;189;p21"/>
          <p:cNvPicPr preferRelativeResize="0"/>
          <p:nvPr/>
        </p:nvPicPr>
        <p:blipFill rotWithShape="1">
          <a:blip r:embed="rId1"/>
          <a:srcRect/>
          <a:stretch>
            <a:fillRect/>
          </a:stretch>
        </p:blipFill>
        <p:spPr>
          <a:xfrm>
            <a:off x="3143240" y="5000636"/>
            <a:ext cx="3396367" cy="928694"/>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6494</Words>
  <Application>WPS Presentation</Application>
  <PresentationFormat/>
  <Paragraphs>168</Paragraphs>
  <Slides>20</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20</vt:i4>
      </vt:variant>
    </vt:vector>
  </HeadingPairs>
  <TitlesOfParts>
    <vt:vector size="31" baseType="lpstr">
      <vt:lpstr>Arial</vt:lpstr>
      <vt:lpstr>SimSun</vt:lpstr>
      <vt:lpstr>Wingdings</vt:lpstr>
      <vt:lpstr>Arial</vt:lpstr>
      <vt:lpstr>Calibri</vt:lpstr>
      <vt:lpstr>Times New Roman</vt:lpstr>
      <vt:lpstr>Noto Sans Symbols</vt:lpstr>
      <vt:lpstr>Segoe Print</vt:lpstr>
      <vt:lpstr>Microsoft YaHei</vt:lpstr>
      <vt:lpstr>Arial Unicode MS</vt:lpstr>
      <vt:lpstr>Office Theme</vt:lpstr>
      <vt:lpstr>Phases of Compilation</vt:lpstr>
      <vt:lpstr>PowerPoint 演示文稿</vt:lpstr>
      <vt:lpstr>Lexical Analysis (scanner)/ linear analysis  The first phase of a compiler</vt:lpstr>
      <vt:lpstr>Example: position =initial  + rate * 60</vt:lpstr>
      <vt:lpstr>Syntax Analysis (parser) / hierarchical analysis The second phase of the compiler</vt:lpstr>
      <vt:lpstr>Syntax Analysis Example</vt:lpstr>
      <vt:lpstr>Semantic Analysis:  Third phase of the compiler  </vt:lpstr>
      <vt:lpstr>Intermediate Code Generation: three-address code Stage 4 </vt:lpstr>
      <vt:lpstr>Code Optimization: to generate better target code Stage 5  </vt:lpstr>
      <vt:lpstr>Code Generation – stage 6</vt:lpstr>
      <vt:lpstr>Target code optimisation</vt:lpstr>
      <vt:lpstr>Symbol-Table Management: </vt:lpstr>
      <vt:lpstr>Error Handling</vt:lpstr>
      <vt:lpstr>PowerPoint 演示文稿</vt:lpstr>
      <vt:lpstr>Example 2</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Phases of Compilation</dc:title>
  <dc:creator/>
  <cp:lastModifiedBy>Dr Sudha Sadasivam G - PSGCT</cp:lastModifiedBy>
  <cp:revision>1</cp:revision>
  <dcterms:created xsi:type="dcterms:W3CDTF">2024-12-03T09:43:05Z</dcterms:created>
  <dcterms:modified xsi:type="dcterms:W3CDTF">2024-12-03T09:43:05Z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81ED0328FED640A89D2211FD3F8DB192_13</vt:lpwstr>
  </property>
  <property fmtid="{D5CDD505-2E9C-101B-9397-08002B2CF9AE}" pid="3" name="KSOProductBuildVer">
    <vt:lpwstr>1033-12.2.0.18911</vt:lpwstr>
  </property>
</Properties>
</file>