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Introduction </a:t>
            </a:r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Class 1</a:t>
            </a:r>
            <a:endParaRPr lang="en-US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G Sudha Sadasivam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57200" y="381000"/>
            <a:ext cx="8229600" cy="57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Need for multiple pass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Forward Reference </a:t>
            </a:r>
            <a:r>
              <a:rPr lang="en-US" sz="2800"/>
              <a:t>: goto 100 🡪 solved when storage allocation in the first pass and generating code in the next pass.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Storage limitation (RAM) </a:t>
            </a:r>
            <a:r>
              <a:rPr lang="en-US" sz="2800"/>
              <a:t>– pass’s output can be stored in a disk and can be read by another pass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Optimisation</a:t>
            </a:r>
            <a:r>
              <a:rPr lang="en-US" sz="2800"/>
              <a:t>: IC generated can be made space and time efficient (irrespective of the PL) using control and data flow graphs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The phases of compilation connected with </a:t>
            </a:r>
            <a:r>
              <a:rPr lang="en-US" sz="2800">
                <a:solidFill>
                  <a:srgbClr val="C00000"/>
                </a:solidFill>
              </a:rPr>
              <a:t>code analysis </a:t>
            </a:r>
            <a:r>
              <a:rPr lang="en-US" sz="2800"/>
              <a:t>form one pass and the remaining portions </a:t>
            </a:r>
            <a:r>
              <a:rPr lang="en-US" sz="2800">
                <a:solidFill>
                  <a:srgbClr val="C00000"/>
                </a:solidFill>
              </a:rPr>
              <a:t>(code generation) </a:t>
            </a:r>
            <a:r>
              <a:rPr lang="en-US" sz="2800"/>
              <a:t>form the next pass of the compiler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</a:pPr>
            <a:r>
              <a:rPr lang="en-US" sz="3200"/>
              <a:t>Analysis – Synthesis Model </a:t>
            </a:r>
            <a:endParaRPr sz="3200"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 b="1">
                <a:solidFill>
                  <a:srgbClr val="C00000"/>
                </a:solidFill>
              </a:rPr>
              <a:t>Analysis / front end :</a:t>
            </a:r>
            <a:endParaRPr lang="en-US" sz="2800" b="1">
              <a:solidFill>
                <a:srgbClr val="C00000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Performs </a:t>
            </a:r>
            <a:r>
              <a:rPr lang="en-US" i="1">
                <a:solidFill>
                  <a:srgbClr val="FF0000"/>
                </a:solidFill>
              </a:rPr>
              <a:t>analysis </a:t>
            </a:r>
            <a:r>
              <a:rPr lang="en-US" i="1"/>
              <a:t>of source program</a:t>
            </a:r>
            <a:r>
              <a:rPr lang="en-US"/>
              <a:t>. Defined by the grammar of the source language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Determines the </a:t>
            </a:r>
            <a:r>
              <a:rPr lang="en-US" i="1">
                <a:solidFill>
                  <a:srgbClr val="FF0000"/>
                </a:solidFill>
              </a:rPr>
              <a:t>meaning </a:t>
            </a:r>
            <a:r>
              <a:rPr lang="en-US"/>
              <a:t>of the source program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Is isolated from back end and generates </a:t>
            </a:r>
            <a:r>
              <a:rPr lang="en-US" i="1">
                <a:solidFill>
                  <a:srgbClr val="FF0000"/>
                </a:solidFill>
              </a:rPr>
              <a:t>intermediate</a:t>
            </a:r>
            <a:r>
              <a:rPr lang="en-US">
                <a:solidFill>
                  <a:srgbClr val="FF0000"/>
                </a:solidFill>
              </a:rPr>
              <a:t> code</a:t>
            </a:r>
            <a:r>
              <a:rPr lang="en-US"/>
              <a:t> for the back end. </a:t>
            </a:r>
            <a:endParaRPr lang="en-US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 b="1">
                <a:solidFill>
                  <a:srgbClr val="C00000"/>
                </a:solidFill>
              </a:rPr>
              <a:t>Synthesis / back end :</a:t>
            </a:r>
            <a:endParaRPr lang="en-US" sz="2800" b="1">
              <a:solidFill>
                <a:srgbClr val="C00000"/>
              </a:solidFill>
            </a:endParaRPr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i="1">
                <a:solidFill>
                  <a:srgbClr val="FF0000"/>
                </a:solidFill>
              </a:rPr>
              <a:t>Synthesizes / generates</a:t>
            </a:r>
            <a:r>
              <a:rPr lang="en-US" i="1"/>
              <a:t> </a:t>
            </a:r>
            <a:r>
              <a:rPr lang="en-US"/>
              <a:t>the target program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Generates </a:t>
            </a:r>
            <a:r>
              <a:rPr lang="en-US" i="1">
                <a:solidFill>
                  <a:srgbClr val="FF0000"/>
                </a:solidFill>
              </a:rPr>
              <a:t>target string </a:t>
            </a: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rom the source string using the semantic actions produced by the front end of the compiler.</a:t>
            </a:r>
            <a:endParaRPr lang="en-US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Depends on </a:t>
            </a:r>
            <a:r>
              <a:rPr lang="en-US" i="1">
                <a:solidFill>
                  <a:srgbClr val="FF0000"/>
                </a:solidFill>
              </a:rPr>
              <a:t>pragmatics </a:t>
            </a:r>
            <a:r>
              <a:rPr lang="en-US"/>
              <a:t>( execution environment ) including target machine / OS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Phases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8534400" cy="544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Each pass is divided into various sub-steps (phases)</a:t>
            </a:r>
            <a:endParaRPr lang="en-US"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phase is a logically cohesive unit that takes as input one representation of the source program and produces as output another representation of the source program. </a:t>
            </a:r>
            <a:endParaRPr sz="26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Phases of Analysis pass: </a:t>
            </a:r>
            <a:endParaRPr lang="en-US" sz="260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/>
              <a:t>lexical analysis phase : </a:t>
            </a:r>
            <a:r>
              <a:rPr lang="en-US" sz="2600"/>
              <a:t>Determination of  lexical constituents in a source string</a:t>
            </a:r>
            <a:endParaRPr lang="en-US" sz="260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/>
              <a:t>Syntax  analysis phase : </a:t>
            </a:r>
            <a:r>
              <a:rPr lang="en-US" sz="2600"/>
              <a:t>Determination of the structure of the source string</a:t>
            </a:r>
            <a:endParaRPr lang="en-US" sz="2600"/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/>
              <a:t>Semantic analysis phase : </a:t>
            </a:r>
            <a:r>
              <a:rPr lang="en-US" sz="2600"/>
              <a:t>Determination of the meaning of the source string</a:t>
            </a:r>
            <a:r>
              <a:rPr lang="en-US" sz="2600" b="1"/>
              <a:t>.</a:t>
            </a:r>
            <a:endParaRPr sz="2600" b="1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Phases of Synthesis pass: </a:t>
            </a:r>
            <a:endParaRPr sz="2600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1</a:t>
            </a:r>
            <a:r>
              <a:rPr lang="en-US" sz="2600" b="1"/>
              <a:t>. Optimisation of code.</a:t>
            </a:r>
            <a:endParaRPr lang="en-US" sz="2600"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/>
              <a:t>2. Allocation of memory.</a:t>
            </a:r>
            <a:endParaRPr lang="en-US" sz="2600"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/>
              <a:t>3. Generation of code.</a:t>
            </a:r>
            <a:endParaRPr sz="26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Analysis Tools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458200" cy="551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1. </a:t>
            </a:r>
            <a:r>
              <a:rPr lang="en-US" sz="2600" b="1"/>
              <a:t>Structure editors: </a:t>
            </a:r>
            <a:r>
              <a:rPr lang="en-US" sz="2600"/>
              <a:t>analyzes the program text and represents it as an hierarchical structure. It also checks for keywords and parenthesis matching.</a:t>
            </a:r>
            <a:endParaRPr lang="en-US" sz="2600"/>
          </a:p>
          <a:p>
            <a:pPr marL="342900" lvl="0" indent="-3429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2. </a:t>
            </a:r>
            <a:r>
              <a:rPr lang="en-US" sz="2600" b="1"/>
              <a:t>Pretty printers: </a:t>
            </a:r>
            <a:r>
              <a:rPr lang="en-US" sz="2600"/>
              <a:t>realigns</a:t>
            </a:r>
            <a:r>
              <a:rPr lang="en-US" sz="2600" b="1"/>
              <a:t> </a:t>
            </a:r>
            <a:r>
              <a:rPr lang="en-US" sz="2600"/>
              <a:t>the structure of the program, changes its font and prints it with indentations.</a:t>
            </a:r>
            <a:endParaRPr lang="en-US" sz="2600"/>
          </a:p>
          <a:p>
            <a:pPr marL="342900" lvl="0" indent="-3429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3. </a:t>
            </a:r>
            <a:r>
              <a:rPr lang="en-US" sz="2600" b="1"/>
              <a:t>Static Checker: </a:t>
            </a:r>
            <a:r>
              <a:rPr lang="en-US" sz="2600"/>
              <a:t>discovers</a:t>
            </a:r>
            <a:r>
              <a:rPr lang="en-US" sz="2600" b="1"/>
              <a:t> </a:t>
            </a:r>
            <a:r>
              <a:rPr lang="en-US" sz="2600"/>
              <a:t>potential bugs in prg.  For example, it can identify dead portions of a code.</a:t>
            </a:r>
            <a:endParaRPr lang="en-US" sz="2600"/>
          </a:p>
          <a:p>
            <a:pPr marL="342900" lvl="0" indent="-3429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4. </a:t>
            </a:r>
            <a:r>
              <a:rPr lang="en-US" sz="2600" b="1"/>
              <a:t>Interpreter:  </a:t>
            </a:r>
            <a:r>
              <a:rPr lang="en-US" sz="2600"/>
              <a:t>During synthesis phase, it  traverses the tree and executes the operation at each node (rather than generating a code for it). </a:t>
            </a:r>
            <a:endParaRPr sz="2600"/>
          </a:p>
          <a:p>
            <a:pPr marL="342900" lvl="0" indent="-34290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1"/>
          <a:srcRect r="6351"/>
          <a:stretch>
            <a:fillRect/>
          </a:stretch>
        </p:blipFill>
        <p:spPr>
          <a:xfrm>
            <a:off x="-141710" y="1219200"/>
            <a:ext cx="9742004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/>
              <a:t>5. Text formatters:  </a:t>
            </a:r>
            <a:r>
              <a:rPr lang="en-US" sz="2600"/>
              <a:t>takes as input a stream of characters, which have to be type set along with the commands to indicate the paragraphs, figures and mathematical structures.</a:t>
            </a:r>
            <a:endParaRPr lang="en-US" sz="260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6. </a:t>
            </a:r>
            <a:r>
              <a:rPr lang="en-US" sz="2600" b="1"/>
              <a:t>Silicon Compiler: </a:t>
            </a:r>
            <a:r>
              <a:rPr lang="en-US" sz="2600"/>
              <a:t>has the source language similar to the conventional programming language. Here the variables represent the logical signals (0 or 1) in a switching circuit.</a:t>
            </a:r>
            <a:endParaRPr lang="en-US" sz="260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7. </a:t>
            </a:r>
            <a:r>
              <a:rPr lang="en-US" sz="2600" b="1"/>
              <a:t>Query Interpreter: </a:t>
            </a:r>
            <a:r>
              <a:rPr lang="en-US" sz="2600"/>
              <a:t>translates a predicate language having relational and boolean operations into commands to search the database for records satisfying thepredicate</a:t>
            </a:r>
            <a:endParaRPr sz="2600"/>
          </a:p>
          <a:p>
            <a:pPr marL="342900" lvl="0" indent="-342900" algn="l" rtl="0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About the course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Translation process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Need to study compiler design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Analysis synthesis model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Analysis phase tools</a:t>
            </a:r>
            <a:endParaRPr lang="en-US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Compiler vs interpreter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About</a:t>
            </a:r>
            <a:endParaRPr lang="en-US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6 units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Introduction – related compiler tools, phases, grouping, errors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Lexical analysis- role, RE, NFA, DFA, conversion, minimisation, LEX</a:t>
            </a:r>
            <a:endParaRPr lang="en-US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Syntax analysis – CFG, </a:t>
            </a:r>
            <a:r>
              <a:rPr lang="en-US" b="1">
                <a:solidFill>
                  <a:srgbClr val="FF0000"/>
                </a:solidFill>
              </a:rPr>
              <a:t>Top Down Parsing</a:t>
            </a:r>
            <a:r>
              <a:rPr lang="en-US">
                <a:solidFill>
                  <a:srgbClr val="FF0000"/>
                </a:solidFill>
              </a:rPr>
              <a:t>: Recursive  &amp; Rec Descent, Predictive parsing LL(1) parser</a:t>
            </a:r>
            <a:r>
              <a:rPr lang="en-US">
                <a:solidFill>
                  <a:srgbClr val="002060"/>
                </a:solidFill>
              </a:rPr>
              <a:t>.  </a:t>
            </a:r>
            <a:r>
              <a:rPr lang="en-US" b="1">
                <a:solidFill>
                  <a:srgbClr val="002060"/>
                </a:solidFill>
              </a:rPr>
              <a:t>Bottom Up Parsers</a:t>
            </a:r>
            <a:r>
              <a:rPr lang="en-US">
                <a:solidFill>
                  <a:srgbClr val="002060"/>
                </a:solidFill>
              </a:rPr>
              <a:t>: Shift Reduce , Operator Precedence LR-SLR, CLR and LALR , error, YACC </a:t>
            </a:r>
            <a:endParaRPr lang="en-US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>
                <a:solidFill>
                  <a:srgbClr val="002060"/>
                </a:solidFill>
              </a:rPr>
              <a:t>ICG- TAC – statements case, declaration, arrays, bool expr, backpatching, case, procedure calls</a:t>
            </a:r>
            <a:endParaRPr lang="en-US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Runtime – storage organisation,  paramter passing, symbol table, </a:t>
            </a:r>
            <a:endParaRPr lang="en-US"/>
          </a:p>
          <a:p>
            <a:pPr marL="342900" lvl="0" indent="-34290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Code opt &amp; generation: local &amp; Global Optimization Data Flow analysis, Issues in Design of A Code Generator - A Simple Code Generator Algorithm. </a:t>
            </a:r>
            <a:endParaRPr lang="en-US"/>
          </a:p>
          <a:p>
            <a:pPr marL="342900" lvl="0" indent="-170180" algn="l" rtl="0"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Alfred V Aho, Monica Lam, Ravi Sethi and Jeffrey D Ullman, “Compilers - Principles, Techniques and Tools”, Essex Pearson, Harlow, 2014. 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 test marks – </a:t>
            </a:r>
            <a:r>
              <a:rPr lang="en-GB" altLang="en-US" sz="2800"/>
              <a:t> open book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Tutorials  - </a:t>
            </a:r>
            <a:r>
              <a:rPr lang="en-GB" altLang="en-US" sz="2800"/>
              <a:t>open book 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Class Tutorials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/>
              <a:t>INTRODUCTION TO COMPILERS</a:t>
            </a:r>
            <a:endParaRPr lang="en-US" b="1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Translators - Compilation and Interpretation - The Phases of Compiler - Errors Encountered in Different Phases - The Grouping of Phases - Compiler Construction Tools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81000" y="0"/>
            <a:ext cx="8458200" cy="6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C00000"/>
                </a:solidFill>
              </a:rPr>
              <a:t>translator</a:t>
            </a:r>
            <a:r>
              <a:rPr lang="en-US"/>
              <a:t> is a software that converts a source text from one language to another language. 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language in which the translator is written is called the </a:t>
            </a:r>
            <a:r>
              <a:rPr lang="en-US">
                <a:solidFill>
                  <a:srgbClr val="C00000"/>
                </a:solidFill>
              </a:rPr>
              <a:t>implementation language.</a:t>
            </a:r>
            <a:endParaRPr lang="en-US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input text is called the </a:t>
            </a:r>
            <a:r>
              <a:rPr lang="en-US">
                <a:solidFill>
                  <a:srgbClr val="C00000"/>
                </a:solidFill>
              </a:rPr>
              <a:t>source program </a:t>
            </a:r>
            <a:endParaRPr lang="en-US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output text is called the </a:t>
            </a:r>
            <a:r>
              <a:rPr lang="en-US">
                <a:solidFill>
                  <a:srgbClr val="C00000"/>
                </a:solidFill>
              </a:rPr>
              <a:t>target program</a:t>
            </a:r>
            <a:r>
              <a:rPr lang="en-US"/>
              <a:t>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target language in the translator is a low level language, the translator is called as the </a:t>
            </a:r>
            <a:r>
              <a:rPr lang="en-US">
                <a:solidFill>
                  <a:srgbClr val="C00000"/>
                </a:solidFill>
              </a:rPr>
              <a:t>compiler</a:t>
            </a:r>
            <a:r>
              <a:rPr lang="en-US"/>
              <a:t>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source language is also the implementation language and the source text to be compiled is actually a new version of the compiler itself, the process is called </a:t>
            </a:r>
            <a:r>
              <a:rPr lang="en-US">
                <a:solidFill>
                  <a:srgbClr val="C00000"/>
                </a:solidFill>
              </a:rPr>
              <a:t>bootstrapping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14400" y="990600"/>
            <a:ext cx="7359268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Why study compiler design?</a:t>
            </a:r>
            <a:endParaRPr lang="en-US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good Pilot / driver needs knowledge on plane/car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Provides the </a:t>
            </a:r>
            <a:r>
              <a:rPr lang="en-US" sz="2800">
                <a:solidFill>
                  <a:srgbClr val="FF0000"/>
                </a:solidFill>
              </a:rPr>
              <a:t>theoretical and practical knowledge </a:t>
            </a:r>
            <a:r>
              <a:rPr lang="en-US" sz="2800"/>
              <a:t>that is needed to implement a programming language.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sophisticated </a:t>
            </a:r>
            <a:r>
              <a:rPr lang="en-US" sz="2800">
                <a:solidFill>
                  <a:srgbClr val="FF0000"/>
                </a:solidFill>
              </a:rPr>
              <a:t>algorithms and data-structures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Study &amp; implement, </a:t>
            </a:r>
            <a:r>
              <a:rPr lang="en-US" sz="2800">
                <a:solidFill>
                  <a:srgbClr val="FF0000"/>
                </a:solidFill>
              </a:rPr>
              <a:t>re-engineer complex software</a:t>
            </a:r>
            <a:r>
              <a:rPr lang="en-US" sz="2800"/>
              <a:t> systems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Automated tools for migrating tools from one platform to another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Design and implementation of efficient</a:t>
            </a:r>
            <a:r>
              <a:rPr lang="en-US" sz="2800">
                <a:solidFill>
                  <a:srgbClr val="FF0000"/>
                </a:solidFill>
              </a:rPr>
              <a:t> opt techniques</a:t>
            </a:r>
            <a:endParaRPr lang="en-US" sz="2800"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XML parser, NLP --- based on the theory of compilers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/>
              <a:t>Analysis Synthesis Model</a:t>
            </a:r>
            <a:endParaRPr lang="en-US"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>
                <a:solidFill>
                  <a:srgbClr val="C00000"/>
                </a:solidFill>
              </a:rPr>
              <a:t>Unit</a:t>
            </a:r>
            <a:r>
              <a:rPr lang="en-US" sz="2800"/>
              <a:t> – part of the source prgm like expression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>
                <a:solidFill>
                  <a:srgbClr val="C00000"/>
                </a:solidFill>
              </a:rPr>
              <a:t>Pass</a:t>
            </a:r>
            <a:r>
              <a:rPr lang="en-US" sz="2800"/>
              <a:t> - A compiler pass is one complete scan of the source program or its equivalent representation</a:t>
            </a:r>
            <a:endParaRPr lang="en-US"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Multiple passes</a:t>
            </a:r>
            <a:endParaRPr lang="en-US" sz="2800"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95400" y="3505200"/>
            <a:ext cx="6631126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5026</Words>
  <Application>WPS Presentation</Application>
  <PresentationFormat>On-screen Show (4:3)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Introduction </vt:lpstr>
      <vt:lpstr>Agenda</vt:lpstr>
      <vt:lpstr>About</vt:lpstr>
      <vt:lpstr>PowerPoint 演示文稿</vt:lpstr>
      <vt:lpstr>INTRODUCTION TO COMPILERS</vt:lpstr>
      <vt:lpstr>PowerPoint 演示文稿</vt:lpstr>
      <vt:lpstr>PowerPoint 演示文稿</vt:lpstr>
      <vt:lpstr>Why study compiler design?</vt:lpstr>
      <vt:lpstr>Analysis Synthesis Model</vt:lpstr>
      <vt:lpstr>PowerPoint 演示文稿</vt:lpstr>
      <vt:lpstr>Analysis – Synthesis Model </vt:lpstr>
      <vt:lpstr>Phases</vt:lpstr>
      <vt:lpstr>Analysis Tools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HOD</dc:creator>
  <cp:lastModifiedBy>Dr Sudha Sadasivam G - PSGCT</cp:lastModifiedBy>
  <cp:revision>2</cp:revision>
  <dcterms:created xsi:type="dcterms:W3CDTF">2024-12-02T04:08:55Z</dcterms:created>
  <dcterms:modified xsi:type="dcterms:W3CDTF">2024-12-02T04:29:35Z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94807B0B057644F992C5486315BEC0D5_12</vt:lpwstr>
  </property>
  <property fmtid="{D5CDD505-2E9C-101B-9397-08002B2CF9AE}" pid="3" name="KSOProductBuildVer">
    <vt:lpwstr>1033-12.2.0.18911</vt:lpwstr>
  </property>
</Properties>
</file>