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86" name="Google Shape;86;p1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7" name="Google Shape;87;p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9" name="Google Shape;159;p10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94" name="Google Shape;94;p2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5" name="Google Shape;95;p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4" name="Google Shape;114;p3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0" name="Google Shape;120;p4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26" name="Google Shape;126;p5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fld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4" name="Google Shape;134;p6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" name="Google Shape;135;p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" name="Google Shape;143;p7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8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" name="Google Shape;153;p9:notes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 panose="020F0502020204030204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3" name="Google Shape;43;p6"/>
          <p:cNvSpPr txBox="1"/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45" name="Google Shape;45;p6"/>
          <p:cNvSpPr txBox="1"/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 panose="020F0502020204030204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90" name="Google Shape;90;p13"/>
          <p:cNvSpPr txBox="1"/>
          <p:nvPr>
            <p:ph type="title"/>
          </p:nvPr>
        </p:nvSpPr>
        <p:spPr>
          <a:xfrm>
            <a:off x="195263" y="390525"/>
            <a:ext cx="8015287" cy="752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 panose="020F0502020204030204"/>
              <a:buNone/>
            </a:pPr>
            <a:r>
              <a:rPr lang="en-US" sz="3200" b="1" u="sng">
                <a:solidFill>
                  <a:srgbClr val="C00000"/>
                </a:solidFill>
              </a:rPr>
              <a:t>Grouping of Compiler Phases</a:t>
            </a:r>
            <a:endParaRPr lang="en-US" sz="3200" b="1" u="sng">
              <a:solidFill>
                <a:srgbClr val="C00000"/>
              </a:solidFill>
            </a:endParaRPr>
          </a:p>
        </p:txBody>
      </p:sp>
      <p:sp>
        <p:nvSpPr>
          <p:cNvPr id="91" name="Google Shape;91;p13"/>
          <p:cNvSpPr txBox="1"/>
          <p:nvPr>
            <p:ph type="body" idx="1"/>
          </p:nvPr>
        </p:nvSpPr>
        <p:spPr>
          <a:xfrm>
            <a:off x="609600" y="1371600"/>
            <a:ext cx="80010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600"/>
              <a:buChar char="•"/>
            </a:pPr>
            <a:r>
              <a:rPr lang="en-US" sz="2600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Front end</a:t>
            </a:r>
            <a:endParaRPr lang="en-US" sz="2600">
              <a:solidFill>
                <a:srgbClr val="C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❖"/>
            </a:pPr>
            <a:r>
              <a:rPr lang="en-US" sz="2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Consist of those phases that depend on the source language but largely independent of the target machine.</a:t>
            </a:r>
            <a:endParaRPr lang="en-US" sz="26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lvl="1" indent="-2857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n-US"/>
              <a:t>The syntax analyzer calls the scanner to get the tokens as and when needed to fix up the syntactic structure of the language.</a:t>
            </a:r>
            <a:endParaRPr sz="66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rgbClr val="C00000"/>
              </a:buClr>
              <a:buSzPts val="2600"/>
              <a:buChar char="•"/>
            </a:pPr>
            <a:r>
              <a:rPr lang="en-US" sz="2600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Back end</a:t>
            </a:r>
            <a:endParaRPr lang="en-US" sz="2600">
              <a:solidFill>
                <a:srgbClr val="C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Noto Sans Symbols"/>
              <a:buChar char="❖"/>
            </a:pPr>
            <a:r>
              <a:rPr lang="en-US" sz="2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Consist of those phases that are usually target machine dependent such as optimization and code generation.  </a:t>
            </a:r>
            <a:endParaRPr lang="en-US" sz="26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1778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</a:p>
          <a:p>
            <a:pPr marL="342900" lvl="0" indent="-342900" algn="l" rtl="0"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4. </a:t>
            </a:r>
            <a:r>
              <a:rPr lang="en-US">
                <a:solidFill>
                  <a:srgbClr val="C00000"/>
                </a:solidFill>
              </a:rPr>
              <a:t>Automatic Code Generators</a:t>
            </a:r>
            <a:r>
              <a:rPr lang="en-US"/>
              <a:t>: These tools convert the intermediate language into machine language for the target machine using a collection of rules. Template matching process is used. </a:t>
            </a:r>
            <a:endParaRPr lang="en-US"/>
          </a:p>
          <a:p>
            <a:pPr marL="342900" lvl="0" indent="-342900" algn="l" rtl="0"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5. </a:t>
            </a:r>
            <a:r>
              <a:rPr lang="en-US">
                <a:solidFill>
                  <a:srgbClr val="C00000"/>
                </a:solidFill>
              </a:rPr>
              <a:t>Data Flow Engines</a:t>
            </a:r>
            <a:r>
              <a:rPr lang="en-US"/>
              <a:t>: It is used in code optimization. These tools perform good code optimization using "data-flow analysis" which gathers information that flows from one part of the program to 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98" name="Google Shape;98;p14"/>
          <p:cNvSpPr txBox="1"/>
          <p:nvPr>
            <p:ph type="title"/>
          </p:nvPr>
        </p:nvSpPr>
        <p:spPr>
          <a:xfrm>
            <a:off x="381000" y="381000"/>
            <a:ext cx="8015287" cy="709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 panose="020F0502020204030204"/>
              <a:buNone/>
            </a:pPr>
            <a:r>
              <a:rPr lang="en-US" sz="3200" b="1" u="sng">
                <a:solidFill>
                  <a:srgbClr val="C00000"/>
                </a:solidFill>
              </a:rPr>
              <a:t>Common Back-end Compiling System</a:t>
            </a:r>
            <a:endParaRPr lang="en-US" sz="3200" b="1" u="sng">
              <a:solidFill>
                <a:srgbClr val="C00000"/>
              </a:solidFill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609600" y="1676400"/>
            <a:ext cx="1676400" cy="9144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Fortran</a:t>
            </a:r>
            <a:endParaRPr lang="en-US"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0" name="Google Shape;100;p14"/>
          <p:cNvSpPr/>
          <p:nvPr/>
        </p:nvSpPr>
        <p:spPr>
          <a:xfrm>
            <a:off x="2819400" y="1676400"/>
            <a:ext cx="1676400" cy="9144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C/C++</a:t>
            </a:r>
            <a:endParaRPr lang="en-US"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1" name="Google Shape;101;p14"/>
          <p:cNvSpPr/>
          <p:nvPr/>
        </p:nvSpPr>
        <p:spPr>
          <a:xfrm>
            <a:off x="4953000" y="1676400"/>
            <a:ext cx="1676400" cy="9144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Pascal</a:t>
            </a:r>
            <a:endParaRPr lang="en-US"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2" name="Google Shape;102;p14"/>
          <p:cNvSpPr/>
          <p:nvPr/>
        </p:nvSpPr>
        <p:spPr>
          <a:xfrm>
            <a:off x="7010400" y="1676400"/>
            <a:ext cx="1676400" cy="9144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Cobol</a:t>
            </a:r>
            <a:endParaRPr lang="en-US"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3" name="Google Shape;103;p14"/>
          <p:cNvSpPr/>
          <p:nvPr/>
        </p:nvSpPr>
        <p:spPr>
          <a:xfrm>
            <a:off x="2514600" y="3048000"/>
            <a:ext cx="4495800" cy="9144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Common IR (e.g. Ucode)</a:t>
            </a:r>
            <a:endParaRPr lang="en-US"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2514600" y="4191000"/>
            <a:ext cx="4495800" cy="9144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Optimizer</a:t>
            </a:r>
            <a:endParaRPr lang="en-US"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05" name="Google Shape;105;p14"/>
          <p:cNvSpPr/>
          <p:nvPr/>
        </p:nvSpPr>
        <p:spPr>
          <a:xfrm>
            <a:off x="2514600" y="5257800"/>
            <a:ext cx="4495800" cy="914400"/>
          </a:xfrm>
          <a:prstGeom prst="rect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Target Machine Code Gen</a:t>
            </a:r>
            <a:endParaRPr lang="en-US" sz="2400" b="0" i="0" u="none" strike="noStrike" cap="none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cxnSp>
        <p:nvCxnSpPr>
          <p:cNvPr id="106" name="Google Shape;106;p14"/>
          <p:cNvCxnSpPr/>
          <p:nvPr/>
        </p:nvCxnSpPr>
        <p:spPr>
          <a:xfrm>
            <a:off x="1447800" y="2590800"/>
            <a:ext cx="3048000" cy="381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07" name="Google Shape;107;p14"/>
          <p:cNvCxnSpPr/>
          <p:nvPr/>
        </p:nvCxnSpPr>
        <p:spPr>
          <a:xfrm>
            <a:off x="3657600" y="2590800"/>
            <a:ext cx="838200" cy="381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08" name="Google Shape;108;p14"/>
          <p:cNvCxnSpPr/>
          <p:nvPr/>
        </p:nvCxnSpPr>
        <p:spPr>
          <a:xfrm flipH="1">
            <a:off x="4572000" y="2590800"/>
            <a:ext cx="1219200" cy="381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09" name="Google Shape;109;p14"/>
          <p:cNvCxnSpPr/>
          <p:nvPr/>
        </p:nvCxnSpPr>
        <p:spPr>
          <a:xfrm flipH="1">
            <a:off x="4724400" y="2590800"/>
            <a:ext cx="3124200" cy="381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triangle" w="sm" len="sm"/>
          </a:ln>
        </p:spPr>
      </p:cxnSp>
      <p:cxnSp>
        <p:nvCxnSpPr>
          <p:cNvPr id="110" name="Google Shape;110;p14"/>
          <p:cNvCxnSpPr/>
          <p:nvPr/>
        </p:nvCxnSpPr>
        <p:spPr>
          <a:xfrm>
            <a:off x="4800600" y="5029200"/>
            <a:ext cx="0" cy="2286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11" name="Google Shape;111;p14"/>
          <p:cNvCxnSpPr/>
          <p:nvPr/>
        </p:nvCxnSpPr>
        <p:spPr>
          <a:xfrm>
            <a:off x="4800600" y="3962400"/>
            <a:ext cx="0" cy="304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 panose="020F0502020204030204"/>
              <a:buNone/>
            </a:pPr>
            <a:r>
              <a:rPr lang="en-US" sz="3200" b="1">
                <a:solidFill>
                  <a:srgbClr val="C00000"/>
                </a:solidFill>
              </a:rPr>
              <a:t>Effect of Reducing Number of passes</a:t>
            </a:r>
            <a:endParaRPr lang="en-US" sz="3200" b="1">
              <a:solidFill>
                <a:srgbClr val="C00000"/>
              </a:solidFill>
            </a:endParaRPr>
          </a:p>
        </p:txBody>
      </p:sp>
      <p:sp>
        <p:nvSpPr>
          <p:cNvPr id="117" name="Google Shape;117;p15"/>
          <p:cNvSpPr txBox="1"/>
          <p:nvPr>
            <p:ph type="body" idx="1"/>
          </p:nvPr>
        </p:nvSpPr>
        <p:spPr>
          <a:xfrm>
            <a:off x="457200" y="838200"/>
            <a:ext cx="8229600" cy="528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/>
              <a:t>1. When the number of passes is reduced, the </a:t>
            </a:r>
            <a:r>
              <a:rPr lang="en-US" sz="2600">
                <a:solidFill>
                  <a:srgbClr val="C00000"/>
                </a:solidFill>
              </a:rPr>
              <a:t>time</a:t>
            </a:r>
            <a:r>
              <a:rPr lang="en-US" sz="2600"/>
              <a:t> taken to read and write intermediate files to or from the disk can be reduced.</a:t>
            </a:r>
            <a:endParaRPr lang="en-US" sz="2600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/>
              <a:t>2. On reducing the number of passes, the entire information of the pass has to be stored in the temporary memory. This increases the </a:t>
            </a:r>
            <a:r>
              <a:rPr lang="en-US" sz="2600">
                <a:solidFill>
                  <a:srgbClr val="C00000"/>
                </a:solidFill>
              </a:rPr>
              <a:t>memory space </a:t>
            </a:r>
            <a:r>
              <a:rPr lang="en-US" sz="2600"/>
              <a:t>needed to store the information.</a:t>
            </a:r>
            <a:endParaRPr lang="en-US" sz="2600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/>
              <a:t>3. When phases have more </a:t>
            </a:r>
            <a:r>
              <a:rPr lang="en-US" sz="2600">
                <a:solidFill>
                  <a:srgbClr val="C00000"/>
                </a:solidFill>
              </a:rPr>
              <a:t>coupling</a:t>
            </a:r>
            <a:r>
              <a:rPr lang="en-US" sz="2600"/>
              <a:t> among them, it is advantageous to group them together.</a:t>
            </a:r>
            <a:endParaRPr lang="en-US" sz="2600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US" sz="2600"/>
              <a:t> For example, lexical analysis and syntax analysis phases are grouped together as the lexical analyzer can fetch the token as and when requested by the syntax analyzer.</a:t>
            </a:r>
            <a:endParaRPr lang="en-US" sz="2600"/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endParaRPr sz="2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</a:pPr>
          </a:p>
        </p:txBody>
      </p:sp>
      <p:sp>
        <p:nvSpPr>
          <p:cNvPr id="123" name="Google Shape;123;p16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4) Related phases should only be grouped together:</a:t>
            </a:r>
            <a:endParaRPr lang="en-US"/>
          </a:p>
          <a:p>
            <a:pPr marL="514350" lvl="0" indent="-514350" algn="l" rtl="0">
              <a:spcBef>
                <a:spcPts val="590"/>
              </a:spcBef>
              <a:spcAft>
                <a:spcPts val="0"/>
              </a:spcAft>
              <a:buClr>
                <a:srgbClr val="C00000"/>
              </a:buClr>
              <a:buSzPct val="100000"/>
              <a:buAutoNum type="alphaLcParenR"/>
            </a:pPr>
            <a:r>
              <a:rPr lang="en-US">
                <a:solidFill>
                  <a:srgbClr val="C00000"/>
                </a:solidFill>
              </a:rPr>
              <a:t>Code generation </a:t>
            </a:r>
            <a:r>
              <a:rPr lang="en-US"/>
              <a:t>cannot be performed until an intermediate representation is available for the source code. So it cannot be grouped with the syntax analysis phase.</a:t>
            </a:r>
            <a:endParaRPr lang="en-US"/>
          </a:p>
          <a:p>
            <a:pPr marL="342900" lvl="0" indent="-342900" algn="l" rtl="0"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b)   Intermediate and target code generation can be merged into a single pass by using the technique of </a:t>
            </a:r>
            <a:r>
              <a:rPr lang="en-US">
                <a:solidFill>
                  <a:srgbClr val="C00000"/>
                </a:solidFill>
              </a:rPr>
              <a:t>backpatching</a:t>
            </a:r>
            <a:r>
              <a:rPr lang="en-US"/>
              <a:t>. Here the address of the branch instructions can be left blank and can be filled in when the information (instruction) is available</a:t>
            </a:r>
            <a:endParaRPr lang="en-US"/>
          </a:p>
          <a:p>
            <a:pPr marL="342900" lvl="0" indent="-342900" algn="l" rtl="0"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</a:p>
          <a:p>
            <a:pPr marL="342900" lvl="0" indent="-154940" algn="l" rtl="0">
              <a:spcBef>
                <a:spcPts val="59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30" name="Google Shape;130;p17"/>
          <p:cNvSpPr txBox="1"/>
          <p:nvPr>
            <p:ph type="title"/>
          </p:nvPr>
        </p:nvSpPr>
        <p:spPr>
          <a:xfrm>
            <a:off x="195263" y="228600"/>
            <a:ext cx="8015287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 panose="020F0502020204030204"/>
              <a:buNone/>
            </a:pPr>
            <a:r>
              <a:rPr lang="en-US" sz="3200" b="1" u="sng">
                <a:solidFill>
                  <a:srgbClr val="C00000"/>
                </a:solidFill>
              </a:rPr>
              <a:t>Compiling Passes</a:t>
            </a:r>
            <a:endParaRPr lang="en-US" sz="3200" b="1" u="sng">
              <a:solidFill>
                <a:srgbClr val="C00000"/>
              </a:solidFill>
            </a:endParaRPr>
          </a:p>
        </p:txBody>
      </p:sp>
      <p:sp>
        <p:nvSpPr>
          <p:cNvPr id="131" name="Google Shape;131;p17"/>
          <p:cNvSpPr txBox="1"/>
          <p:nvPr>
            <p:ph type="body" idx="1"/>
          </p:nvPr>
        </p:nvSpPr>
        <p:spPr>
          <a:xfrm>
            <a:off x="685800" y="1295400"/>
            <a:ext cx="77724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Several phases can be implemented as a single pass consist of reading an input file and writing an output file. </a:t>
            </a:r>
            <a:endParaRPr lang="en-US" sz="26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typical </a:t>
            </a:r>
            <a:r>
              <a:rPr lang="en-US" sz="2600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multi-pass </a:t>
            </a:r>
            <a:r>
              <a:rPr lang="en-US" sz="2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compiler looks like:</a:t>
            </a:r>
            <a:endParaRPr lang="en-US" sz="26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</a:pPr>
            <a:r>
              <a:rPr lang="en-US" sz="2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First pass: preprocessing, macro expansion</a:t>
            </a:r>
            <a:endParaRPr lang="en-US" sz="26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</a:pPr>
            <a:r>
              <a:rPr lang="en-US" sz="2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Second pass: syntax-directed translation, IR code generation</a:t>
            </a:r>
            <a:endParaRPr lang="en-US" sz="26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</a:pPr>
            <a:r>
              <a:rPr lang="en-US" sz="2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Third pass: optimization</a:t>
            </a:r>
            <a:endParaRPr lang="en-US" sz="26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lvl="1" indent="-28575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–"/>
            </a:pPr>
            <a:r>
              <a:rPr lang="en-US" sz="2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Last pass: target machine code generation</a:t>
            </a:r>
            <a:endParaRPr lang="en-US" sz="26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"/>
          <p:cNvSpPr txBox="1"/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38" name="Google Shape;138;p18"/>
          <p:cNvSpPr txBox="1"/>
          <p:nvPr>
            <p:ph type="title"/>
          </p:nvPr>
        </p:nvSpPr>
        <p:spPr>
          <a:xfrm>
            <a:off x="195263" y="228600"/>
            <a:ext cx="8015287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 panose="020F0502020204030204"/>
              <a:buNone/>
            </a:pPr>
            <a:r>
              <a:rPr lang="en-US" sz="3200" b="1" u="sng">
                <a:solidFill>
                  <a:srgbClr val="C00000"/>
                </a:solidFill>
              </a:rPr>
              <a:t>Cousins of Compilers</a:t>
            </a:r>
            <a:endParaRPr lang="en-US" sz="3200" b="1" u="sng">
              <a:solidFill>
                <a:srgbClr val="C00000"/>
              </a:solidFill>
            </a:endParaRPr>
          </a:p>
        </p:txBody>
      </p:sp>
      <p:sp>
        <p:nvSpPr>
          <p:cNvPr id="139" name="Google Shape;139;p18"/>
          <p:cNvSpPr txBox="1"/>
          <p:nvPr>
            <p:ph type="body" idx="1"/>
          </p:nvPr>
        </p:nvSpPr>
        <p:spPr>
          <a:xfrm>
            <a:off x="304800" y="1676400"/>
            <a:ext cx="8458200" cy="487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 sz="2400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Preprocessors</a:t>
            </a:r>
            <a:endParaRPr lang="en-US" sz="2400">
              <a:solidFill>
                <a:srgbClr val="C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Augment source language with macros, inclusions, rational preprocessors, language extensions</a:t>
            </a:r>
            <a:endParaRPr lang="en-US" sz="2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 sz="2400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Assemblers</a:t>
            </a:r>
            <a:endParaRPr lang="en-US" sz="2400">
              <a:solidFill>
                <a:srgbClr val="C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Compiler may produce assembly code (Pnemonics) instead of generating relocatable machine code directly. Assembler converts to m/c language</a:t>
            </a:r>
            <a:endParaRPr lang="en-US" sz="2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400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Linkers</a:t>
            </a:r>
            <a:endParaRPr lang="en-US" sz="2400">
              <a:solidFill>
                <a:srgbClr val="C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Linkers or linkage editors combine the output of the assembler (object code) for several different compilations</a:t>
            </a:r>
            <a:endParaRPr lang="en-US" sz="2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Linker handles relocation and resolves symbol references. </a:t>
            </a:r>
            <a:endParaRPr lang="en-US" sz="2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40" name="Google Shape;140;p1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914400"/>
            <a:ext cx="9144000" cy="5983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9"/>
          <p:cNvSpPr txBox="1"/>
          <p:nvPr>
            <p:ph type="body" idx="1"/>
          </p:nvPr>
        </p:nvSpPr>
        <p:spPr>
          <a:xfrm>
            <a:off x="457200" y="304800"/>
            <a:ext cx="8229600" cy="5821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1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Arial" panose="020B0604020202020204"/>
              <a:buChar char="•"/>
            </a:pPr>
            <a:r>
              <a:rPr lang="en-US" sz="2400" b="1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Loader</a:t>
            </a:r>
            <a:r>
              <a:rPr lang="en-US"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</a:t>
            </a:r>
            <a:endParaRPr lang="en-US" sz="2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lvl="2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Loader copies code and data into memory, allocates storage, setting protection bits, mapping virtual addresses, .. Etc</a:t>
            </a:r>
            <a:endParaRPr lang="en-US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 Loader loads the resulting "executable file" from linker into central memory.</a:t>
            </a:r>
            <a:endParaRPr lang="en-US" sz="2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It takes a relocatable code, alters the relocatable addresses and places the altered instructions and data in memory at proper locations</a:t>
            </a:r>
            <a:endParaRPr lang="en-US" sz="2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 sz="2400" b="1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Debugger</a:t>
            </a:r>
            <a:r>
              <a:rPr lang="en-US"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</a:t>
            </a:r>
            <a:r>
              <a:rPr lang="en-US"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US"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is a program that is used to determine execution errors in a compiled program.</a:t>
            </a:r>
            <a:endParaRPr lang="en-US" sz="2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It can also halt an execution at prespecified locations called breakpoints</a:t>
            </a:r>
            <a:endParaRPr lang="en-US" sz="2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body" idx="1"/>
          </p:nvPr>
        </p:nvSpPr>
        <p:spPr>
          <a:xfrm>
            <a:off x="457200" y="381000"/>
            <a:ext cx="8229600" cy="574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 sz="2400" b="1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Profiler</a:t>
            </a:r>
            <a:r>
              <a:rPr lang="en-US"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</a:t>
            </a:r>
            <a:endParaRPr lang="en-US" sz="2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is a program that collects statistics on the behavior of the object program during execution.</a:t>
            </a:r>
            <a:endParaRPr lang="en-US" sz="2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helps to improve the efficiency of the object code generated.</a:t>
            </a:r>
            <a:endParaRPr lang="en-US" sz="2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rgbClr val="C00000"/>
              </a:buClr>
              <a:buSzPts val="2400"/>
              <a:buChar char="•"/>
            </a:pPr>
            <a:r>
              <a:rPr lang="en-US" sz="2400" b="1">
                <a:solidFill>
                  <a:srgbClr val="C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Project Managers</a:t>
            </a:r>
            <a:r>
              <a:rPr lang="en-US" sz="2400" b="1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 </a:t>
            </a:r>
            <a:endParaRPr lang="en-US" sz="2400" b="1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are used to coordinate and merge the source code produced by different members of the team</a:t>
            </a:r>
            <a:endParaRPr lang="en-US" sz="2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742950" lvl="1" indent="-28575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US" sz="24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source code control system (sccs) and revision control system (rcs).</a:t>
            </a:r>
            <a:endParaRPr lang="en-US" sz="2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342900" lvl="0" indent="-1905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457200" y="274638"/>
            <a:ext cx="8229600" cy="411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Calibri" panose="020F0502020204030204"/>
              <a:buNone/>
            </a:pPr>
            <a:r>
              <a:rPr lang="en-US" sz="3200" b="1">
                <a:solidFill>
                  <a:srgbClr val="C00000"/>
                </a:solidFill>
              </a:rPr>
              <a:t>Compiler Construction Tools</a:t>
            </a:r>
            <a:endParaRPr lang="en-US" sz="3200" b="1">
              <a:solidFill>
                <a:srgbClr val="C00000"/>
              </a:solidFill>
            </a:endParaRPr>
          </a:p>
        </p:txBody>
      </p:sp>
      <p:sp>
        <p:nvSpPr>
          <p:cNvPr id="156" name="Google Shape;156;p21"/>
          <p:cNvSpPr txBox="1"/>
          <p:nvPr>
            <p:ph type="body" idx="1"/>
          </p:nvPr>
        </p:nvSpPr>
        <p:spPr>
          <a:xfrm>
            <a:off x="381000" y="10668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Easy Design of compiler components.</a:t>
            </a:r>
            <a:endParaRPr lang="en-US"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1) </a:t>
            </a:r>
            <a:r>
              <a:rPr lang="en-US" sz="2400">
                <a:solidFill>
                  <a:srgbClr val="C00000"/>
                </a:solidFill>
              </a:rPr>
              <a:t>Parser Generators</a:t>
            </a:r>
            <a:r>
              <a:rPr lang="en-US" sz="2400"/>
              <a:t>: They produce syntax analyzers from Context Free Grammars (CFG). YACC</a:t>
            </a:r>
            <a:endParaRPr lang="en-US"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2. </a:t>
            </a:r>
            <a:r>
              <a:rPr lang="en-US" sz="2400">
                <a:solidFill>
                  <a:srgbClr val="C00000"/>
                </a:solidFill>
              </a:rPr>
              <a:t>Scanner Generators</a:t>
            </a:r>
            <a:r>
              <a:rPr lang="en-US" sz="2400"/>
              <a:t>: They generate lexical analysers automatically from the language specifications written using regular expressions. It generates a finite automaton to recognize the regular expression. An example of this tool is </a:t>
            </a:r>
            <a:r>
              <a:rPr lang="en-US" sz="2400">
                <a:solidFill>
                  <a:srgbClr val="C00000"/>
                </a:solidFill>
              </a:rPr>
              <a:t>lex</a:t>
            </a:r>
            <a:r>
              <a:rPr lang="en-US" sz="2400"/>
              <a:t>.</a:t>
            </a:r>
            <a:endParaRPr lang="en-US"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400"/>
              <a:t>3. </a:t>
            </a:r>
            <a:r>
              <a:rPr lang="en-US" sz="2400">
                <a:solidFill>
                  <a:srgbClr val="C00000"/>
                </a:solidFill>
              </a:rPr>
              <a:t>Syntax directed translation engines</a:t>
            </a:r>
            <a:r>
              <a:rPr lang="en-US" sz="2400"/>
              <a:t>: These engines have routines to traverse the parse tree and produce intermediate code. another.</a:t>
            </a:r>
            <a:endParaRPr lang="en-US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4088</Words>
  <Application>WPS Presentation</Application>
  <PresentationFormat/>
  <Paragraphs>93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Arial</vt:lpstr>
      <vt:lpstr>Calibri</vt:lpstr>
      <vt:lpstr>Noto Sans Symbols</vt:lpstr>
      <vt:lpstr>Segoe Print</vt:lpstr>
      <vt:lpstr>Times New Roman</vt:lpstr>
      <vt:lpstr>Microsoft YaHei</vt:lpstr>
      <vt:lpstr>Arial Unicode MS</vt:lpstr>
      <vt:lpstr>Office Theme</vt:lpstr>
      <vt:lpstr>Grouping of Compiler Phases</vt:lpstr>
      <vt:lpstr>Common Back-end Compiling System</vt:lpstr>
      <vt:lpstr>Effect of Reducing Number of passes</vt:lpstr>
      <vt:lpstr>PowerPoint 演示文稿</vt:lpstr>
      <vt:lpstr>Compiling Passes</vt:lpstr>
      <vt:lpstr>Cousins of Compilers</vt:lpstr>
      <vt:lpstr>PowerPoint 演示文稿</vt:lpstr>
      <vt:lpstr>PowerPoint 演示文稿</vt:lpstr>
      <vt:lpstr>Compiler Construction Tools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Grouping of Compiler Phases</dc:title>
  <dc:creator/>
  <cp:lastModifiedBy>Dr Sudha Sadasivam G - PSGCT</cp:lastModifiedBy>
  <cp:revision>1</cp:revision>
  <dcterms:created xsi:type="dcterms:W3CDTF">2024-12-03T09:43:27Z</dcterms:created>
  <dcterms:modified xsi:type="dcterms:W3CDTF">2024-12-03T09:43:28Z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5D5EBD67BE2C4F71929FFF03487FAE7D_13</vt:lpwstr>
  </property>
  <property fmtid="{D5CDD505-2E9C-101B-9397-08002B2CF9AE}" pid="3" name="KSOProductBuildVer">
    <vt:lpwstr>1033-12.2.0.18911</vt:lpwstr>
  </property>
</Properties>
</file>