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2880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82" name="Google Shape;82;p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65" name="Google Shape;165;p1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71" name="Google Shape;171;p1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78" name="Google Shape;178;p1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87" name="Google Shape;187;p1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93" name="Google Shape;193;p1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98" name="Google Shape;198;p1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05" name="Google Shape;205;p1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12" name="Google Shape;212;p1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18" name="Google Shape;218;p1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88" name="Google Shape;88;p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94" name="Google Shape;94;p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16" name="Google Shape;116;p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22" name="Google Shape;122;p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28" name="Google Shape;128;p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48" name="Google Shape;148;p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53" name="Google Shape;153;p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59" name="Google Shape;159;p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603050405020304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603050405020304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»"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603050405020304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»"/>
              <a:defRPr sz="1800"/>
            </a:lvl9pPr>
          </a:lstStyle>
          <a:p/>
        </p:txBody>
      </p:sp>
      <p:sp>
        <p:nvSpPr>
          <p:cNvPr id="71" name="Google Shape;71;p11"/>
          <p:cNvSpPr txBox="1"/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/>
            </a:lvl9pPr>
          </a:lstStyle>
          <a:p/>
        </p:txBody>
      </p:sp>
      <p:sp>
        <p:nvSpPr>
          <p:cNvPr id="77" name="Google Shape;77;p12"/>
          <p:cNvSpPr txBox="1"/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body" idx="1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 panose="02020603050405020304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 panose="02020603050405020304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 panose="02020603050405020304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 panose="02020603050405020304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 panose="02020603050405020304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 panose="02020603050405020304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 panose="02020603050405020304"/>
              <a:buNone/>
              <a:defRPr sz="900"/>
            </a:lvl9pPr>
          </a:lstStyle>
          <a:p/>
        </p:txBody>
      </p:sp>
      <p:sp>
        <p:nvSpPr>
          <p:cNvPr id="39" name="Google Shape;39;p6"/>
          <p:cNvSpPr txBox="1"/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603050405020304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»"/>
              <a:defRPr sz="2000"/>
            </a:lvl9pPr>
          </a:lstStyle>
          <a:p/>
        </p:txBody>
      </p:sp>
      <p:sp>
        <p:nvSpPr>
          <p:cNvPr id="45" name="Google Shape;45;p7"/>
          <p:cNvSpPr txBox="1"/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 panose="02020603050405020304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 panose="02020603050405020304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 panose="02020603050405020304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 panose="02020603050405020304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 panose="02020603050405020304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 panose="02020603050405020304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 panose="02020603050405020304"/>
              <a:buNone/>
              <a:defRPr sz="900"/>
            </a:lvl9pPr>
          </a:lstStyle>
          <a:p/>
        </p:txBody>
      </p:sp>
      <p:sp>
        <p:nvSpPr>
          <p:cNvPr id="46" name="Google Shape;46;p7"/>
          <p:cNvSpPr txBox="1"/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  <a:defRPr sz="1600" b="1"/>
            </a:lvl9pPr>
          </a:lstStyle>
          <a:p/>
        </p:txBody>
      </p:sp>
      <p:sp>
        <p:nvSpPr>
          <p:cNvPr id="61" name="Google Shape;61;p10"/>
          <p:cNvSpPr txBox="1"/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Char char="»"/>
              <a:defRPr sz="1600"/>
            </a:lvl9pPr>
          </a:lstStyle>
          <a:p/>
        </p:txBody>
      </p:sp>
      <p:sp>
        <p:nvSpPr>
          <p:cNvPr id="62" name="Google Shape;62;p10"/>
          <p:cNvSpPr txBox="1"/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  <a:defRPr sz="1600" b="1"/>
            </a:lvl9pPr>
          </a:lstStyle>
          <a:p/>
        </p:txBody>
      </p:sp>
      <p:sp>
        <p:nvSpPr>
          <p:cNvPr id="63" name="Google Shape;63;p10"/>
          <p:cNvSpPr txBox="1"/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Char char="»"/>
              <a:defRPr sz="1600"/>
            </a:lvl9pPr>
          </a:lstStyle>
          <a:p/>
        </p:txBody>
      </p:sp>
      <p:sp>
        <p:nvSpPr>
          <p:cNvPr id="64" name="Google Shape;64;p10"/>
          <p:cNvSpPr txBox="1"/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603050405020304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603050405020304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Lexical Analysis</a:t>
            </a:r>
            <a:endParaRPr lang="en-US" sz="4400" b="0" i="0" u="none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5" name="Google Shape;85;p13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Chapter 2 – part 1</a:t>
            </a:r>
            <a:endParaRPr lang="en-US" sz="32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Dr G Sudha Sadasivam</a:t>
            </a:r>
            <a:endParaRPr lang="en-US" sz="32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Prof &amp; Head,CSE, PSGCT</a:t>
            </a:r>
            <a:endParaRPr lang="en-US" sz="32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body" idx="1"/>
          </p:nvPr>
        </p:nvSpPr>
        <p:spPr>
          <a:xfrm>
            <a:off x="685800" y="228600"/>
            <a:ext cx="7772400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Two </a:t>
            </a:r>
            <a:r>
              <a:rPr lang="en-US" sz="3200" b="0" i="0" u="none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issues</a:t>
            </a:r>
            <a:r>
              <a:rPr lang="en-US" sz="32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in lexical analysis.</a:t>
            </a:r>
            <a:endParaRPr lang="en-US" sz="32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How to </a:t>
            </a:r>
            <a:r>
              <a:rPr lang="en-US" sz="2000" b="0" i="0" u="none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specify</a:t>
            </a: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tokens (patterns)?</a:t>
            </a:r>
            <a:endParaRPr lang="en-US"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How to recognize the tokens giving a token specification (how to implement the </a:t>
            </a:r>
            <a:r>
              <a:rPr lang="en-US" sz="2000" b="0" i="0" u="none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nexttoken() </a:t>
            </a: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routine)?</a:t>
            </a:r>
            <a:endParaRPr lang="en-US"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How to </a:t>
            </a:r>
            <a:r>
              <a:rPr lang="en-US" sz="3200" b="0" i="0" u="none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specify</a:t>
            </a:r>
            <a:r>
              <a:rPr lang="en-US" sz="32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tokens:</a:t>
            </a:r>
            <a:endParaRPr lang="en-US" sz="32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603050405020304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all the basic elements in a language must be tokens so that they can be recognized.</a:t>
            </a:r>
            <a:endParaRPr lang="en-US" sz="28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603050405020304"/>
              <a:buNone/>
            </a:pPr>
            <a:endParaRPr sz="28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603050405020304"/>
              <a:buNone/>
            </a:pPr>
            <a:endParaRPr sz="28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603050405020304"/>
              <a:buNone/>
            </a:pPr>
            <a:endParaRPr sz="28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Token types: constant, identifier, reserved word, operator and misc. symbol.</a:t>
            </a:r>
            <a:endParaRPr lang="en-US"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603050405020304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Tokens are specified by </a:t>
            </a:r>
            <a:r>
              <a:rPr lang="en-US" sz="2800" b="1" i="0" u="none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regular expressions</a:t>
            </a:r>
            <a:r>
              <a:rPr lang="en-US" sz="28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lang="en-US" sz="28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3352800" y="3352800"/>
            <a:ext cx="2154237" cy="1568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main() {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int i, j;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for (I=0; I&lt;50; I++) {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printf(“I = %d”, I);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}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body" idx="1"/>
          </p:nvPr>
        </p:nvSpPr>
        <p:spPr>
          <a:xfrm>
            <a:off x="685800" y="304800"/>
            <a:ext cx="77724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 panose="02020603050405020304"/>
              <a:buChar char="•"/>
            </a:pPr>
            <a:r>
              <a:rPr lang="en-US" sz="3200" b="1" i="0" u="none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Some definitions</a:t>
            </a:r>
            <a:endParaRPr lang="en-US" sz="3200" b="1" i="0" u="none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 panose="02020603050405020304"/>
              <a:buChar char="–"/>
            </a:pPr>
            <a:r>
              <a:rPr lang="en-US" sz="2000" b="0" i="1" u="none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alphabet</a:t>
            </a: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: a finite set of symbols. E.g. {a, b, c}</a:t>
            </a:r>
            <a:endParaRPr lang="en-US"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</a:t>
            </a:r>
            <a:r>
              <a:rPr lang="en-US" sz="2000" b="0" i="1" u="none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string</a:t>
            </a: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over an alphabet is a finite sequence of symbols drawn from that alphabet (sometimes a string is also called a sentence or a word).</a:t>
            </a:r>
            <a:endParaRPr lang="en-US"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</a:t>
            </a:r>
            <a:r>
              <a:rPr lang="en-US" sz="2000" b="0" i="1" u="none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language</a:t>
            </a: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is a set of strings over an alphabet.</a:t>
            </a:r>
            <a:endParaRPr lang="en-US"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Operation on languages (a set):</a:t>
            </a:r>
            <a:endParaRPr lang="en-US"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union of L and M, L U M = {s|s is in L or s is in M}</a:t>
            </a:r>
            <a:endParaRPr lang="en-US"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concatenation of L and M</a:t>
            </a:r>
            <a:endParaRPr lang="en-US"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6002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LM = {st | s is in L and t is in M}</a:t>
            </a:r>
            <a:endParaRPr lang="en-US"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Kleene closure of L,</a:t>
            </a:r>
            <a:endParaRPr lang="en-US"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Positive closure of L,</a:t>
            </a:r>
            <a:endParaRPr lang="en-US"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Example:</a:t>
            </a:r>
            <a:endParaRPr lang="en-US"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L={aa, bb, cc}, M = {abc}</a:t>
            </a:r>
            <a:endParaRPr lang="en-US"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343400" y="3962400"/>
            <a:ext cx="1371600" cy="893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419600" y="4876800"/>
            <a:ext cx="106680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body" idx="1"/>
          </p:nvPr>
        </p:nvSpPr>
        <p:spPr>
          <a:xfrm>
            <a:off x="685800" y="228600"/>
            <a:ext cx="7772400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 panose="02020603050405020304"/>
              <a:buChar char="•"/>
            </a:pPr>
            <a:r>
              <a:rPr lang="en-US" sz="3200" b="1" i="0" u="none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Formal definition of Regular expression:f</a:t>
            </a:r>
            <a:endParaRPr lang="en-US" sz="3200" b="1" i="0" u="none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Given an alphabet         ,</a:t>
            </a:r>
            <a:endParaRPr lang="en-US"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(1)       is a regular expression that denote {     }, the set that contains the empty string.</a:t>
            </a:r>
            <a:endParaRPr lang="en-US"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(2) For each              , a is a regular expression denote {a}, the set containing the string a.</a:t>
            </a:r>
            <a:endParaRPr lang="en-US"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(3) r and s are regular expressions denoting the language (set) L(r ) and L(s ). Then</a:t>
            </a:r>
            <a:endParaRPr lang="en-US"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6002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 r ) | ( s ) is a regular expression denoting  L( r ) U  L( s )</a:t>
            </a:r>
            <a:endParaRPr lang="en-US"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6002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 r ) ( s )  is a regular expression denoting  L( r ) L ( s )</a:t>
            </a:r>
            <a:endParaRPr lang="en-US"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6002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 r )*  is a regular expression denoting  (L ( r )) *</a:t>
            </a:r>
            <a:endParaRPr lang="en-US"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60020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None/>
            </a:pPr>
            <a:endParaRPr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3300"/>
              </a:buClr>
              <a:buSzPts val="2400"/>
              <a:buFont typeface="Times New Roman" panose="02020603050405020304"/>
              <a:buChar char="•"/>
            </a:pPr>
            <a:r>
              <a:rPr lang="en-US" sz="2400" b="0" i="0" u="none">
                <a:solidFill>
                  <a:srgbClr val="9933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Regular expression is defined together with the language it denotes.</a:t>
            </a: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lang="en-US"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267200" y="762000"/>
            <a:ext cx="519112" cy="45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38400" y="1295400"/>
            <a:ext cx="336550" cy="3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239000" y="1295400"/>
            <a:ext cx="336550" cy="3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505200" y="2057400"/>
            <a:ext cx="930275" cy="4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body" idx="1"/>
          </p:nvPr>
        </p:nvSpPr>
        <p:spPr>
          <a:xfrm>
            <a:off x="685800" y="304800"/>
            <a:ext cx="77724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 panose="02020603050405020304"/>
              <a:buChar char="•"/>
            </a:pPr>
            <a:r>
              <a:rPr lang="en-US" sz="3200" b="1" i="0" u="none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Examples</a:t>
            </a:r>
            <a:r>
              <a:rPr lang="en-US" sz="32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endParaRPr lang="en-US" sz="32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603050405020304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let</a:t>
            </a:r>
            <a:endParaRPr lang="en-US" sz="28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| b </a:t>
            </a:r>
            <a:endParaRPr lang="en-US"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(a | b) (a | b)</a:t>
            </a:r>
            <a:endParaRPr lang="en-US"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*</a:t>
            </a:r>
            <a:endParaRPr lang="en-US"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(a | b)*</a:t>
            </a:r>
            <a:endParaRPr lang="en-US"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| a*b</a:t>
            </a:r>
            <a:endParaRPr lang="en-US"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 assume that ‘*’ has the highest precedence and is left associative. Concatenation has second highest precedence and is left associative and ‘|’ has the lowest precedence and is left associative</a:t>
            </a:r>
            <a:endParaRPr lang="en-US"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(a) | ((b)*(c ) ) = a | b*c  </a:t>
            </a:r>
            <a:endParaRPr lang="en-US"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90" name="Google Shape;190;p2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057400" y="914400"/>
            <a:ext cx="1250950" cy="4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body" idx="1"/>
          </p:nvPr>
        </p:nvSpPr>
        <p:spPr>
          <a:xfrm>
            <a:off x="685800" y="304800"/>
            <a:ext cx="77724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 panose="02020603050405020304"/>
              <a:buChar char="•"/>
            </a:pPr>
            <a:r>
              <a:rPr lang="en-US" sz="3200" b="1" i="0" u="none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Regular definition.</a:t>
            </a:r>
            <a:endParaRPr lang="en-US" sz="3200" b="1" i="0" u="none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gives names to regular expressions to construct more complicate regular expressions</a:t>
            </a:r>
            <a:r>
              <a:rPr lang="en-US" sz="28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</a:t>
            </a:r>
            <a:endParaRPr lang="en-US" sz="28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6002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d1  -&gt; r1</a:t>
            </a:r>
            <a:endParaRPr lang="en-US"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6002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d2 -&gt;r2</a:t>
            </a:r>
            <a:endParaRPr lang="en-US"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6002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…</a:t>
            </a:r>
            <a:endParaRPr lang="en-US"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6002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dn -&gt;rn</a:t>
            </a:r>
            <a:endParaRPr lang="en-US"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example:</a:t>
            </a:r>
            <a:endParaRPr lang="en-US"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letter -&gt; A | B | C | … | Z | a | b | …. | z</a:t>
            </a:r>
            <a:endParaRPr lang="en-US"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digit -&gt; 0 | 1 | 2 | 3 | 4 | 5 | 6 | 7 | 8 | 9</a:t>
            </a:r>
            <a:endParaRPr lang="en-US"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identifier -&gt; letter (letter | digit) *</a:t>
            </a:r>
            <a:endParaRPr lang="en-US"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None/>
            </a:pPr>
            <a:endParaRPr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more examples: integer constant, string constants, reserved words, operator, real constant.</a:t>
            </a:r>
            <a:endParaRPr lang="en-US"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None/>
            </a:pPr>
            <a:endParaRPr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642937" y="214312"/>
            <a:ext cx="7772400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 panose="02020603050405020304"/>
              <a:buNone/>
            </a:pPr>
            <a:r>
              <a:rPr lang="en-US" sz="3200" b="1" i="0" u="none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Input Buffering</a:t>
            </a:r>
            <a:endParaRPr lang="en-US" sz="3200" b="1" i="0" u="none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1" name="Google Shape;201;p27"/>
          <p:cNvSpPr txBox="1"/>
          <p:nvPr>
            <p:ph type="body" idx="1"/>
          </p:nvPr>
        </p:nvSpPr>
        <p:spPr>
          <a:xfrm>
            <a:off x="685800" y="3786187"/>
            <a:ext cx="7772400" cy="2309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lexical analyzer scans the input from left to right one character at a time. It uses two pointers begin ptr(</a:t>
            </a:r>
            <a:r>
              <a:rPr lang="en-US" sz="24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bp</a:t>
            </a: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and forward to keep track of the pointer of the input scanned.</a:t>
            </a:r>
            <a:endParaRPr lang="en-US"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Initially both the pointers point to the first character of the input string as shown below</a:t>
            </a:r>
            <a:endParaRPr lang="en-US"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02" name="Google Shape;202;p27" descr="Lightbox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85812" y="214312"/>
            <a:ext cx="763905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440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8" name="Google Shape;208;p28"/>
          <p:cNvSpPr txBox="1"/>
          <p:nvPr>
            <p:ph type="body" idx="1"/>
          </p:nvPr>
        </p:nvSpPr>
        <p:spPr>
          <a:xfrm>
            <a:off x="685800" y="5214937"/>
            <a:ext cx="7772400" cy="164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fp moves until a blank is encountered, it comes back and identifies int as a token.</a:t>
            </a:r>
            <a:endParaRPr lang="en-US" sz="32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09" name="Google Shape;209;p28" descr="Lightbox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28687" y="0"/>
            <a:ext cx="6500812" cy="5173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body" idx="1"/>
          </p:nvPr>
        </p:nvSpPr>
        <p:spPr>
          <a:xfrm>
            <a:off x="428625" y="3143250"/>
            <a:ext cx="77724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603050405020304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then both the begin ptr(bp) and forward ptr(fp) are set at next token.</a:t>
            </a:r>
            <a:endParaRPr lang="en-US" sz="28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 panose="02020603050405020304"/>
              <a:buChar char="•"/>
            </a:pPr>
            <a:r>
              <a:rPr lang="en-US" sz="2800" b="1" i="0" u="none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Single buffer</a:t>
            </a:r>
            <a:r>
              <a:rPr lang="en-US" sz="28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In this scheme, only one buffer is used to store the input string but the problem with this scheme is that if lexeme is very long then it </a:t>
            </a:r>
            <a:r>
              <a:rPr lang="en-US" sz="2800" b="0" i="0" u="none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crosses the buffer boundary</a:t>
            </a:r>
            <a:r>
              <a:rPr lang="en-US" sz="28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to scan rest of the lexeme the buffer has to be refilled, that makes overwriting the first of lexeme.</a:t>
            </a:r>
            <a:endParaRPr lang="en-US" sz="28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15" name="Google Shape;215;p29" descr="Lightbox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71500" y="0"/>
            <a:ext cx="7143750" cy="3081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642937" y="214312"/>
            <a:ext cx="77724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 panose="02020603050405020304"/>
              <a:buNone/>
            </a:pPr>
            <a:r>
              <a:rPr lang="en-US" sz="3200" b="1" i="0" u="none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Two buffer scheme</a:t>
            </a:r>
            <a:endParaRPr lang="en-US" sz="3200" b="1" i="0" u="none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1" name="Google Shape;221;p30"/>
          <p:cNvSpPr txBox="1"/>
          <p:nvPr>
            <p:ph type="body" idx="1"/>
          </p:nvPr>
        </p:nvSpPr>
        <p:spPr>
          <a:xfrm>
            <a:off x="357187" y="785812"/>
            <a:ext cx="8572500" cy="531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603050405020304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first buffer and second buffer are scanned alternately</a:t>
            </a:r>
            <a:endParaRPr lang="en-US" sz="28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603050405020304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identify, the boundary of first / second buffer end of buffer character should be placed at the end first / second buffer.</a:t>
            </a:r>
            <a:endParaRPr lang="en-US" sz="28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603050405020304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eof</a:t>
            </a:r>
            <a:r>
              <a:rPr lang="en-US" sz="28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character introduced at the end is calling </a:t>
            </a:r>
            <a:r>
              <a:rPr lang="en-US" sz="28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Sentinel</a:t>
            </a:r>
            <a:r>
              <a:rPr lang="en-US" sz="28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which is used to identify the end of buffer.</a:t>
            </a:r>
            <a:endParaRPr lang="en-US" sz="28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22" name="Google Shape;222;p30" descr="Lightbox"/>
          <p:cNvPicPr preferRelativeResize="0"/>
          <p:nvPr/>
        </p:nvPicPr>
        <p:blipFill rotWithShape="1">
          <a:blip r:embed="rId1"/>
          <a:srcRect b="16450"/>
          <a:stretch>
            <a:fillRect/>
          </a:stretch>
        </p:blipFill>
        <p:spPr>
          <a:xfrm>
            <a:off x="3259137" y="3071812"/>
            <a:ext cx="5884862" cy="3786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 panose="02020603050405020304"/>
              <a:buNone/>
            </a:pPr>
            <a:r>
              <a:rPr lang="en-US" sz="4400" b="0" i="0" u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Agenda</a:t>
            </a:r>
            <a:endParaRPr lang="en-US" sz="4400" b="0" i="0" u="none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1" name="Google Shape;91;p14"/>
          <p:cNvSpPr txBox="1"/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Role of LA</a:t>
            </a:r>
            <a:endParaRPr lang="en-US" sz="3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Terms related</a:t>
            </a:r>
            <a:endParaRPr lang="en-US" sz="3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Scanner + parser</a:t>
            </a:r>
            <a:endParaRPr lang="en-US" sz="3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 and regular definitions</a:t>
            </a:r>
            <a:endParaRPr lang="en-US" sz="3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Input buffering – single and dual buffers</a:t>
            </a:r>
            <a:endParaRPr lang="en-US" sz="3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endParaRPr sz="32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517525" y="171450"/>
            <a:ext cx="449897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Review: Compiler Phases: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3581400" y="685800"/>
            <a:ext cx="21383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Source program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3505200" y="1371600"/>
            <a:ext cx="2211387" cy="4667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Lexical analyzer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3505200" y="2057400"/>
            <a:ext cx="2146300" cy="4667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Syntax analyzer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3429000" y="2743200"/>
            <a:ext cx="2432050" cy="4667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Semantic analyzer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2895600" y="3429000"/>
            <a:ext cx="3606800" cy="4667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Intermediate code generator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3581400" y="4191000"/>
            <a:ext cx="2078037" cy="4667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Code optimizer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3581400" y="5105400"/>
            <a:ext cx="2062162" cy="4667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Code generator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1143000" y="2362200"/>
            <a:ext cx="1808162" cy="831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Symbol table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manager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6537325" y="2632075"/>
            <a:ext cx="1825625" cy="4667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Error handler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06" name="Google Shape;106;p15"/>
          <p:cNvCxnSpPr/>
          <p:nvPr/>
        </p:nvCxnSpPr>
        <p:spPr>
          <a:xfrm>
            <a:off x="4572000" y="1143000"/>
            <a:ext cx="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7" name="Google Shape;107;p15"/>
          <p:cNvCxnSpPr/>
          <p:nvPr/>
        </p:nvCxnSpPr>
        <p:spPr>
          <a:xfrm>
            <a:off x="4572000" y="1828800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8" name="Google Shape;108;p15"/>
          <p:cNvCxnSpPr/>
          <p:nvPr/>
        </p:nvCxnSpPr>
        <p:spPr>
          <a:xfrm>
            <a:off x="4572000" y="2514600"/>
            <a:ext cx="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9" name="Google Shape;109;p15"/>
          <p:cNvCxnSpPr/>
          <p:nvPr/>
        </p:nvCxnSpPr>
        <p:spPr>
          <a:xfrm>
            <a:off x="4572000" y="3276600"/>
            <a:ext cx="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0" name="Google Shape;110;p15"/>
          <p:cNvCxnSpPr/>
          <p:nvPr/>
        </p:nvCxnSpPr>
        <p:spPr>
          <a:xfrm>
            <a:off x="4572000" y="3886200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4572000" y="4724400"/>
            <a:ext cx="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2" name="Google Shape;112;p15"/>
          <p:cNvSpPr txBox="1"/>
          <p:nvPr/>
        </p:nvSpPr>
        <p:spPr>
          <a:xfrm>
            <a:off x="6994525" y="1260475"/>
            <a:ext cx="1411287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Front End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6765925" y="4765675"/>
            <a:ext cx="124936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Backend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642937" y="214312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 panose="02020603050405020304"/>
              <a:buNone/>
            </a:pPr>
            <a:r>
              <a:rPr lang="en-US" sz="3600" b="1" i="0" u="none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Lexical Analysis</a:t>
            </a:r>
            <a:endParaRPr lang="en-US" sz="3600" b="1" i="0" u="none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9" name="Google Shape;119;p16"/>
          <p:cNvSpPr txBox="1"/>
          <p:nvPr>
            <p:ph type="body" idx="1"/>
          </p:nvPr>
        </p:nvSpPr>
        <p:spPr>
          <a:xfrm>
            <a:off x="500062" y="8572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Lexical analyzer: reads input characters and produces a sequence of tokens as output (nexttoken()).</a:t>
            </a:r>
            <a:endParaRPr lang="en-US"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Trying to understand each element in a program.</a:t>
            </a:r>
            <a:endParaRPr lang="en-US"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–"/>
            </a:pPr>
            <a:r>
              <a:rPr lang="en-US" sz="2400" b="0" i="1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Token</a:t>
            </a: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a group of characters having a collective meaning. </a:t>
            </a:r>
            <a:endParaRPr lang="en-US"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 panose="02020603050405020304"/>
              <a:buNone/>
            </a:pPr>
            <a:r>
              <a:rPr lang="en-US" sz="2400" b="0" i="0" u="none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const pi = 3.14159</a:t>
            </a: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;</a:t>
            </a:r>
            <a:endParaRPr lang="en-US"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Token 1: (const, -)</a:t>
            </a:r>
            <a:endParaRPr lang="en-US"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Token 2: (identifier, ‘pi’)</a:t>
            </a:r>
            <a:endParaRPr lang="en-US"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Token 3: (=, -)</a:t>
            </a:r>
            <a:endParaRPr lang="en-US"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Token 4: (realnumber, 3.14159)</a:t>
            </a:r>
            <a:endParaRPr lang="en-US"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Token 5: (;, -)</a:t>
            </a:r>
            <a:endParaRPr lang="en-US"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714375" y="214312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 panose="02020603050405020304"/>
              <a:buNone/>
            </a:pPr>
            <a:r>
              <a:rPr lang="en-US" sz="3200" b="1" i="0" u="none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Role of Lexical Analyser</a:t>
            </a:r>
            <a:endParaRPr lang="en-US" sz="3200" b="1" i="0" u="none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5" name="Google Shape;125;p17"/>
          <p:cNvSpPr txBox="1"/>
          <p:nvPr>
            <p:ph type="body" idx="1"/>
          </p:nvPr>
        </p:nvSpPr>
        <p:spPr>
          <a:xfrm>
            <a:off x="714375" y="785812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 panose="02020603050405020304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Read input characters</a:t>
            </a:r>
            <a:endParaRPr lang="en-US" sz="26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 panose="02020603050405020304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group them into lexemes</a:t>
            </a:r>
            <a:endParaRPr lang="en-US" sz="26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 panose="02020603050405020304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Produce as output a sequence of tokens</a:t>
            </a:r>
            <a:endParaRPr lang="en-US" sz="26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 panose="02020603050405020304"/>
              <a:buChar char="–"/>
            </a:pPr>
            <a:r>
              <a:rPr lang="en-US" sz="2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input for the syntactical analyzer</a:t>
            </a:r>
            <a:endParaRPr lang="en-US" sz="26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 panose="02020603050405020304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Interact with the symbol table</a:t>
            </a:r>
            <a:endParaRPr lang="en-US" sz="26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 panose="02020603050405020304"/>
              <a:buChar char="–"/>
            </a:pPr>
            <a:r>
              <a:rPr lang="en-US" sz="2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Insert identifiers</a:t>
            </a:r>
            <a:endParaRPr lang="en-US" sz="26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 panose="02020603050405020304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strip out</a:t>
            </a:r>
            <a:endParaRPr lang="en-US" sz="26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 panose="02020603050405020304"/>
              <a:buChar char="–"/>
            </a:pPr>
            <a:r>
              <a:rPr lang="en-US" sz="2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Comments</a:t>
            </a:r>
            <a:endParaRPr lang="en-US" sz="26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 panose="02020603050405020304"/>
              <a:buChar char="–"/>
            </a:pPr>
            <a:r>
              <a:rPr lang="en-US" sz="2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whitespaces: blank, newline, tab, …</a:t>
            </a:r>
            <a:endParaRPr lang="en-US" sz="26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 panose="02020603050405020304"/>
              <a:buChar char="–"/>
            </a:pPr>
            <a:r>
              <a:rPr lang="en-US" sz="2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other separators; compaction of consecutive white spaces into one</a:t>
            </a:r>
            <a:endParaRPr lang="en-US" sz="26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 panose="02020603050405020304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correlate error messages generated by the compiler with the source program</a:t>
            </a:r>
            <a:endParaRPr lang="en-US" sz="26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 panose="02020603050405020304"/>
              <a:buChar char="–"/>
            </a:pPr>
            <a:r>
              <a:rPr lang="en-US" sz="2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keep track of the number of newlines seen</a:t>
            </a:r>
            <a:endParaRPr lang="en-US" sz="26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 panose="02020603050405020304"/>
              <a:buChar char="–"/>
            </a:pPr>
            <a:r>
              <a:rPr lang="en-US" sz="2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associate a line number with each error message</a:t>
            </a:r>
            <a:endParaRPr lang="en-US" sz="26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714375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 panose="02020603050405020304"/>
              <a:buNone/>
            </a:pPr>
            <a:r>
              <a:rPr lang="en-US" sz="3200" b="1" i="0" u="none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Interaction of Lexical analyzer with  parser</a:t>
            </a:r>
            <a:endParaRPr lang="en-US" sz="3200" b="1" i="0" u="none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2895600" y="3200400"/>
            <a:ext cx="1243012" cy="831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Lexical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analyzer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4724400" y="4953000"/>
            <a:ext cx="1057275" cy="831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symbol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table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6172200" y="3276600"/>
            <a:ext cx="990600" cy="4667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parser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898525" y="3241675"/>
            <a:ext cx="1216025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Source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program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35" name="Google Shape;135;p18"/>
          <p:cNvCxnSpPr/>
          <p:nvPr/>
        </p:nvCxnSpPr>
        <p:spPr>
          <a:xfrm>
            <a:off x="2133600" y="3657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4114800" y="3352800"/>
            <a:ext cx="205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7" name="Google Shape;137;p18"/>
          <p:cNvSpPr txBox="1"/>
          <p:nvPr/>
        </p:nvSpPr>
        <p:spPr>
          <a:xfrm>
            <a:off x="4648200" y="2819400"/>
            <a:ext cx="8604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token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 rot="10800000">
            <a:off x="4114800" y="3581400"/>
            <a:ext cx="205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9" name="Google Shape;139;p18"/>
          <p:cNvSpPr txBox="1"/>
          <p:nvPr/>
        </p:nvSpPr>
        <p:spPr>
          <a:xfrm>
            <a:off x="4479925" y="3546475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1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4403725" y="3698875"/>
            <a:ext cx="16557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Nexttoken()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41" name="Google Shape;141;p18"/>
          <p:cNvCxnSpPr/>
          <p:nvPr/>
        </p:nvCxnSpPr>
        <p:spPr>
          <a:xfrm>
            <a:off x="3505200" y="4038600"/>
            <a:ext cx="1219200" cy="129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2" name="Google Shape;142;p18"/>
          <p:cNvCxnSpPr/>
          <p:nvPr/>
        </p:nvCxnSpPr>
        <p:spPr>
          <a:xfrm rot="10800000">
            <a:off x="3505200" y="4038600"/>
            <a:ext cx="1219200" cy="129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3" name="Google Shape;143;p18"/>
          <p:cNvCxnSpPr/>
          <p:nvPr/>
        </p:nvCxnSpPr>
        <p:spPr>
          <a:xfrm rot="10800000" flipH="1">
            <a:off x="5791200" y="3733800"/>
            <a:ext cx="914400" cy="160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4" name="Google Shape;144;p18"/>
          <p:cNvCxnSpPr/>
          <p:nvPr/>
        </p:nvCxnSpPr>
        <p:spPr>
          <a:xfrm flipH="1">
            <a:off x="5791200" y="3733800"/>
            <a:ext cx="914400" cy="160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5" name="Google Shape;145;p18"/>
          <p:cNvCxnSpPr/>
          <p:nvPr/>
        </p:nvCxnSpPr>
        <p:spPr>
          <a:xfrm>
            <a:off x="7162800" y="35052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body" idx="1"/>
          </p:nvPr>
        </p:nvSpPr>
        <p:spPr>
          <a:xfrm>
            <a:off x="685800" y="685800"/>
            <a:ext cx="77724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 panose="02020603050405020304"/>
              <a:buChar char="•"/>
            </a:pPr>
            <a:r>
              <a:rPr lang="en-US" sz="36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Some terminology:</a:t>
            </a:r>
            <a:endParaRPr lang="en-US" sz="36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–"/>
            </a:pPr>
            <a:r>
              <a:rPr lang="en-US" sz="2400" b="0" i="1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Token</a:t>
            </a: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a group of characters having a collective meaning. A </a:t>
            </a:r>
            <a:r>
              <a:rPr lang="en-US" sz="2400" b="0" i="1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lexeme</a:t>
            </a: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is a particular instant of a token.</a:t>
            </a:r>
            <a:endParaRPr lang="en-US"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E.g. token: identifier, lexeme: pi, etc.</a:t>
            </a:r>
            <a:endParaRPr lang="en-US"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–"/>
            </a:pPr>
            <a:r>
              <a:rPr lang="en-US" sz="2400" b="0" i="1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pattern</a:t>
            </a: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the rule describing how a token can be formed</a:t>
            </a:r>
            <a:r>
              <a:rPr lang="en-US" sz="28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lang="en-US" sz="28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E.g: identifier:    ([a-z]|[A-Z]) ([a-z]|[A-Z]|[0-9])*</a:t>
            </a:r>
            <a:endParaRPr lang="en-US"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603050405020304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Lexical analyzer does not have to be an individual phase. But having a separate phase simplifies the design and improves the efficiency and portability</a:t>
            </a:r>
            <a:r>
              <a:rPr lang="en-US" sz="36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lang="en-US" sz="36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571500" y="214312"/>
            <a:ext cx="7772400" cy="64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 panose="02020603050405020304"/>
              <a:buNone/>
            </a:pPr>
            <a:r>
              <a:rPr lang="en-US" sz="3200" b="0" i="0" u="none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Why to separate scanner and parser phases?</a:t>
            </a:r>
            <a:endParaRPr lang="en-US" sz="3200" b="0" i="0" u="none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6" name="Google Shape;156;p20"/>
          <p:cNvSpPr txBox="1"/>
          <p:nvPr>
            <p:ph type="body" idx="1"/>
          </p:nvPr>
        </p:nvSpPr>
        <p:spPr>
          <a:xfrm>
            <a:off x="642937" y="1000125"/>
            <a:ext cx="8143875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 panose="02020603050405020304"/>
              <a:buChar char="•"/>
            </a:pPr>
            <a:r>
              <a:rPr lang="en-US" sz="2400" b="1" i="0" u="none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Simplicity of design</a:t>
            </a:r>
            <a:endParaRPr lang="en-US" sz="2400" b="1" i="0" u="none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Separation of lexical from syntactical analysis -&gt; </a:t>
            </a:r>
            <a:r>
              <a:rPr lang="en-US" sz="2400" b="0" i="1" u="none" strike="noStrike" cap="none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simplify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at least one of the tasks</a:t>
            </a:r>
            <a:endParaRPr lang="en-US"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e.g. parser dealing with white spaces -&gt; complex</a:t>
            </a:r>
            <a:endParaRPr lang="en-US"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Cleaner overall language </a:t>
            </a:r>
            <a:r>
              <a:rPr lang="en-US" sz="2400" b="0" i="1" u="none" strike="noStrike" cap="none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design</a:t>
            </a:r>
            <a:endParaRPr lang="en-US" sz="2400" b="0" i="1" u="none" strike="noStrike" cap="none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 panose="02020603050405020304"/>
              <a:buChar char="•"/>
            </a:pPr>
            <a:r>
              <a:rPr lang="en-US" sz="2400" b="1" i="0" u="none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Improved compiler efficiency</a:t>
            </a:r>
            <a:endParaRPr lang="en-US" sz="2400" b="1" i="0" u="none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Liberty to apply </a:t>
            </a:r>
            <a:r>
              <a:rPr lang="en-US" sz="2400" b="0" i="1" u="none" strike="noStrike" cap="none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specialized techniques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that serves only lexical tasks, not the whole parsing</a:t>
            </a:r>
            <a:endParaRPr lang="en-US"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 panose="02020603050405020304"/>
              <a:buChar char="–"/>
            </a:pPr>
            <a:r>
              <a:rPr lang="en-US" sz="2400" b="0" i="1" u="none" strike="noStrike" cap="none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Speedup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reading input characters using specialized buffering techniques</a:t>
            </a:r>
            <a:endParaRPr lang="en-US"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 panose="02020603050405020304"/>
              <a:buChar char="•"/>
            </a:pPr>
            <a:r>
              <a:rPr lang="en-US" sz="2400" b="1" i="0" u="none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Enhanced compiler portability</a:t>
            </a:r>
            <a:endParaRPr lang="en-US" sz="2400" b="1" i="0" u="none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Input device peculiarities are restricted to the lexical analyzer (poratble)</a:t>
            </a:r>
            <a:endParaRPr lang="en-US"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714375" y="285750"/>
            <a:ext cx="7772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 panose="02020603050405020304"/>
              <a:buNone/>
            </a:pPr>
            <a:r>
              <a:rPr lang="en-US" sz="3200" b="1" i="0" u="none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Lexeme, pattern, token</a:t>
            </a:r>
            <a:endParaRPr lang="en-US" sz="3200" b="1" i="0" u="none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714375" y="100012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 panose="02020603050405020304"/>
              <a:buChar char="•"/>
            </a:pPr>
            <a:r>
              <a:rPr lang="en-US" sz="2400" b="1" i="0" u="none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Lexeme</a:t>
            </a:r>
            <a:endParaRPr lang="en-US" sz="2400" b="1" i="0" u="none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sequence of characters in the source program matching a pattern for a token eg…  ( total = a+ b) …. Total,=,a,+,b</a:t>
            </a:r>
            <a:endParaRPr lang="en-US"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 panose="02020603050405020304"/>
              <a:buChar char="•"/>
            </a:pPr>
            <a:r>
              <a:rPr lang="en-US" sz="2400" b="1" i="0" u="none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Pattern</a:t>
            </a:r>
            <a:endParaRPr lang="en-US" sz="2400" b="1" i="0" u="none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description of the form that the lexeme of a token may take</a:t>
            </a:r>
            <a:endParaRPr lang="en-US"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◦ e.g.  Id = {[a-z][a-z,0-9]*}</a:t>
            </a:r>
            <a:endParaRPr lang="en-US"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 panose="02020603050405020304"/>
              <a:buChar char="•"/>
            </a:pPr>
            <a:r>
              <a:rPr lang="en-US" sz="2400" b="1" i="0" u="none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Token - pair </a:t>
            </a: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of:</a:t>
            </a:r>
            <a:endParaRPr lang="en-US"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◦ token name – abstract symbol representing a kind of lexical unit   &lt;id,ptr&gt; -- attb – value pair</a:t>
            </a:r>
            <a:endParaRPr lang="en-US"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5793</Words>
  <Application>WPS Presentation</Application>
  <PresentationFormat/>
  <Paragraphs>201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Arial</vt:lpstr>
      <vt:lpstr>Times New Roman</vt:lpstr>
      <vt:lpstr>Microsoft YaHei</vt:lpstr>
      <vt:lpstr>Arial Unicode MS</vt:lpstr>
      <vt:lpstr>Blank Presentation</vt:lpstr>
      <vt:lpstr>Lexical Analysis</vt:lpstr>
      <vt:lpstr>Agenda</vt:lpstr>
      <vt:lpstr>PowerPoint 演示文稿</vt:lpstr>
      <vt:lpstr>Lexical Analysis</vt:lpstr>
      <vt:lpstr>Role of Lexical Analyser</vt:lpstr>
      <vt:lpstr>Interaction of Lexical analyzer with  parser</vt:lpstr>
      <vt:lpstr>PowerPoint 演示文稿</vt:lpstr>
      <vt:lpstr>Why to separate scanner and parser phases?</vt:lpstr>
      <vt:lpstr>Lexeme, pattern, token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Input Buffering</vt:lpstr>
      <vt:lpstr>PowerPoint 演示文稿</vt:lpstr>
      <vt:lpstr>PowerPoint 演示文稿</vt:lpstr>
      <vt:lpstr>Two buffer scheme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/>
  <cp:lastModifiedBy>HOD</cp:lastModifiedBy>
  <cp:revision>1</cp:revision>
  <dcterms:created xsi:type="dcterms:W3CDTF">2024-12-16T04:44:10Z</dcterms:created>
  <dcterms:modified xsi:type="dcterms:W3CDTF">2024-12-16T04:44:11Z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68926254EFFD4D2EAD5011F590AB0139_13</vt:lpwstr>
  </property>
  <property fmtid="{D5CDD505-2E9C-101B-9397-08002B2CF9AE}" pid="3" name="KSOProductBuildVer">
    <vt:lpwstr>1033-12.2.0.19307</vt:lpwstr>
  </property>
</Properties>
</file>