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FF3DB9-16B4-459F-8A5E-2E25DED90E3A}">
  <a:tblStyle styleId="{94FF3DB9-16B4-459F-8A5E-2E25DED90E3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CLR parser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LR(k) item is defined to be an item using lookaheads of length 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LR(1) item has 2 parts- the LR(0) item and the lookahead associated with the item.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LR(1) parsers are more powerful parser.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Closure and Goto are modified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Closure(I)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762000"/>
            <a:ext cx="7086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repeat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   for (each item [ A -&gt; α.Bβ, a ] in I )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      for (each production B -&gt; γ in G’) and                                                  	    for (each terminal b in FIRST(βa))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                    add [ B -&gt; .γ , b ] to set I;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    until no more items are added to I;  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 return I;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400">
                <a:solidFill>
                  <a:srgbClr val="0070C0"/>
                </a:solidFill>
              </a:rPr>
              <a:t>Closure (S’ 🡪 .S, $)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400">
                <a:solidFill>
                  <a:srgbClr val="0070C0"/>
                </a:solidFill>
              </a:rPr>
              <a:t>α , β are ϵ , b=FIRST (ϵ $) is FIRST ($) = {$ 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400">
                <a:solidFill>
                  <a:srgbClr val="0070C0"/>
                </a:solidFill>
              </a:rPr>
              <a:t>S 🡪 AA so we add </a:t>
            </a:r>
            <a:r>
              <a:rPr lang="en-US" sz="2400">
                <a:solidFill>
                  <a:srgbClr val="C00000"/>
                </a:solidFill>
              </a:rPr>
              <a:t>(S 🡪 .AA, $)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2400">
                <a:solidFill>
                  <a:srgbClr val="C00000"/>
                </a:solidFill>
              </a:rPr>
              <a:t>α is ϵ , β is A , b=FIRST (A $) is FIRST (A$) = {a,b}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</a:rPr>
              <a:t>A🡪 aA  | b so we add (A🡪.aA , a|b) and (A🡪 .b, a|b)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7030A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</a:rPr>
              <a:t>{(</a:t>
            </a:r>
            <a:r>
              <a:rPr lang="en-US" sz="2400">
                <a:solidFill>
                  <a:srgbClr val="0070C0"/>
                </a:solidFill>
              </a:rPr>
              <a:t>S’ 🡪 .S, $), </a:t>
            </a:r>
            <a:r>
              <a:rPr lang="en-US" sz="2400">
                <a:solidFill>
                  <a:srgbClr val="C00000"/>
                </a:solidFill>
              </a:rPr>
              <a:t>(S 🡪 .AA, $), </a:t>
            </a:r>
            <a:r>
              <a:rPr lang="en-US" sz="2400">
                <a:solidFill>
                  <a:srgbClr val="7030A0"/>
                </a:solidFill>
              </a:rPr>
              <a:t>(A🡪.aA , a|b) and (A🡪 .b, a|b)} is answer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7030A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Example 2: What is  closure (A🡪a.A,(a|b))?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7030A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7030A0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7030A0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7391400" y="762000"/>
            <a:ext cx="1752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G’: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S’ 🡪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S 🡪 AA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A 🡪 aA | b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Goto(I,X)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Initialise J to be the empty set; 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for ( each item A -&gt; α.Xβ, a ] in I ) 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     Add item A -&gt; αX.β, a ] to set J; /* move the dot one step*/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Return Closure(J); /* apply closure to the set */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Ex1: Goto(S’🡪.S, $) is closure (S’🡪S., $) = {S’🡪S., $}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Ex2: </a:t>
            </a:r>
            <a:r>
              <a:rPr lang="en-US" sz="2600">
                <a:solidFill>
                  <a:srgbClr val="C00000"/>
                </a:solidFill>
              </a:rPr>
              <a:t>Goto(S 🡪 .AA, (a|b), A) = Closure( S🡪A.A,(a|b))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en-US" sz="2600">
                <a:solidFill>
                  <a:srgbClr val="C00000"/>
                </a:solidFill>
              </a:rPr>
              <a:t>= S🡪A.A,(a|b)       then     A 🡪 .aA, ,(a|b)  and A 🡪 .b, (a|b) </a:t>
            </a:r>
            <a:endParaRPr sz="2600">
              <a:solidFill>
                <a:srgbClr val="C00000"/>
              </a:solidFill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lang="en-US" sz="2600">
                <a:solidFill>
                  <a:srgbClr val="C00000"/>
                </a:solidFill>
              </a:rPr>
              <a:t>Ans: {( S🡪A.A,(a|b)), (A 🡪 .aA, ,(a|b)) ,(A 🡪 .b, (a|b))}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LR(1) collection of Items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0" y="304800"/>
            <a:ext cx="89154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Initialise C to { closure ({[S’ -&gt; .S, $]})};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Repeat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For (each set of items I in C)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For (each grammar symbol X)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if( GOTO(I, X) is not empty and not in C)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                 Add GOTO(I, X) to C; 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Until no new set of items are added to C;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I0= Closure (S’ 🡪 .S, $)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= {(S’ 🡪 .S, $), (S 🡪 .AA, $), (A🡪.aA , a|b) and (A🡪 .b, a|b)}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</a:rPr>
              <a:t>Goto(I0,S) = I1</a:t>
            </a:r>
            <a:r>
              <a:rPr lang="en-US" sz="2400"/>
              <a:t>= </a:t>
            </a:r>
            <a:r>
              <a:rPr lang="en-US" sz="2400">
                <a:solidFill>
                  <a:srgbClr val="00B050"/>
                </a:solidFill>
              </a:rPr>
              <a:t>{S’🡪S.,$}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</a:rPr>
              <a:t>Goto(I0,A)= I2</a:t>
            </a:r>
            <a:r>
              <a:rPr lang="en-US" sz="2400"/>
              <a:t>= Cl((S 🡪 A.A, $))= {(S 🡪 A.A, $), (A🡪.aA , $), (A🡪 .b, $}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Goto(I0,a)= I3= </a:t>
            </a:r>
            <a:r>
              <a:rPr lang="en-US" sz="2000"/>
              <a:t>Cl((A 🡪 a.A, a|b))= {(A 🡪 a.A, a|b), (A🡪.aA , a|b), (A🡪 .b, a|b}</a:t>
            </a:r>
            <a:endParaRPr sz="20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Goto(I0,b)= I4= Cl((A 🡪 b., a|b))= </a:t>
            </a:r>
            <a:r>
              <a:rPr lang="en-US" sz="2400">
                <a:solidFill>
                  <a:srgbClr val="FF0000"/>
                </a:solidFill>
              </a:rPr>
              <a:t>{(A 🡪 b., a|b)}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</a:rPr>
              <a:t>Goto(I2,A)= </a:t>
            </a:r>
            <a:r>
              <a:rPr lang="en-US" sz="2400">
                <a:solidFill>
                  <a:srgbClr val="C00000"/>
                </a:solidFill>
              </a:rPr>
              <a:t>I2</a:t>
            </a:r>
            <a:r>
              <a:rPr lang="en-US" sz="2400"/>
              <a:t>=Cl {(S 🡪 A.A, $)}</a:t>
            </a:r>
            <a:endParaRPr sz="24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Goto(I2,a)= I5= Cl (A🡪a.A , $)= {(A 🡪 a.A, $), (A🡪.aA ,$), (A🡪 .b, $)}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Goto(I2,b)= I6= Cl((A 🡪 b., $))=</a:t>
            </a:r>
            <a:r>
              <a:rPr lang="en-US" sz="2400">
                <a:solidFill>
                  <a:srgbClr val="FF0000"/>
                </a:solidFill>
              </a:rPr>
              <a:t> {(A 🡪 b., $)}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</a:rPr>
              <a:t>Goto(I3,A)=I7</a:t>
            </a:r>
            <a:r>
              <a:rPr lang="en-US" sz="2400"/>
              <a:t>= </a:t>
            </a:r>
            <a:r>
              <a:rPr lang="en-US" sz="2400">
                <a:solidFill>
                  <a:srgbClr val="C00000"/>
                </a:solidFill>
              </a:rPr>
              <a:t>{(A 🡪 aA., a|b</a:t>
            </a:r>
            <a:r>
              <a:rPr lang="en-US" sz="2400"/>
              <a:t>)  ; Goto(I3,a) =I3, Goto(I3,b)=I4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</a:rPr>
              <a:t>Goto(I5,A)=I8</a:t>
            </a:r>
            <a:r>
              <a:rPr lang="en-US" sz="2400">
                <a:solidFill>
                  <a:srgbClr val="FF0000"/>
                </a:solidFill>
              </a:rPr>
              <a:t>={(A🡪aA.,$)} </a:t>
            </a:r>
            <a:r>
              <a:rPr lang="en-US" sz="2400"/>
              <a:t>; Goto(I5,a) =I5, Goto(I5,b)=I2</a:t>
            </a:r>
            <a:endParaRPr sz="2400"/>
          </a:p>
        </p:txBody>
      </p:sp>
      <p:sp>
        <p:nvSpPr>
          <p:cNvPr id="111" name="Google Shape;111;p17"/>
          <p:cNvSpPr/>
          <p:nvPr/>
        </p:nvSpPr>
        <p:spPr>
          <a:xfrm>
            <a:off x="1905000" y="4267200"/>
            <a:ext cx="1981200" cy="457200"/>
          </a:xfrm>
          <a:prstGeom prst="ellipse">
            <a:avLst/>
          </a:prstGeom>
          <a:solidFill>
            <a:schemeClr val="accent1">
              <a:alpha val="23921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1905000" y="5181600"/>
            <a:ext cx="1981200" cy="457200"/>
          </a:xfrm>
          <a:prstGeom prst="ellipse">
            <a:avLst/>
          </a:prstGeom>
          <a:solidFill>
            <a:schemeClr val="accent1">
              <a:alpha val="23921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1981200" y="4572000"/>
            <a:ext cx="1981200" cy="457200"/>
          </a:xfrm>
          <a:prstGeom prst="ellipse">
            <a:avLst/>
          </a:prstGeom>
          <a:solidFill>
            <a:srgbClr val="974806">
              <a:alpha val="23921"/>
            </a:srgbClr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905000" y="5562600"/>
            <a:ext cx="1981200" cy="457200"/>
          </a:xfrm>
          <a:prstGeom prst="ellipse">
            <a:avLst/>
          </a:prstGeom>
          <a:solidFill>
            <a:srgbClr val="974806">
              <a:alpha val="23921"/>
            </a:srgbClr>
          </a:solidFill>
          <a:ln cap="flat" cmpd="sng" w="25400">
            <a:solidFill>
              <a:srgbClr val="9748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1905000" y="5867400"/>
            <a:ext cx="1981200" cy="457200"/>
          </a:xfrm>
          <a:prstGeom prst="ellipse">
            <a:avLst/>
          </a:prstGeom>
          <a:solidFill>
            <a:srgbClr val="FFFF00">
              <a:alpha val="23921"/>
            </a:srgbClr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1752600" y="6248400"/>
            <a:ext cx="1676400" cy="457200"/>
          </a:xfrm>
          <a:prstGeom prst="ellipse">
            <a:avLst/>
          </a:prstGeom>
          <a:solidFill>
            <a:srgbClr val="FFFF00">
              <a:alpha val="23921"/>
            </a:srgbClr>
          </a:solidFill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Parse Table Construction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i)  If [ A -&gt; α.aβ, b ] is in I</a:t>
            </a:r>
            <a:r>
              <a:rPr baseline="-25000" lang="en-US"/>
              <a:t>i</a:t>
            </a:r>
            <a:r>
              <a:rPr lang="en-US"/>
              <a:t> and GOTO(I</a:t>
            </a:r>
            <a:r>
              <a:rPr baseline="-25000" lang="en-US"/>
              <a:t>i</a:t>
            </a:r>
            <a:r>
              <a:rPr lang="en-US"/>
              <a:t> , a) = I</a:t>
            </a:r>
            <a:r>
              <a:rPr baseline="-25000" lang="en-US"/>
              <a:t>j</a:t>
            </a:r>
            <a:r>
              <a:rPr lang="en-US"/>
              <a:t>, then set ACTION[i, a] to “shift j”. Here a must be terminal.</a:t>
            </a:r>
            <a:br>
              <a:rPr lang="en-US"/>
            </a:br>
            <a:r>
              <a:rPr lang="en-US"/>
              <a:t>ii) If [A -&gt; α. , a] is in I</a:t>
            </a:r>
            <a:r>
              <a:rPr baseline="-25000" lang="en-US"/>
              <a:t>i</a:t>
            </a:r>
            <a:r>
              <a:rPr lang="en-US"/>
              <a:t> , A ≠ S, then set ACTION[i, a] to “reduce A -&gt;α”.</a:t>
            </a:r>
            <a:br>
              <a:rPr lang="en-US"/>
            </a:br>
            <a:r>
              <a:rPr lang="en-US"/>
              <a:t>iii) Is [S -&gt; S. , $ ] is in I</a:t>
            </a:r>
            <a:r>
              <a:rPr baseline="-25000" lang="en-US"/>
              <a:t>i</a:t>
            </a:r>
            <a:r>
              <a:rPr lang="en-US"/>
              <a:t>, then set action[i, $] to “accept”.</a:t>
            </a:r>
            <a:br>
              <a:rPr lang="en-US"/>
            </a:br>
            <a:r>
              <a:rPr lang="en-US"/>
              <a:t>Iv) The goto transitions for state i are constructed for all nonterminals A using the rule: if GOTO( I</a:t>
            </a:r>
            <a:r>
              <a:rPr baseline="-25000" lang="en-US"/>
              <a:t>i</a:t>
            </a:r>
            <a:r>
              <a:rPr lang="en-US"/>
              <a:t>, A ) = I</a:t>
            </a:r>
            <a:r>
              <a:rPr baseline="-25000" lang="en-US"/>
              <a:t>j</a:t>
            </a:r>
            <a:r>
              <a:rPr lang="en-US"/>
              <a:t> then GOTO [i, A] = j.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9"/>
          <p:cNvGraphicFramePr/>
          <p:nvPr/>
        </p:nvGraphicFramePr>
        <p:xfrm>
          <a:off x="1066800" y="381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{94FF3DB9-16B4-459F-8A5E-2E25DED90E3A}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28" name="Google Shape;128;p19"/>
          <p:cNvSpPr txBox="1"/>
          <p:nvPr/>
        </p:nvSpPr>
        <p:spPr>
          <a:xfrm>
            <a:off x="7239000" y="304800"/>
            <a:ext cx="17526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G’: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0)  S’ 🡪 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1)   S 🡪 AA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2)  A 🡪 aA 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3) A🡪 b</a:t>
            </a:r>
            <a:endParaRPr b="1" sz="1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1066800" y="4267200"/>
            <a:ext cx="2590800" cy="1447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3=5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7=8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4=6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LALR parse table</a:t>
            </a:r>
            <a:endParaRPr b="1">
              <a:solidFill>
                <a:srgbClr val="C00000"/>
              </a:solidFill>
            </a:endParaRPr>
          </a:p>
        </p:txBody>
      </p:sp>
      <p:graphicFrame>
        <p:nvGraphicFramePr>
          <p:cNvPr id="135" name="Google Shape;135;p20"/>
          <p:cNvGraphicFramePr/>
          <p:nvPr/>
        </p:nvGraphicFramePr>
        <p:xfrm>
          <a:off x="609600" y="1447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{94FF3DB9-16B4-459F-8A5E-2E25DED90E3A}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81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7,8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84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7,8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2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 -&gt; AaAb | BbBa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-&gt; ϵ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 -&gt; 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