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BE8E7E-A852-483D-9AC4-8633F2E3049B}">
  <a:tblStyle styleId="{A2BE8E7E-A852-483D-9AC4-8633F2E3049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LALR parser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 G Sudha Sadasivam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Construct CLR parser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Augmented grammar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LR(1) collection of items</a:t>
            </a:r>
            <a:endParaRPr/>
          </a:p>
          <a:p>
            <a:pPr indent="-342900" lvl="2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Closure</a:t>
            </a:r>
            <a:endParaRPr/>
          </a:p>
          <a:p>
            <a:pPr indent="-342900" lvl="2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Goto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PT construction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it by combining LR(1) items with different lookahead but same Goto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0" y="0"/>
            <a:ext cx="8961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Closure(</a:t>
            </a:r>
            <a:r>
              <a:rPr b="1" lang="en-US" sz="2400">
                <a:solidFill>
                  <a:srgbClr val="FF0000"/>
                </a:solidFill>
              </a:rPr>
              <a:t>S’ -- &gt; .S, $) </a:t>
            </a:r>
            <a:r>
              <a:rPr lang="en-US" sz="2400">
                <a:solidFill>
                  <a:schemeClr val="dk1"/>
                </a:solidFill>
              </a:rPr>
              <a:t>= {(S’ -- &gt;. S ,$), (S -- &gt;. CC,$) , (C  -- &gt;. cC, c|d), (C -- &gt; .d, c|d) } = </a:t>
            </a:r>
            <a:r>
              <a:rPr lang="en-US" sz="2400">
                <a:solidFill>
                  <a:srgbClr val="C00000"/>
                </a:solidFill>
              </a:rPr>
              <a:t>I0</a:t>
            </a:r>
            <a:endParaRPr sz="2400">
              <a:solidFill>
                <a:srgbClr val="C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Goto(I0,S)= Closure(</a:t>
            </a:r>
            <a:r>
              <a:rPr lang="en-US" sz="2400">
                <a:solidFill>
                  <a:schemeClr val="dk1"/>
                </a:solidFill>
              </a:rPr>
              <a:t>S’ -- &gt;S. ,$) = {S’ -- &gt;S.,$ } = </a:t>
            </a:r>
            <a:r>
              <a:rPr lang="en-US" sz="2400">
                <a:solidFill>
                  <a:srgbClr val="C00000"/>
                </a:solidFill>
              </a:rPr>
              <a:t>I1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Goto(I0,C)= Closure(</a:t>
            </a:r>
            <a:r>
              <a:rPr lang="en-US" sz="2400">
                <a:solidFill>
                  <a:schemeClr val="dk1"/>
                </a:solidFill>
              </a:rPr>
              <a:t>S -- &gt;C.C ,$)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= {(S -- &gt;C.C ,$), (C  -- &gt;. cC,$), (C -- &gt; .d,$) } =</a:t>
            </a:r>
            <a:r>
              <a:rPr lang="en-US" sz="2400">
                <a:solidFill>
                  <a:srgbClr val="C00000"/>
                </a:solidFill>
              </a:rPr>
              <a:t> I2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Goto(I0,c)= Closure(</a:t>
            </a:r>
            <a:r>
              <a:rPr lang="en-US" sz="2400">
                <a:solidFill>
                  <a:schemeClr val="dk1"/>
                </a:solidFill>
              </a:rPr>
              <a:t>C -- &gt;c.C ,c|d)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= {(C -- &gt;c.C,c|d) , (C  -- &gt;. cC,c|d), (C -- &gt; .d,c|d) } = </a:t>
            </a:r>
            <a:r>
              <a:rPr lang="en-US" sz="2400">
                <a:solidFill>
                  <a:srgbClr val="C00000"/>
                </a:solidFill>
              </a:rPr>
              <a:t>I3</a:t>
            </a:r>
            <a:endParaRPr sz="2400">
              <a:solidFill>
                <a:srgbClr val="C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Goto(I0,d)= Closure((</a:t>
            </a:r>
            <a:r>
              <a:rPr lang="en-US" sz="2400">
                <a:solidFill>
                  <a:schemeClr val="dk1"/>
                </a:solidFill>
              </a:rPr>
              <a:t>C-- &gt;d. ,c|d) ) ={C-- &gt;d. ,c|d)}=</a:t>
            </a:r>
            <a:r>
              <a:rPr lang="en-US" sz="2400">
                <a:solidFill>
                  <a:srgbClr val="C00000"/>
                </a:solidFill>
              </a:rPr>
              <a:t>I4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solidFill>
                  <a:schemeClr val="dk1"/>
                </a:solidFill>
              </a:rPr>
              <a:t>Goto(I2,C)= {S -- &gt;CC., $}=</a:t>
            </a:r>
            <a:r>
              <a:rPr lang="en-US" sz="2400">
                <a:solidFill>
                  <a:srgbClr val="C00000"/>
                </a:solidFill>
              </a:rPr>
              <a:t>I5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solidFill>
                  <a:schemeClr val="dk1"/>
                </a:solidFill>
              </a:rPr>
              <a:t>Goto(I2,c)= Closure (C  -- &gt;c.C, $)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= {(C -- &gt;c.C,$) , (C  -- &gt;. cC,$), (C -- &gt; .d,$) } =</a:t>
            </a:r>
            <a:r>
              <a:rPr lang="en-US" sz="2400">
                <a:solidFill>
                  <a:srgbClr val="C00000"/>
                </a:solidFill>
              </a:rPr>
              <a:t> I6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Goto(I2,d)= Closure((</a:t>
            </a:r>
            <a:r>
              <a:rPr lang="en-US" sz="2400">
                <a:solidFill>
                  <a:schemeClr val="dk1"/>
                </a:solidFill>
              </a:rPr>
              <a:t>C-- &gt;d. ,$) ) ={C-- &gt;d. , $)}=</a:t>
            </a:r>
            <a:r>
              <a:rPr lang="en-US" sz="2400">
                <a:solidFill>
                  <a:srgbClr val="C00000"/>
                </a:solidFill>
              </a:rPr>
              <a:t>I7</a:t>
            </a:r>
            <a:endParaRPr sz="2400">
              <a:solidFill>
                <a:srgbClr val="C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solidFill>
                  <a:schemeClr val="dk1"/>
                </a:solidFill>
              </a:rPr>
              <a:t>Goto(I3,C)=Closure((C -- &gt;cC.,c|d))=</a:t>
            </a:r>
            <a:r>
              <a:rPr lang="en-US" sz="2400">
                <a:solidFill>
                  <a:srgbClr val="C00000"/>
                </a:solidFill>
              </a:rPr>
              <a:t>I8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solidFill>
                  <a:schemeClr val="dk1"/>
                </a:solidFill>
              </a:rPr>
              <a:t>Goto(I3,c)=Closure((C -- &gt;c.C,c|d))=</a:t>
            </a:r>
            <a:r>
              <a:rPr lang="en-US" sz="2400">
                <a:solidFill>
                  <a:srgbClr val="5F497A"/>
                </a:solidFill>
              </a:rPr>
              <a:t>I3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Goto(I3,d)= Closure((</a:t>
            </a:r>
            <a:r>
              <a:rPr lang="en-US" sz="2400">
                <a:solidFill>
                  <a:schemeClr val="dk1"/>
                </a:solidFill>
              </a:rPr>
              <a:t>C-- &gt;d. , c|d) )=</a:t>
            </a:r>
            <a:r>
              <a:rPr lang="en-US" sz="2400">
                <a:solidFill>
                  <a:srgbClr val="5F497A"/>
                </a:solidFill>
              </a:rPr>
              <a:t>I4</a:t>
            </a:r>
            <a:endParaRPr sz="2400">
              <a:solidFill>
                <a:srgbClr val="5F497A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solidFill>
                  <a:schemeClr val="dk1"/>
                </a:solidFill>
              </a:rPr>
              <a:t>Goto(I6,C)= Closure(C -- &gt;c.C,$) = {C -- &gt;cC., $}=</a:t>
            </a:r>
            <a:r>
              <a:rPr lang="en-US" sz="2400">
                <a:solidFill>
                  <a:srgbClr val="C00000"/>
                </a:solidFill>
              </a:rPr>
              <a:t>I9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solidFill>
                  <a:schemeClr val="dk1"/>
                </a:solidFill>
              </a:rPr>
              <a:t>Goto(I6,c)= Closure(C -- &gt;c.C,$)=I</a:t>
            </a:r>
            <a:r>
              <a:rPr lang="en-US" sz="2400">
                <a:solidFill>
                  <a:srgbClr val="7030A0"/>
                </a:solidFill>
              </a:rPr>
              <a:t>6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solidFill>
                  <a:schemeClr val="dk1"/>
                </a:solidFill>
              </a:rPr>
              <a:t> Goto(I6,d)= Closure(C -- &gt; .d,$) =</a:t>
            </a:r>
            <a:r>
              <a:rPr lang="en-US" sz="2400">
                <a:solidFill>
                  <a:srgbClr val="7030A0"/>
                </a:solidFill>
              </a:rPr>
              <a:t>I7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7498080" y="717452"/>
            <a:ext cx="1645920" cy="2677656"/>
          </a:xfrm>
          <a:prstGeom prst="rect">
            <a:avLst/>
          </a:prstGeom>
          <a:solidFill>
            <a:schemeClr val="accent1">
              <a:alpha val="2274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S’ -- &gt; 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-- &gt; CC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 -- &gt; cC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-- &gt; 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First (S)= first(C)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{c,d}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0"/>
            <a:ext cx="259549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Goto(I0,S)= I1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Goto(I0,C)= I2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Goto(I0,c)=I3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Goto(I0,d)= I4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Goto(I2,C)= I5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Goto(I2,c)=  I6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Goto(I2,d)= I7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Goto(I3,C)=I8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Goto(I3,c)=I3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Goto(I3,d)=I4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Goto(I6,C)= I9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Goto(I6,c)= I6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Goto(I6,d)= I7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2696308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{A2BE8E7E-A852-483D-9AC4-8633F2E3049B}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ACTION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GOTO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$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I0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s4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I1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acc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s6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s7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s4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I4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I5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r1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I6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s4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9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I7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I8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I9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4" name="Google Shape;104;p16"/>
          <p:cNvSpPr/>
          <p:nvPr/>
        </p:nvSpPr>
        <p:spPr>
          <a:xfrm>
            <a:off x="6836899" y="970671"/>
            <a:ext cx="1983544" cy="492369"/>
          </a:xfrm>
          <a:prstGeom prst="rect">
            <a:avLst/>
          </a:prstGeom>
          <a:solidFill>
            <a:srgbClr val="C00000">
              <a:alpha val="26666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7891976" y="1896794"/>
            <a:ext cx="984739" cy="492369"/>
          </a:xfrm>
          <a:prstGeom prst="rect">
            <a:avLst/>
          </a:prstGeom>
          <a:solidFill>
            <a:srgbClr val="C00000">
              <a:alpha val="26666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7889632" y="2358683"/>
            <a:ext cx="984739" cy="492369"/>
          </a:xfrm>
          <a:prstGeom prst="rect">
            <a:avLst/>
          </a:prstGeom>
          <a:solidFill>
            <a:srgbClr val="C00000">
              <a:alpha val="26666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7875564" y="3723249"/>
            <a:ext cx="984739" cy="492369"/>
          </a:xfrm>
          <a:prstGeom prst="rect">
            <a:avLst/>
          </a:prstGeom>
          <a:solidFill>
            <a:srgbClr val="C00000">
              <a:alpha val="26666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770142" y="886265"/>
            <a:ext cx="1983545" cy="506437"/>
          </a:xfrm>
          <a:prstGeom prst="rect">
            <a:avLst/>
          </a:prstGeom>
          <a:solidFill>
            <a:schemeClr val="dk1">
              <a:alpha val="29803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725594" y="1798320"/>
            <a:ext cx="1983545" cy="506437"/>
          </a:xfrm>
          <a:prstGeom prst="rect">
            <a:avLst/>
          </a:prstGeom>
          <a:solidFill>
            <a:schemeClr val="dk1">
              <a:alpha val="29803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725594" y="2262554"/>
            <a:ext cx="1983545" cy="506437"/>
          </a:xfrm>
          <a:prstGeom prst="rect">
            <a:avLst/>
          </a:prstGeom>
          <a:solidFill>
            <a:schemeClr val="dk1">
              <a:alpha val="29803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711526" y="3641188"/>
            <a:ext cx="1983545" cy="506437"/>
          </a:xfrm>
          <a:prstGeom prst="rect">
            <a:avLst/>
          </a:prstGeom>
          <a:solidFill>
            <a:schemeClr val="dk1">
              <a:alpha val="29803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0" y="4806685"/>
            <a:ext cx="26306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{S’ -- &gt;S.,$ } = I1</a:t>
            </a:r>
            <a:endParaRPr b="1" i="0" sz="2400" u="none" cap="none" strike="noStrike">
              <a:solidFill>
                <a:srgbClr val="5F49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711483" y="1322363"/>
            <a:ext cx="1069145" cy="478302"/>
          </a:xfrm>
          <a:prstGeom prst="rect">
            <a:avLst/>
          </a:prstGeom>
          <a:solidFill>
            <a:srgbClr val="7030A0">
              <a:alpha val="4000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0" y="5226784"/>
            <a:ext cx="3882683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(C-- &gt;d. ,c|d)}=I4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{S -- &gt;CC., $}=I5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(C-- &gt;d. , $)}=I7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{C -- &gt;cC.,c|d}=I8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{C -- &gt;cC., $}=I9</a:t>
            </a:r>
            <a:endParaRPr b="0" i="0" sz="22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7216727" y="5568538"/>
            <a:ext cx="235633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S’ -- &gt; S    (0)</a:t>
            </a:r>
            <a:endParaRPr b="1" i="0" sz="2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-- &gt; CC   (1)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 -- &gt; cC  (2)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-- &gt; d      (3)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742006" y="2757268"/>
            <a:ext cx="1955409" cy="393895"/>
          </a:xfrm>
          <a:prstGeom prst="rect">
            <a:avLst/>
          </a:prstGeom>
          <a:solidFill>
            <a:srgbClr val="00B050">
              <a:alpha val="2196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3683391" y="4611859"/>
            <a:ext cx="1955409" cy="393895"/>
          </a:xfrm>
          <a:prstGeom prst="rect">
            <a:avLst/>
          </a:prstGeom>
          <a:solidFill>
            <a:srgbClr val="00B050">
              <a:alpha val="2196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5725551" y="3247293"/>
            <a:ext cx="926123" cy="393895"/>
          </a:xfrm>
          <a:prstGeom prst="rect">
            <a:avLst/>
          </a:prstGeom>
          <a:solidFill>
            <a:srgbClr val="00B050">
              <a:alpha val="2196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793545" y="4159349"/>
            <a:ext cx="926123" cy="393895"/>
          </a:xfrm>
          <a:prstGeom prst="rect">
            <a:avLst/>
          </a:prstGeom>
          <a:solidFill>
            <a:srgbClr val="00B050">
              <a:alpha val="2196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793545" y="5045613"/>
            <a:ext cx="926123" cy="393895"/>
          </a:xfrm>
          <a:prstGeom prst="rect">
            <a:avLst/>
          </a:prstGeom>
          <a:solidFill>
            <a:srgbClr val="00B050">
              <a:alpha val="2196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99403" y="40444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Closure(</a:t>
            </a:r>
            <a:r>
              <a:rPr lang="en-US">
                <a:solidFill>
                  <a:schemeClr val="dk1"/>
                </a:solidFill>
              </a:rPr>
              <a:t>C -- &gt;c.C ,c|d)=I3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Closure (C  -- &gt;c.C, $)=I6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B050"/>
                </a:solidFill>
              </a:rPr>
              <a:t>(C-- &gt;d. ,c|d)}=I4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B050"/>
                </a:solidFill>
              </a:rPr>
              <a:t>(C-- &gt;d. , $)}=I7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C00000"/>
                </a:solidFill>
              </a:rPr>
              <a:t>{C -- &gt;cC.,c|d}=I8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C00000"/>
                </a:solidFill>
              </a:rPr>
              <a:t>{C -- &gt;cC., $}=I9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Same core (LR(0) but different lookahead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They can be merged 🡪 LALR parser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57200" y="274638"/>
            <a:ext cx="8229600" cy="344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en-US"/>
              <a:t>LALR parser - I3=I6, I4=I7, I8=I9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1725638" y="9425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{A2BE8E7E-A852-483D-9AC4-8633F2E3049B}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ACTION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GOTO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$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I0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s4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I1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acc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s6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s7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I36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s4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</a:rPr>
                        <a:t>89</a:t>
                      </a:r>
                      <a:endParaRPr sz="2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I47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</a:rPr>
                        <a:t>r3</a:t>
                      </a:r>
                      <a:endParaRPr sz="2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I5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r1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I89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</a:rPr>
                        <a:t>r2</a:t>
                      </a:r>
                      <a:endParaRPr sz="2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 -&gt; AaAb | BbBa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-&gt; ϵ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 -&gt; 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