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49" name="Google Shape;149;p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03" name="Google Shape;203;p1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09" name="Google Shape;209;p1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16" name="Google Shape;216;p1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22" name="Google Shape;222;p1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88" name="Google Shape;88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4" name="Google Shape;94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0" name="Google Shape;100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1" name="Google Shape;111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3" name="Google Shape;123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30" name="Google Shape;130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43" name="Google Shape;143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Predictive Parsers</a:t>
            </a:r>
            <a:endParaRPr lang="en-US"/>
          </a:p>
        </p:txBody>
      </p:sp>
      <p:sp>
        <p:nvSpPr>
          <p:cNvPr id="85" name="Google Shape;85;p13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 G Sudha Sadasivam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914400" y="0"/>
            <a:ext cx="8229600" cy="43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Example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285720" y="285728"/>
            <a:ext cx="23622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-&gt; TE’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E’ -&gt; +TE’ |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MS Mincho"/>
                <a:ea typeface="MS Mincho"/>
                <a:cs typeface="MS Mincho"/>
                <a:sym typeface="MS Mincho"/>
              </a:rPr>
              <a:t>Ɛ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 -&gt; FT’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T’ -&gt; *FT’ | </a:t>
            </a:r>
            <a:r>
              <a:rPr lang="en-US" sz="2400" b="0" i="0" u="none" strike="noStrike" cap="none">
                <a:solidFill>
                  <a:srgbClr val="C00000"/>
                </a:solidFill>
                <a:latin typeface="MS Mincho"/>
                <a:ea typeface="MS Mincho"/>
                <a:cs typeface="MS Mincho"/>
                <a:sym typeface="MS Mincho"/>
              </a:rPr>
              <a:t>Ɛ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 -&gt; (E) | </a:t>
            </a:r>
            <a:r>
              <a:rPr lang="en-US" sz="2400" b="1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pSp>
        <p:nvGrpSpPr>
          <p:cNvPr id="153" name="Google Shape;153;p22"/>
          <p:cNvGrpSpPr/>
          <p:nvPr/>
        </p:nvGrpSpPr>
        <p:grpSpPr>
          <a:xfrm>
            <a:off x="3276748" y="357157"/>
            <a:ext cx="5867472" cy="2609757"/>
            <a:chOff x="4000520" y="357167"/>
            <a:chExt cx="4867252" cy="2433340"/>
          </a:xfrm>
        </p:grpSpPr>
        <p:sp>
          <p:nvSpPr>
            <p:cNvPr id="154" name="Google Shape;154;p22"/>
            <p:cNvSpPr/>
            <p:nvPr/>
          </p:nvSpPr>
          <p:spPr>
            <a:xfrm>
              <a:off x="4000520" y="1033442"/>
              <a:ext cx="609600" cy="175418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457200" marR="0" lvl="0" indent="-4572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marR="0" lvl="0" indent="-4572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marR="0" lvl="0" indent="-4572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marR="0" lvl="0" indent="-4572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E’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  <a:p>
              <a:pPr marL="457200" marR="0" lvl="0" indent="-45720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T’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55" name="Google Shape;155;p22"/>
            <p:cNvCxnSpPr/>
            <p:nvPr/>
          </p:nvCxnSpPr>
          <p:spPr>
            <a:xfrm>
              <a:off x="4143372" y="928670"/>
              <a:ext cx="4724400" cy="1588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6" name="Google Shape;156;p22"/>
            <p:cNvCxnSpPr/>
            <p:nvPr/>
          </p:nvCxnSpPr>
          <p:spPr>
            <a:xfrm rot="5400000">
              <a:off x="3429786" y="1499382"/>
              <a:ext cx="2286017" cy="1587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7" name="Google Shape;157;p22"/>
            <p:cNvSpPr txBox="1"/>
            <p:nvPr/>
          </p:nvSpPr>
          <p:spPr>
            <a:xfrm>
              <a:off x="5219720" y="423842"/>
              <a:ext cx="7177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First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58" name="Google Shape;158;p22"/>
            <p:cNvCxnSpPr/>
            <p:nvPr/>
          </p:nvCxnSpPr>
          <p:spPr>
            <a:xfrm rot="5400000">
              <a:off x="5643570" y="1571612"/>
              <a:ext cx="2286016" cy="1588"/>
            </a:xfrm>
            <a:prstGeom prst="straightConnector1">
              <a:avLst/>
            </a:prstGeom>
            <a:noFill/>
            <a:ln w="9525" cap="flat" cmpd="sng">
              <a:solidFill>
                <a:srgbClr val="4A7DBA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9" name="Google Shape;159;p22"/>
            <p:cNvSpPr txBox="1"/>
            <p:nvPr/>
          </p:nvSpPr>
          <p:spPr>
            <a:xfrm>
              <a:off x="7429520" y="500042"/>
              <a:ext cx="1004762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Follow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0" name="Google Shape;160;p22"/>
            <p:cNvSpPr txBox="1"/>
            <p:nvPr/>
          </p:nvSpPr>
          <p:spPr>
            <a:xfrm>
              <a:off x="5143520" y="1033442"/>
              <a:ext cx="7793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{(,id}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1" name="Google Shape;161;p22"/>
            <p:cNvSpPr txBox="1"/>
            <p:nvPr/>
          </p:nvSpPr>
          <p:spPr>
            <a:xfrm>
              <a:off x="5143520" y="1319192"/>
              <a:ext cx="7793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{(,id}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2" name="Google Shape;162;p22"/>
            <p:cNvSpPr txBox="1"/>
            <p:nvPr/>
          </p:nvSpPr>
          <p:spPr>
            <a:xfrm>
              <a:off x="5143520" y="1643042"/>
              <a:ext cx="779381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{(,id}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3" name="Google Shape;163;p22"/>
            <p:cNvSpPr txBox="1"/>
            <p:nvPr/>
          </p:nvSpPr>
          <p:spPr>
            <a:xfrm>
              <a:off x="5143520" y="1947842"/>
              <a:ext cx="7617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{+,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MS Mincho"/>
                  <a:ea typeface="MS Mincho"/>
                  <a:cs typeface="MS Mincho"/>
                  <a:sym typeface="MS Mincho"/>
                </a:rPr>
                <a:t>ɛ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}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4" name="Google Shape;164;p22"/>
            <p:cNvSpPr txBox="1"/>
            <p:nvPr/>
          </p:nvSpPr>
          <p:spPr>
            <a:xfrm>
              <a:off x="5151458" y="2328842"/>
              <a:ext cx="76174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{*,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MS Mincho"/>
                  <a:ea typeface="MS Mincho"/>
                  <a:cs typeface="MS Mincho"/>
                  <a:sym typeface="MS Mincho"/>
                </a:rPr>
                <a:t>ɛ</a:t>
              </a: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}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5" name="Google Shape;165;p22"/>
            <p:cNvSpPr txBox="1"/>
            <p:nvPr/>
          </p:nvSpPr>
          <p:spPr>
            <a:xfrm>
              <a:off x="7353320" y="1033442"/>
              <a:ext cx="1370888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{+, *, ), $}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6" name="Google Shape;166;p22"/>
            <p:cNvSpPr txBox="1"/>
            <p:nvPr/>
          </p:nvSpPr>
          <p:spPr>
            <a:xfrm>
              <a:off x="7353320" y="1319192"/>
              <a:ext cx="107112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{+, ), $}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7" name="Google Shape;167;p22"/>
            <p:cNvSpPr txBox="1"/>
            <p:nvPr/>
          </p:nvSpPr>
          <p:spPr>
            <a:xfrm>
              <a:off x="7429520" y="2309792"/>
              <a:ext cx="1071127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{+, ), $}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8" name="Google Shape;168;p22"/>
            <p:cNvSpPr txBox="1"/>
            <p:nvPr/>
          </p:nvSpPr>
          <p:spPr>
            <a:xfrm>
              <a:off x="7429520" y="1643042"/>
              <a:ext cx="7713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{), $}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69" name="Google Shape;169;p22"/>
            <p:cNvSpPr txBox="1"/>
            <p:nvPr/>
          </p:nvSpPr>
          <p:spPr>
            <a:xfrm>
              <a:off x="7429520" y="2004992"/>
              <a:ext cx="771365" cy="4616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 panose="020B0604020202020204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{), $}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</p:grpSp>
      <p:cxnSp>
        <p:nvCxnSpPr>
          <p:cNvPr id="170" name="Google Shape;170;p22"/>
          <p:cNvCxnSpPr/>
          <p:nvPr/>
        </p:nvCxnSpPr>
        <p:spPr>
          <a:xfrm>
            <a:off x="762000" y="3810000"/>
            <a:ext cx="8077200" cy="1588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1" name="Google Shape;171;p22"/>
          <p:cNvCxnSpPr/>
          <p:nvPr/>
        </p:nvCxnSpPr>
        <p:spPr>
          <a:xfrm rot="5400000">
            <a:off x="152401" y="5029200"/>
            <a:ext cx="3657600" cy="3175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2" name="Google Shape;172;p22"/>
          <p:cNvSpPr/>
          <p:nvPr/>
        </p:nvSpPr>
        <p:spPr>
          <a:xfrm>
            <a:off x="1371600" y="3810000"/>
            <a:ext cx="609600" cy="308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E’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T’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3" name="Google Shape;173;p22"/>
          <p:cNvSpPr txBox="1"/>
          <p:nvPr/>
        </p:nvSpPr>
        <p:spPr>
          <a:xfrm>
            <a:off x="571472" y="3178175"/>
            <a:ext cx="156212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NT</a:t>
            </a: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74" name="Google Shape;174;p22"/>
          <p:cNvCxnSpPr/>
          <p:nvPr/>
        </p:nvCxnSpPr>
        <p:spPr>
          <a:xfrm>
            <a:off x="1928794" y="3286124"/>
            <a:ext cx="6834206" cy="66676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5" name="Google Shape;175;p22"/>
          <p:cNvSpPr txBox="1"/>
          <p:nvPr/>
        </p:nvSpPr>
        <p:spPr>
          <a:xfrm>
            <a:off x="4724400" y="2967038"/>
            <a:ext cx="18684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Input Symbol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2667000" y="3352800"/>
            <a:ext cx="423863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7" name="Google Shape;177;p22"/>
          <p:cNvSpPr txBox="1"/>
          <p:nvPr/>
        </p:nvSpPr>
        <p:spPr>
          <a:xfrm>
            <a:off x="3733800" y="3352800"/>
            <a:ext cx="33855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4757738" y="3424238"/>
            <a:ext cx="3381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" name="Google Shape;179;p22"/>
          <p:cNvSpPr txBox="1"/>
          <p:nvPr/>
        </p:nvSpPr>
        <p:spPr>
          <a:xfrm>
            <a:off x="5715000" y="3352800"/>
            <a:ext cx="287338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(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" name="Google Shape;180;p22"/>
          <p:cNvSpPr txBox="1"/>
          <p:nvPr/>
        </p:nvSpPr>
        <p:spPr>
          <a:xfrm>
            <a:off x="6799263" y="3352800"/>
            <a:ext cx="287337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7967663" y="3352800"/>
            <a:ext cx="338137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$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2" name="Google Shape;182;p22"/>
          <p:cNvCxnSpPr/>
          <p:nvPr/>
        </p:nvCxnSpPr>
        <p:spPr>
          <a:xfrm rot="5400000">
            <a:off x="1524000" y="5105400"/>
            <a:ext cx="3429000" cy="76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3" name="Google Shape;183;p22"/>
          <p:cNvCxnSpPr/>
          <p:nvPr/>
        </p:nvCxnSpPr>
        <p:spPr>
          <a:xfrm rot="5400000">
            <a:off x="2667000" y="5105400"/>
            <a:ext cx="3429000" cy="76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22"/>
          <p:cNvCxnSpPr/>
          <p:nvPr/>
        </p:nvCxnSpPr>
        <p:spPr>
          <a:xfrm rot="5400000">
            <a:off x="3733800" y="5105400"/>
            <a:ext cx="3429000" cy="76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5" name="Google Shape;185;p22"/>
          <p:cNvCxnSpPr/>
          <p:nvPr/>
        </p:nvCxnSpPr>
        <p:spPr>
          <a:xfrm rot="5400000">
            <a:off x="4800600" y="5105400"/>
            <a:ext cx="3429000" cy="76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6" name="Google Shape;186;p22"/>
          <p:cNvCxnSpPr/>
          <p:nvPr/>
        </p:nvCxnSpPr>
        <p:spPr>
          <a:xfrm rot="5400000">
            <a:off x="5867400" y="5105400"/>
            <a:ext cx="3429000" cy="76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7" name="Google Shape;187;p22"/>
          <p:cNvCxnSpPr/>
          <p:nvPr/>
        </p:nvCxnSpPr>
        <p:spPr>
          <a:xfrm rot="5400000">
            <a:off x="7010400" y="5105400"/>
            <a:ext cx="3429000" cy="762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8" name="Google Shape;188;p22"/>
          <p:cNvSpPr/>
          <p:nvPr/>
        </p:nvSpPr>
        <p:spPr>
          <a:xfrm>
            <a:off x="2057400" y="3810000"/>
            <a:ext cx="1099981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-&gt; TE’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5459413" y="3810000"/>
            <a:ext cx="1099981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-&gt; TE’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3200400" y="4419600"/>
            <a:ext cx="139974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E’ -&gt; +TE’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6629400" y="4430713"/>
            <a:ext cx="982961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E’ -&gt; </a:t>
            </a:r>
            <a:r>
              <a:rPr lang="en-US" sz="2400" b="0" i="0" u="none" strike="noStrike" cap="non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Ɛ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7696200" y="4419600"/>
            <a:ext cx="982961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E’ -&gt; </a:t>
            </a:r>
            <a:r>
              <a:rPr lang="en-US" sz="2400" b="0" i="0" u="none" strike="noStrike" cap="non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Ɛ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2044700" y="5105400"/>
            <a:ext cx="1097608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 -&gt; FT’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5410200" y="5105400"/>
            <a:ext cx="1097608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 -&gt; FT’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4267200" y="5715000"/>
            <a:ext cx="1404615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T’ -&gt; *FT’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3352800" y="5791200"/>
            <a:ext cx="99020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T’ -&gt; </a:t>
            </a:r>
            <a:r>
              <a:rPr lang="en-US" sz="2400" b="0" i="0" u="none" strike="noStrike" cap="non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Ɛ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6553200" y="5715000"/>
            <a:ext cx="99020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T’ -&gt; </a:t>
            </a:r>
            <a:r>
              <a:rPr lang="en-US" sz="2400" b="0" i="0" u="none" strike="noStrike" cap="non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Ɛ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" name="Google Shape;198;p22"/>
          <p:cNvSpPr/>
          <p:nvPr/>
        </p:nvSpPr>
        <p:spPr>
          <a:xfrm>
            <a:off x="7772400" y="5715000"/>
            <a:ext cx="990207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T’ -&gt; </a:t>
            </a:r>
            <a:r>
              <a:rPr lang="en-US" sz="2400" b="0" i="0" u="none" strike="noStrike" cap="none">
                <a:solidFill>
                  <a:schemeClr val="dk1"/>
                </a:solidFill>
                <a:latin typeface="MS Mincho"/>
                <a:ea typeface="MS Mincho"/>
                <a:cs typeface="MS Mincho"/>
                <a:sym typeface="MS Mincho"/>
              </a:rPr>
              <a:t>Ɛ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" name="Google Shape;199;p22"/>
          <p:cNvSpPr/>
          <p:nvPr/>
        </p:nvSpPr>
        <p:spPr>
          <a:xfrm>
            <a:off x="5410200" y="6457950"/>
            <a:ext cx="11176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 -&gt; (E)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2133600" y="6488113"/>
            <a:ext cx="952505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 -&gt;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Parsing Action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206" name="Google Shape;206;p23"/>
          <p:cNvSpPr txBox="1"/>
          <p:nvPr>
            <p:ph type="body" idx="1"/>
          </p:nvPr>
        </p:nvSpPr>
        <p:spPr>
          <a:xfrm>
            <a:off x="285720" y="714356"/>
            <a:ext cx="8572560" cy="5268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 The table is a 2D array M[A,a] where A is a non-terminal symbol and a is a terminal or $.</a:t>
            </a:r>
            <a:endParaRPr lang="en-US" sz="280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At each step, the parser considers the top-of-stack symbol X and input symbol a:</a:t>
            </a:r>
            <a:endParaRPr lang="en-US" sz="2800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both are $, accept</a:t>
            </a:r>
            <a:endParaRPr lang="en-US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they are the same (non-terminals), pop X, advance input</a:t>
            </a:r>
            <a:endParaRPr lang="en-US"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If X is a nonterminal, consult M[X,a].</a:t>
            </a:r>
            <a:endParaRPr lang="en-US"/>
          </a:p>
          <a:p>
            <a:pPr marL="1143000" lvl="2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If M[X,a] is “ERROR” call an error recovery routine.</a:t>
            </a:r>
            <a:endParaRPr lang="en-US" sz="2800"/>
          </a:p>
          <a:p>
            <a:pPr marL="1143000" lvl="2" indent="-2286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Otherwise, if M[X,a] is a production of the grammar X -&gt; UVW, replace X on the stack with WVU (U on top)</a:t>
            </a:r>
            <a:endParaRPr lang="en-US" sz="280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sp>
        <p:nvSpPr>
          <p:cNvPr id="212" name="Google Shape;212;p2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</a:p>
        </p:txBody>
      </p:sp>
      <p:pic>
        <p:nvPicPr>
          <p:cNvPr id="213" name="Google Shape;213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88354" y="1595438"/>
            <a:ext cx="9232354" cy="3962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"/>
          <p:cNvSpPr txBox="1"/>
          <p:nvPr>
            <p:ph type="title"/>
          </p:nvPr>
        </p:nvSpPr>
        <p:spPr>
          <a:xfrm>
            <a:off x="285720" y="0"/>
            <a:ext cx="8229600" cy="78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520"/>
              <a:buFont typeface="Calibri" panose="020F0502020204030204"/>
              <a:buNone/>
            </a:pPr>
            <a:r>
              <a:rPr lang="en-US" sz="2520">
                <a:solidFill>
                  <a:srgbClr val="C00000"/>
                </a:solidFill>
              </a:rPr>
              <a:t>Initial stack is $E</a:t>
            </a:r>
            <a:br>
              <a:rPr lang="en-US" sz="2520">
                <a:solidFill>
                  <a:srgbClr val="C00000"/>
                </a:solidFill>
              </a:rPr>
            </a:br>
            <a:r>
              <a:rPr lang="en-US" sz="2520">
                <a:solidFill>
                  <a:srgbClr val="C00000"/>
                </a:solidFill>
              </a:rPr>
              <a:t>Initial input is id + id * id $</a:t>
            </a:r>
            <a:endParaRPr lang="en-US" sz="2520">
              <a:solidFill>
                <a:srgbClr val="C00000"/>
              </a:solidFill>
            </a:endParaRPr>
          </a:p>
        </p:txBody>
      </p:sp>
      <p:pic>
        <p:nvPicPr>
          <p:cNvPr id="219" name="Google Shape;219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1506" y="911743"/>
            <a:ext cx="8072494" cy="594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457200" y="274638"/>
            <a:ext cx="8229600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959"/>
              <a:buFont typeface="Calibri" panose="020F0502020204030204"/>
              <a:buNone/>
            </a:pPr>
            <a:r>
              <a:rPr lang="en-US" sz="3960" b="1">
                <a:solidFill>
                  <a:srgbClr val="C00000"/>
                </a:solidFill>
              </a:rPr>
              <a:t>Construct Predictive Parse Table</a:t>
            </a:r>
            <a:endParaRPr sz="3960" b="1">
              <a:solidFill>
                <a:srgbClr val="C00000"/>
              </a:solidFill>
            </a:endParaRPr>
          </a:p>
        </p:txBody>
      </p:sp>
      <p:sp>
        <p:nvSpPr>
          <p:cNvPr id="225" name="Google Shape;225;p26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S -&gt; a | - | (T)</a:t>
            </a:r>
            <a:endParaRPr lang="en-US" b="1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T -&gt; T,S | S</a:t>
            </a:r>
            <a:endParaRPr lang="en-US" b="1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b="1"/>
              <a:t>Show parsing actions for (a,a)</a:t>
            </a:r>
            <a:endParaRPr 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Agenda</a:t>
            </a:r>
            <a:endParaRPr lang="en-US"/>
          </a:p>
        </p:txBody>
      </p:sp>
      <p:sp>
        <p:nvSpPr>
          <p:cNvPr id="91" name="Google Shape;91;p14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FIRST</a:t>
            </a:r>
            <a:endParaRPr lang="en-US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FOLLOW</a:t>
            </a:r>
            <a:endParaRPr lang="en-US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PARSE TABLE CONSTRUCTION</a:t>
            </a:r>
            <a:endParaRPr lang="en-US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PARSING ACTION</a:t>
            </a:r>
            <a:endParaRPr lang="en-US"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EXAMPLE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Introduction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97" name="Google Shape;97;p15"/>
          <p:cNvSpPr txBox="1"/>
          <p:nvPr>
            <p:ph type="body" idx="1"/>
          </p:nvPr>
        </p:nvSpPr>
        <p:spPr>
          <a:xfrm>
            <a:off x="457200" y="928670"/>
            <a:ext cx="8229600" cy="519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Table driven</a:t>
            </a:r>
            <a:endParaRPr lang="en-US"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 left recursion</a:t>
            </a:r>
            <a:endParaRPr lang="en-US"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Non-backtracking (left factoring)</a:t>
            </a:r>
            <a:endParaRPr lang="en-US"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 sz="2800">
                <a:solidFill>
                  <a:srgbClr val="C00000"/>
                </a:solidFill>
              </a:rPr>
              <a:t>Construction</a:t>
            </a:r>
            <a:r>
              <a:rPr lang="en-US" sz="2800"/>
              <a:t>:</a:t>
            </a:r>
            <a:endParaRPr lang="en-US" sz="280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1</a:t>
            </a:r>
            <a:r>
              <a:rPr lang="en-US"/>
              <a:t>. Eliminate left recursion from G</a:t>
            </a:r>
            <a:endParaRPr lang="en-US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Left factor G</a:t>
            </a:r>
            <a:endParaRPr lang="en-US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 Construct parse table</a:t>
            </a:r>
            <a:endParaRPr lang="en-US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Finding FIRST(RHS)</a:t>
            </a:r>
            <a:endParaRPr lang="en-US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Finding FOLLOW(NT)</a:t>
            </a:r>
            <a:endParaRPr lang="en-US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Rules to construct PT</a:t>
            </a:r>
            <a:endParaRPr lang="en-US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</a:pPr>
            <a:r>
              <a:rPr lang="en-US"/>
              <a:t>Check if the input string is accepted by the parser</a:t>
            </a:r>
            <a:endParaRPr lang="en-US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  <a:p>
            <a:pPr marL="34290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FIRST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03" name="Google Shape;103;p16"/>
          <p:cNvSpPr txBox="1"/>
          <p:nvPr>
            <p:ph type="body" idx="1"/>
          </p:nvPr>
        </p:nvSpPr>
        <p:spPr>
          <a:xfrm>
            <a:off x="457200" y="928670"/>
            <a:ext cx="8229600" cy="51974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For a string of grammar symbols α, FIRST(α) is the set of terminals that begin all possible strings derived from α</a:t>
            </a:r>
            <a:endParaRPr sz="280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FIRST(E)=FIRST(T)=FIRST(F)={(,id}</a:t>
            </a:r>
            <a:endParaRPr lang="en-US" sz="2800"/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FIRST (E’) ={+, 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Є}</a:t>
            </a:r>
            <a:endParaRPr lang="en-US"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FIST (T’)={*,ϵ}</a:t>
            </a:r>
            <a:endParaRPr sz="2800"/>
          </a:p>
          <a:p>
            <a:pPr marL="34290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/>
          </a:p>
        </p:txBody>
      </p:sp>
      <p:sp>
        <p:nvSpPr>
          <p:cNvPr id="104" name="Google Shape;104;p16"/>
          <p:cNvSpPr/>
          <p:nvPr/>
        </p:nvSpPr>
        <p:spPr>
          <a:xfrm>
            <a:off x="6429388" y="2357430"/>
            <a:ext cx="2714612" cy="25545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-&gt; T E’   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E’-&gt;🡪 +T E’ | Є</a:t>
            </a:r>
            <a:endParaRPr sz="3200" b="0" i="0" u="none" strike="noStrike" cap="none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 -&gt; F T’    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T’ -&gt;🡪 *FT’ | ϵ</a:t>
            </a:r>
            <a:endParaRPr sz="3200" b="0" i="0" u="none" strike="noStrike" cap="none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 -&gt; (E) | id</a:t>
            </a:r>
            <a:endParaRPr sz="3200" b="0" i="0" u="none" strike="noStrike" cap="none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05" name="Google Shape;105;p16"/>
          <p:cNvCxnSpPr/>
          <p:nvPr/>
        </p:nvCxnSpPr>
        <p:spPr>
          <a:xfrm flipH="1">
            <a:off x="6715075" y="2816500"/>
            <a:ext cx="591000" cy="755400"/>
          </a:xfrm>
          <a:prstGeom prst="straightConnector1">
            <a:avLst/>
          </a:prstGeom>
          <a:noFill/>
          <a:ln w="41275" cap="flat" cmpd="sng">
            <a:solidFill>
              <a:srgbClr val="7030A0"/>
            </a:solidFill>
            <a:prstDash val="dot"/>
            <a:round/>
            <a:headEnd type="none" w="sm" len="sm"/>
            <a:tailEnd type="stealth" w="med" len="med"/>
          </a:ln>
        </p:spPr>
      </p:cxnSp>
      <p:cxnSp>
        <p:nvCxnSpPr>
          <p:cNvPr id="106" name="Google Shape;106;p16"/>
          <p:cNvCxnSpPr/>
          <p:nvPr/>
        </p:nvCxnSpPr>
        <p:spPr>
          <a:xfrm flipH="1">
            <a:off x="6643850" y="3814300"/>
            <a:ext cx="606000" cy="757800"/>
          </a:xfrm>
          <a:prstGeom prst="straightConnector1">
            <a:avLst/>
          </a:prstGeom>
          <a:noFill/>
          <a:ln w="41275" cap="flat" cmpd="sng">
            <a:solidFill>
              <a:srgbClr val="7030A0"/>
            </a:solidFill>
            <a:prstDash val="dot"/>
            <a:round/>
            <a:headEnd type="none" w="sm" len="sm"/>
            <a:tailEnd type="stealth" w="med" len="med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7286644" y="4929198"/>
            <a:ext cx="214314" cy="1588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8" name="Google Shape;108;p16"/>
          <p:cNvCxnSpPr/>
          <p:nvPr/>
        </p:nvCxnSpPr>
        <p:spPr>
          <a:xfrm>
            <a:off x="8143900" y="4929198"/>
            <a:ext cx="285752" cy="1588"/>
          </a:xfrm>
          <a:prstGeom prst="straightConnector1">
            <a:avLst/>
          </a:prstGeom>
          <a:noFill/>
          <a:ln w="28575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Algorithm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14" name="Google Shape;114;p17"/>
          <p:cNvSpPr txBox="1"/>
          <p:nvPr>
            <p:ph type="body" idx="1"/>
          </p:nvPr>
        </p:nvSpPr>
        <p:spPr>
          <a:xfrm>
            <a:off x="357158" y="928670"/>
            <a:ext cx="8472518" cy="542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1. If X is a terminal, FIRST(X) = X. eg. FIRST(a) ={a}</a:t>
            </a:r>
            <a:endParaRPr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2. Otherwise (X is a nonterminal),</a:t>
            </a:r>
            <a:endParaRPr lang="en-US" sz="2800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 If X -&gt; ε is a production, add ε to FIRST(X)</a:t>
            </a:r>
            <a:endParaRPr lang="en-US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If X -&gt; Y1 … Yk is a production, then place a in FIRST(X) if for some i, a is in FIRST(Yi) and </a:t>
            </a:r>
            <a:endParaRPr lang="en-US"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Y1…Yi-1 =*&gt; ε.</a:t>
            </a:r>
            <a:endParaRPr lang="en-US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 sz="2800">
                <a:solidFill>
                  <a:srgbClr val="C00000"/>
                </a:solidFill>
              </a:rPr>
              <a:t>FIRST(X1…Xn) = FIRST(X1), if ε ∈ FIRST(X1), then add FIRST(X2), and so on…</a:t>
            </a:r>
            <a:endParaRPr lang="en-US" sz="2800">
              <a:solidFill>
                <a:srgbClr val="C00000"/>
              </a:solidFill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Example A -&gt; BCd;    B-&gt; b | 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Є ;      C </a:t>
            </a:r>
            <a:r>
              <a:rPr lang="en-US" sz="2800"/>
              <a:t>-&gt;</a:t>
            </a: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c| ϵ</a:t>
            </a:r>
            <a:endParaRPr sz="2800"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FIRST (A) = FIRST(B)={</a:t>
            </a:r>
            <a:r>
              <a:rPr lang="en-US" sz="2800"/>
              <a:t>ϵ,b}; find FIRST(C)={ϵ, c} then d</a:t>
            </a:r>
            <a:endParaRPr lang="en-US" sz="2800"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Ans = {b,c,d}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Find FIRST of S, A, B, C</a:t>
            </a:r>
            <a:endParaRPr lang="en-US"/>
          </a:p>
        </p:txBody>
      </p:sp>
      <p:sp>
        <p:nvSpPr>
          <p:cNvPr id="120" name="Google Shape;120;p18"/>
          <p:cNvSpPr txBox="1"/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S -&gt; ACB | Cbb | Ba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A -&gt; da | BC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-US"/>
              <a:t>B -&gt; g | Є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/>
              <a:t>C -&gt; h | Є</a:t>
            </a:r>
            <a:endParaRPr lang="en-US"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74638"/>
            <a:ext cx="8229600" cy="439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FOLLOW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26" name="Google Shape;126;p19"/>
          <p:cNvSpPr txBox="1"/>
          <p:nvPr>
            <p:ph type="body" idx="1"/>
          </p:nvPr>
        </p:nvSpPr>
        <p:spPr>
          <a:xfrm>
            <a:off x="214282" y="714356"/>
            <a:ext cx="8515352" cy="614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FOLLOW(A) for non terminal A is the set of terminals that can appear immediately to the right of A in some sentential form. If A can be the last symbol in a sentential form, then $ is also in FOLLOW(A).</a:t>
            </a:r>
            <a:endParaRPr lang="en-US" sz="2400"/>
          </a:p>
          <a:p>
            <a:pPr marL="51435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AutoNum type="arabicPeriod"/>
            </a:pPr>
            <a:r>
              <a:rPr lang="en-US" sz="2400"/>
              <a:t>Place $ in FOLLOW(S) (for S the start symbol)</a:t>
            </a:r>
            <a:endParaRPr lang="en-US" sz="2400"/>
          </a:p>
          <a:p>
            <a:pPr marL="51435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   </a:t>
            </a:r>
            <a:r>
              <a:rPr lang="en-US" sz="2400">
                <a:solidFill>
                  <a:srgbClr val="C00000"/>
                </a:solidFill>
              </a:rPr>
              <a:t>FOLLOW(E) has $</a:t>
            </a:r>
            <a:endParaRPr sz="2400">
              <a:solidFill>
                <a:srgbClr val="C00000"/>
              </a:solidFill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    If A -&gt; α B β, then FIRST(β)-ε is placed in FOLLOW(B)</a:t>
            </a:r>
            <a:endParaRPr lang="en-US" sz="2400"/>
          </a:p>
          <a:p>
            <a:pPr marL="51435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lang="en-US" sz="2400">
                <a:solidFill>
                  <a:srgbClr val="7030A0"/>
                </a:solidFill>
              </a:rPr>
              <a:t>           FOLLOW (T) = FIRST E’) – </a:t>
            </a:r>
            <a:r>
              <a:rPr lang="en-US" sz="2400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Є ={ +}</a:t>
            </a:r>
            <a:endParaRPr sz="2400">
              <a:solidFill>
                <a:srgbClr val="7030A0"/>
              </a:solidFill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3.    If there is a production A -&gt; α B or </a:t>
            </a:r>
            <a:endParaRPr sz="2400"/>
          </a:p>
          <a:p>
            <a:pPr marL="51435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a production A -&gt; α B β where β =*&gt; ε, then</a:t>
            </a:r>
            <a:endParaRPr lang="en-US" sz="2400"/>
          </a:p>
          <a:p>
            <a:pPr marL="51435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       everything in FOLLOW(A) is in FOLLOW(B).</a:t>
            </a:r>
            <a:endParaRPr lang="en-US" sz="2400"/>
          </a:p>
          <a:p>
            <a:pPr marL="51435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None/>
            </a:pPr>
            <a:r>
              <a:rPr lang="en-US" sz="2400">
                <a:solidFill>
                  <a:srgbClr val="C00000"/>
                </a:solidFill>
              </a:rPr>
              <a:t>           FOLLOW (E) is in FOLLOW(E’)</a:t>
            </a:r>
            <a:endParaRPr lang="en-US" sz="2400">
              <a:solidFill>
                <a:srgbClr val="C00000"/>
              </a:solidFill>
            </a:endParaRPr>
          </a:p>
          <a:p>
            <a:pPr marL="514350" lvl="0" indent="-5143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None/>
            </a:pPr>
            <a:r>
              <a:rPr lang="en-US" sz="2400">
                <a:solidFill>
                  <a:srgbClr val="7030A0"/>
                </a:solidFill>
              </a:rPr>
              <a:t>           FOLLOW(E’) is in FOLLOW(T)</a:t>
            </a:r>
            <a:endParaRPr sz="2400">
              <a:solidFill>
                <a:srgbClr val="7030A0"/>
              </a:solidFill>
            </a:endParaRPr>
          </a:p>
        </p:txBody>
      </p:sp>
      <p:sp>
        <p:nvSpPr>
          <p:cNvPr id="127" name="Google Shape;127;p19"/>
          <p:cNvSpPr/>
          <p:nvPr/>
        </p:nvSpPr>
        <p:spPr>
          <a:xfrm>
            <a:off x="7072330" y="4919008"/>
            <a:ext cx="207167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-&gt; T E’   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E’-&gt; +T E’ | Є</a:t>
            </a:r>
            <a:endParaRPr sz="2400" b="0" i="0" u="none" strike="noStrike" cap="none">
              <a:solidFill>
                <a:srgbClr val="7030A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 -&gt;🡪 F T’    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T’ -&gt;🡪 *FT’ | ϵ</a:t>
            </a: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 -&gt; (E) | id</a:t>
            </a: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500034" y="0"/>
            <a:ext cx="6186502" cy="582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Follow Example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33" name="Google Shape;133;p20"/>
          <p:cNvSpPr txBox="1"/>
          <p:nvPr>
            <p:ph type="body" idx="1"/>
          </p:nvPr>
        </p:nvSpPr>
        <p:spPr>
          <a:xfrm>
            <a:off x="285720" y="714356"/>
            <a:ext cx="8858280" cy="6143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From E-&gt; TE’</a:t>
            </a:r>
            <a:endParaRPr lang="en-US" sz="240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400"/>
              <a:buChar char="–"/>
            </a:pPr>
            <a:r>
              <a:rPr lang="en-US" sz="2400">
                <a:solidFill>
                  <a:srgbClr val="7030A0"/>
                </a:solidFill>
              </a:rPr>
              <a:t>R1:FOLLOW(E) has $</a:t>
            </a:r>
            <a:endParaRPr lang="en-US" sz="2400">
              <a:solidFill>
                <a:srgbClr val="7030A0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74806"/>
              </a:buClr>
              <a:buSzPts val="2400"/>
              <a:buChar char="–"/>
            </a:pPr>
            <a:r>
              <a:rPr lang="en-US" sz="2400">
                <a:solidFill>
                  <a:srgbClr val="974806"/>
                </a:solidFill>
              </a:rPr>
              <a:t>R2:FOLLOW(T)</a:t>
            </a:r>
            <a:r>
              <a:rPr lang="en-US" sz="2400"/>
              <a:t> has FIRST (E’) ie  </a:t>
            </a:r>
            <a:r>
              <a:rPr lang="en-US" sz="2400">
                <a:solidFill>
                  <a:srgbClr val="974806"/>
                </a:solidFill>
              </a:rPr>
              <a:t>‘+’</a:t>
            </a:r>
            <a:endParaRPr lang="en-US" sz="2400">
              <a:solidFill>
                <a:srgbClr val="974806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R3:As FIRST (E’) has ϵ</a:t>
            </a:r>
            <a:r>
              <a:rPr lang="en-US" sz="2400">
                <a:solidFill>
                  <a:srgbClr val="974806"/>
                </a:solidFill>
              </a:rPr>
              <a:t>, FOLLOW(E) is in FOLLOW(T)</a:t>
            </a:r>
            <a:endParaRPr lang="en-US" sz="2400">
              <a:solidFill>
                <a:srgbClr val="974806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44061"/>
              </a:buClr>
              <a:buSzPts val="2400"/>
              <a:buChar char="–"/>
            </a:pPr>
            <a:r>
              <a:rPr lang="en-US" sz="2400">
                <a:solidFill>
                  <a:srgbClr val="244061"/>
                </a:solidFill>
              </a:rPr>
              <a:t>R3:FOLLOW(E) is in FOLLOW(E’)</a:t>
            </a:r>
            <a:endParaRPr lang="en-US" sz="2400">
              <a:solidFill>
                <a:srgbClr val="244061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From E’-&gt;+TE’ | Є</a:t>
            </a:r>
            <a:endParaRPr sz="240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FOLLOW(T) has first(E’)… same</a:t>
            </a:r>
            <a:endParaRPr lang="en-US" sz="24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From T-&gt;FT’</a:t>
            </a:r>
            <a:endParaRPr lang="en-US" sz="2400"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R2: </a:t>
            </a:r>
            <a:r>
              <a:rPr lang="en-US" sz="2400">
                <a:solidFill>
                  <a:srgbClr val="4F6128"/>
                </a:solidFill>
              </a:rPr>
              <a:t>FOLLOW(F) </a:t>
            </a:r>
            <a:r>
              <a:rPr lang="en-US" sz="2400"/>
              <a:t>has FIRST(T’) = </a:t>
            </a:r>
            <a:r>
              <a:rPr lang="en-US" sz="2400">
                <a:solidFill>
                  <a:srgbClr val="4F6128"/>
                </a:solidFill>
              </a:rPr>
              <a:t>‘*’</a:t>
            </a:r>
            <a:endParaRPr lang="en-US" sz="2400">
              <a:solidFill>
                <a:srgbClr val="4F6128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R3: As Є is in FIRST (T’), </a:t>
            </a:r>
            <a:r>
              <a:rPr lang="en-US" sz="2400">
                <a:solidFill>
                  <a:srgbClr val="4F6128"/>
                </a:solidFill>
              </a:rPr>
              <a:t>FOLLOW(T) is in FOLLOW(F)</a:t>
            </a:r>
            <a:endParaRPr lang="en-US" sz="2400">
              <a:solidFill>
                <a:srgbClr val="4F6128"/>
              </a:solidFill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/>
              <a:t>R3: </a:t>
            </a:r>
            <a:r>
              <a:rPr lang="en-US" sz="2400">
                <a:solidFill>
                  <a:srgbClr val="953734"/>
                </a:solidFill>
              </a:rPr>
              <a:t>FOLLOW(T) is in FOLLOW(T’)</a:t>
            </a:r>
            <a:endParaRPr lang="en-US" sz="2400">
              <a:solidFill>
                <a:srgbClr val="953734"/>
              </a:solidFill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From T’-&gt;*FT’ |  Є …. Follow(F) has FIRST(T’) …same</a:t>
            </a:r>
            <a:endParaRPr lang="en-US" sz="2400"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From F🡪-&gt; (E)  ..</a:t>
            </a:r>
            <a:r>
              <a:rPr lang="en-US" sz="2400">
                <a:solidFill>
                  <a:srgbClr val="7030A0"/>
                </a:solidFill>
              </a:rPr>
              <a:t>FOLLOW(E) has ‘)’</a:t>
            </a:r>
            <a:endParaRPr sz="2400">
              <a:solidFill>
                <a:srgbClr val="7030A0"/>
              </a:solidFill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7215206" y="0"/>
            <a:ext cx="192879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 -&gt; T E’   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E’-&gt; +T E’ | Є</a:t>
            </a: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 -&gt; F T’     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T’ -&gt; *FT’ | ϵ</a:t>
            </a: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 -&gt; (E) | id</a:t>
            </a: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" name="Google Shape;135;p20"/>
          <p:cNvSpPr/>
          <p:nvPr/>
        </p:nvSpPr>
        <p:spPr>
          <a:xfrm>
            <a:off x="4857752" y="428604"/>
            <a:ext cx="2428892" cy="1200329"/>
          </a:xfrm>
          <a:prstGeom prst="rect">
            <a:avLst/>
          </a:prstGeom>
          <a:solidFill>
            <a:schemeClr val="accent1">
              <a:alpha val="2784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FIRST(E,T,F)={(,id}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FIRST (E’) ={+, Є}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C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FIRST (T’)={*,ϵ}</a:t>
            </a:r>
            <a:endParaRPr sz="2400" b="0" i="0" u="none" strike="noStrike" cap="none">
              <a:solidFill>
                <a:srgbClr val="C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5929322" y="2500306"/>
            <a:ext cx="3214678" cy="2071702"/>
          </a:xfrm>
          <a:prstGeom prst="rect">
            <a:avLst/>
          </a:prstGeom>
          <a:solidFill>
            <a:srgbClr val="FDE9D8">
              <a:alpha val="20000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7030A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FOLLOW(E)={$, )}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97480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FOLLOW (T)={+,$,)}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00206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FOLLOW(E’)=($,)}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953734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FOLLOW(T’)={+,$,)}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400" b="0" i="0" u="none" strike="noStrike" cap="none">
                <a:solidFill>
                  <a:srgbClr val="76923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FOLLOW(F)={*,+,$,)}</a:t>
            </a:r>
            <a:endParaRPr sz="2400" b="0" i="0" u="none" strike="noStrike" cap="none">
              <a:solidFill>
                <a:srgbClr val="76923C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7" name="Google Shape;137;p20"/>
          <p:cNvSpPr/>
          <p:nvPr/>
        </p:nvSpPr>
        <p:spPr>
          <a:xfrm>
            <a:off x="8215532" y="2757268"/>
            <a:ext cx="325220" cy="379827"/>
          </a:xfrm>
          <a:custGeom>
            <a:avLst/>
            <a:gdLst/>
            <a:ahLst/>
            <a:cxnLst/>
            <a:rect l="l" t="t" r="r" b="b"/>
            <a:pathLst>
              <a:path w="325220" h="379827" extrusionOk="0">
                <a:moveTo>
                  <a:pt x="0" y="0"/>
                </a:moveTo>
                <a:cubicBezTo>
                  <a:pt x="51582" y="4689"/>
                  <a:pt x="103471" y="6742"/>
                  <a:pt x="154745" y="14067"/>
                </a:cubicBezTo>
                <a:cubicBezTo>
                  <a:pt x="169425" y="16164"/>
                  <a:pt x="186463" y="17650"/>
                  <a:pt x="196948" y="28135"/>
                </a:cubicBezTo>
                <a:cubicBezTo>
                  <a:pt x="271976" y="103163"/>
                  <a:pt x="140678" y="46891"/>
                  <a:pt x="253219" y="84406"/>
                </a:cubicBezTo>
                <a:cubicBezTo>
                  <a:pt x="257908" y="98474"/>
                  <a:pt x="259657" y="113894"/>
                  <a:pt x="267286" y="126609"/>
                </a:cubicBezTo>
                <a:cubicBezTo>
                  <a:pt x="325220" y="223165"/>
                  <a:pt x="269636" y="77387"/>
                  <a:pt x="309490" y="196947"/>
                </a:cubicBezTo>
                <a:cubicBezTo>
                  <a:pt x="304801" y="211015"/>
                  <a:pt x="299019" y="224764"/>
                  <a:pt x="295422" y="239150"/>
                </a:cubicBezTo>
                <a:cubicBezTo>
                  <a:pt x="289623" y="262347"/>
                  <a:pt x="292047" y="288103"/>
                  <a:pt x="281354" y="309489"/>
                </a:cubicBezTo>
                <a:cubicBezTo>
                  <a:pt x="272457" y="327283"/>
                  <a:pt x="253219" y="337624"/>
                  <a:pt x="239151" y="351692"/>
                </a:cubicBezTo>
                <a:lnTo>
                  <a:pt x="211016" y="379827"/>
                </a:lnTo>
              </a:path>
            </a:pathLst>
          </a:cu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8" name="Google Shape;138;p20"/>
          <p:cNvSpPr/>
          <p:nvPr/>
        </p:nvSpPr>
        <p:spPr>
          <a:xfrm>
            <a:off x="5654644" y="2827606"/>
            <a:ext cx="380396" cy="723383"/>
          </a:xfrm>
          <a:custGeom>
            <a:avLst/>
            <a:gdLst/>
            <a:ahLst/>
            <a:cxnLst/>
            <a:rect l="l" t="t" r="r" b="b"/>
            <a:pathLst>
              <a:path w="380396" h="723383" extrusionOk="0">
                <a:moveTo>
                  <a:pt x="352261" y="0"/>
                </a:moveTo>
                <a:cubicBezTo>
                  <a:pt x="313462" y="4850"/>
                  <a:pt x="240889" y="6450"/>
                  <a:pt x="197516" y="28136"/>
                </a:cubicBezTo>
                <a:cubicBezTo>
                  <a:pt x="182394" y="35697"/>
                  <a:pt x="169381" y="46893"/>
                  <a:pt x="155313" y="56271"/>
                </a:cubicBezTo>
                <a:cubicBezTo>
                  <a:pt x="145935" y="70339"/>
                  <a:pt x="137740" y="85272"/>
                  <a:pt x="127178" y="98474"/>
                </a:cubicBezTo>
                <a:cubicBezTo>
                  <a:pt x="118892" y="108831"/>
                  <a:pt x="105866" y="115236"/>
                  <a:pt x="99042" y="126609"/>
                </a:cubicBezTo>
                <a:cubicBezTo>
                  <a:pt x="91413" y="139324"/>
                  <a:pt x="92175" y="155849"/>
                  <a:pt x="84974" y="168812"/>
                </a:cubicBezTo>
                <a:cubicBezTo>
                  <a:pt x="4354" y="313929"/>
                  <a:pt x="46468" y="199927"/>
                  <a:pt x="14636" y="295422"/>
                </a:cubicBezTo>
                <a:cubicBezTo>
                  <a:pt x="19325" y="393896"/>
                  <a:pt x="0" y="496529"/>
                  <a:pt x="28704" y="590843"/>
                </a:cubicBezTo>
                <a:cubicBezTo>
                  <a:pt x="37339" y="619215"/>
                  <a:pt x="88434" y="602528"/>
                  <a:pt x="113110" y="618979"/>
                </a:cubicBezTo>
                <a:cubicBezTo>
                  <a:pt x="234058" y="699610"/>
                  <a:pt x="81031" y="602939"/>
                  <a:pt x="197516" y="661182"/>
                </a:cubicBezTo>
                <a:cubicBezTo>
                  <a:pt x="212638" y="668743"/>
                  <a:pt x="224269" y="682450"/>
                  <a:pt x="239719" y="689317"/>
                </a:cubicBezTo>
                <a:cubicBezTo>
                  <a:pt x="316369" y="723383"/>
                  <a:pt x="310627" y="717452"/>
                  <a:pt x="380396" y="717452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8398412" y="3263705"/>
            <a:ext cx="194954" cy="731520"/>
          </a:xfrm>
          <a:custGeom>
            <a:avLst/>
            <a:gdLst/>
            <a:ahLst/>
            <a:cxnLst/>
            <a:rect l="l" t="t" r="r" b="b"/>
            <a:pathLst>
              <a:path w="194954" h="731520" extrusionOk="0">
                <a:moveTo>
                  <a:pt x="0" y="0"/>
                </a:moveTo>
                <a:cubicBezTo>
                  <a:pt x="9379" y="14068"/>
                  <a:pt x="16903" y="29566"/>
                  <a:pt x="28136" y="42203"/>
                </a:cubicBezTo>
                <a:cubicBezTo>
                  <a:pt x="54571" y="71942"/>
                  <a:pt x="112542" y="126609"/>
                  <a:pt x="112542" y="126609"/>
                </a:cubicBezTo>
                <a:cubicBezTo>
                  <a:pt x="117983" y="175576"/>
                  <a:pt x="121495" y="287749"/>
                  <a:pt x="154745" y="337624"/>
                </a:cubicBezTo>
                <a:lnTo>
                  <a:pt x="182880" y="379827"/>
                </a:lnTo>
                <a:cubicBezTo>
                  <a:pt x="165448" y="554151"/>
                  <a:pt x="194954" y="481293"/>
                  <a:pt x="112542" y="604910"/>
                </a:cubicBezTo>
                <a:lnTo>
                  <a:pt x="112542" y="604910"/>
                </a:lnTo>
                <a:lnTo>
                  <a:pt x="84406" y="689317"/>
                </a:lnTo>
                <a:lnTo>
                  <a:pt x="70339" y="731520"/>
                </a:ln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0" name="Google Shape;140;p20"/>
          <p:cNvSpPr/>
          <p:nvPr/>
        </p:nvSpPr>
        <p:spPr>
          <a:xfrm>
            <a:off x="5725551" y="3165231"/>
            <a:ext cx="309489" cy="1174249"/>
          </a:xfrm>
          <a:custGeom>
            <a:avLst/>
            <a:gdLst/>
            <a:ahLst/>
            <a:cxnLst/>
            <a:rect l="l" t="t" r="r" b="b"/>
            <a:pathLst>
              <a:path w="309489" h="1174249" extrusionOk="0">
                <a:moveTo>
                  <a:pt x="239151" y="0"/>
                </a:moveTo>
                <a:cubicBezTo>
                  <a:pt x="206326" y="4689"/>
                  <a:pt x="172133" y="3582"/>
                  <a:pt x="140677" y="14067"/>
                </a:cubicBezTo>
                <a:cubicBezTo>
                  <a:pt x="128094" y="18261"/>
                  <a:pt x="122898" y="33917"/>
                  <a:pt x="112541" y="42203"/>
                </a:cubicBezTo>
                <a:cubicBezTo>
                  <a:pt x="99339" y="52765"/>
                  <a:pt x="84406" y="60960"/>
                  <a:pt x="70338" y="70338"/>
                </a:cubicBezTo>
                <a:cubicBezTo>
                  <a:pt x="60960" y="98473"/>
                  <a:pt x="45882" y="125316"/>
                  <a:pt x="42203" y="154744"/>
                </a:cubicBezTo>
                <a:cubicBezTo>
                  <a:pt x="33660" y="223087"/>
                  <a:pt x="30180" y="273173"/>
                  <a:pt x="14067" y="337624"/>
                </a:cubicBezTo>
                <a:cubicBezTo>
                  <a:pt x="10471" y="352010"/>
                  <a:pt x="4689" y="365759"/>
                  <a:pt x="0" y="379827"/>
                </a:cubicBezTo>
                <a:cubicBezTo>
                  <a:pt x="4689" y="473612"/>
                  <a:pt x="4063" y="567814"/>
                  <a:pt x="14067" y="661181"/>
                </a:cubicBezTo>
                <a:cubicBezTo>
                  <a:pt x="22510" y="739982"/>
                  <a:pt x="45016" y="762458"/>
                  <a:pt x="56271" y="829994"/>
                </a:cubicBezTo>
                <a:cubicBezTo>
                  <a:pt x="57212" y="835643"/>
                  <a:pt x="79042" y="972221"/>
                  <a:pt x="84406" y="984738"/>
                </a:cubicBezTo>
                <a:cubicBezTo>
                  <a:pt x="89631" y="996929"/>
                  <a:pt x="103163" y="1003495"/>
                  <a:pt x="112541" y="1012874"/>
                </a:cubicBezTo>
                <a:cubicBezTo>
                  <a:pt x="117230" y="1026942"/>
                  <a:pt x="117346" y="1043498"/>
                  <a:pt x="126609" y="1055077"/>
                </a:cubicBezTo>
                <a:cubicBezTo>
                  <a:pt x="137171" y="1068279"/>
                  <a:pt x="155824" y="1072388"/>
                  <a:pt x="168812" y="1083212"/>
                </a:cubicBezTo>
                <a:cubicBezTo>
                  <a:pt x="239064" y="1141755"/>
                  <a:pt x="179050" y="1114760"/>
                  <a:pt x="253218" y="1139483"/>
                </a:cubicBezTo>
                <a:cubicBezTo>
                  <a:pt x="287986" y="1174249"/>
                  <a:pt x="268091" y="1167618"/>
                  <a:pt x="309489" y="1167618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457200" y="274638"/>
            <a:ext cx="8229600" cy="511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Parse Table Construction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46" name="Google Shape;146;p21"/>
          <p:cNvSpPr txBox="1"/>
          <p:nvPr>
            <p:ph type="body" idx="1"/>
          </p:nvPr>
        </p:nvSpPr>
        <p:spPr>
          <a:xfrm>
            <a:off x="500034" y="857232"/>
            <a:ext cx="8429684" cy="5268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720"/>
              <a:buNone/>
            </a:pPr>
            <a:r>
              <a:rPr lang="en-US" sz="2720">
                <a:solidFill>
                  <a:srgbClr val="C00000"/>
                </a:solidFill>
              </a:rPr>
              <a:t>Basic idea</a:t>
            </a:r>
            <a:r>
              <a:rPr lang="en-US" sz="2720"/>
              <a:t>: if A -&gt; α and a is in FIRST(α), then we expand A to α any time the current input is a and the top of stack is A.</a:t>
            </a:r>
            <a:endParaRPr lang="en-US" sz="2720"/>
          </a:p>
          <a:p>
            <a:pPr marL="342900" lvl="0" indent="-342900" algn="l" rtl="0">
              <a:lnSpc>
                <a:spcPct val="90000"/>
              </a:lnSpc>
              <a:spcBef>
                <a:spcPts val="545"/>
              </a:spcBef>
              <a:spcAft>
                <a:spcPts val="0"/>
              </a:spcAft>
              <a:buClr>
                <a:srgbClr val="C00000"/>
              </a:buClr>
              <a:buSzPts val="2720"/>
              <a:buNone/>
            </a:pPr>
            <a:r>
              <a:rPr lang="en-US" sz="2720">
                <a:solidFill>
                  <a:srgbClr val="C00000"/>
                </a:solidFill>
              </a:rPr>
              <a:t> Algorithm</a:t>
            </a:r>
            <a:r>
              <a:rPr lang="en-US" sz="2720"/>
              <a:t>:</a:t>
            </a:r>
            <a:endParaRPr lang="en-US" sz="2720"/>
          </a:p>
          <a:p>
            <a:pPr marL="342900" lvl="0" indent="-342900" algn="l" rtl="0">
              <a:lnSpc>
                <a:spcPct val="9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 For each production A -&gt; α in G, do:</a:t>
            </a:r>
            <a:endParaRPr lang="en-US" sz="2720"/>
          </a:p>
          <a:p>
            <a:pPr marL="342900" lvl="0" indent="-342900" algn="l" rtl="0">
              <a:lnSpc>
                <a:spcPct val="9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         For each terminal a in FIRST(α) add A -&gt; α to M[A,a]</a:t>
            </a:r>
            <a:endParaRPr lang="en-US" sz="2720"/>
          </a:p>
          <a:p>
            <a:pPr marL="342900" lvl="0" indent="-342900" algn="l" rtl="0">
              <a:lnSpc>
                <a:spcPct val="9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         If ε ∈ FIRST(α), for each terminal b in FOLLOW(A), do:</a:t>
            </a:r>
            <a:endParaRPr lang="en-US" sz="2720"/>
          </a:p>
          <a:p>
            <a:pPr marL="342900" lvl="0" indent="-342900" algn="l" rtl="0">
              <a:lnSpc>
                <a:spcPct val="9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                     add A -&gt; α to M[A,b]</a:t>
            </a:r>
            <a:endParaRPr lang="en-US" sz="2720"/>
          </a:p>
          <a:p>
            <a:pPr marL="342900" lvl="0" indent="-342900" algn="l" rtl="0">
              <a:lnSpc>
                <a:spcPct val="9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          If ε ∈ FIRST(α) and $ is in FOLLOW(A), add A -&gt; α to      </a:t>
            </a:r>
            <a:endParaRPr lang="en-US" sz="2720"/>
          </a:p>
          <a:p>
            <a:pPr marL="342900" lvl="0" indent="-342900" algn="l" rtl="0">
              <a:lnSpc>
                <a:spcPct val="9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          M[A,$]</a:t>
            </a:r>
            <a:endParaRPr lang="en-US" sz="2720"/>
          </a:p>
          <a:p>
            <a:pPr marL="342900" lvl="0" indent="-342900" algn="l" rtl="0">
              <a:lnSpc>
                <a:spcPct val="9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r>
              <a:rPr lang="en-US" sz="2720"/>
              <a:t>• Make each undefined entry in M[ ] an ERROR</a:t>
            </a:r>
            <a:endParaRPr lang="en-US" sz="2720"/>
          </a:p>
          <a:p>
            <a:pPr marL="342900" lvl="0" indent="-342900" algn="l" rtl="0">
              <a:lnSpc>
                <a:spcPct val="90000"/>
              </a:lnSpc>
              <a:spcBef>
                <a:spcPts val="545"/>
              </a:spcBef>
              <a:spcAft>
                <a:spcPts val="0"/>
              </a:spcAft>
              <a:buClr>
                <a:schemeClr val="dk1"/>
              </a:buClr>
              <a:buSzPts val="2720"/>
              <a:buNone/>
            </a:pPr>
            <a:endParaRPr sz="272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3818</Words>
  <Application>WPS Presentation</Application>
  <PresentationFormat/>
  <Paragraphs>235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Calibri</vt:lpstr>
      <vt:lpstr>Noto Sans Symbols</vt:lpstr>
      <vt:lpstr>Segoe Print</vt:lpstr>
      <vt:lpstr>MS Mincho</vt:lpstr>
      <vt:lpstr>Microsoft YaHei</vt:lpstr>
      <vt:lpstr>Arial Unicode MS</vt:lpstr>
      <vt:lpstr>Office Theme</vt:lpstr>
      <vt:lpstr>Predictive Parsers</vt:lpstr>
      <vt:lpstr>Agenda</vt:lpstr>
      <vt:lpstr>Introduction</vt:lpstr>
      <vt:lpstr>FIRST</vt:lpstr>
      <vt:lpstr>Algorithm</vt:lpstr>
      <vt:lpstr>Find FIRST of S, A, B, C</vt:lpstr>
      <vt:lpstr>FOLLOW</vt:lpstr>
      <vt:lpstr>Follow Example</vt:lpstr>
      <vt:lpstr>Parse Table Construction</vt:lpstr>
      <vt:lpstr>Example</vt:lpstr>
      <vt:lpstr>Parsing Action</vt:lpstr>
      <vt:lpstr>PowerPoint 演示文稿</vt:lpstr>
      <vt:lpstr>Initial stack is $E Initial input is id + id * id $</vt:lpstr>
      <vt:lpstr>Construct Predictive Parse Table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Parsers</dc:title>
  <dc:creator/>
  <cp:lastModifiedBy>HOD</cp:lastModifiedBy>
  <cp:revision>1</cp:revision>
  <dcterms:created xsi:type="dcterms:W3CDTF">2025-01-06T04:18:20Z</dcterms:created>
  <dcterms:modified xsi:type="dcterms:W3CDTF">2025-01-06T04:18:21Z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A0B5A490F74A41F0BFFD4CEFDEE9CED4_13</vt:lpwstr>
  </property>
  <property fmtid="{D5CDD505-2E9C-101B-9397-08002B2CF9AE}" pid="3" name="KSOProductBuildVer">
    <vt:lpwstr>1033-12.2.0.19805</vt:lpwstr>
  </property>
</Properties>
</file>