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DA9ED2A-6344-4B83-98BB-90B13E46A243}">
  <a:tblStyle styleId="{5DA9ED2A-6344-4B83-98BB-90B13E46A24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8650138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SLR parser</a:t>
            </a:r>
            <a:endParaRPr/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Dr G Sudha Sadasivam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22"/>
          <p:cNvGraphicFramePr/>
          <p:nvPr/>
        </p:nvGraphicFramePr>
        <p:xfrm>
          <a:off x="304800" y="1676400"/>
          <a:ext cx="8382000" cy="5120760"/>
        </p:xfrm>
        <a:graphic>
          <a:graphicData uri="http://schemas.openxmlformats.org/drawingml/2006/table">
            <a:tbl>
              <a:tblPr firstRow="1" bandRow="1">
                <a:noFill/>
                <a:tableStyleId>{5DA9ED2A-6344-4B83-98BB-90B13E46A243}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 gridSpan="6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ACTION</a:t>
                      </a:r>
                      <a:endParaRPr sz="22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GOTO</a:t>
                      </a:r>
                      <a:endParaRPr sz="2200"/>
                    </a:p>
                  </a:txBody>
                  <a:tcPr marL="91450" marR="91450" marT="45725" marB="457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c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d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e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$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A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B</a:t>
                      </a: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Io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s2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F6128"/>
                          </a:solidFill>
                        </a:rPr>
                        <a:t>1</a:t>
                      </a: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C00000"/>
                          </a:solidFill>
                        </a:rPr>
                        <a:t>I1</a:t>
                      </a: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C00000"/>
                          </a:solidFill>
                        </a:rPr>
                        <a:t>acc</a:t>
                      </a:r>
                      <a:endParaRPr sz="2200">
                        <a:solidFill>
                          <a:srgbClr val="C00000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I2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s4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F6128"/>
                          </a:solidFill>
                        </a:rPr>
                        <a:t>3</a:t>
                      </a: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I3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s6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s7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4F6128"/>
                          </a:solidFill>
                        </a:rPr>
                        <a:t>5</a:t>
                      </a:r>
                      <a:endParaRPr sz="2200">
                        <a:solidFill>
                          <a:srgbClr val="4F6128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I4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974806"/>
                          </a:solidFill>
                        </a:rPr>
                        <a:t>r3</a:t>
                      </a: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974806"/>
                          </a:solidFill>
                        </a:rPr>
                        <a:t>r3</a:t>
                      </a: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I5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s8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I6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s9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I7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974806"/>
                          </a:solidFill>
                        </a:rPr>
                        <a:t>r4</a:t>
                      </a: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I8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974806"/>
                          </a:solidFill>
                        </a:rPr>
                        <a:t>r1</a:t>
                      </a: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/>
                        <a:t>I9</a:t>
                      </a: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974806"/>
                          </a:solidFill>
                        </a:rPr>
                        <a:t>r2</a:t>
                      </a: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>
                          <a:solidFill>
                            <a:srgbClr val="974806"/>
                          </a:solidFill>
                        </a:rPr>
                        <a:t>r2</a:t>
                      </a:r>
                      <a:endParaRPr sz="2200">
                        <a:solidFill>
                          <a:srgbClr val="974806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143" name="Google Shape;143;p22"/>
          <p:cNvSpPr/>
          <p:nvPr/>
        </p:nvSpPr>
        <p:spPr>
          <a:xfrm>
            <a:off x="304800" y="228600"/>
            <a:ext cx="3733800" cy="1477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800" b="0" i="0" u="none" strike="noStrike" cap="none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b="0" i="0" u="none" strike="noStrike" cap="none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(I0,S) = I1</a:t>
            </a:r>
            <a:r>
              <a:rPr lang="en-US" sz="18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={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S-&gt;S</a:t>
            </a:r>
            <a:r>
              <a:rPr lang="en-US" sz="1800" b="0" i="0" u="none" strike="noStrike" cap="none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.}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(I0,a)=I2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I3 = </a:t>
            </a:r>
            <a:r>
              <a:rPr lang="en-US" sz="180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(I2,A)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I4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(I2,b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)= {A-&gt;b.}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4F6128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I5 = </a:t>
            </a:r>
            <a:r>
              <a:rPr lang="en-US" sz="1800" dirty="0" err="1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rgbClr val="4F6128"/>
                </a:solidFill>
                <a:latin typeface="Calibri"/>
                <a:ea typeface="Calibri"/>
                <a:cs typeface="Calibri"/>
                <a:sym typeface="Calibri"/>
              </a:rPr>
              <a:t>(I3,B)</a:t>
            </a:r>
            <a:endParaRPr dirty="0"/>
          </a:p>
        </p:txBody>
      </p:sp>
      <p:sp>
        <p:nvSpPr>
          <p:cNvPr id="144" name="Google Shape;144;p22"/>
          <p:cNvSpPr/>
          <p:nvPr/>
        </p:nvSpPr>
        <p:spPr>
          <a:xfrm>
            <a:off x="3352800" y="228600"/>
            <a:ext cx="28956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I6 =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(I3,b)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I7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(I3,d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)={B-&gt;d.}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I8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(I5,e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)= {S-&gt;</a:t>
            </a:r>
            <a:r>
              <a:rPr lang="en-US" sz="1800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.}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I9 =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Goto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(I6,c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) ={A-&gt;</a:t>
            </a:r>
            <a:r>
              <a:rPr lang="en-US" sz="1800" dirty="0" err="1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lang="en-US" sz="1800" dirty="0">
                <a:solidFill>
                  <a:srgbClr val="974806"/>
                </a:solidFill>
                <a:latin typeface="Calibri"/>
                <a:ea typeface="Calibri"/>
                <a:cs typeface="Calibri"/>
                <a:sym typeface="Calibri"/>
              </a:rPr>
              <a:t>.} </a:t>
            </a:r>
            <a:endParaRPr sz="1800" dirty="0">
              <a:solidFill>
                <a:srgbClr val="97480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/>
          <p:nvPr/>
        </p:nvSpPr>
        <p:spPr>
          <a:xfrm>
            <a:off x="7391400" y="0"/>
            <a:ext cx="1752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G’: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S’-&gt;S        (0)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S-&gt;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(1)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</a:t>
            </a:r>
            <a:r>
              <a:rPr lang="en-US" sz="1800" b="1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(2)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A-&gt;b         (3)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B-&gt;d         (4)</a:t>
            </a:r>
            <a:endParaRPr sz="1800" b="1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397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  <p:pic>
        <p:nvPicPr>
          <p:cNvPr id="152" name="Google Shape;15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08016" y="609600"/>
            <a:ext cx="9494770" cy="525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LR(0) item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457200" y="8382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ts val="2600"/>
            </a:pPr>
            <a:r>
              <a:rPr lang="en-US" sz="2600" b="1" dirty="0"/>
              <a:t>Item: </a:t>
            </a:r>
            <a:r>
              <a:rPr lang="en-US" sz="2600" dirty="0"/>
              <a:t>An </a:t>
            </a:r>
            <a:r>
              <a:rPr lang="en-US" sz="2600" b="1" i="1" dirty="0"/>
              <a:t>LR (0) item </a:t>
            </a:r>
            <a:r>
              <a:rPr lang="en-US" sz="2600" dirty="0"/>
              <a:t>or simply, an item of a grammar G is a production of G with a dot ‘.’ at some position of the right side. For example, the production A-&gt;-&gt; XYZ yields four items,</a:t>
            </a:r>
            <a:endParaRPr dirty="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 dirty="0"/>
              <a:t>A -&gt; .XYZ </a:t>
            </a:r>
            <a:endParaRPr dirty="0"/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 dirty="0"/>
              <a:t>A -&gt; X.YZ</a:t>
            </a:r>
            <a:endParaRPr dirty="0"/>
          </a:p>
          <a:p>
            <a:pPr marL="742950" lvl="1" indent="-285750">
              <a:spcBef>
                <a:spcPts val="520"/>
              </a:spcBef>
              <a:buSzPts val="2600"/>
            </a:pPr>
            <a:r>
              <a:rPr lang="en-US" sz="2600" dirty="0"/>
              <a:t>A -&gt; XY.Z</a:t>
            </a:r>
            <a:endParaRPr dirty="0"/>
          </a:p>
          <a:p>
            <a:pPr marL="742950" lvl="1" indent="-285750">
              <a:spcBef>
                <a:spcPts val="520"/>
              </a:spcBef>
              <a:buSzPts val="2600"/>
            </a:pPr>
            <a:r>
              <a:rPr lang="en-US" sz="2600" dirty="0"/>
              <a:t>A -&gt; XYZ.</a:t>
            </a:r>
            <a:endParaRPr dirty="0"/>
          </a:p>
          <a:p>
            <a:pPr marL="342900" lvl="0">
              <a:spcBef>
                <a:spcPts val="520"/>
              </a:spcBef>
              <a:buSzPts val="2600"/>
            </a:pPr>
            <a:r>
              <a:rPr lang="en-US" sz="2600" dirty="0"/>
              <a:t>A production rule of the form A -&gt; ε yields only one item A-&gt;. .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 dirty="0">
                <a:solidFill>
                  <a:srgbClr val="C00000"/>
                </a:solidFill>
              </a:rPr>
              <a:t> Intuitively, an item shows how much of a production we have seen till the current point in the parsing procedure.</a:t>
            </a:r>
            <a:endParaRPr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Augmented Grammar G’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457200" y="990600"/>
            <a:ext cx="82296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ts val="2800"/>
            </a:pPr>
            <a:r>
              <a:rPr lang="en-US" sz="2800" dirty="0"/>
              <a:t>G ∪ {S’ -&gt; S} where S is the start state of G. The start state of G’ = S’. 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This is done to signal to the parser when the parsing should stop to announce acceptance of input.</a:t>
            </a:r>
            <a:endParaRPr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sp>
        <p:nvSpPr>
          <p:cNvPr id="98" name="Google Shape;98;p15"/>
          <p:cNvSpPr/>
          <p:nvPr/>
        </p:nvSpPr>
        <p:spPr>
          <a:xfrm>
            <a:off x="838200" y="3352800"/>
            <a:ext cx="28194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G: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S-&gt;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A-&gt;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A-&gt;b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B-&gt;d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5"/>
          <p:cNvSpPr/>
          <p:nvPr/>
        </p:nvSpPr>
        <p:spPr>
          <a:xfrm>
            <a:off x="4800600" y="3505200"/>
            <a:ext cx="28194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Grammar G’: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S’-&gt;S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S-&gt;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A-&gt;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A-&gt;b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B-&gt;d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Closure Operation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1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 dirty="0"/>
              <a:t>If I[] is a set of items for a grammar G, 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		closure(I) = 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     I  ∪ {B-&gt;.γ | (A-&gt;α.Bβ ∈ closure(I)) ∧ ((B-&gt;γ) ∈ grammar G}</a:t>
            </a:r>
            <a:endParaRPr dirty="0"/>
          </a:p>
          <a:p>
            <a:pPr marL="342900" lvl="0">
              <a:spcBef>
                <a:spcPts val="560"/>
              </a:spcBef>
              <a:buSzPts val="2800"/>
              <a:buNone/>
            </a:pPr>
            <a:r>
              <a:rPr lang="en-US" sz="2800" dirty="0"/>
              <a:t>I0= closure {S  -&gt;.</a:t>
            </a:r>
            <a:r>
              <a:rPr lang="en-US" sz="2800" dirty="0" err="1"/>
              <a:t>aABe</a:t>
            </a:r>
            <a:r>
              <a:rPr lang="en-US" sz="2800" dirty="0"/>
              <a:t>} = {S-&gt;.</a:t>
            </a:r>
            <a:r>
              <a:rPr lang="en-US" sz="2800" dirty="0" err="1"/>
              <a:t>aABe</a:t>
            </a:r>
            <a:r>
              <a:rPr lang="en-US" sz="2800" dirty="0"/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/>
          </a:p>
          <a:p>
            <a:pPr marL="342900" lvl="0">
              <a:spcBef>
                <a:spcPts val="560"/>
              </a:spcBef>
              <a:buSzPts val="2800"/>
              <a:buNone/>
            </a:pPr>
            <a:r>
              <a:rPr lang="en-US" sz="2800" dirty="0"/>
              <a:t>Eg2: Closure { S-&gt; </a:t>
            </a:r>
            <a:r>
              <a:rPr lang="en-US" sz="2800" dirty="0" err="1"/>
              <a:t>a.Abe</a:t>
            </a:r>
            <a:r>
              <a:rPr lang="en-US" sz="2800" dirty="0"/>
              <a:t>}</a:t>
            </a:r>
            <a:endParaRPr dirty="0"/>
          </a:p>
          <a:p>
            <a:pPr marL="342900" lvl="0">
              <a:spcBef>
                <a:spcPts val="560"/>
              </a:spcBef>
              <a:buSzPts val="2800"/>
              <a:buNone/>
            </a:pPr>
            <a:r>
              <a:rPr lang="en-US" sz="2800" dirty="0"/>
              <a:t>{S-&gt;</a:t>
            </a:r>
            <a:r>
              <a:rPr lang="en-US" sz="2800" dirty="0" err="1"/>
              <a:t>a.Abe</a:t>
            </a:r>
            <a:r>
              <a:rPr lang="en-US" sz="2800" dirty="0"/>
              <a:t>, A-&gt;.</a:t>
            </a:r>
            <a:r>
              <a:rPr lang="en-US" sz="2800" dirty="0" err="1"/>
              <a:t>Abc</a:t>
            </a:r>
            <a:r>
              <a:rPr lang="en-US" sz="2800" dirty="0"/>
              <a:t>, A-&gt;.b}</a:t>
            </a: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  <p:sp>
        <p:nvSpPr>
          <p:cNvPr id="106" name="Google Shape;106;p16"/>
          <p:cNvSpPr/>
          <p:nvPr/>
        </p:nvSpPr>
        <p:spPr>
          <a:xfrm>
            <a:off x="7543800" y="0"/>
            <a:ext cx="1600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S-&gt;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endParaRPr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B-&gt;d</a:t>
            </a:r>
            <a:endParaRPr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Goto(I,X)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12" name="Google Shape;112;p17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7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 dirty="0"/>
              <a:t>For a set of items I, and grammar symbol X,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	</a:t>
            </a:r>
            <a:r>
              <a:rPr lang="en-US" sz="2600" dirty="0" err="1"/>
              <a:t>Goto</a:t>
            </a:r>
            <a:r>
              <a:rPr lang="en-US" sz="2600" dirty="0"/>
              <a:t>(I, X) 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    = { Closure (all items containing A-&gt;αX.β) such that          A-&gt;α.Xβ is in I} 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set of items that are valid for the viable prefix </a:t>
            </a:r>
            <a:r>
              <a:rPr lang="en-US" sz="2600" dirty="0" err="1"/>
              <a:t>γX</a:t>
            </a:r>
            <a:r>
              <a:rPr lang="en-US" sz="2600" dirty="0"/>
              <a:t>,  where I is valid for some viable prefix γ.</a:t>
            </a:r>
            <a:endParaRPr dirty="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endParaRPr sz="2400" dirty="0"/>
          </a:p>
          <a:p>
            <a:pPr marL="342900" lvl="0">
              <a:spcBef>
                <a:spcPts val="480"/>
              </a:spcBef>
              <a:buSzPts val="2400"/>
              <a:buNone/>
            </a:pPr>
            <a:r>
              <a:rPr lang="en-US" sz="2400" dirty="0" err="1"/>
              <a:t>Goto</a:t>
            </a:r>
            <a:r>
              <a:rPr lang="en-US" sz="2400" dirty="0"/>
              <a:t>(I0,a) = closure (S-&gt;</a:t>
            </a:r>
            <a:r>
              <a:rPr lang="en-US" sz="2400" dirty="0" err="1"/>
              <a:t>a.ABe</a:t>
            </a:r>
            <a:r>
              <a:rPr lang="en-US" sz="2400" dirty="0"/>
              <a:t>)</a:t>
            </a:r>
            <a:endParaRPr dirty="0"/>
          </a:p>
          <a:p>
            <a:pPr marL="342900" lvl="0">
              <a:spcBef>
                <a:spcPts val="520"/>
              </a:spcBef>
              <a:buSzPts val="2400"/>
              <a:buNone/>
            </a:pPr>
            <a:r>
              <a:rPr lang="en-US" sz="2400" dirty="0"/>
              <a:t>                   =  { S-&gt;</a:t>
            </a:r>
            <a:r>
              <a:rPr lang="en-US" sz="2400" dirty="0" err="1"/>
              <a:t>a.ABe</a:t>
            </a:r>
            <a:r>
              <a:rPr lang="en-US" sz="2400" dirty="0"/>
              <a:t>, A-&gt;.</a:t>
            </a:r>
            <a:r>
              <a:rPr lang="en-US" sz="2400" dirty="0" err="1"/>
              <a:t>Abc</a:t>
            </a:r>
            <a:r>
              <a:rPr lang="en-US" sz="2400" dirty="0"/>
              <a:t>, A-&gt;.b}</a:t>
            </a:r>
            <a:r>
              <a:rPr lang="en-US" sz="2600" dirty="0"/>
              <a:t> =I1</a:t>
            </a:r>
            <a:endParaRPr dirty="0"/>
          </a:p>
          <a:p>
            <a:pPr marL="342900" lvl="0">
              <a:spcBef>
                <a:spcPts val="520"/>
              </a:spcBef>
              <a:buSzPts val="2600"/>
              <a:buNone/>
            </a:pPr>
            <a:r>
              <a:rPr lang="en-US" sz="2600" dirty="0" err="1"/>
              <a:t>Goto</a:t>
            </a:r>
            <a:r>
              <a:rPr lang="en-US" sz="2600" dirty="0"/>
              <a:t>(I1,A) = closure (A-&gt;</a:t>
            </a:r>
            <a:r>
              <a:rPr lang="en-US" sz="2600" dirty="0" err="1"/>
              <a:t>aA.Be</a:t>
            </a:r>
            <a:r>
              <a:rPr lang="en-US" sz="2600" dirty="0"/>
              <a:t>, A-&gt;</a:t>
            </a:r>
            <a:r>
              <a:rPr lang="en-US" sz="2600" dirty="0" err="1"/>
              <a:t>A.bc</a:t>
            </a:r>
            <a:r>
              <a:rPr lang="en-US" sz="2600" dirty="0"/>
              <a:t>)</a:t>
            </a:r>
            <a:endParaRPr dirty="0"/>
          </a:p>
          <a:p>
            <a:pPr marL="342900" lvl="0">
              <a:spcBef>
                <a:spcPts val="520"/>
              </a:spcBef>
              <a:buSzPts val="2600"/>
              <a:buNone/>
            </a:pPr>
            <a:r>
              <a:rPr lang="en-US" sz="2600" dirty="0"/>
              <a:t>={A-&gt;</a:t>
            </a:r>
            <a:r>
              <a:rPr lang="en-US" sz="2600" dirty="0" err="1"/>
              <a:t>aA.Be,A</a:t>
            </a:r>
            <a:r>
              <a:rPr lang="en-US" sz="2600" dirty="0"/>
              <a:t>-&gt;</a:t>
            </a:r>
            <a:r>
              <a:rPr lang="en-US" sz="2600" dirty="0" err="1"/>
              <a:t>A.bc</a:t>
            </a:r>
            <a:r>
              <a:rPr lang="en-US" sz="2600" dirty="0"/>
              <a:t>, B-&gt;.d} = I2</a:t>
            </a:r>
            <a:endParaRPr sz="2600" dirty="0"/>
          </a:p>
          <a:p>
            <a:pPr marL="342900" lvl="0">
              <a:spcBef>
                <a:spcPts val="520"/>
              </a:spcBef>
              <a:buSzPts val="2600"/>
              <a:buNone/>
            </a:pPr>
            <a:r>
              <a:rPr lang="en-US" sz="2600" dirty="0" err="1"/>
              <a:t>Goto</a:t>
            </a:r>
            <a:r>
              <a:rPr lang="en-US" sz="2600" dirty="0"/>
              <a:t>(I1,b) = closure(A-&gt;b.} = I3</a:t>
            </a:r>
            <a:endParaRPr sz="2600" dirty="0"/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</p:txBody>
      </p:sp>
      <p:sp>
        <p:nvSpPr>
          <p:cNvPr id="113" name="Google Shape;113;p17"/>
          <p:cNvSpPr/>
          <p:nvPr/>
        </p:nvSpPr>
        <p:spPr>
          <a:xfrm>
            <a:off x="7543800" y="0"/>
            <a:ext cx="16002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S-&gt;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endParaRPr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</a:t>
            </a:r>
            <a:r>
              <a:rPr lang="en-US" sz="2400" b="0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0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B-&gt;d</a:t>
            </a:r>
            <a:endParaRPr sz="2400" b="0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body" idx="1"/>
          </p:nvPr>
        </p:nvSpPr>
        <p:spPr>
          <a:xfrm>
            <a:off x="457200" y="228600"/>
            <a:ext cx="8229600" cy="5897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Char char="•"/>
            </a:pPr>
            <a:r>
              <a:rPr lang="en-US" sz="2800" b="1" i="1" dirty="0">
                <a:solidFill>
                  <a:srgbClr val="C00000"/>
                </a:solidFill>
              </a:rPr>
              <a:t>Kernel and Non-Kernel items</a:t>
            </a:r>
            <a:r>
              <a:rPr lang="en-US" sz="2800" b="1" dirty="0">
                <a:solidFill>
                  <a:srgbClr val="C00000"/>
                </a:solidFill>
              </a:rPr>
              <a:t>: </a:t>
            </a:r>
            <a:endParaRPr dirty="0"/>
          </a:p>
          <a:p>
            <a:pPr marL="342900" lvl="0">
              <a:spcBef>
                <a:spcPts val="560"/>
              </a:spcBef>
              <a:buSzPts val="2800"/>
              <a:buNone/>
            </a:pPr>
            <a:r>
              <a:rPr lang="en-US" sz="2800" dirty="0"/>
              <a:t>Kernel items include the set of items that do not have the dot at leftmost end, along with S’ -&gt; .S </a:t>
            </a:r>
            <a:endParaRPr dirty="0"/>
          </a:p>
          <a:p>
            <a:pPr marL="342900" lvl="0">
              <a:spcBef>
                <a:spcPts val="560"/>
              </a:spcBef>
              <a:buClr>
                <a:srgbClr val="C00000"/>
              </a:buClr>
              <a:buSzPts val="2800"/>
              <a:buNone/>
            </a:pPr>
            <a:r>
              <a:rPr lang="en-US" sz="2800" dirty="0">
                <a:solidFill>
                  <a:srgbClr val="C00000"/>
                </a:solidFill>
              </a:rPr>
              <a:t>I0= closure {S -&gt;.</a:t>
            </a:r>
            <a:r>
              <a:rPr lang="en-US" sz="2800" dirty="0" err="1">
                <a:solidFill>
                  <a:srgbClr val="C00000"/>
                </a:solidFill>
              </a:rPr>
              <a:t>aABe</a:t>
            </a:r>
            <a:r>
              <a:rPr lang="en-US" sz="2800" dirty="0">
                <a:solidFill>
                  <a:srgbClr val="C00000"/>
                </a:solidFill>
              </a:rPr>
              <a:t>} = {S-&gt;.</a:t>
            </a:r>
            <a:r>
              <a:rPr lang="en-US" sz="2800" dirty="0" err="1">
                <a:solidFill>
                  <a:srgbClr val="C00000"/>
                </a:solidFill>
              </a:rPr>
              <a:t>aABe</a:t>
            </a:r>
            <a:r>
              <a:rPr lang="en-US" sz="2800" dirty="0">
                <a:solidFill>
                  <a:srgbClr val="C00000"/>
                </a:solidFill>
              </a:rPr>
              <a:t>}</a:t>
            </a:r>
            <a:endParaRPr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rPr lang="en-US" sz="2800" dirty="0"/>
              <a:t>  Non-kernel items are the items which have the dot at leftmost end. </a:t>
            </a:r>
            <a:endParaRPr dirty="0"/>
          </a:p>
          <a:p>
            <a:pPr marL="342900" lvl="0">
              <a:spcBef>
                <a:spcPts val="560"/>
              </a:spcBef>
              <a:buSzPts val="2800"/>
              <a:buNone/>
            </a:pPr>
            <a:r>
              <a:rPr lang="en-US" sz="2800" dirty="0"/>
              <a:t>Example </a:t>
            </a:r>
            <a:r>
              <a:rPr lang="en-US" sz="2800" dirty="0" err="1">
                <a:solidFill>
                  <a:srgbClr val="C00000"/>
                </a:solidFill>
              </a:rPr>
              <a:t>Goto</a:t>
            </a:r>
            <a:r>
              <a:rPr lang="en-US" sz="2800" dirty="0">
                <a:solidFill>
                  <a:srgbClr val="C00000"/>
                </a:solidFill>
              </a:rPr>
              <a:t>(I1,b) = closure(A-&gt;b.} = I3</a:t>
            </a:r>
            <a:endParaRPr sz="2800" dirty="0">
              <a:solidFill>
                <a:srgbClr val="C00000"/>
              </a:solidFill>
            </a:endParaRPr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/>
          </a:p>
          <a:p>
            <a:pPr marL="342900" lvl="0" indent="-3429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 dirty="0"/>
          </a:p>
          <a:p>
            <a:pPr marL="342900" lvl="0" indent="-1651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304800" y="228600"/>
            <a:ext cx="82296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>
              <a:spcBef>
                <a:spcPts val="0"/>
              </a:spcBef>
              <a:buSzPts val="2600"/>
            </a:pPr>
            <a:r>
              <a:rPr lang="en-US" sz="2600" dirty="0"/>
              <a:t>Closure (S’ -&gt;.S)={S-&gt;.S, S-&gt;.</a:t>
            </a:r>
            <a:r>
              <a:rPr lang="en-US" sz="2600" dirty="0" err="1"/>
              <a:t>aABe</a:t>
            </a:r>
            <a:r>
              <a:rPr lang="en-US" sz="2600" dirty="0"/>
              <a:t>} = I0</a:t>
            </a:r>
            <a:endParaRPr dirty="0"/>
          </a:p>
          <a:p>
            <a:pPr marL="342900" lvl="0">
              <a:spcBef>
                <a:spcPts val="520"/>
              </a:spcBef>
              <a:buSzPts val="2600"/>
            </a:pPr>
            <a:r>
              <a:rPr lang="en-US" sz="2600" dirty="0" err="1"/>
              <a:t>Goto</a:t>
            </a:r>
            <a:r>
              <a:rPr lang="en-US" sz="2600" dirty="0"/>
              <a:t>(I0,S) ={S’ -&gt;S.} = I1</a:t>
            </a:r>
            <a:endParaRPr dirty="0"/>
          </a:p>
          <a:p>
            <a:pPr marL="342900" lvl="0">
              <a:spcBef>
                <a:spcPts val="520"/>
              </a:spcBef>
              <a:buSzPts val="2600"/>
            </a:pPr>
            <a:r>
              <a:rPr lang="en-US" sz="2600" dirty="0" err="1"/>
              <a:t>Goto</a:t>
            </a:r>
            <a:r>
              <a:rPr lang="en-US" sz="2600" dirty="0"/>
              <a:t>(I0,a)=closure(S-&gt;</a:t>
            </a:r>
            <a:r>
              <a:rPr lang="en-US" sz="2600" dirty="0" err="1"/>
              <a:t>a.Abe</a:t>
            </a:r>
            <a:r>
              <a:rPr lang="en-US" sz="2600" dirty="0"/>
              <a:t>)=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 dirty="0"/>
              <a:t>     {S-&gt;</a:t>
            </a:r>
            <a:r>
              <a:rPr lang="en-US" sz="2600" dirty="0" err="1"/>
              <a:t>a.ABe</a:t>
            </a:r>
            <a:r>
              <a:rPr lang="en-US" sz="2600" dirty="0"/>
              <a:t>, A-&gt;.</a:t>
            </a:r>
            <a:r>
              <a:rPr lang="en-US" sz="2600" dirty="0" err="1"/>
              <a:t>Abc</a:t>
            </a:r>
            <a:r>
              <a:rPr lang="en-US" sz="2600" dirty="0"/>
              <a:t>, A-&gt;.b} =I2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I3 = </a:t>
            </a:r>
            <a:r>
              <a:rPr lang="en-US" sz="2600" dirty="0" err="1"/>
              <a:t>Goto</a:t>
            </a:r>
            <a:r>
              <a:rPr lang="en-US" sz="2600" dirty="0"/>
              <a:t>(I2,A)=closure(S-&gt;</a:t>
            </a:r>
            <a:r>
              <a:rPr lang="en-US" sz="2600" dirty="0" err="1"/>
              <a:t>aA.Be</a:t>
            </a:r>
            <a:r>
              <a:rPr lang="en-US" sz="2600" dirty="0"/>
              <a:t>, A-&gt;</a:t>
            </a:r>
            <a:r>
              <a:rPr lang="en-US" sz="2600" dirty="0" err="1"/>
              <a:t>A.bc</a:t>
            </a:r>
            <a:r>
              <a:rPr lang="en-US" sz="2600" dirty="0"/>
              <a:t>)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={S-&gt;</a:t>
            </a:r>
            <a:r>
              <a:rPr lang="en-US" sz="2600" dirty="0" err="1"/>
              <a:t>aA.Be</a:t>
            </a:r>
            <a:r>
              <a:rPr lang="en-US" sz="2600" dirty="0"/>
              <a:t>, A-&gt;</a:t>
            </a:r>
            <a:r>
              <a:rPr lang="en-US" sz="2600" dirty="0" err="1"/>
              <a:t>A.bc</a:t>
            </a:r>
            <a:r>
              <a:rPr lang="en-US" sz="2600" dirty="0"/>
              <a:t>, B-&gt;.d}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I4 = </a:t>
            </a:r>
            <a:r>
              <a:rPr lang="en-US" sz="2600" dirty="0" err="1"/>
              <a:t>Goto</a:t>
            </a:r>
            <a:r>
              <a:rPr lang="en-US" sz="2600" dirty="0"/>
              <a:t>(I2,b)= {A-&gt;b.}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I5 = </a:t>
            </a:r>
            <a:r>
              <a:rPr lang="en-US" sz="2600" dirty="0" err="1"/>
              <a:t>Goto</a:t>
            </a:r>
            <a:r>
              <a:rPr lang="en-US" sz="2600" dirty="0"/>
              <a:t>(I3,B)= {S-&gt;</a:t>
            </a:r>
            <a:r>
              <a:rPr lang="en-US" sz="2600" dirty="0" err="1"/>
              <a:t>aAB.e</a:t>
            </a:r>
            <a:r>
              <a:rPr lang="en-US" sz="2600" dirty="0"/>
              <a:t>}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I6 =</a:t>
            </a:r>
            <a:r>
              <a:rPr lang="en-US" sz="2600" dirty="0" err="1"/>
              <a:t>Goto</a:t>
            </a:r>
            <a:r>
              <a:rPr lang="en-US" sz="2600" dirty="0"/>
              <a:t>(I3,b) ={A-&gt;</a:t>
            </a:r>
            <a:r>
              <a:rPr lang="en-US" sz="2600" dirty="0" err="1"/>
              <a:t>Ab.c</a:t>
            </a:r>
            <a:r>
              <a:rPr lang="en-US" sz="2600" dirty="0"/>
              <a:t>}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I7 = </a:t>
            </a:r>
            <a:r>
              <a:rPr lang="en-US" sz="2600" dirty="0" err="1"/>
              <a:t>Goto</a:t>
            </a:r>
            <a:r>
              <a:rPr lang="en-US" sz="2600" dirty="0"/>
              <a:t>(I3,d)={B-&gt;d.}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I8 = </a:t>
            </a:r>
            <a:r>
              <a:rPr lang="en-US" sz="2600" dirty="0" err="1"/>
              <a:t>Goto</a:t>
            </a:r>
            <a:r>
              <a:rPr lang="en-US" sz="2600" dirty="0"/>
              <a:t>(I5,e)= {S-&gt;</a:t>
            </a:r>
            <a:r>
              <a:rPr lang="en-US" sz="2600" dirty="0" err="1"/>
              <a:t>aABe</a:t>
            </a:r>
            <a:r>
              <a:rPr lang="en-US" sz="2600" dirty="0"/>
              <a:t>.}</a:t>
            </a:r>
            <a:endParaRPr dirty="0"/>
          </a:p>
          <a:p>
            <a:pPr marL="342900" lvl="0" indent="-342900" algn="l" rtl="0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 dirty="0"/>
              <a:t>I9 = </a:t>
            </a:r>
            <a:r>
              <a:rPr lang="en-US" sz="2600" dirty="0" err="1"/>
              <a:t>Goto</a:t>
            </a:r>
            <a:r>
              <a:rPr lang="en-US" sz="2600" dirty="0"/>
              <a:t>(I6,c)={A-&gt;</a:t>
            </a:r>
            <a:r>
              <a:rPr lang="en-US" sz="2600" dirty="0" err="1"/>
              <a:t>Abc</a:t>
            </a:r>
            <a:r>
              <a:rPr lang="en-US" sz="2600" dirty="0"/>
              <a:t>.} </a:t>
            </a:r>
            <a:endParaRPr dirty="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 dirty="0"/>
          </a:p>
        </p:txBody>
      </p:sp>
      <p:sp>
        <p:nvSpPr>
          <p:cNvPr id="124" name="Google Shape;124;p19"/>
          <p:cNvSpPr/>
          <p:nvPr/>
        </p:nvSpPr>
        <p:spPr>
          <a:xfrm>
            <a:off x="7696200" y="152400"/>
            <a:ext cx="1447800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G’: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S’-&gt;S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S-&gt;</a:t>
            </a:r>
            <a:r>
              <a:rPr lang="en-US" sz="24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</a:t>
            </a:r>
            <a:r>
              <a:rPr lang="en-US" sz="24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Noto Sans Symbols"/>
              <a:buNone/>
            </a:pPr>
            <a:r>
              <a:rPr lang="en-US" sz="24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B-&gt;d</a:t>
            </a:r>
            <a:endParaRPr sz="24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/>
              <a:buNone/>
            </a:pPr>
            <a:r>
              <a:rPr lang="en-US" sz="3200" b="1">
                <a:solidFill>
                  <a:srgbClr val="C00000"/>
                </a:solidFill>
              </a:rPr>
              <a:t>Parse table construction rules</a:t>
            </a:r>
            <a:endParaRPr sz="3200" b="1">
              <a:solidFill>
                <a:srgbClr val="C00000"/>
              </a:solidFill>
            </a:endParaRPr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5364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α, β = any string of terminals and/or non‐terminals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X, S’, S = non‐terminals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When dot is in middle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1. if [A ‐‐&gt; α.aβ] ε Ii and read on ‘a’ (goto(Ii,a)) produces Ij then ACTION [i , a] = SHIFT j.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2. if [A ‐‐&gt; α.Xβ] ε Ii and read on ‘X’ (goto(Ii,X)) produces Ij then GOTO [i , X] = j.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When dot is at end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3. if [A ‐‐&gt; α.] ε Ii then 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ACTION [i , a] = REDUCE on A ‐&gt; α for all a ε FOLLOW(A).</a:t>
            </a:r>
            <a:endParaRPr/>
          </a:p>
          <a:p>
            <a:pPr marL="342900" lvl="0" indent="-34290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if [S’ ‐‐&gt; S.] ε Ii then ACTION [i , $] = ACCEPT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r>
              <a:rPr lang="en-US" sz="3200"/>
              <a:t>First and follow</a:t>
            </a:r>
            <a:endParaRPr sz="3200"/>
          </a:p>
        </p:txBody>
      </p:sp>
      <p:sp>
        <p:nvSpPr>
          <p:cNvPr id="136" name="Google Shape;136;p21"/>
          <p:cNvSpPr txBox="1">
            <a:spLocks noGrp="1"/>
          </p:cNvSpPr>
          <p:nvPr>
            <p:ph type="body" idx="1"/>
          </p:nvPr>
        </p:nvSpPr>
        <p:spPr>
          <a:xfrm>
            <a:off x="457200" y="762000"/>
            <a:ext cx="8229600" cy="385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First(S’)=First(S)={a}; First(A)={b}; first(B)={d}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Follow(S’)={$) ; follow(S’) is in follow(S)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Follow(B) has e; follow(A) has first(B)={d}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None/>
            </a:pPr>
            <a:r>
              <a:rPr lang="en-US" sz="2600"/>
              <a:t>Follow(A) has b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974806"/>
              </a:buClr>
              <a:buSzPts val="2600"/>
              <a:buFont typeface="Noto Sans Symbols"/>
              <a:buNone/>
            </a:pPr>
            <a:r>
              <a:rPr lang="en-US" sz="2600">
                <a:solidFill>
                  <a:srgbClr val="974806"/>
                </a:solidFill>
              </a:rPr>
              <a:t>Follow(S’)={$}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974806"/>
              </a:buClr>
              <a:buSzPts val="2600"/>
              <a:buFont typeface="Noto Sans Symbols"/>
              <a:buNone/>
            </a:pPr>
            <a:r>
              <a:rPr lang="en-US" sz="2600">
                <a:solidFill>
                  <a:srgbClr val="974806"/>
                </a:solidFill>
              </a:rPr>
              <a:t>Follow(S)={$}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974806"/>
              </a:buClr>
              <a:buSzPts val="2600"/>
              <a:buFont typeface="Noto Sans Symbols"/>
              <a:buNone/>
            </a:pPr>
            <a:r>
              <a:rPr lang="en-US" sz="2600">
                <a:solidFill>
                  <a:srgbClr val="974806"/>
                </a:solidFill>
              </a:rPr>
              <a:t>Follow(A)={d,b}</a:t>
            </a:r>
            <a:endParaRPr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974806"/>
              </a:buClr>
              <a:buSzPts val="2600"/>
              <a:buFont typeface="Noto Sans Symbols"/>
              <a:buNone/>
            </a:pPr>
            <a:r>
              <a:rPr lang="en-US" sz="2600">
                <a:solidFill>
                  <a:srgbClr val="974806"/>
                </a:solidFill>
              </a:rPr>
              <a:t>Follow(B)={e}</a:t>
            </a:r>
            <a:endParaRPr sz="2600">
              <a:solidFill>
                <a:srgbClr val="974806"/>
              </a:solidFill>
            </a:endParaRPr>
          </a:p>
        </p:txBody>
      </p:sp>
      <p:sp>
        <p:nvSpPr>
          <p:cNvPr id="137" name="Google Shape;137;p21"/>
          <p:cNvSpPr/>
          <p:nvPr/>
        </p:nvSpPr>
        <p:spPr>
          <a:xfrm>
            <a:off x="6705600" y="2819400"/>
            <a:ext cx="1752600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G’: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S’-&gt;S        (0)</a:t>
            </a:r>
            <a:endParaRPr sz="1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S-&gt;</a:t>
            </a:r>
            <a:r>
              <a:rPr lang="en-US" sz="1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aABe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(1)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</a:t>
            </a:r>
            <a:r>
              <a:rPr lang="en-US" sz="1800" b="1" i="0" u="none" strike="noStrike" cap="none" dirty="0" err="1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Abc</a:t>
            </a: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   (2)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A-&gt;b         (3)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Noto Sans Symbols"/>
              <a:buNone/>
            </a:pPr>
            <a:r>
              <a:rPr lang="en-US" sz="1800" b="1" i="0" u="none" strike="noStrike" cap="none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B-&gt;d         (4)</a:t>
            </a:r>
            <a:endParaRPr sz="1800" b="1" i="0" u="none" strike="noStrike" cap="none" dirty="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1196</Words>
  <Application>Microsoft Office PowerPoint</Application>
  <PresentationFormat>On-screen Show (4:3)</PresentationFormat>
  <Paragraphs>154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Noto Sans Symbols</vt:lpstr>
      <vt:lpstr>Office Theme</vt:lpstr>
      <vt:lpstr>SLR parser</vt:lpstr>
      <vt:lpstr>LR(0) item</vt:lpstr>
      <vt:lpstr>Augmented Grammar G’</vt:lpstr>
      <vt:lpstr>Closure Operation</vt:lpstr>
      <vt:lpstr>Goto(I,X)</vt:lpstr>
      <vt:lpstr>PowerPoint Presentation</vt:lpstr>
      <vt:lpstr>PowerPoint Presentation</vt:lpstr>
      <vt:lpstr>Parse table construction rules</vt:lpstr>
      <vt:lpstr>First and follow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SLR parser</dc:title>
  <cp:lastModifiedBy>Mathan Kumar</cp:lastModifiedBy>
  <cp:revision>4</cp:revision>
  <dcterms:modified xsi:type="dcterms:W3CDTF">2025-02-03T06:22:46Z</dcterms:modified>
</cp:coreProperties>
</file>