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3" r:id="rId6"/>
    <p:sldId id="264" r:id="rId7"/>
    <p:sldId id="267" r:id="rId8"/>
    <p:sldId id="265" r:id="rId9"/>
    <p:sldId id="268" r:id="rId10"/>
    <p:sldId id="269" r:id="rId11"/>
    <p:sldId id="271" r:id="rId12"/>
    <p:sldId id="275" r:id="rId13"/>
    <p:sldId id="276" r:id="rId14"/>
    <p:sldId id="279" r:id="rId15"/>
    <p:sldId id="280" r:id="rId16"/>
    <p:sldId id="281" r:id="rId17"/>
    <p:sldId id="282" r:id="rId18"/>
    <p:sldId id="283" r:id="rId19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2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2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1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1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1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p1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Yacc – Yet another compiler compiler</a:t>
            </a:r>
            <a:endParaRPr lang="en-US"/>
          </a:p>
        </p:txBody>
      </p:sp>
      <p:sp>
        <p:nvSpPr>
          <p:cNvPr id="85" name="Google Shape;85;p13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Dr G sudha Sadasivam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</a:p>
        </p:txBody>
      </p:sp>
      <p:sp>
        <p:nvSpPr>
          <p:cNvPr id="218" name="Google Shape;218;p3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</p:txBody>
      </p:sp>
      <p:pic>
        <p:nvPicPr>
          <p:cNvPr id="219" name="Google Shape;219;p3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09600" y="0"/>
            <a:ext cx="314325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91000" y="1066800"/>
            <a:ext cx="4105275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3"/>
          <p:cNvPicPr preferRelativeResize="0"/>
          <p:nvPr/>
        </p:nvPicPr>
        <p:blipFill rotWithShape="1">
          <a:blip r:embed="rId1"/>
          <a:srcRect t="20494"/>
          <a:stretch>
            <a:fillRect/>
          </a:stretch>
        </p:blipFill>
        <p:spPr>
          <a:xfrm>
            <a:off x="111125" y="130175"/>
            <a:ext cx="6089015" cy="3554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4"/>
          <p:cNvPicPr preferRelativeResize="0">
            <a:picLocks noChangeAspect="1"/>
          </p:cNvPicPr>
          <p:nvPr>
            <p:ph type="pic" idx="2"/>
          </p:nvPr>
        </p:nvPicPr>
        <p:blipFill rotWithShape="1">
          <a:blip r:embed="rId2"/>
          <a:srcRect t="20979" b="16474"/>
          <a:stretch>
            <a:fillRect/>
          </a:stretch>
        </p:blipFill>
        <p:spPr>
          <a:xfrm>
            <a:off x="111125" y="3940810"/>
            <a:ext cx="6217920" cy="29171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s 2"/>
          <p:cNvSpPr/>
          <p:nvPr/>
        </p:nvSpPr>
        <p:spPr>
          <a:xfrm>
            <a:off x="111125" y="3618865"/>
            <a:ext cx="1415415" cy="32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%right</a:t>
            </a:r>
            <a:endParaRPr lang="en-GB" altLang="en-US"/>
          </a:p>
        </p:txBody>
      </p:sp>
      <p:sp>
        <p:nvSpPr>
          <p:cNvPr id="4" name="Rectangles 3"/>
          <p:cNvSpPr/>
          <p:nvPr/>
        </p:nvSpPr>
        <p:spPr>
          <a:xfrm>
            <a:off x="6510655" y="495935"/>
            <a:ext cx="2510155" cy="98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YACC declaration</a:t>
            </a:r>
            <a:endParaRPr lang="en-GB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985520" y="690245"/>
            <a:ext cx="7328535" cy="246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The user must supply an integer-valued function yylex()</a:t>
            </a:r>
            <a:endParaRPr lang="en-US"/>
          </a:p>
          <a:p>
            <a:r>
              <a:rPr lang="en-US"/>
              <a:t>that implements the lexical analyzer (scanner).</a:t>
            </a:r>
            <a:endParaRPr lang="en-US"/>
          </a:p>
          <a:p>
            <a:r>
              <a:rPr lang="en-US"/>
              <a:t>• If there is a value associated with the token, it should be</a:t>
            </a:r>
            <a:endParaRPr lang="en-US"/>
          </a:p>
          <a:p>
            <a:r>
              <a:rPr lang="en-US"/>
              <a:t>assigned to the external variable yylval.</a:t>
            </a:r>
            <a:endParaRPr lang="en-US"/>
          </a:p>
          <a:p>
            <a:r>
              <a:rPr lang="en-US"/>
              <a:t>• The token error is reserved for error handling.</a:t>
            </a:r>
            <a:endParaRPr lang="en-US"/>
          </a:p>
          <a:p>
            <a:r>
              <a:rPr lang="en-US"/>
              <a:t>• Token numbers : These may be chosen by the user if desired. The default is:</a:t>
            </a:r>
            <a:endParaRPr lang="en-US"/>
          </a:p>
          <a:p>
            <a:r>
              <a:rPr lang="en-US"/>
              <a:t>– chosen by yacc [in a file y.tab.h]</a:t>
            </a:r>
            <a:endParaRPr lang="en-US"/>
          </a:p>
          <a:p>
            <a:r>
              <a:rPr lang="en-US"/>
              <a:t>– the token no. for a literal is its ASCII value</a:t>
            </a:r>
            <a:endParaRPr lang="en-US"/>
          </a:p>
          <a:p>
            <a:r>
              <a:rPr lang="en-US"/>
              <a:t>– other tokens are assigned numbers starting at 257</a:t>
            </a:r>
            <a:endParaRPr lang="en-US"/>
          </a:p>
          <a:p>
            <a:r>
              <a:rPr lang="en-US"/>
              <a:t>– the endmarker must have a number zero or negative.</a:t>
            </a:r>
            <a:endParaRPr lang="en-US"/>
          </a:p>
          <a:p>
            <a:r>
              <a:rPr lang="en-US"/>
              <a:t>• Generate y.tab.h using ‘yacc -d’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Placeholder 5"/>
          <p:cNvSpPr/>
          <p:nvPr>
            <p:ph type="body" idx="1"/>
          </p:nvPr>
        </p:nvSpPr>
        <p:spPr>
          <a:xfrm>
            <a:off x="107950" y="0"/>
            <a:ext cx="4460240" cy="4526280"/>
          </a:xfrm>
        </p:spPr>
        <p:txBody>
          <a:bodyPr>
            <a:normAutofit fontScale="25000"/>
          </a:bodyPr>
          <a:p>
            <a:pPr marL="114300" indent="0">
              <a:buNone/>
            </a:pPr>
            <a:r>
              <a:rPr lang="en-US" sz="8000"/>
              <a:t>%{</a:t>
            </a:r>
            <a:endParaRPr lang="en-US" sz="8000"/>
          </a:p>
          <a:p>
            <a:pPr marL="114300" indent="0">
              <a:buNone/>
            </a:pPr>
            <a:r>
              <a:rPr lang="en-US" sz="8000"/>
              <a:t> #include &lt;stdlib.h&gt;</a:t>
            </a:r>
            <a:endParaRPr lang="en-US" sz="8000"/>
          </a:p>
          <a:p>
            <a:pPr marL="114300" indent="0">
              <a:buNone/>
            </a:pPr>
            <a:r>
              <a:rPr lang="en-US" sz="8000"/>
              <a:t> void yyerror(char *);</a:t>
            </a:r>
            <a:endParaRPr lang="en-US" sz="8000"/>
          </a:p>
          <a:p>
            <a:pPr marL="114300" indent="0">
              <a:buNone/>
            </a:pPr>
            <a:r>
              <a:rPr lang="en-US" sz="8000"/>
              <a:t> #i</a:t>
            </a:r>
            <a:r>
              <a:rPr lang="en-US" sz="8000">
                <a:solidFill>
                  <a:srgbClr val="FF0000"/>
                </a:solidFill>
              </a:rPr>
              <a:t>nclude "y.tab.h"</a:t>
            </a:r>
            <a:endParaRPr lang="en-US" sz="8000"/>
          </a:p>
          <a:p>
            <a:pPr marL="114300" indent="0">
              <a:buNone/>
            </a:pPr>
            <a:r>
              <a:rPr lang="en-US" sz="8000"/>
              <a:t>%}</a:t>
            </a:r>
            <a:endParaRPr lang="en-US" sz="8000"/>
          </a:p>
          <a:p>
            <a:pPr marL="114300" indent="0">
              <a:buNone/>
            </a:pPr>
            <a:r>
              <a:rPr lang="en-US" sz="8000"/>
              <a:t>%%</a:t>
            </a:r>
            <a:endParaRPr lang="en-US" sz="8000"/>
          </a:p>
          <a:p>
            <a:pPr marL="114300" indent="0">
              <a:buNone/>
            </a:pPr>
            <a:endParaRPr lang="en-US" sz="8000"/>
          </a:p>
          <a:p>
            <a:pPr marL="114300" indent="0">
              <a:buNone/>
            </a:pPr>
            <a:r>
              <a:rPr lang="en-US" sz="8000"/>
              <a:t> /* variables */</a:t>
            </a:r>
            <a:endParaRPr lang="en-US" sz="8000"/>
          </a:p>
          <a:p>
            <a:pPr marL="114300" indent="0">
              <a:buNone/>
            </a:pPr>
            <a:r>
              <a:rPr lang="en-US" sz="8000"/>
              <a:t>[a-z] {</a:t>
            </a:r>
            <a:endParaRPr lang="en-US" sz="8000"/>
          </a:p>
          <a:p>
            <a:pPr marL="114300" indent="0">
              <a:buNone/>
            </a:pPr>
            <a:r>
              <a:rPr lang="en-US" sz="8000"/>
              <a:t> yylval = *yytext - 'a';</a:t>
            </a:r>
            <a:endParaRPr lang="en-US" sz="8000"/>
          </a:p>
          <a:p>
            <a:pPr marL="114300" indent="0">
              <a:buNone/>
            </a:pPr>
            <a:r>
              <a:rPr lang="en-US" sz="8000"/>
              <a:t> return </a:t>
            </a:r>
            <a:r>
              <a:rPr lang="en-US" sz="8000">
                <a:solidFill>
                  <a:srgbClr val="FF0000"/>
                </a:solidFill>
              </a:rPr>
              <a:t>VARIABLE;</a:t>
            </a:r>
            <a:endParaRPr lang="en-US" sz="800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8000"/>
              <a:t> }</a:t>
            </a:r>
            <a:endParaRPr lang="en-US" sz="8000"/>
          </a:p>
          <a:p>
            <a:pPr marL="114300" indent="0">
              <a:buNone/>
            </a:pPr>
            <a:r>
              <a:rPr lang="en-US" sz="8000"/>
              <a:t> /* integers */</a:t>
            </a:r>
            <a:endParaRPr lang="en-US" sz="8000"/>
          </a:p>
          <a:p>
            <a:pPr marL="114300" indent="0">
              <a:buNone/>
            </a:pPr>
            <a:r>
              <a:rPr lang="en-US" sz="8000"/>
              <a:t>[0-9]+ {</a:t>
            </a:r>
            <a:endParaRPr lang="en-US" sz="8000"/>
          </a:p>
          <a:p>
            <a:pPr marL="114300" indent="0">
              <a:buNone/>
            </a:pPr>
            <a:r>
              <a:rPr lang="en-US" sz="8000"/>
              <a:t> yylval = atoi(yytext);</a:t>
            </a:r>
            <a:endParaRPr lang="en-US" sz="8000"/>
          </a:p>
          <a:p>
            <a:pPr marL="114300" indent="0">
              <a:buNone/>
            </a:pPr>
            <a:r>
              <a:rPr lang="en-US" sz="8000"/>
              <a:t> return </a:t>
            </a:r>
            <a:r>
              <a:rPr lang="en-US" sz="8000">
                <a:solidFill>
                  <a:srgbClr val="FF0000"/>
                </a:solidFill>
              </a:rPr>
              <a:t>INTEGER</a:t>
            </a:r>
            <a:r>
              <a:rPr lang="en-US" sz="8000"/>
              <a:t>;</a:t>
            </a:r>
            <a:endParaRPr lang="en-US" sz="8000"/>
          </a:p>
          <a:p>
            <a:pPr marL="114300" indent="0">
              <a:buNone/>
            </a:pPr>
            <a:r>
              <a:rPr lang="en-US" sz="8000"/>
              <a:t> }</a:t>
            </a:r>
            <a:endParaRPr lang="en-US" sz="8000"/>
          </a:p>
          <a:p>
            <a:pPr marL="114300" indent="0">
              <a:buNone/>
            </a:pPr>
            <a:r>
              <a:rPr lang="en-US" sz="8000"/>
              <a:t> </a:t>
            </a:r>
            <a:endParaRPr lang="en-US" sz="8000"/>
          </a:p>
        </p:txBody>
      </p:sp>
      <p:sp>
        <p:nvSpPr>
          <p:cNvPr id="7" name="Text Box 6"/>
          <p:cNvSpPr txBox="1"/>
          <p:nvPr/>
        </p:nvSpPr>
        <p:spPr>
          <a:xfrm>
            <a:off x="4828540" y="65405"/>
            <a:ext cx="362458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r>
              <a:rPr lang="en-US" sz="2000">
                <a:sym typeface="+mn-ea"/>
              </a:rPr>
              <a:t>/* operators */</a:t>
            </a:r>
            <a:endParaRPr lang="en-US" sz="2000"/>
          </a:p>
          <a:p>
            <a:pPr marL="114300" indent="0">
              <a:buNone/>
            </a:pPr>
            <a:r>
              <a:rPr lang="en-US" sz="2000">
                <a:sym typeface="+mn-ea"/>
              </a:rPr>
              <a:t>[-+()=/*\n] </a:t>
            </a:r>
            <a:r>
              <a:rPr lang="en-GB" altLang="en-US" sz="2000">
                <a:sym typeface="+mn-ea"/>
              </a:rPr>
              <a:t>   </a:t>
            </a:r>
            <a:r>
              <a:rPr lang="en-US" sz="2000">
                <a:sym typeface="+mn-ea"/>
              </a:rPr>
              <a:t>{ return *yytext; }</a:t>
            </a:r>
            <a:endParaRPr lang="en-US" sz="2000"/>
          </a:p>
          <a:p>
            <a:pPr marL="114300" indent="0">
              <a:buNone/>
            </a:pPr>
            <a:r>
              <a:rPr lang="en-US" sz="2000">
                <a:sym typeface="+mn-ea"/>
              </a:rPr>
              <a:t> </a:t>
            </a:r>
            <a:endParaRPr lang="en-US" sz="2000">
              <a:sym typeface="+mn-ea"/>
            </a:endParaRPr>
          </a:p>
          <a:p>
            <a:pPr marL="114300" indent="0">
              <a:buNone/>
            </a:pPr>
            <a:r>
              <a:rPr lang="en-US" sz="2000">
                <a:sym typeface="+mn-ea"/>
              </a:rPr>
              <a:t>/* skip whitespace */</a:t>
            </a:r>
            <a:endParaRPr lang="en-US" sz="2000"/>
          </a:p>
          <a:p>
            <a:pPr marL="114300" indent="0">
              <a:buNone/>
            </a:pPr>
            <a:r>
              <a:rPr lang="en-US" sz="2000">
                <a:sym typeface="+mn-ea"/>
              </a:rPr>
              <a:t>[ \t] ;</a:t>
            </a:r>
            <a:endParaRPr lang="en-US" sz="2000"/>
          </a:p>
          <a:p>
            <a:pPr marL="114300" indent="0">
              <a:buNone/>
            </a:pPr>
            <a:r>
              <a:rPr lang="en-US" sz="2000">
                <a:sym typeface="+mn-ea"/>
              </a:rPr>
              <a:t> /* anything else is an error */</a:t>
            </a:r>
            <a:endParaRPr lang="en-US" sz="2000"/>
          </a:p>
          <a:p>
            <a:pPr marL="114300" indent="0">
              <a:buNone/>
            </a:pPr>
            <a:r>
              <a:rPr lang="en-US" sz="2000">
                <a:sym typeface="+mn-ea"/>
              </a:rPr>
              <a:t>. yyerror("invalid character");</a:t>
            </a:r>
            <a:endParaRPr lang="en-US" sz="2000"/>
          </a:p>
          <a:p>
            <a:pPr marL="114300" indent="0">
              <a:buNone/>
            </a:pPr>
            <a:r>
              <a:rPr lang="en-US" sz="2000">
                <a:sym typeface="+mn-ea"/>
              </a:rPr>
              <a:t>%%</a:t>
            </a:r>
            <a:endParaRPr lang="en-US" sz="2000">
              <a:sym typeface="+mn-ea"/>
            </a:endParaRPr>
          </a:p>
          <a:p>
            <a:pPr marL="114300" indent="0">
              <a:buNone/>
            </a:pPr>
            <a:endParaRPr lang="en-US" sz="2000"/>
          </a:p>
          <a:p>
            <a:pPr marL="114300" indent="0">
              <a:buNone/>
            </a:pPr>
            <a:r>
              <a:rPr lang="en-US" sz="2000">
                <a:sym typeface="+mn-ea"/>
              </a:rPr>
              <a:t>int yywrap(void) {</a:t>
            </a:r>
            <a:endParaRPr lang="en-US" sz="2000"/>
          </a:p>
          <a:p>
            <a:pPr marL="114300" indent="0">
              <a:buNone/>
            </a:pPr>
            <a:r>
              <a:rPr lang="en-US" sz="2000">
                <a:sym typeface="+mn-ea"/>
              </a:rPr>
              <a:t> return 1;</a:t>
            </a:r>
            <a:endParaRPr lang="en-US" sz="2000"/>
          </a:p>
          <a:p>
            <a:pPr marL="114300" indent="0">
              <a:buNone/>
            </a:pPr>
            <a:r>
              <a:rPr lang="en-US" sz="2000">
                <a:sym typeface="+mn-ea"/>
              </a:rPr>
              <a:t>} </a:t>
            </a:r>
            <a:endParaRPr lang="en-US" sz="2000"/>
          </a:p>
        </p:txBody>
      </p:sp>
      <p:sp>
        <p:nvSpPr>
          <p:cNvPr id="8" name="Text Box 7"/>
          <p:cNvSpPr txBox="1"/>
          <p:nvPr/>
        </p:nvSpPr>
        <p:spPr>
          <a:xfrm>
            <a:off x="3524250" y="4769485"/>
            <a:ext cx="523367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The lexical analyzer returns VARIABLE and INTEGER tokens. For variables yylval specifies an</a:t>
            </a:r>
            <a:r>
              <a:rPr lang="en-GB" altLang="en-US"/>
              <a:t>  </a:t>
            </a:r>
            <a:r>
              <a:rPr lang="en-US"/>
              <a:t>index to the symbol table sym. When INTEGER tokens are returned, yylval contains the number scanned.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491615" y="1369695"/>
            <a:ext cx="1967230" cy="32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definition of tokens</a:t>
            </a:r>
            <a:endParaRPr lang="en-GB" altLang="en-US"/>
          </a:p>
        </p:txBody>
      </p:sp>
      <p:sp>
        <p:nvSpPr>
          <p:cNvPr id="10" name="Rectangles 9"/>
          <p:cNvSpPr/>
          <p:nvPr/>
        </p:nvSpPr>
        <p:spPr>
          <a:xfrm>
            <a:off x="1729105" y="3850005"/>
            <a:ext cx="1967230" cy="32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return tokens</a:t>
            </a:r>
            <a:endParaRPr lang="en-GB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91465" y="0"/>
            <a:ext cx="4745355" cy="4526280"/>
          </a:xfrm>
        </p:spPr>
        <p:txBody>
          <a:bodyPr>
            <a:normAutofit fontScale="25000"/>
          </a:bodyPr>
          <a:p>
            <a:pPr marL="114300" indent="0">
              <a:buNone/>
            </a:pPr>
            <a:r>
              <a:rPr lang="en-US" sz="8000"/>
              <a:t>%token INTEGER VARIABLE</a:t>
            </a:r>
            <a:endParaRPr lang="en-US" sz="8000"/>
          </a:p>
          <a:p>
            <a:pPr marL="114300" indent="0">
              <a:buNone/>
            </a:pPr>
            <a:r>
              <a:rPr lang="en-US" sz="8000"/>
              <a:t>%left '+' '-'</a:t>
            </a:r>
            <a:endParaRPr lang="en-US" sz="8000"/>
          </a:p>
          <a:p>
            <a:pPr marL="114300" indent="0">
              <a:buNone/>
            </a:pPr>
            <a:r>
              <a:rPr lang="en-US" sz="8000"/>
              <a:t>%left '*' '/'</a:t>
            </a:r>
            <a:endParaRPr lang="en-US" sz="8000"/>
          </a:p>
          <a:p>
            <a:pPr marL="114300" indent="0">
              <a:buNone/>
            </a:pPr>
            <a:r>
              <a:rPr lang="en-US" sz="8000"/>
              <a:t>%{</a:t>
            </a:r>
            <a:endParaRPr lang="en-US" sz="8000"/>
          </a:p>
          <a:p>
            <a:pPr marL="114300" indent="0">
              <a:buNone/>
            </a:pPr>
            <a:r>
              <a:rPr lang="en-US" sz="8000"/>
              <a:t> void yyerror(char *);</a:t>
            </a:r>
            <a:endParaRPr lang="en-US" sz="8000"/>
          </a:p>
          <a:p>
            <a:pPr marL="114300" indent="0">
              <a:buNone/>
            </a:pPr>
            <a:r>
              <a:rPr lang="en-US" sz="8000"/>
              <a:t> int yylex(void);</a:t>
            </a:r>
            <a:endParaRPr lang="en-US" sz="8000"/>
          </a:p>
          <a:p>
            <a:pPr marL="114300" indent="0">
              <a:buNone/>
            </a:pPr>
            <a:r>
              <a:rPr lang="en-US" sz="8000"/>
              <a:t> int sym[26];</a:t>
            </a:r>
            <a:endParaRPr lang="en-US" sz="8000"/>
          </a:p>
          <a:p>
            <a:pPr marL="114300" indent="0">
              <a:buNone/>
            </a:pPr>
            <a:r>
              <a:rPr lang="en-US" sz="8000"/>
              <a:t>%}</a:t>
            </a:r>
            <a:endParaRPr lang="en-US" sz="8000"/>
          </a:p>
          <a:p>
            <a:pPr marL="114300" indent="0">
              <a:buNone/>
            </a:pPr>
            <a:r>
              <a:rPr lang="en-US" sz="8000"/>
              <a:t>%%</a:t>
            </a:r>
            <a:endParaRPr lang="en-US" sz="8000"/>
          </a:p>
          <a:p>
            <a:pPr marL="114300" indent="0">
              <a:buNone/>
            </a:pPr>
            <a:endParaRPr lang="en-US" sz="80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pPr marL="114300" indent="0">
              <a:buNone/>
            </a:pPr>
            <a:r>
              <a:rPr lang="en-US" sz="8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program:</a:t>
            </a:r>
            <a:endParaRPr lang="en-US" sz="80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pPr marL="114300" indent="0">
              <a:buNone/>
            </a:pPr>
            <a:r>
              <a:rPr lang="en-US" sz="8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 program statement '\n'</a:t>
            </a:r>
            <a:endParaRPr lang="en-US" sz="80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pPr marL="114300" indent="0">
              <a:buNone/>
            </a:pPr>
            <a:r>
              <a:rPr lang="en-US" sz="8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 |</a:t>
            </a:r>
            <a:endParaRPr lang="en-US" sz="80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pPr marL="114300" indent="0">
              <a:buNone/>
            </a:pPr>
            <a:r>
              <a:rPr lang="en-US" sz="8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 ;</a:t>
            </a:r>
            <a:endParaRPr lang="en-US" sz="80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pPr marL="114300" indent="0">
              <a:buNone/>
            </a:pPr>
            <a:r>
              <a:rPr lang="en-US" sz="8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statement:</a:t>
            </a:r>
            <a:endParaRPr lang="en-US" sz="80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pPr marL="114300" indent="0">
              <a:buNone/>
            </a:pPr>
            <a:r>
              <a:rPr lang="en-US" sz="8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 expr { printf("%d\n", $1); }</a:t>
            </a:r>
            <a:endParaRPr lang="en-US" sz="80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pPr marL="114300" indent="0">
              <a:buNone/>
            </a:pPr>
            <a:r>
              <a:rPr lang="en-US" sz="8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 | VARIABLE '=' expr { sym[$1] = $3; }</a:t>
            </a:r>
            <a:endParaRPr lang="en-US" sz="80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pPr marL="114300" indent="0">
              <a:buNone/>
            </a:pPr>
            <a:r>
              <a:rPr lang="en-US" sz="8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 ;</a:t>
            </a:r>
            <a:endParaRPr lang="en-US" sz="80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pPr marL="114300" indent="0">
              <a:buNone/>
            </a:pPr>
            <a:endParaRPr lang="en-US" sz="80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110990" y="128905"/>
            <a:ext cx="460756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The tokens for INTEGER and VARIABLE are utilized by</a:t>
            </a:r>
            <a:r>
              <a:rPr lang="en-GB" altLang="en-US"/>
              <a:t> </a:t>
            </a:r>
            <a:r>
              <a:rPr lang="en-US"/>
              <a:t>yacc to create #defines in y.tab.h for use in lex.  </a:t>
            </a:r>
            <a:endParaRPr lang="en-US"/>
          </a:p>
          <a:p>
            <a:r>
              <a:rPr lang="en-US"/>
              <a:t>%left, for left-associative or %right for right associative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773930" y="1052195"/>
            <a:ext cx="4250690" cy="5939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r>
              <a:rPr lang="en-US" sz="2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Calibri" panose="020F0502020204030204" charset="0"/>
                <a:cs typeface="Calibri" panose="020F0502020204030204" charset="0"/>
                <a:sym typeface="+mn-ea"/>
              </a:rPr>
              <a:t>expr:</a:t>
            </a:r>
            <a:endParaRPr lang="en-US" sz="20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Calibri" panose="020F0502020204030204" charset="0"/>
              <a:cs typeface="Calibri" panose="020F0502020204030204" charset="0"/>
            </a:endParaRPr>
          </a:p>
          <a:p>
            <a:pPr marL="114300" indent="0">
              <a:buNone/>
            </a:pPr>
            <a:r>
              <a:rPr lang="en-US" sz="2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Calibri" panose="020F0502020204030204" charset="0"/>
                <a:cs typeface="Calibri" panose="020F0502020204030204" charset="0"/>
                <a:sym typeface="+mn-ea"/>
              </a:rPr>
              <a:t> INTEGER</a:t>
            </a:r>
            <a:endParaRPr lang="en-US" sz="20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Calibri" panose="020F0502020204030204" charset="0"/>
              <a:cs typeface="Calibri" panose="020F0502020204030204" charset="0"/>
            </a:endParaRPr>
          </a:p>
          <a:p>
            <a:pPr marL="114300" indent="0">
              <a:buNone/>
            </a:pPr>
            <a:r>
              <a:rPr lang="en-US" sz="2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Calibri" panose="020F0502020204030204" charset="0"/>
                <a:cs typeface="Calibri" panose="020F0502020204030204" charset="0"/>
                <a:sym typeface="+mn-ea"/>
              </a:rPr>
              <a:t> | VARIABLE { $$ = sym[$1]; }</a:t>
            </a:r>
            <a:endParaRPr lang="en-US" sz="20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Calibri" panose="020F0502020204030204" charset="0"/>
              <a:cs typeface="Calibri" panose="020F0502020204030204" charset="0"/>
            </a:endParaRPr>
          </a:p>
          <a:p>
            <a:pPr marL="114300" indent="0">
              <a:buNone/>
            </a:pPr>
            <a:r>
              <a:rPr lang="en-US" sz="2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Calibri" panose="020F0502020204030204" charset="0"/>
                <a:cs typeface="Calibri" panose="020F0502020204030204" charset="0"/>
                <a:sym typeface="+mn-ea"/>
              </a:rPr>
              <a:t> | expr '+' expr { $$ = $1 + $3; }</a:t>
            </a:r>
            <a:endParaRPr lang="en-US" sz="20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Calibri" panose="020F0502020204030204" charset="0"/>
              <a:cs typeface="Calibri" panose="020F0502020204030204" charset="0"/>
            </a:endParaRPr>
          </a:p>
          <a:p>
            <a:pPr marL="114300" indent="0">
              <a:buNone/>
            </a:pPr>
            <a:r>
              <a:rPr lang="en-US" sz="2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Calibri" panose="020F0502020204030204" charset="0"/>
                <a:cs typeface="Calibri" panose="020F0502020204030204" charset="0"/>
                <a:sym typeface="+mn-ea"/>
              </a:rPr>
              <a:t> | expr '-' expr { $$ = $1 - $3; }</a:t>
            </a:r>
            <a:endParaRPr lang="en-US" sz="20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Calibri" panose="020F0502020204030204" charset="0"/>
              <a:cs typeface="Calibri" panose="020F0502020204030204" charset="0"/>
            </a:endParaRPr>
          </a:p>
          <a:p>
            <a:pPr marL="114300" indent="0">
              <a:buNone/>
            </a:pPr>
            <a:r>
              <a:rPr lang="en-US" sz="2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Calibri" panose="020F0502020204030204" charset="0"/>
                <a:cs typeface="Calibri" panose="020F0502020204030204" charset="0"/>
                <a:sym typeface="+mn-ea"/>
              </a:rPr>
              <a:t> | expr '*' expr { $$ = $1 * $3; }</a:t>
            </a:r>
            <a:endParaRPr lang="en-US" sz="20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Calibri" panose="020F0502020204030204" charset="0"/>
              <a:cs typeface="Calibri" panose="020F0502020204030204" charset="0"/>
            </a:endParaRPr>
          </a:p>
          <a:p>
            <a:pPr marL="114300" indent="0">
              <a:buNone/>
            </a:pPr>
            <a:r>
              <a:rPr lang="en-US" sz="2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Calibri" panose="020F0502020204030204" charset="0"/>
                <a:cs typeface="Calibri" panose="020F0502020204030204" charset="0"/>
                <a:sym typeface="+mn-ea"/>
              </a:rPr>
              <a:t> | expr '/' expr { $$ = $1 / $3; }</a:t>
            </a:r>
            <a:endParaRPr lang="en-US" sz="20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Calibri" panose="020F0502020204030204" charset="0"/>
              <a:cs typeface="Calibri" panose="020F0502020204030204" charset="0"/>
            </a:endParaRPr>
          </a:p>
          <a:p>
            <a:pPr marL="114300" indent="0">
              <a:buNone/>
            </a:pPr>
            <a:r>
              <a:rPr lang="en-US" sz="2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Calibri" panose="020F0502020204030204" charset="0"/>
                <a:cs typeface="Calibri" panose="020F0502020204030204" charset="0"/>
                <a:sym typeface="+mn-ea"/>
              </a:rPr>
              <a:t> | '(' expr ')' { $$ = $2; }</a:t>
            </a:r>
            <a:endParaRPr lang="en-US" sz="20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Calibri" panose="020F0502020204030204" charset="0"/>
              <a:cs typeface="Calibri" panose="020F0502020204030204" charset="0"/>
            </a:endParaRPr>
          </a:p>
          <a:p>
            <a:pPr marL="114300" indent="0">
              <a:buNone/>
            </a:pPr>
            <a:r>
              <a:rPr lang="en-US" sz="2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Calibri" panose="020F0502020204030204" charset="0"/>
                <a:cs typeface="Calibri" panose="020F0502020204030204" charset="0"/>
                <a:sym typeface="+mn-ea"/>
              </a:rPr>
              <a:t> ;</a:t>
            </a:r>
            <a:endParaRPr lang="en-US" sz="20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114300" indent="0">
              <a:buNone/>
            </a:pPr>
            <a:endParaRPr lang="en-US" sz="20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Calibri" panose="020F0502020204030204" charset="0"/>
              <a:cs typeface="Calibri" panose="020F0502020204030204" charset="0"/>
            </a:endParaRPr>
          </a:p>
          <a:p>
            <a:pPr marL="114300" indent="0">
              <a:buNone/>
            </a:pP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%%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 marL="114300" indent="0">
              <a:buNone/>
            </a:pPr>
            <a:r>
              <a:rPr lang="en-US" sz="20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void yyerror(char *s) {</a:t>
            </a:r>
            <a:endParaRPr lang="en-US" sz="20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14300" indent="0">
              <a:buNone/>
            </a:pPr>
            <a:r>
              <a:rPr lang="en-US" sz="20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fprintf(stderr, "%s\n", s);</a:t>
            </a:r>
            <a:endParaRPr lang="en-US" sz="20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14300" indent="0">
              <a:buNone/>
            </a:pPr>
            <a:r>
              <a:rPr lang="en-US" sz="20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return 0;</a:t>
            </a:r>
            <a:endParaRPr lang="en-US" sz="20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14300" indent="0">
              <a:buNone/>
            </a:pPr>
            <a:r>
              <a:rPr lang="en-US" sz="20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}</a:t>
            </a:r>
            <a:endParaRPr lang="en-US" sz="20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14300" indent="0">
              <a:buNone/>
            </a:pPr>
            <a:r>
              <a:rPr lang="en-US" sz="20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int main(void) {</a:t>
            </a:r>
            <a:endParaRPr lang="en-US" sz="20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14300" indent="0">
              <a:buNone/>
            </a:pPr>
            <a:r>
              <a:rPr lang="en-US" sz="20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yyparse();</a:t>
            </a:r>
            <a:endParaRPr lang="en-US" sz="20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14300" indent="0">
              <a:buNone/>
            </a:pPr>
            <a:r>
              <a:rPr lang="en-US" sz="20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return 0;</a:t>
            </a:r>
            <a:endParaRPr lang="en-US" sz="20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14300" indent="0">
              <a:buNone/>
            </a:pPr>
            <a:r>
              <a:rPr lang="en-US" sz="20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}</a:t>
            </a:r>
            <a:endParaRPr lang="en-US" sz="20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170815" y="257810"/>
            <a:ext cx="2301240" cy="454025"/>
          </a:xfrm>
        </p:spPr>
        <p:txBody>
          <a:bodyPr>
            <a:normAutofit fontScale="90000"/>
          </a:bodyPr>
          <a:p>
            <a:r>
              <a:rPr lang="en-GB" altLang="en-US" sz="311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Thermostat Controller</a:t>
            </a:r>
            <a:endParaRPr lang="en-GB" altLang="en-US" sz="311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2362200" y="64770"/>
            <a:ext cx="3228975" cy="1935480"/>
          </a:xfrm>
        </p:spPr>
        <p:txBody>
          <a:bodyPr/>
          <a:p>
            <a:pPr marL="114300" indent="0" eaLnBrk="1" fontAlgn="auto" latinLnBrk="0" hangingPunct="1">
              <a:spcBef>
                <a:spcPts val="0"/>
              </a:spcBef>
              <a:buNone/>
            </a:pPr>
            <a:r>
              <a:rPr lang="en-US" sz="2000"/>
              <a:t>heat on</a:t>
            </a:r>
            <a:endParaRPr lang="en-US" sz="2000"/>
          </a:p>
          <a:p>
            <a:pPr marL="114300" indent="0" eaLnBrk="1" fontAlgn="auto" latinLnBrk="0" hangingPunct="1">
              <a:spcBef>
                <a:spcPts val="0"/>
              </a:spcBef>
              <a:buNone/>
            </a:pPr>
            <a:r>
              <a:rPr lang="en-US" sz="2000"/>
              <a:t>        Heater on!</a:t>
            </a:r>
            <a:endParaRPr lang="en-US" sz="2000"/>
          </a:p>
          <a:p>
            <a:pPr marL="114300" indent="0" eaLnBrk="1" fontAlgn="auto" latinLnBrk="0" hangingPunct="1">
              <a:spcBef>
                <a:spcPts val="0"/>
              </a:spcBef>
              <a:buNone/>
            </a:pPr>
            <a:r>
              <a:rPr lang="en-US" sz="2000"/>
              <a:t>heat off</a:t>
            </a:r>
            <a:endParaRPr lang="en-US" sz="2000"/>
          </a:p>
          <a:p>
            <a:pPr marL="114300" indent="0" eaLnBrk="1" fontAlgn="auto" latinLnBrk="0" hangingPunct="1">
              <a:spcBef>
                <a:spcPts val="0"/>
              </a:spcBef>
              <a:buNone/>
            </a:pPr>
            <a:r>
              <a:rPr lang="en-US" sz="2000"/>
              <a:t>        Heater off!</a:t>
            </a:r>
            <a:endParaRPr lang="en-US" sz="2000"/>
          </a:p>
          <a:p>
            <a:pPr marL="114300" indent="0" eaLnBrk="1" fontAlgn="auto" latinLnBrk="0" hangingPunct="1">
              <a:spcBef>
                <a:spcPts val="0"/>
              </a:spcBef>
              <a:buNone/>
            </a:pPr>
            <a:r>
              <a:rPr lang="en-US" sz="2000"/>
              <a:t>target temperature 22</a:t>
            </a:r>
            <a:endParaRPr lang="en-US" sz="2000"/>
          </a:p>
          <a:p>
            <a:pPr marL="114300" indent="0" eaLnBrk="1" fontAlgn="auto" latinLnBrk="0" hangingPunct="1">
              <a:spcBef>
                <a:spcPts val="0"/>
              </a:spcBef>
              <a:buNone/>
            </a:pPr>
            <a:r>
              <a:rPr lang="en-US" sz="2000"/>
              <a:t>        New temperature set!</a:t>
            </a:r>
            <a:endParaRPr lang="en-US" sz="2000"/>
          </a:p>
        </p:txBody>
      </p:sp>
      <p:sp>
        <p:nvSpPr>
          <p:cNvPr id="4" name="Text Box 3"/>
          <p:cNvSpPr txBox="1"/>
          <p:nvPr/>
        </p:nvSpPr>
        <p:spPr>
          <a:xfrm>
            <a:off x="170815" y="2147570"/>
            <a:ext cx="5149215" cy="4954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%{</a:t>
            </a:r>
            <a:endParaRPr lang="en-US" sz="2000"/>
          </a:p>
          <a:p>
            <a:r>
              <a:rPr lang="en-US" sz="2000"/>
              <a:t>#include &lt;stdio.h&gt;</a:t>
            </a:r>
            <a:endParaRPr lang="en-US" sz="2000"/>
          </a:p>
          <a:p>
            <a:r>
              <a:rPr lang="en-US" sz="2000"/>
              <a:t>#include "y.tab.h"</a:t>
            </a:r>
            <a:endParaRPr lang="en-US" sz="2000"/>
          </a:p>
          <a:p>
            <a:r>
              <a:rPr lang="en-US" sz="2000"/>
              <a:t>%}</a:t>
            </a:r>
            <a:endParaRPr lang="en-US" sz="2000"/>
          </a:p>
          <a:p>
            <a:r>
              <a:rPr lang="en-US" sz="1800">
                <a:sym typeface="+mn-ea"/>
              </a:rPr>
              <a:t>%token NUMBER TOKHEAT STATE TOKTARGET TOKTEMPERATURE</a:t>
            </a:r>
            <a:endParaRPr lang="en-US" sz="1800"/>
          </a:p>
          <a:p>
            <a:endParaRPr lang="en-US" sz="2000"/>
          </a:p>
          <a:p>
            <a:r>
              <a:rPr lang="en-US" sz="2000"/>
              <a:t>%%</a:t>
            </a:r>
            <a:endParaRPr lang="en-US" sz="2000"/>
          </a:p>
          <a:p>
            <a:r>
              <a:rPr lang="en-US" sz="2000"/>
              <a:t>[0-9]+                  return NUMBER;</a:t>
            </a:r>
            <a:endParaRPr lang="en-US" sz="2000"/>
          </a:p>
          <a:p>
            <a:r>
              <a:rPr lang="en-US" sz="2000"/>
              <a:t>heat                    return TOKHEAT;</a:t>
            </a:r>
            <a:endParaRPr lang="en-US" sz="2000"/>
          </a:p>
          <a:p>
            <a:r>
              <a:rPr lang="en-US" sz="2000"/>
              <a:t>on|off                  return STATE;</a:t>
            </a:r>
            <a:endParaRPr lang="en-US" sz="2000"/>
          </a:p>
          <a:p>
            <a:r>
              <a:rPr lang="en-US" sz="2000"/>
              <a:t>target                  return TOKTARGET;</a:t>
            </a:r>
            <a:endParaRPr lang="en-US" sz="2000"/>
          </a:p>
          <a:p>
            <a:r>
              <a:rPr lang="en-US" sz="2000"/>
              <a:t>temperature        return TOKTEMP;</a:t>
            </a:r>
            <a:endParaRPr lang="en-US" sz="2000"/>
          </a:p>
          <a:p>
            <a:r>
              <a:rPr lang="en-US" sz="2000"/>
              <a:t>\n                      /* ignore end of line */;</a:t>
            </a:r>
            <a:endParaRPr lang="en-US" sz="2000"/>
          </a:p>
          <a:p>
            <a:r>
              <a:rPr lang="en-US" sz="2000"/>
              <a:t>[ \t]+                  /* ignore whitespace */;</a:t>
            </a:r>
            <a:endParaRPr lang="en-US" sz="2000"/>
          </a:p>
          <a:p>
            <a:r>
              <a:rPr lang="en-US" sz="2000"/>
              <a:t>%%</a:t>
            </a:r>
            <a:endParaRPr lang="en-US" sz="2000"/>
          </a:p>
        </p:txBody>
      </p:sp>
      <p:sp>
        <p:nvSpPr>
          <p:cNvPr id="5" name="Title 1"/>
          <p:cNvSpPr/>
          <p:nvPr/>
        </p:nvSpPr>
        <p:spPr>
          <a:xfrm>
            <a:off x="170815" y="1781810"/>
            <a:ext cx="2301240" cy="454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rmAutofit fontScale="7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GB" altLang="en-US" sz="311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Lex code</a:t>
            </a:r>
            <a:endParaRPr lang="en-GB" altLang="en-US" sz="311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480050" y="358775"/>
            <a:ext cx="374650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commands: /* empty */</a:t>
            </a:r>
            <a:endParaRPr lang="en-US" sz="1600"/>
          </a:p>
          <a:p>
            <a:r>
              <a:rPr lang="en-US" sz="1600"/>
              <a:t>        | commands command</a:t>
            </a:r>
            <a:endParaRPr lang="en-US" sz="1600"/>
          </a:p>
          <a:p>
            <a:r>
              <a:rPr lang="en-US" sz="1600"/>
              <a:t>        ;</a:t>
            </a:r>
            <a:endParaRPr lang="en-US" sz="1600"/>
          </a:p>
          <a:p>
            <a:endParaRPr lang="en-US" sz="1600"/>
          </a:p>
          <a:p>
            <a:r>
              <a:rPr lang="en-US" sz="1600"/>
              <a:t>command:</a:t>
            </a:r>
            <a:endParaRPr lang="en-US" sz="1600"/>
          </a:p>
          <a:p>
            <a:r>
              <a:rPr lang="en-US" sz="1600"/>
              <a:t>        heat_switch</a:t>
            </a:r>
            <a:endParaRPr lang="en-US" sz="1600"/>
          </a:p>
          <a:p>
            <a:r>
              <a:rPr lang="en-US" sz="1600"/>
              <a:t>        |</a:t>
            </a:r>
            <a:endParaRPr lang="en-US" sz="1600"/>
          </a:p>
          <a:p>
            <a:r>
              <a:rPr lang="en-US" sz="1600"/>
              <a:t>        target_set</a:t>
            </a:r>
            <a:endParaRPr lang="en-US" sz="1600"/>
          </a:p>
          <a:p>
            <a:r>
              <a:rPr lang="en-US" sz="1600"/>
              <a:t>        ;</a:t>
            </a:r>
            <a:endParaRPr lang="en-US" sz="1600"/>
          </a:p>
          <a:p>
            <a:endParaRPr lang="en-US" sz="1600"/>
          </a:p>
          <a:p>
            <a:r>
              <a:rPr lang="en-US" sz="1600"/>
              <a:t>heat_switch:</a:t>
            </a:r>
            <a:endParaRPr lang="en-US" sz="1600"/>
          </a:p>
          <a:p>
            <a:r>
              <a:rPr lang="en-US" sz="1600"/>
              <a:t>        TOKHEAT STATE</a:t>
            </a:r>
            <a:endParaRPr lang="en-US" sz="1600"/>
          </a:p>
          <a:p>
            <a:r>
              <a:rPr lang="en-US" sz="1600"/>
              <a:t>        {</a:t>
            </a:r>
            <a:endParaRPr lang="en-US" sz="1600"/>
          </a:p>
          <a:p>
            <a:r>
              <a:rPr lang="en-US" sz="1600"/>
              <a:t>                printf("\tHeat turned on</a:t>
            </a:r>
            <a:r>
              <a:rPr lang="en-GB" altLang="en-US" sz="1600"/>
              <a:t>/</a:t>
            </a:r>
            <a:r>
              <a:rPr lang="en-US" sz="1600"/>
              <a:t>off");</a:t>
            </a:r>
            <a:endParaRPr lang="en-US" sz="1600"/>
          </a:p>
          <a:p>
            <a:r>
              <a:rPr lang="en-US" sz="1600"/>
              <a:t>        }</a:t>
            </a:r>
            <a:endParaRPr lang="en-US" sz="1600"/>
          </a:p>
          <a:p>
            <a:r>
              <a:rPr lang="en-US" sz="1600"/>
              <a:t>        ;</a:t>
            </a:r>
            <a:endParaRPr lang="en-US" sz="1600"/>
          </a:p>
          <a:p>
            <a:endParaRPr lang="en-US" sz="1600"/>
          </a:p>
          <a:p>
            <a:r>
              <a:rPr lang="en-US" sz="1600"/>
              <a:t>target_set:</a:t>
            </a:r>
            <a:endParaRPr lang="en-US" sz="1600"/>
          </a:p>
          <a:p>
            <a:r>
              <a:rPr lang="en-US" sz="1600"/>
              <a:t>        TOKTARGET TOKTEMPERATURE NUMBER</a:t>
            </a:r>
            <a:endParaRPr lang="en-US" sz="1600"/>
          </a:p>
          <a:p>
            <a:r>
              <a:rPr lang="en-US" sz="1600"/>
              <a:t>        {</a:t>
            </a:r>
            <a:endParaRPr lang="en-US" sz="1600"/>
          </a:p>
          <a:p>
            <a:r>
              <a:rPr lang="en-US" sz="1600"/>
              <a:t>                printf("\tTemperature set\n");</a:t>
            </a:r>
            <a:endParaRPr lang="en-US" sz="1600"/>
          </a:p>
          <a:p>
            <a:r>
              <a:rPr lang="en-US" sz="1600"/>
              <a:t>        }</a:t>
            </a:r>
            <a:endParaRPr lang="en-US" sz="1600"/>
          </a:p>
          <a:p>
            <a:r>
              <a:rPr lang="en-US" sz="1600"/>
              <a:t>        ;</a:t>
            </a:r>
            <a:endParaRPr 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5119370" y="6245860"/>
            <a:ext cx="3394075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en-US" sz="2000"/>
              <a:t>yylval=!strcmp(yytext,"on"); return STATE;</a:t>
            </a:r>
            <a:endParaRPr lang="en-US" sz="200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682240" y="5446395"/>
            <a:ext cx="2821940" cy="818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5320030" y="2607310"/>
            <a:ext cx="3823335" cy="20300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 eaLnBrk="1" fontAlgn="auto" latinLnBrk="0" hangingPunct="1"/>
            <a:r>
              <a:rPr lang="en-US"/>
              <a:t>heat_switch:</a:t>
            </a:r>
            <a:endParaRPr lang="en-US"/>
          </a:p>
          <a:p>
            <a:pPr eaLnBrk="1" fontAlgn="auto" latinLnBrk="0" hangingPunct="1"/>
            <a:r>
              <a:rPr lang="en-US"/>
              <a:t>        TOKHEAT STATE</a:t>
            </a:r>
            <a:endParaRPr lang="en-US"/>
          </a:p>
          <a:p>
            <a:pPr eaLnBrk="1" fontAlgn="auto" latinLnBrk="0" hangingPunct="1"/>
            <a:r>
              <a:rPr lang="en-US"/>
              <a:t>        {</a:t>
            </a:r>
            <a:endParaRPr lang="en-US"/>
          </a:p>
          <a:p>
            <a:pPr eaLnBrk="1" fontAlgn="auto" latinLnBrk="0" hangingPunct="1"/>
            <a:r>
              <a:rPr lang="en-US"/>
              <a:t>                if($2)</a:t>
            </a:r>
            <a:endParaRPr lang="en-US"/>
          </a:p>
          <a:p>
            <a:pPr eaLnBrk="1" fontAlgn="auto" latinLnBrk="0" hangingPunct="1"/>
            <a:r>
              <a:rPr lang="en-US"/>
              <a:t>                        printf("\tHeat turned on\n");</a:t>
            </a:r>
            <a:endParaRPr lang="en-US"/>
          </a:p>
          <a:p>
            <a:pPr eaLnBrk="1" fontAlgn="auto" latinLnBrk="0" hangingPunct="1"/>
            <a:r>
              <a:rPr lang="en-US"/>
              <a:t>                else</a:t>
            </a:r>
            <a:endParaRPr lang="en-US"/>
          </a:p>
          <a:p>
            <a:pPr eaLnBrk="1" fontAlgn="auto" latinLnBrk="0" hangingPunct="1"/>
            <a:r>
              <a:rPr lang="en-US"/>
              <a:t>                        printf("\tHeat turned off\n");</a:t>
            </a:r>
            <a:endParaRPr lang="en-US"/>
          </a:p>
          <a:p>
            <a:pPr eaLnBrk="1" fontAlgn="auto" latinLnBrk="0" hangingPunct="1"/>
            <a:r>
              <a:rPr lang="en-US"/>
              <a:t>        }</a:t>
            </a:r>
            <a:endParaRPr lang="en-US"/>
          </a:p>
          <a:p>
            <a:pPr eaLnBrk="1" fontAlgn="auto" latinLnBrk="0" hangingPunct="1"/>
            <a:r>
              <a:rPr lang="en-US"/>
              <a:t>        ;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581650" y="5523865"/>
            <a:ext cx="3542665" cy="3067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en-US"/>
              <a:t>     printf("\tTemperature set to %d\n",$3);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9" grpId="0" bldLvl="0" animBg="1"/>
      <p:bldP spid="9" grpId="1" animBg="1"/>
      <p:bldP spid="10" grpId="0" animBg="1"/>
      <p:bldP spid="1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457200" y="313055"/>
            <a:ext cx="8229600" cy="5813425"/>
          </a:xfrm>
        </p:spPr>
        <p:txBody>
          <a:bodyPr>
            <a:noAutofit/>
          </a:bodyPr>
          <a:p>
            <a:pPr marL="114300" indent="0" eaLnBrk="1" fontAlgn="auto" latinLnBrk="0" hangingPunct="1">
              <a:spcBef>
                <a:spcPts val="0"/>
              </a:spcBef>
              <a:buNone/>
            </a:pPr>
            <a:r>
              <a:rPr lang="en-US" sz="1900"/>
              <a:t>%{</a:t>
            </a:r>
            <a:endParaRPr lang="en-US" sz="1900"/>
          </a:p>
          <a:p>
            <a:pPr marL="114300" indent="0" eaLnBrk="1" fontAlgn="auto" latinLnBrk="0" hangingPunct="1">
              <a:spcBef>
                <a:spcPts val="0"/>
              </a:spcBef>
              <a:buNone/>
            </a:pPr>
            <a:r>
              <a:rPr lang="en-US" sz="1900"/>
              <a:t>#include &lt;stdio.h&gt;</a:t>
            </a:r>
            <a:endParaRPr lang="en-US" sz="1900"/>
          </a:p>
          <a:p>
            <a:pPr marL="114300" indent="0" eaLnBrk="1" fontAlgn="auto" latinLnBrk="0" hangingPunct="1">
              <a:spcBef>
                <a:spcPts val="0"/>
              </a:spcBef>
              <a:buNone/>
            </a:pPr>
            <a:r>
              <a:rPr lang="en-US" sz="1900"/>
              <a:t>#include &lt;string.h&gt;</a:t>
            </a:r>
            <a:endParaRPr lang="en-US" sz="1900"/>
          </a:p>
          <a:p>
            <a:pPr marL="114300" indent="0" eaLnBrk="1" fontAlgn="auto" latinLnBrk="0" hangingPunct="1">
              <a:spcBef>
                <a:spcPts val="0"/>
              </a:spcBef>
              <a:buNone/>
            </a:pPr>
            <a:r>
              <a:rPr lang="en-US" sz="1900"/>
              <a:t> </a:t>
            </a:r>
            <a:endParaRPr lang="en-US" sz="1900"/>
          </a:p>
          <a:p>
            <a:pPr marL="114300" indent="0" eaLnBrk="1" fontAlgn="auto" latinLnBrk="0" hangingPunct="1">
              <a:spcBef>
                <a:spcPts val="0"/>
              </a:spcBef>
              <a:buNone/>
            </a:pPr>
            <a:r>
              <a:rPr lang="en-US" sz="1900"/>
              <a:t>void yyerror(const char *str)</a:t>
            </a:r>
            <a:endParaRPr lang="en-US" sz="1900"/>
          </a:p>
          <a:p>
            <a:pPr marL="114300" indent="0" eaLnBrk="1" fontAlgn="auto" latinLnBrk="0" hangingPunct="1">
              <a:spcBef>
                <a:spcPts val="0"/>
              </a:spcBef>
              <a:buNone/>
            </a:pPr>
            <a:r>
              <a:rPr lang="en-US" sz="1900"/>
              <a:t>{</a:t>
            </a:r>
            <a:endParaRPr lang="en-US" sz="1900"/>
          </a:p>
          <a:p>
            <a:pPr marL="114300" indent="0" eaLnBrk="1" fontAlgn="auto" latinLnBrk="0" hangingPunct="1">
              <a:spcBef>
                <a:spcPts val="0"/>
              </a:spcBef>
              <a:buNone/>
            </a:pPr>
            <a:r>
              <a:rPr lang="en-US" sz="1900"/>
              <a:t>        fprintf(stderr,"error: %s\n",str);</a:t>
            </a:r>
            <a:endParaRPr lang="en-US" sz="1900"/>
          </a:p>
          <a:p>
            <a:pPr marL="114300" indent="0" eaLnBrk="1" fontAlgn="auto" latinLnBrk="0" hangingPunct="1">
              <a:spcBef>
                <a:spcPts val="0"/>
              </a:spcBef>
              <a:buNone/>
            </a:pPr>
            <a:r>
              <a:rPr lang="en-US" sz="1900"/>
              <a:t>}</a:t>
            </a:r>
            <a:endParaRPr lang="en-US" sz="1900"/>
          </a:p>
          <a:p>
            <a:pPr marL="114300" indent="0" eaLnBrk="1" fontAlgn="auto" latinLnBrk="0" hangingPunct="1">
              <a:spcBef>
                <a:spcPts val="0"/>
              </a:spcBef>
              <a:buNone/>
            </a:pPr>
            <a:r>
              <a:rPr lang="en-US" sz="1900"/>
              <a:t> </a:t>
            </a:r>
            <a:endParaRPr lang="en-US" sz="1900"/>
          </a:p>
          <a:p>
            <a:pPr marL="114300" indent="0" eaLnBrk="1" fontAlgn="auto" latinLnBrk="0" hangingPunct="1">
              <a:spcBef>
                <a:spcPts val="0"/>
              </a:spcBef>
              <a:buNone/>
            </a:pPr>
            <a:r>
              <a:rPr lang="en-US" sz="1900"/>
              <a:t>int yywrap()</a:t>
            </a:r>
            <a:endParaRPr lang="en-US" sz="1900"/>
          </a:p>
          <a:p>
            <a:pPr marL="114300" indent="0" eaLnBrk="1" fontAlgn="auto" latinLnBrk="0" hangingPunct="1">
              <a:spcBef>
                <a:spcPts val="0"/>
              </a:spcBef>
              <a:buNone/>
            </a:pPr>
            <a:r>
              <a:rPr lang="en-US" sz="1900"/>
              <a:t>{</a:t>
            </a:r>
            <a:endParaRPr lang="en-US" sz="1900"/>
          </a:p>
          <a:p>
            <a:pPr marL="114300" indent="0" eaLnBrk="1" fontAlgn="auto" latinLnBrk="0" hangingPunct="1">
              <a:spcBef>
                <a:spcPts val="0"/>
              </a:spcBef>
              <a:buNone/>
            </a:pPr>
            <a:r>
              <a:rPr lang="en-US" sz="1900"/>
              <a:t>        return 1;</a:t>
            </a:r>
            <a:endParaRPr lang="en-US" sz="1900"/>
          </a:p>
          <a:p>
            <a:pPr marL="114300" indent="0" eaLnBrk="1" fontAlgn="auto" latinLnBrk="0" hangingPunct="1">
              <a:spcBef>
                <a:spcPts val="0"/>
              </a:spcBef>
              <a:buNone/>
            </a:pPr>
            <a:r>
              <a:rPr lang="en-US" sz="1900"/>
              <a:t>} </a:t>
            </a:r>
            <a:endParaRPr lang="en-US" sz="1900"/>
          </a:p>
          <a:p>
            <a:pPr marL="114300" indent="0" eaLnBrk="1" fontAlgn="auto" latinLnBrk="0" hangingPunct="1">
              <a:spcBef>
                <a:spcPts val="0"/>
              </a:spcBef>
              <a:buNone/>
            </a:pPr>
            <a:r>
              <a:rPr lang="en-US" sz="1900"/>
              <a:t>  </a:t>
            </a:r>
            <a:endParaRPr lang="en-US" sz="1900"/>
          </a:p>
          <a:p>
            <a:pPr marL="114300" indent="0" eaLnBrk="1" fontAlgn="auto" latinLnBrk="0" hangingPunct="1">
              <a:spcBef>
                <a:spcPts val="0"/>
              </a:spcBef>
              <a:buNone/>
            </a:pPr>
            <a:r>
              <a:rPr lang="en-US" sz="1900"/>
              <a:t>main()</a:t>
            </a:r>
            <a:endParaRPr lang="en-US" sz="1900"/>
          </a:p>
          <a:p>
            <a:pPr marL="114300" indent="0" eaLnBrk="1" fontAlgn="auto" latinLnBrk="0" hangingPunct="1">
              <a:spcBef>
                <a:spcPts val="0"/>
              </a:spcBef>
              <a:buNone/>
            </a:pPr>
            <a:r>
              <a:rPr lang="en-US" sz="1900"/>
              <a:t>{</a:t>
            </a:r>
            <a:endParaRPr lang="en-US" sz="1900"/>
          </a:p>
          <a:p>
            <a:pPr marL="114300" indent="0" eaLnBrk="1" fontAlgn="auto" latinLnBrk="0" hangingPunct="1">
              <a:spcBef>
                <a:spcPts val="0"/>
              </a:spcBef>
              <a:buNone/>
            </a:pPr>
            <a:r>
              <a:rPr lang="en-US" sz="1900"/>
              <a:t>        yyparse();</a:t>
            </a:r>
            <a:endParaRPr lang="en-US" sz="1900"/>
          </a:p>
          <a:p>
            <a:pPr marL="114300" indent="0" eaLnBrk="1" fontAlgn="auto" latinLnBrk="0" hangingPunct="1">
              <a:spcBef>
                <a:spcPts val="0"/>
              </a:spcBef>
              <a:buNone/>
            </a:pPr>
            <a:r>
              <a:rPr lang="en-US" sz="1900"/>
              <a:t>} </a:t>
            </a:r>
            <a:endParaRPr lang="en-US" sz="1900"/>
          </a:p>
          <a:p>
            <a:pPr marL="114300" indent="0" eaLnBrk="1" fontAlgn="auto" latinLnBrk="0" hangingPunct="1">
              <a:spcBef>
                <a:spcPts val="0"/>
              </a:spcBef>
              <a:buNone/>
            </a:pPr>
            <a:endParaRPr lang="en-US" sz="1900"/>
          </a:p>
          <a:p>
            <a:pPr marL="114300" indent="0" eaLnBrk="1" fontAlgn="auto" latinLnBrk="0" hangingPunct="1">
              <a:spcBef>
                <a:spcPts val="0"/>
              </a:spcBef>
              <a:buNone/>
            </a:pPr>
            <a:r>
              <a:rPr lang="en-US" sz="1900"/>
              <a:t>%}</a:t>
            </a:r>
            <a:endParaRPr lang="en-US" sz="1900"/>
          </a:p>
          <a:p>
            <a:pPr marL="114300" indent="0" eaLnBrk="1" fontAlgn="auto" latinLnBrk="0" hangingPunct="1">
              <a:spcBef>
                <a:spcPts val="0"/>
              </a:spcBef>
              <a:buNone/>
            </a:pPr>
            <a:endParaRPr lang="en-US" sz="1900"/>
          </a:p>
          <a:p>
            <a:pPr marL="114300" indent="0" eaLnBrk="1" fontAlgn="auto" latinLnBrk="0" hangingPunct="1">
              <a:spcBef>
                <a:spcPts val="0"/>
              </a:spcBef>
              <a:buNone/>
            </a:pPr>
            <a:endParaRPr lang="en-US"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</a:p>
        </p:txBody>
      </p:sp>
      <p:sp>
        <p:nvSpPr>
          <p:cNvPr id="106" name="Google Shape;106;p16"/>
          <p:cNvSpPr txBox="1"/>
          <p:nvPr>
            <p:ph type="body" idx="1"/>
          </p:nvPr>
        </p:nvSpPr>
        <p:spPr>
          <a:xfrm>
            <a:off x="0" y="4229100"/>
            <a:ext cx="4432935" cy="209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2400"/>
              <a:t>Lex generates C code for lexical analyser</a:t>
            </a:r>
            <a:endParaRPr lang="en-GB" sz="2400"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2400"/>
              <a:t>YACC generates C Code for syntax analyser (LALR(1))</a:t>
            </a:r>
            <a:endParaRPr lang="en-GB" sz="2400"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2400"/>
              <a:t>It analyses tokens from Lex and creates a syntax tree</a:t>
            </a:r>
            <a:endParaRPr lang="en-GB" sz="2400"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GB" sz="2400"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05485" y="210185"/>
            <a:ext cx="7166610" cy="3567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788535" y="4147820"/>
            <a:ext cx="3898265" cy="2101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</a:p>
        </p:txBody>
      </p:sp>
      <p:pic>
        <p:nvPicPr>
          <p:cNvPr id="134" name="Google Shape;134;p20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162050" y="1648619"/>
            <a:ext cx="6819900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</a:p>
        </p:txBody>
      </p:sp>
      <p:sp>
        <p:nvSpPr>
          <p:cNvPr id="140" name="Google Shape;140;p21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14400" y="685800"/>
            <a:ext cx="7682826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</a:p>
        </p:txBody>
      </p:sp>
      <p:sp>
        <p:nvSpPr>
          <p:cNvPr id="161" name="Google Shape;161;p24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04925" y="1495425"/>
            <a:ext cx="653415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</a:p>
        </p:txBody>
      </p:sp>
      <p:sp>
        <p:nvSpPr>
          <p:cNvPr id="147" name="Google Shape;147;p2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86715" y="152400"/>
            <a:ext cx="8194675" cy="67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</a:p>
        </p:txBody>
      </p:sp>
      <p:sp>
        <p:nvSpPr>
          <p:cNvPr id="168" name="Google Shape;168;p25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09700" y="1257300"/>
            <a:ext cx="63246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Rectangles 0"/>
          <p:cNvSpPr/>
          <p:nvPr/>
        </p:nvSpPr>
        <p:spPr>
          <a:xfrm>
            <a:off x="4645025" y="4843780"/>
            <a:ext cx="2270125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expr is start symbol</a:t>
            </a:r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6"/>
          <p:cNvPicPr preferRelativeResize="0"/>
          <p:nvPr/>
        </p:nvPicPr>
        <p:blipFill rotWithShape="1">
          <a:blip r:embed="rId1"/>
          <a:srcRect r="15092" b="15102"/>
          <a:stretch>
            <a:fillRect/>
          </a:stretch>
        </p:blipFill>
        <p:spPr>
          <a:xfrm>
            <a:off x="0" y="0"/>
            <a:ext cx="4460875" cy="2837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>
            <a:picLocks noChangeAspect="1"/>
          </p:cNvPicPr>
          <p:nvPr>
            <p:ph type="pic" idx="2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4231005" y="2442210"/>
            <a:ext cx="468312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</a:p>
        </p:txBody>
      </p:sp>
      <p:sp>
        <p:nvSpPr>
          <p:cNvPr id="190" name="Google Shape;190;p28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3950" y="1081088"/>
            <a:ext cx="6896100" cy="46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Rectangles 0"/>
          <p:cNvSpPr/>
          <p:nvPr/>
        </p:nvSpPr>
        <p:spPr>
          <a:xfrm>
            <a:off x="2456815" y="1791970"/>
            <a:ext cx="514350" cy="37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$1</a:t>
            </a:r>
            <a:endParaRPr lang="en-GB" altLang="en-US"/>
          </a:p>
        </p:txBody>
      </p:sp>
      <p:sp>
        <p:nvSpPr>
          <p:cNvPr id="2" name="Rectangles 1"/>
          <p:cNvSpPr/>
          <p:nvPr/>
        </p:nvSpPr>
        <p:spPr>
          <a:xfrm>
            <a:off x="3108325" y="1791970"/>
            <a:ext cx="561340" cy="37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$2</a:t>
            </a:r>
            <a:endParaRPr lang="en-GB" altLang="en-US"/>
          </a:p>
        </p:txBody>
      </p:sp>
      <p:sp>
        <p:nvSpPr>
          <p:cNvPr id="3" name="Rectangles 2"/>
          <p:cNvSpPr/>
          <p:nvPr/>
        </p:nvSpPr>
        <p:spPr>
          <a:xfrm>
            <a:off x="3806825" y="1791970"/>
            <a:ext cx="561340" cy="37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$3</a:t>
            </a:r>
            <a:endParaRPr lang="en-GB" altLang="en-US"/>
          </a:p>
        </p:txBody>
      </p:sp>
      <p:sp>
        <p:nvSpPr>
          <p:cNvPr id="4" name="Rectangles 3"/>
          <p:cNvSpPr/>
          <p:nvPr/>
        </p:nvSpPr>
        <p:spPr>
          <a:xfrm>
            <a:off x="1479550" y="1791970"/>
            <a:ext cx="561340" cy="37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/>
              <a:t>$$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3426</Words>
  <Application>WPS Presentation</Application>
  <PresentationFormat/>
  <Paragraphs>204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Algerian</vt:lpstr>
      <vt:lpstr>Bahnschrift Light SemiCondensed</vt:lpstr>
      <vt:lpstr>Bahnschrift Light</vt:lpstr>
      <vt:lpstr>Bahnschrift SemiBold Condensed</vt:lpstr>
      <vt:lpstr>Bahnschrift SemiLight Condensed</vt:lpstr>
      <vt:lpstr>Berlin Sans FB Demi</vt:lpstr>
      <vt:lpstr>Bradley Hand ITC</vt:lpstr>
      <vt:lpstr>Calibri Light</vt:lpstr>
      <vt:lpstr>Calibri</vt:lpstr>
      <vt:lpstr>Office Theme</vt:lpstr>
      <vt:lpstr>Yacc – Yet another compiler compiler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Thermostat Controller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Yacc – Yet another compiler compiler</dc:title>
  <dc:creator/>
  <cp:lastModifiedBy>HOD</cp:lastModifiedBy>
  <cp:revision>4</cp:revision>
  <dcterms:created xsi:type="dcterms:W3CDTF">2023-02-16T07:52:00Z</dcterms:created>
  <dcterms:modified xsi:type="dcterms:W3CDTF">2023-02-21T06:47:14Z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FADA69CEF6F548369B853404B4E67B71</vt:lpwstr>
  </property>
  <property fmtid="{D5CDD505-2E9C-101B-9397-08002B2CF9AE}" pid="3" name="KSOProductBuildVer">
    <vt:lpwstr>1033-11.2.0.11417</vt:lpwstr>
  </property>
</Properties>
</file>