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8807D8-99AD-4D02-B02F-62BB6A6861D6}">
  <a:tblStyle styleId="{188807D8-99AD-4D02-B02F-62BB6A6861D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C25EB85-DCDB-47F9-A3E9-B7C532E479E6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SDD for programming language statements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Dr G Sudha Sadasivam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" name="Google Shape;141;p22"/>
          <p:cNvGraphicFramePr/>
          <p:nvPr/>
        </p:nvGraphicFramePr>
        <p:xfrm>
          <a:off x="381002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{BC25EB85-DCDB-47F9-A3E9-B7C532E479E6}</a:tableStyleId>
              </a:tblPr>
              <a:tblGrid>
                <a:gridCol w="949325"/>
                <a:gridCol w="2702025"/>
                <a:gridCol w="5111650"/>
              </a:tblGrid>
              <a:tr h="2138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4.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  🡪 T1*F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(E.Place = E(1).Place * E(2).Place)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| T1/F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(E.Place = E(1).Place / E(2).Place)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| F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T.place = NewTemp()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T.code = T1.code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|| F.code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|| T.place = T1.place*F.place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T.place = NewTemp()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T.code = T1.code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|| F.code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|| T.place = T1.place / F.place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T.place=F.place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T.code=F.code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🡪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-E 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(1)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(E.Place = - E(1).Place)</a:t>
                      </a:r>
                      <a:endParaRPr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 T = NewTemp()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E.Place = 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E.Code = E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(1)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.Code() ||E.Place = -E</a:t>
                      </a:r>
                      <a:r>
                        <a:rPr b="0" baseline="3000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(1)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.Place }                                                                             </a:t>
                      </a:r>
                      <a:endParaRPr sz="1400" u="none" cap="none" strike="noStrike"/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3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6.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 🡪 (E)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id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| constant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F.place=E.place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F.code=E.code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F.place=id.place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F.code=””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F.place = NewTemp()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F.code =“”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F.place= constant.value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SDT for a:=b*(c+d)</a:t>
            </a:r>
            <a:endParaRPr b="1" sz="3200">
              <a:solidFill>
                <a:srgbClr val="FF0000"/>
              </a:solidFill>
            </a:endParaRPr>
          </a:p>
        </p:txBody>
      </p:sp>
      <p:graphicFrame>
        <p:nvGraphicFramePr>
          <p:cNvPr id="147" name="Google Shape;147;p23"/>
          <p:cNvGraphicFramePr/>
          <p:nvPr/>
        </p:nvGraphicFramePr>
        <p:xfrm>
          <a:off x="533400" y="9905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{BC25EB85-DCDB-47F9-A3E9-B7C532E479E6}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26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Stack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Place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Generated Code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:= - b * (c+d)$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:= - b* (c+d)$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$id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- b* (c+d)$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$id:=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a__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b* (c+d)$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$id:= -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a__ __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 (c+d)$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$id:= - id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a__ __b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 (c+d)$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$id:= - 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a__ __b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T1 = -b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* (c+d)$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$id:= 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a__ T1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(c+d)$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$id:= E *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a__ T1 __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c+d)$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$id:= E * (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a__ T1 __ __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+d)$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$id:= E * ( id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a__ T1 __ __ c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+d)$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$id:= E * ( 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a__ T1 __ __ c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d)$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$id:= E * ( E +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a__ T1 __ __ c __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)$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$id:= E * ( E + id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a__ T1 __ __ c __d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)$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$id:= E * ( E + 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a__ T1 __ __ c __d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T2 = c + d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)$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$id:= E * ( E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a__ T1 __ __ T2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$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$id:= E * ( E )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a__ T1 __ __ T2__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$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$id:= E * E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a__ T1 __ T2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T3 = T1 * T2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$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$id:= E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a__ T3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 := T3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$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$A 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accept</a:t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0000"/>
                </a:solidFill>
              </a:rPr>
              <a:t>SDD for mixed mode assignment statements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304800" y="838200"/>
            <a:ext cx="838200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 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.Mode =  int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.Mode = int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both expressions on the RHS are of int type. So no need for type conversions*/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 (T:  = E 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Place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int_op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Place)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 if E 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.Mode  =  real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.Mode  =  real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/* both expressions on the RHS are of real type. So no need for type conversions*/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 (T   =  E 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 Place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real_op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.Mode   =   real)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/>
          <p:nvPr/>
        </p:nvSpPr>
        <p:spPr>
          <a:xfrm>
            <a:off x="304800" y="58847"/>
            <a:ext cx="8534400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if E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.Mode = int AND E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.Mode =  real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expression1 on the RHS are of int type, where as expression 2 is of type real. So expression 1 has to be converted to real and the result mode should be made real.*/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 =  NewTemp()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 (v  =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int_to_real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Place)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 (t  = v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real_op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Place)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E.Mode = real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else if E 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.Mode = real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.Mode =  int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  =  NewTemp()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 (v   = 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int_to_real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 Place)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 (t   =  v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real_op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 Place)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E.Mode =  real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57200" y="304800"/>
            <a:ext cx="8229600" cy="5821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x = y + i * j. Here x and y are real, whereas i and j are integers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t1 = i    int*   j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t2 = inttoreal   t1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t3 = y  real+  t2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x = t3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x = A[y,z] A is a 10 x 20 array with lower bounds 0 and 0 --TAC.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t1 = y * 20 // offset until previous row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t1 = t1 + z   // offset of element within the row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t2 = c        /* array start address*/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t3 = 4 * t1  // each array element is of size 4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t4 = t2[t3]   // offset with start address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x = t4.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457200" y="304800"/>
            <a:ext cx="8229600" cy="5821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l-value of the assignment variable or name (L) has two attributes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L.place that is a pointer to the symbol table entry for that name.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L.offset is set to</a:t>
            </a:r>
            <a:r>
              <a:rPr b="1" lang="en-US" sz="2400"/>
              <a:t> null</a:t>
            </a:r>
            <a:r>
              <a:rPr lang="en-US" sz="2400"/>
              <a:t> for a simple variable. Otherwise it is an array. (assignment is for a particular array element)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</a:t>
            </a:r>
            <a:r>
              <a:rPr lang="en-US" sz="2800">
                <a:solidFill>
                  <a:srgbClr val="FF0000"/>
                </a:solidFill>
              </a:rPr>
              <a:t>E -- &gt; 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 </a:t>
            </a:r>
            <a:r>
              <a:rPr b="1" lang="en-US" sz="2400"/>
              <a:t>if</a:t>
            </a:r>
            <a:r>
              <a:rPr lang="en-US" sz="2400"/>
              <a:t> L.offset = null then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E.place = L.place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  else</a:t>
            </a:r>
            <a:r>
              <a:rPr lang="en-US" sz="2400"/>
              <a:t>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E.place = newtemp;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emit(E.place = L.place [L.offset]);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81000" y="152400"/>
            <a:ext cx="82296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L 🡪 Elist ]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For each dimension, the offset of the array is incremented by the width of the dimension given by width(Elist.array)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       L.place = newtemp;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L.offset = newtemp;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    emit(L.place = c(Elist.array));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    emit(L.offset = Elist.place * width(Elist.array))  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Elist -- &gt; </a:t>
            </a:r>
            <a:r>
              <a:rPr b="1" lang="en-US" sz="2800">
                <a:solidFill>
                  <a:srgbClr val="FF0000"/>
                </a:solidFill>
              </a:rPr>
              <a:t>id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b="1" lang="en-US" sz="2800">
                <a:solidFill>
                  <a:srgbClr val="FF0000"/>
                </a:solidFill>
              </a:rPr>
              <a:t>[</a:t>
            </a:r>
            <a:r>
              <a:rPr lang="en-US" sz="2800">
                <a:solidFill>
                  <a:srgbClr val="FF0000"/>
                </a:solidFill>
              </a:rPr>
              <a:t> E</a:t>
            </a:r>
            <a:endParaRPr sz="280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When we consider the first dimension of the array, Elist.place is initialized to E.place. </a:t>
            </a:r>
            <a:endParaRPr sz="240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{ Elist.array = </a:t>
            </a:r>
            <a:r>
              <a:rPr b="1" lang="en-US" sz="2400">
                <a:solidFill>
                  <a:srgbClr val="FF0000"/>
                </a:solidFill>
              </a:rPr>
              <a:t>id</a:t>
            </a:r>
            <a:r>
              <a:rPr lang="en-US" sz="2400">
                <a:solidFill>
                  <a:srgbClr val="FF0000"/>
                </a:solidFill>
              </a:rPr>
              <a:t>.place;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   Elist.place = E.place;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>
                <a:solidFill>
                  <a:srgbClr val="FF0000"/>
                </a:solidFill>
              </a:rPr>
              <a:t>   Elist.ndim = 1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457200" y="533400"/>
            <a:ext cx="8229600" cy="559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E.place holds both the value of the expression E and the value of the dimension ‘m’.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When the second dimension is encountered, Elist.ndim (which gives the number of dimensions) is incremented by 1.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Its offset is also incremented by the width of the dimension.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 Elist -- &gt; Elist</a:t>
            </a:r>
            <a:r>
              <a:rPr baseline="-25000" lang="en-US" sz="2800">
                <a:solidFill>
                  <a:srgbClr val="FF0000"/>
                </a:solidFill>
              </a:rPr>
              <a:t>1</a:t>
            </a:r>
            <a:r>
              <a:rPr lang="en-US" sz="2800">
                <a:solidFill>
                  <a:srgbClr val="FF0000"/>
                </a:solidFill>
              </a:rPr>
              <a:t> , E</a:t>
            </a:r>
            <a:endParaRPr sz="280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{ t = newtemp;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m = Elist</a:t>
            </a:r>
            <a:r>
              <a:rPr baseline="-25000" lang="en-US" sz="2400"/>
              <a:t>1</a:t>
            </a:r>
            <a:r>
              <a:rPr lang="en-US" sz="2400"/>
              <a:t>.ndim + 1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emit(t = Elist</a:t>
            </a:r>
            <a:r>
              <a:rPr baseline="-25000" lang="en-US" sz="2400"/>
              <a:t>1</a:t>
            </a:r>
            <a:r>
              <a:rPr lang="en-US" sz="2400"/>
              <a:t>.place * limit(Elist</a:t>
            </a:r>
            <a:r>
              <a:rPr baseline="-25000" lang="en-US" sz="2400"/>
              <a:t>1</a:t>
            </a:r>
            <a:r>
              <a:rPr lang="en-US" sz="2400"/>
              <a:t>.array,m));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emit(t = t + E,place);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Elist.array = Elist</a:t>
            </a:r>
            <a:r>
              <a:rPr baseline="-25000" lang="en-US" sz="2400"/>
              <a:t>1</a:t>
            </a:r>
            <a:r>
              <a:rPr lang="en-US" sz="2400"/>
              <a:t>.array;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Elist.place = 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Elist.ndim = m; }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457200" y="274638"/>
            <a:ext cx="8229600" cy="33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FF0000"/>
                </a:solidFill>
              </a:rPr>
              <a:t>SDD for Boolean Expressions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 </a:t>
            </a:r>
            <a:r>
              <a:rPr lang="en-US" sz="2800">
                <a:solidFill>
                  <a:srgbClr val="FF0000"/>
                </a:solidFill>
              </a:rPr>
              <a:t>-- &gt;</a:t>
            </a:r>
            <a:r>
              <a:rPr lang="en-US" sz="2800"/>
              <a:t> E </a:t>
            </a:r>
            <a:r>
              <a:rPr b="1" lang="en-US" sz="2800"/>
              <a:t>or</a:t>
            </a:r>
            <a:r>
              <a:rPr lang="en-US" sz="2800"/>
              <a:t> E | E </a:t>
            </a:r>
            <a:r>
              <a:rPr b="1" lang="en-US" sz="2800"/>
              <a:t>and</a:t>
            </a:r>
            <a:r>
              <a:rPr lang="en-US" sz="2800"/>
              <a:t> E |</a:t>
            </a:r>
            <a:r>
              <a:rPr b="1" lang="en-US" sz="2800"/>
              <a:t> not</a:t>
            </a:r>
            <a:r>
              <a:rPr lang="en-US" sz="2800"/>
              <a:t> E | (E) | id | id </a:t>
            </a:r>
            <a:r>
              <a:rPr b="1" lang="en-US" sz="2800"/>
              <a:t>relop</a:t>
            </a:r>
            <a:r>
              <a:rPr lang="en-US" sz="2800"/>
              <a:t> id.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85" name="Google Shape;185;p30"/>
          <p:cNvSpPr/>
          <p:nvPr/>
        </p:nvSpPr>
        <p:spPr>
          <a:xfrm>
            <a:off x="457200" y="1600200"/>
            <a:ext cx="39624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a or b and c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  =  b and c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  =  a or t1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 = t2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=  a or b and not c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t1 = not c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t2 = b and t1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t3 = a or t2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= t3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5257800" y="1676400"/>
            <a:ext cx="24384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a&lt;b then 1 else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If a&lt;b goto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T1 = 0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goto 5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T1 = 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/>
          <p:nvPr/>
        </p:nvSpPr>
        <p:spPr>
          <a:xfrm>
            <a:off x="457200" y="304800"/>
            <a:ext cx="8077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NextQuad indicates the next entry in the quadruple array.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 increments the NextQuad after producing a quadruple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0" y="1676400"/>
            <a:ext cx="883920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-- &gt;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baseline="30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baseline="30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 (E.Place = E(1).Place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E(2).Place)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{ T = NewTemp();      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E.Place =  T;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          E.Code = E</a:t>
            </a:r>
            <a:r>
              <a:rPr b="0" baseline="30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.Code || E</a:t>
            </a:r>
            <a:r>
              <a:rPr b="0" baseline="30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(2).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||                                                                   	                                      E.Place =  E</a:t>
            </a:r>
            <a:r>
              <a:rPr b="0" baseline="30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.Place ||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|| E</a:t>
            </a:r>
            <a:r>
              <a:rPr b="0" baseline="30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.Place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2) E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-- &gt; 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baseline="3000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baseline="3000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 (E.Place = E(1).Place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E(2).Place)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     { T = NewTemp();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        E.Place =  T;</a:t>
            </a:r>
            <a:endParaRPr b="0" i="0" sz="2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E.Code = E</a:t>
            </a:r>
            <a:r>
              <a:rPr b="0" baseline="3000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.Code || E</a:t>
            </a:r>
            <a:r>
              <a:rPr b="0" baseline="3000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(2).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Code ||                                                                   	                      E.Place =  E</a:t>
            </a:r>
            <a:r>
              <a:rPr b="0" baseline="3000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.Place ||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|| E</a:t>
            </a:r>
            <a:r>
              <a:rPr b="0" baseline="3000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.Place </a:t>
            </a:r>
            <a:endParaRPr b="0" i="0" sz="2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57200" y="2286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symbol ‘||’ is used for concatenation. 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Rules are added to show relationship between the LHS and RHS of the grammar rules – </a:t>
            </a:r>
            <a:r>
              <a:rPr lang="en-US" sz="2400">
                <a:solidFill>
                  <a:srgbClr val="C00000"/>
                </a:solidFill>
              </a:rPr>
              <a:t>semantic rules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>
                <a:solidFill>
                  <a:srgbClr val="C00000"/>
                </a:solidFill>
              </a:rPr>
              <a:t>SDD (Syntax directed definition</a:t>
            </a:r>
            <a:r>
              <a:rPr lang="en-US" sz="2400"/>
              <a:t>): CFG in which the productions are shown along with the semantic rules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>
                <a:solidFill>
                  <a:srgbClr val="C00000"/>
                </a:solidFill>
              </a:rPr>
              <a:t>S-attributed</a:t>
            </a:r>
            <a:r>
              <a:rPr lang="en-US" sz="2400"/>
              <a:t> : a syntax-directed definition that uses synthesized attributes only.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>
                <a:solidFill>
                  <a:srgbClr val="C00000"/>
                </a:solidFill>
              </a:rPr>
              <a:t>L-attributed</a:t>
            </a:r>
            <a:r>
              <a:rPr lang="en-US" sz="2400"/>
              <a:t> – uses synthesised and inherited attributes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the attribute of the parent node (LHS) depends on attributes of its children (RHS) such attributes are </a:t>
            </a:r>
            <a:r>
              <a:rPr b="1" lang="en-US" sz="2400">
                <a:solidFill>
                  <a:srgbClr val="C00000"/>
                </a:solidFill>
              </a:rPr>
              <a:t>synthesized attributes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the attributes of the child depends on the attribute of parent node, then such a attribute is called as </a:t>
            </a:r>
            <a:r>
              <a:rPr b="1" lang="en-US" sz="2400">
                <a:solidFill>
                  <a:srgbClr val="C00000"/>
                </a:solidFill>
              </a:rPr>
              <a:t>Inherited attribute</a:t>
            </a:r>
            <a:r>
              <a:rPr lang="en-US" sz="2400">
                <a:solidFill>
                  <a:srgbClr val="C00000"/>
                </a:solidFill>
              </a:rPr>
              <a:t>.  </a:t>
            </a:r>
            <a:endParaRPr sz="2400">
              <a:solidFill>
                <a:srgbClr val="C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Every S-attributed definition is an L-attributed definition</a:t>
            </a:r>
            <a:endParaRPr sz="2400">
              <a:solidFill>
                <a:srgbClr val="C00000"/>
              </a:solidFill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/>
          <p:nvPr/>
        </p:nvSpPr>
        <p:spPr>
          <a:xfrm>
            <a:off x="-228600" y="2971800"/>
            <a:ext cx="46482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4) 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-- &gt;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 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             	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{  E.Place = E 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.Place               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E.Code = E 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.Code }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5) E -- &gt; id                            	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{   E.Place =  id.Place                      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E.Code = null }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2"/>
          <p:cNvSpPr/>
          <p:nvPr/>
        </p:nvSpPr>
        <p:spPr>
          <a:xfrm>
            <a:off x="-304800" y="304800"/>
            <a:ext cx="57150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E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-- &gt;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baseline="30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 (E.Place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b="0" baseline="30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(1).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{ T = NewTemp()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E.Place = T                                    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E.Code = E</a:t>
            </a:r>
            <a:r>
              <a:rPr b="0" baseline="30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.Code () ||                                 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E.Place = </a:t>
            </a: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b="0" baseline="30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.Place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}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/>
          <p:nvPr/>
        </p:nvSpPr>
        <p:spPr>
          <a:xfrm>
            <a:off x="4495800" y="3072348"/>
            <a:ext cx="46482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6) 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-- &gt;</a:t>
            </a: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id</a:t>
            </a:r>
            <a:r>
              <a:rPr b="0" baseline="3000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relop</a:t>
            </a: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id</a:t>
            </a:r>
            <a:r>
              <a:rPr b="0" baseline="3000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b="0" i="0" sz="2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{  T = NewTemp();       </a:t>
            </a:r>
            <a:endParaRPr b="0" i="0" sz="2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E.Place =  T;	</a:t>
            </a:r>
            <a:endParaRPr b="0" i="0" sz="2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Gen (if id</a:t>
            </a:r>
            <a:r>
              <a:rPr b="0" baseline="3000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(1).</a:t>
            </a: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Place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relop</a:t>
            </a: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    id</a:t>
            </a:r>
            <a:r>
              <a:rPr b="0" baseline="3000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(2).</a:t>
            </a: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place )</a:t>
            </a:r>
            <a:endParaRPr b="0" i="0" sz="2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Gen(goto NextQuad + 3)</a:t>
            </a:r>
            <a:endParaRPr b="0" i="0" sz="2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Gen(T = 0)</a:t>
            </a:r>
            <a:endParaRPr b="0" i="0" sz="2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Gen(goto NextQuad + 2)</a:t>
            </a:r>
            <a:endParaRPr b="0" i="0" sz="2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Gen(T = 1) }		</a:t>
            </a:r>
            <a:endParaRPr b="0" i="0" sz="2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6781800" y="1676400"/>
            <a:ext cx="2133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 If a&lt;b goto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T1 = 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goto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T1 = 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1371600" y="274638"/>
            <a:ext cx="73152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C00000"/>
                </a:solidFill>
              </a:rPr>
              <a:t>SDD with backpatching</a:t>
            </a:r>
            <a:endParaRPr b="1" sz="3200">
              <a:solidFill>
                <a:srgbClr val="C00000"/>
              </a:solidFill>
            </a:endParaRPr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p&lt;q </a:t>
            </a:r>
            <a:r>
              <a:rPr b="1" lang="en-US"/>
              <a:t>or</a:t>
            </a:r>
            <a:r>
              <a:rPr lang="en-US"/>
              <a:t> r&lt;s </a:t>
            </a:r>
            <a:r>
              <a:rPr b="1" lang="en-US"/>
              <a:t>and </a:t>
            </a:r>
            <a:r>
              <a:rPr lang="en-US"/>
              <a:t>t&lt;u</a:t>
            </a:r>
            <a:endParaRPr/>
          </a:p>
        </p:txBody>
      </p:sp>
      <p:sp>
        <p:nvSpPr>
          <p:cNvPr id="207" name="Google Shape;207;p33"/>
          <p:cNvSpPr/>
          <p:nvPr/>
        </p:nvSpPr>
        <p:spPr>
          <a:xfrm>
            <a:off x="762000" y="1600200"/>
            <a:ext cx="41910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100:	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if p&lt;q goto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106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101:	goto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102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102:	</a:t>
            </a: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if r&lt;s goto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104</a:t>
            </a:r>
            <a:endParaRPr b="0" i="0" sz="2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103:          goto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107</a:t>
            </a:r>
            <a:endParaRPr b="0" i="0" sz="2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104:          if  t&lt;u  goto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106</a:t>
            </a:r>
            <a:endParaRPr b="0" i="0" sz="2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105:          goto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107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106: 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….  True … portion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107:   ….. False….portion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3"/>
          <p:cNvSpPr/>
          <p:nvPr/>
        </p:nvSpPr>
        <p:spPr>
          <a:xfrm>
            <a:off x="1371600" y="4953000"/>
            <a:ext cx="67056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generated is thus a series of jump statements with the target of the jumps left unspecified. This is filled in when the actual location is found. This principle is called as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backpatching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1000"/>
              <a:buChar char="•"/>
            </a:pPr>
            <a:r>
              <a:rPr b="1" lang="en-US"/>
              <a:t>MakeList(i): </a:t>
            </a:r>
            <a:r>
              <a:rPr lang="en-US"/>
              <a:t>It creates a new list containing only ‘i’ an index into the array of quadruples being generated. It returns a pointer to the list it has made.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61000"/>
              <a:buChar char="•"/>
            </a:pPr>
            <a:r>
              <a:rPr b="1" lang="en-US"/>
              <a:t>Merge(p1,p2):</a:t>
            </a:r>
            <a:r>
              <a:rPr lang="en-US"/>
              <a:t> It takes the list pointed to by p1 and p2, makes a single list and returns a pointer to it.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1000"/>
              <a:buChar char="•"/>
            </a:pPr>
            <a:r>
              <a:rPr b="1" lang="en-US"/>
              <a:t>Backpatch(p,i):</a:t>
            </a:r>
            <a:r>
              <a:rPr lang="en-US"/>
              <a:t> It makes each quadruple on the list pointed to by p take quadruple i as the target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 sz="3200">
                <a:solidFill>
                  <a:srgbClr val="C00000"/>
                </a:solidFill>
              </a:rPr>
              <a:t>E</a:t>
            </a:r>
            <a:r>
              <a:rPr lang="en-US" sz="3200">
                <a:solidFill>
                  <a:srgbClr val="FF0000"/>
                </a:solidFill>
              </a:rPr>
              <a:t> -- &gt;</a:t>
            </a:r>
            <a:r>
              <a:rPr b="1" lang="en-US" sz="3200">
                <a:solidFill>
                  <a:srgbClr val="C00000"/>
                </a:solidFill>
              </a:rPr>
              <a:t> E</a:t>
            </a:r>
            <a:r>
              <a:rPr b="1" baseline="30000" lang="en-US" sz="3200">
                <a:solidFill>
                  <a:srgbClr val="C00000"/>
                </a:solidFill>
              </a:rPr>
              <a:t>(1) </a:t>
            </a:r>
            <a:r>
              <a:rPr b="1" lang="en-US" sz="3200">
                <a:solidFill>
                  <a:srgbClr val="C00000"/>
                </a:solidFill>
              </a:rPr>
              <a:t>and E</a:t>
            </a:r>
            <a:r>
              <a:rPr b="1" baseline="30000" lang="en-US" sz="3200">
                <a:solidFill>
                  <a:srgbClr val="C00000"/>
                </a:solidFill>
              </a:rPr>
              <a:t>(2)</a:t>
            </a:r>
            <a:endParaRPr b="1" baseline="30000" sz="3200">
              <a:solidFill>
                <a:srgbClr val="C00000"/>
              </a:solidFill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81000" y="762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E.False takes the value False when E</a:t>
            </a:r>
            <a:r>
              <a:rPr baseline="30000" lang="en-US" sz="2400"/>
              <a:t>(1)</a:t>
            </a:r>
            <a:r>
              <a:rPr lang="en-US" sz="2400"/>
              <a:t> is False or when E</a:t>
            </a:r>
            <a:r>
              <a:rPr baseline="30000" lang="en-US" sz="2400"/>
              <a:t>(1)</a:t>
            </a:r>
            <a:r>
              <a:rPr lang="en-US" sz="2400"/>
              <a:t> is True and E</a:t>
            </a:r>
            <a:r>
              <a:rPr baseline="30000" lang="en-US" sz="2400"/>
              <a:t>(2)</a:t>
            </a:r>
            <a:r>
              <a:rPr lang="en-US" sz="2400"/>
              <a:t> is False. Hence E</a:t>
            </a:r>
            <a:r>
              <a:rPr baseline="30000" lang="en-US" sz="2400"/>
              <a:t>(2)</a:t>
            </a:r>
            <a:r>
              <a:rPr lang="en-US" sz="2400"/>
              <a:t> is not evaluated when E</a:t>
            </a:r>
            <a:r>
              <a:rPr baseline="30000" lang="en-US" sz="2400"/>
              <a:t>(1)</a:t>
            </a:r>
            <a:r>
              <a:rPr lang="en-US" sz="2400"/>
              <a:t> becomes false. So, E.False = Merge (E</a:t>
            </a:r>
            <a:r>
              <a:rPr baseline="30000" lang="en-US" sz="2400"/>
              <a:t>(1).</a:t>
            </a:r>
            <a:r>
              <a:rPr lang="en-US" sz="2400"/>
              <a:t>False, E</a:t>
            </a:r>
            <a:r>
              <a:rPr baseline="30000" lang="en-US" sz="2400"/>
              <a:t>(2)</a:t>
            </a:r>
            <a:r>
              <a:rPr lang="en-US" sz="2400"/>
              <a:t>.False).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</a:t>
            </a:r>
            <a:r>
              <a:rPr lang="en-US" sz="2400">
                <a:solidFill>
                  <a:srgbClr val="7030A0"/>
                </a:solidFill>
              </a:rPr>
              <a:t>But to store E.True in true list both E</a:t>
            </a:r>
            <a:r>
              <a:rPr baseline="30000" lang="en-US" sz="2400">
                <a:solidFill>
                  <a:srgbClr val="7030A0"/>
                </a:solidFill>
              </a:rPr>
              <a:t>(1) </a:t>
            </a:r>
            <a:r>
              <a:rPr lang="en-US" sz="2400">
                <a:solidFill>
                  <a:srgbClr val="7030A0"/>
                </a:solidFill>
              </a:rPr>
              <a:t>and E</a:t>
            </a:r>
            <a:r>
              <a:rPr baseline="30000" lang="en-US" sz="2400">
                <a:solidFill>
                  <a:srgbClr val="7030A0"/>
                </a:solidFill>
              </a:rPr>
              <a:t>(2) </a:t>
            </a:r>
            <a:r>
              <a:rPr lang="en-US" sz="2400">
                <a:solidFill>
                  <a:srgbClr val="7030A0"/>
                </a:solidFill>
              </a:rPr>
              <a:t>have to be true (ie E.True = E</a:t>
            </a:r>
            <a:r>
              <a:rPr baseline="30000" lang="en-US" sz="2400">
                <a:solidFill>
                  <a:srgbClr val="7030A0"/>
                </a:solidFill>
              </a:rPr>
              <a:t>(2)</a:t>
            </a:r>
            <a:r>
              <a:rPr lang="en-US" sz="2400">
                <a:solidFill>
                  <a:srgbClr val="7030A0"/>
                </a:solidFill>
              </a:rPr>
              <a:t>.True). </a:t>
            </a:r>
            <a:endParaRPr sz="2400">
              <a:solidFill>
                <a:srgbClr val="7030A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>
                <a:solidFill>
                  <a:srgbClr val="0070C0"/>
                </a:solidFill>
              </a:rPr>
              <a:t>Hence a marker terminal M is used. This tells us whether the next quadruple is to be evaluated or not. </a:t>
            </a:r>
            <a:endParaRPr sz="2400">
              <a:solidFill>
                <a:srgbClr val="0070C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>
                <a:solidFill>
                  <a:srgbClr val="0070C0"/>
                </a:solidFill>
              </a:rPr>
              <a:t>Thus E</a:t>
            </a:r>
            <a:r>
              <a:rPr baseline="30000" lang="en-US" sz="2400">
                <a:solidFill>
                  <a:srgbClr val="0070C0"/>
                </a:solidFill>
              </a:rPr>
              <a:t>(2) </a:t>
            </a:r>
            <a:r>
              <a:rPr lang="en-US" sz="2400">
                <a:solidFill>
                  <a:srgbClr val="0070C0"/>
                </a:solidFill>
              </a:rPr>
              <a:t>is evaluated only when E</a:t>
            </a:r>
            <a:r>
              <a:rPr baseline="30000" lang="en-US" sz="2400">
                <a:solidFill>
                  <a:srgbClr val="0070C0"/>
                </a:solidFill>
              </a:rPr>
              <a:t>(1) </a:t>
            </a:r>
            <a:r>
              <a:rPr lang="en-US" sz="2400">
                <a:solidFill>
                  <a:srgbClr val="0070C0"/>
                </a:solidFill>
              </a:rPr>
              <a:t>becomes true. This is given by Backpatch(E</a:t>
            </a:r>
            <a:r>
              <a:rPr baseline="30000" lang="en-US" sz="2400">
                <a:solidFill>
                  <a:srgbClr val="0070C0"/>
                </a:solidFill>
              </a:rPr>
              <a:t>(1)</a:t>
            </a:r>
            <a:r>
              <a:rPr lang="en-US" sz="2400">
                <a:solidFill>
                  <a:srgbClr val="0070C0"/>
                </a:solidFill>
              </a:rPr>
              <a:t>.True, M.Quad).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21" name="Google Shape;221;p35"/>
          <p:cNvSpPr/>
          <p:nvPr/>
        </p:nvSpPr>
        <p:spPr>
          <a:xfrm>
            <a:off x="914400" y="4572000"/>
            <a:ext cx="72390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-- &gt;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 E 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	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          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BackPatch ( E</a:t>
            </a:r>
            <a:r>
              <a:rPr b="0" baseline="3000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(1).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True, M.Quad)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E.False = Merge (E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(1).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False,E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(2).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E.True = E</a:t>
            </a:r>
            <a:r>
              <a:rPr b="0" baseline="3000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(2).</a:t>
            </a: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533400" y="762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 is False, only when both E</a:t>
            </a:r>
            <a:r>
              <a:rPr baseline="30000" lang="en-US" sz="2400"/>
              <a:t>(1)</a:t>
            </a:r>
            <a:r>
              <a:rPr lang="en-US" sz="2400"/>
              <a:t> and E</a:t>
            </a:r>
            <a:r>
              <a:rPr baseline="30000" lang="en-US" sz="2400"/>
              <a:t>(2)</a:t>
            </a:r>
            <a:r>
              <a:rPr lang="en-US" sz="2400"/>
              <a:t> are False. So it is given by E.False = E</a:t>
            </a:r>
            <a:r>
              <a:rPr baseline="30000" lang="en-US" sz="2400"/>
              <a:t>(2)</a:t>
            </a:r>
            <a:r>
              <a:rPr lang="en-US" sz="2400"/>
              <a:t>.False.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Hence, E</a:t>
            </a:r>
            <a:r>
              <a:rPr baseline="30000" lang="en-US" sz="2400"/>
              <a:t>(2)</a:t>
            </a:r>
            <a:r>
              <a:rPr lang="en-US" sz="2400"/>
              <a:t> is evaluated when E</a:t>
            </a:r>
            <a:r>
              <a:rPr baseline="30000" lang="en-US" sz="2400"/>
              <a:t>(1)</a:t>
            </a:r>
            <a:r>
              <a:rPr lang="en-US" sz="2400"/>
              <a:t> is false. It is given by, Backpatch(E</a:t>
            </a:r>
            <a:r>
              <a:rPr baseline="30000" lang="en-US" sz="2400"/>
              <a:t>(1).</a:t>
            </a:r>
            <a:r>
              <a:rPr lang="en-US" sz="2400"/>
              <a:t>False,M.Quad).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 can be true when either E</a:t>
            </a:r>
            <a:r>
              <a:rPr baseline="30000" lang="en-US" sz="2400"/>
              <a:t>(1)</a:t>
            </a:r>
            <a:r>
              <a:rPr lang="en-US" sz="2400"/>
              <a:t> or E</a:t>
            </a:r>
            <a:r>
              <a:rPr baseline="30000" lang="en-US" sz="2400"/>
              <a:t>(2)</a:t>
            </a:r>
            <a:r>
              <a:rPr lang="en-US" sz="2400"/>
              <a:t> is true ie, E.True = Merge (E</a:t>
            </a:r>
            <a:r>
              <a:rPr baseline="30000" lang="en-US" sz="2400"/>
              <a:t>(1).</a:t>
            </a:r>
            <a:r>
              <a:rPr lang="en-US" sz="2400"/>
              <a:t>True, E</a:t>
            </a:r>
            <a:r>
              <a:rPr baseline="30000" lang="en-US" sz="2400"/>
              <a:t>(2)</a:t>
            </a:r>
            <a:r>
              <a:rPr lang="en-US" sz="2400"/>
              <a:t>.True).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27" name="Google Shape;227;p36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b="1" lang="en-US" sz="3200">
                <a:solidFill>
                  <a:srgbClr val="C00000"/>
                </a:solidFill>
              </a:rPr>
              <a:t>E -- &gt; E</a:t>
            </a:r>
            <a:r>
              <a:rPr b="1" baseline="30000" lang="en-US" sz="3200">
                <a:solidFill>
                  <a:srgbClr val="C00000"/>
                </a:solidFill>
              </a:rPr>
              <a:t>(1) </a:t>
            </a:r>
            <a:r>
              <a:rPr b="1" lang="en-US" sz="3200">
                <a:solidFill>
                  <a:srgbClr val="C00000"/>
                </a:solidFill>
              </a:rPr>
              <a:t>or E</a:t>
            </a:r>
            <a:r>
              <a:rPr b="1" baseline="30000" lang="en-US" sz="3200">
                <a:solidFill>
                  <a:srgbClr val="C00000"/>
                </a:solidFill>
              </a:rPr>
              <a:t>(2)</a:t>
            </a:r>
            <a:endParaRPr b="1" baseline="30000" sz="3200">
              <a:solidFill>
                <a:srgbClr val="C00000"/>
              </a:solidFill>
            </a:endParaRPr>
          </a:p>
        </p:txBody>
      </p:sp>
      <p:sp>
        <p:nvSpPr>
          <p:cNvPr id="228" name="Google Shape;228;p36"/>
          <p:cNvSpPr/>
          <p:nvPr/>
        </p:nvSpPr>
        <p:spPr>
          <a:xfrm>
            <a:off x="990600" y="3505200"/>
            <a:ext cx="61722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-- &gt;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 E 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	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	 { BackPatch ( E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(1).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False, M.Quad)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   	  E.True = Merge (E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(1).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True,E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(2).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   	   E.False = E</a:t>
            </a:r>
            <a:r>
              <a:rPr b="0" baseline="30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(2).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 }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	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3) E </a:t>
            </a:r>
            <a:r>
              <a:rPr lang="en-US" sz="2400">
                <a:solidFill>
                  <a:srgbClr val="FF0000"/>
                </a:solidFill>
              </a:rPr>
              <a:t>-- &gt;</a:t>
            </a:r>
            <a:r>
              <a:rPr lang="en-US" sz="2400"/>
              <a:t> </a:t>
            </a:r>
            <a:r>
              <a:rPr b="1" lang="en-US" sz="2400"/>
              <a:t>not</a:t>
            </a:r>
            <a:r>
              <a:rPr lang="en-US" sz="2400"/>
              <a:t> E </a:t>
            </a:r>
            <a:r>
              <a:rPr baseline="30000" lang="en-US" sz="2400"/>
              <a:t>(1)</a:t>
            </a:r>
            <a:r>
              <a:rPr lang="en-US" sz="2400"/>
              <a:t>                                        { E.False = E</a:t>
            </a:r>
            <a:r>
              <a:rPr baseline="30000" lang="en-US" sz="2400"/>
              <a:t>(1).</a:t>
            </a:r>
            <a:r>
              <a:rPr lang="en-US" sz="2400"/>
              <a:t>True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			   E.True = E</a:t>
            </a:r>
            <a:r>
              <a:rPr baseline="30000" lang="en-US" sz="2400"/>
              <a:t>(1).</a:t>
            </a:r>
            <a:r>
              <a:rPr lang="en-US" sz="2400"/>
              <a:t>False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			}                                                       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4) E </a:t>
            </a:r>
            <a:r>
              <a:rPr lang="en-US" sz="2400">
                <a:solidFill>
                  <a:srgbClr val="FF0000"/>
                </a:solidFill>
              </a:rPr>
              <a:t>-- &gt; </a:t>
            </a:r>
            <a:r>
              <a:rPr lang="en-US" sz="2400"/>
              <a:t>(E </a:t>
            </a:r>
            <a:r>
              <a:rPr baseline="30000" lang="en-US" sz="2400"/>
              <a:t>(1)</a:t>
            </a:r>
            <a:r>
              <a:rPr lang="en-US" sz="2400"/>
              <a:t>)         			{ E.True = E</a:t>
            </a:r>
            <a:r>
              <a:rPr baseline="30000" lang="en-US" sz="2400"/>
              <a:t>(1).</a:t>
            </a:r>
            <a:r>
              <a:rPr lang="en-US" sz="2400"/>
              <a:t>True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			   E.False = E</a:t>
            </a:r>
            <a:r>
              <a:rPr baseline="30000" lang="en-US" sz="2400"/>
              <a:t>(1).</a:t>
            </a:r>
            <a:r>
              <a:rPr lang="en-US" sz="2400"/>
              <a:t>False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			}                                                       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5) E</a:t>
            </a:r>
            <a:r>
              <a:rPr lang="en-US" sz="2400">
                <a:solidFill>
                  <a:srgbClr val="FF0000"/>
                </a:solidFill>
              </a:rPr>
              <a:t> -- &gt; </a:t>
            </a:r>
            <a:r>
              <a:rPr lang="en-US" sz="2400"/>
              <a:t>id                         	{ E.True = MakeList(NextQuad)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	                E.False = MakeList (NextQuad+1)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		   Gen(if id.Place goto __)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	                 Gen (goto __)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	    				}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457200" y="228600"/>
            <a:ext cx="8229600" cy="58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6) E </a:t>
            </a:r>
            <a:r>
              <a:rPr lang="en-US" sz="2400">
                <a:solidFill>
                  <a:srgbClr val="FF0000"/>
                </a:solidFill>
              </a:rPr>
              <a:t>-- &gt;</a:t>
            </a:r>
            <a:r>
              <a:rPr lang="en-US" sz="2400"/>
              <a:t> id</a:t>
            </a:r>
            <a:r>
              <a:rPr baseline="30000" lang="en-US" sz="2400"/>
              <a:t>(1)</a:t>
            </a:r>
            <a:r>
              <a:rPr lang="en-US" sz="2400"/>
              <a:t> </a:t>
            </a:r>
            <a:r>
              <a:rPr b="1" lang="en-US" sz="2400"/>
              <a:t>relop</a:t>
            </a:r>
            <a:r>
              <a:rPr lang="en-US" sz="2400"/>
              <a:t> id</a:t>
            </a:r>
            <a:r>
              <a:rPr baseline="30000" lang="en-US" sz="2400"/>
              <a:t>(2)</a:t>
            </a:r>
            <a:r>
              <a:rPr lang="en-US" sz="2400"/>
              <a:t>           { E.True = MakeList(NextQuad)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              	           E.False = MakeList (NextQuad+1)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	          Gen(if id</a:t>
            </a:r>
            <a:r>
              <a:rPr baseline="30000" lang="en-US" sz="2400"/>
              <a:t>(1)</a:t>
            </a:r>
            <a:r>
              <a:rPr lang="en-US" sz="2400"/>
              <a:t>.Place relop id</a:t>
            </a:r>
            <a:r>
              <a:rPr baseline="30000" lang="en-US" sz="2400"/>
              <a:t>(2)</a:t>
            </a:r>
            <a:r>
              <a:rPr lang="en-US" sz="2400"/>
              <a:t>.Place 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                                               goto __)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		           Gen (goto __)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	    			           }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7) M </a:t>
            </a:r>
            <a:r>
              <a:rPr lang="en-US" sz="2400">
                <a:solidFill>
                  <a:srgbClr val="FF0000"/>
                </a:solidFill>
              </a:rPr>
              <a:t>-- &gt;</a:t>
            </a:r>
            <a:r>
              <a:rPr lang="en-US" sz="2400"/>
              <a:t> ε	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                           	{ M.Quad = NextQuad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problem that arises when we produce code bottom-up is that the actual quadruples to which the jumps are made may not have been generated at the time the jump statement was generated.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 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457200" y="274638"/>
            <a:ext cx="8229600" cy="489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>
                <a:solidFill>
                  <a:srgbClr val="FF0000"/>
                </a:solidFill>
              </a:rPr>
              <a:t>SDD for Control Flow Statements</a:t>
            </a:r>
            <a:endParaRPr sz="3200">
              <a:solidFill>
                <a:srgbClr val="FF0000"/>
              </a:solidFill>
            </a:endParaRPr>
          </a:p>
        </p:txBody>
      </p:sp>
      <p:grpSp>
        <p:nvGrpSpPr>
          <p:cNvPr id="244" name="Google Shape;244;p39"/>
          <p:cNvGrpSpPr/>
          <p:nvPr/>
        </p:nvGrpSpPr>
        <p:grpSpPr>
          <a:xfrm>
            <a:off x="-209863" y="1255789"/>
            <a:ext cx="8919147" cy="5244645"/>
            <a:chOff x="736" y="3623"/>
            <a:chExt cx="10220" cy="3878"/>
          </a:xfrm>
        </p:grpSpPr>
        <p:sp>
          <p:nvSpPr>
            <p:cNvPr id="245" name="Google Shape;245;p39"/>
            <p:cNvSpPr txBox="1"/>
            <p:nvPr/>
          </p:nvSpPr>
          <p:spPr>
            <a:xfrm>
              <a:off x="736" y="5094"/>
              <a:ext cx="1120" cy="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TRUE: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" name="Google Shape;246;p39"/>
            <p:cNvGrpSpPr/>
            <p:nvPr/>
          </p:nvGrpSpPr>
          <p:grpSpPr>
            <a:xfrm>
              <a:off x="1744" y="3623"/>
              <a:ext cx="9212" cy="3878"/>
              <a:chOff x="1744" y="2392"/>
              <a:chExt cx="9212" cy="3878"/>
            </a:xfrm>
          </p:grpSpPr>
          <p:grpSp>
            <p:nvGrpSpPr>
              <p:cNvPr id="247" name="Google Shape;247;p39"/>
              <p:cNvGrpSpPr/>
              <p:nvPr/>
            </p:nvGrpSpPr>
            <p:grpSpPr>
              <a:xfrm>
                <a:off x="7036" y="2504"/>
                <a:ext cx="3920" cy="3766"/>
                <a:chOff x="5818" y="2588"/>
                <a:chExt cx="3920" cy="3766"/>
              </a:xfrm>
            </p:grpSpPr>
            <p:sp>
              <p:nvSpPr>
                <p:cNvPr id="248" name="Google Shape;248;p39"/>
                <p:cNvSpPr/>
                <p:nvPr/>
              </p:nvSpPr>
              <p:spPr>
                <a:xfrm>
                  <a:off x="7118" y="2616"/>
                  <a:ext cx="1800" cy="72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7030A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7030A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Code for E</a:t>
                  </a:r>
                  <a:endParaRPr b="0" i="0" sz="18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39"/>
                <p:cNvSpPr/>
                <p:nvPr/>
              </p:nvSpPr>
              <p:spPr>
                <a:xfrm>
                  <a:off x="8738" y="2796"/>
                  <a:ext cx="72" cy="72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39"/>
                <p:cNvSpPr/>
                <p:nvPr/>
              </p:nvSpPr>
              <p:spPr>
                <a:xfrm>
                  <a:off x="8738" y="2976"/>
                  <a:ext cx="72" cy="72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" name="Google Shape;251;p39"/>
                <p:cNvSpPr/>
                <p:nvPr/>
              </p:nvSpPr>
              <p:spPr>
                <a:xfrm>
                  <a:off x="8738" y="3156"/>
                  <a:ext cx="72" cy="72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39"/>
                <p:cNvSpPr/>
                <p:nvPr/>
              </p:nvSpPr>
              <p:spPr>
                <a:xfrm>
                  <a:off x="7118" y="3696"/>
                  <a:ext cx="1800" cy="72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7030A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7030A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Code for S</a:t>
                  </a:r>
                  <a:endParaRPr b="0" i="0" sz="18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39"/>
                <p:cNvSpPr/>
                <p:nvPr/>
              </p:nvSpPr>
              <p:spPr>
                <a:xfrm>
                  <a:off x="8018" y="4596"/>
                  <a:ext cx="72" cy="72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39"/>
                <p:cNvSpPr txBox="1"/>
                <p:nvPr/>
              </p:nvSpPr>
              <p:spPr>
                <a:xfrm>
                  <a:off x="5818" y="3876"/>
                  <a:ext cx="1120" cy="4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7030A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7030A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TRUE:</a:t>
                  </a:r>
                  <a:endParaRPr b="0" i="0" sz="18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55" name="Google Shape;255;p39"/>
                <p:cNvCxnSpPr/>
                <p:nvPr/>
              </p:nvCxnSpPr>
              <p:spPr>
                <a:xfrm>
                  <a:off x="8814" y="2826"/>
                  <a:ext cx="924" cy="1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6" name="Google Shape;256;p39"/>
                <p:cNvCxnSpPr/>
                <p:nvPr/>
              </p:nvCxnSpPr>
              <p:spPr>
                <a:xfrm>
                  <a:off x="8968" y="4016"/>
                  <a:ext cx="74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triangle"/>
                  <a:tailEnd len="sm" w="sm" type="none"/>
                </a:ln>
              </p:spPr>
            </p:cxnSp>
            <p:cxnSp>
              <p:nvCxnSpPr>
                <p:cNvPr id="257" name="Google Shape;257;p39"/>
                <p:cNvCxnSpPr/>
                <p:nvPr/>
              </p:nvCxnSpPr>
              <p:spPr>
                <a:xfrm>
                  <a:off x="9724" y="2826"/>
                  <a:ext cx="0" cy="11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8" name="Google Shape;258;p39"/>
                <p:cNvCxnSpPr/>
                <p:nvPr/>
              </p:nvCxnSpPr>
              <p:spPr>
                <a:xfrm>
                  <a:off x="8800" y="2994"/>
                  <a:ext cx="65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9" name="Google Shape;259;p39"/>
                <p:cNvCxnSpPr/>
                <p:nvPr/>
              </p:nvCxnSpPr>
              <p:spPr>
                <a:xfrm>
                  <a:off x="8912" y="5066"/>
                  <a:ext cx="53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triangle"/>
                  <a:tailEnd len="sm" w="sm" type="none"/>
                </a:ln>
              </p:spPr>
            </p:cxnSp>
            <p:cxnSp>
              <p:nvCxnSpPr>
                <p:cNvPr id="260" name="Google Shape;260;p39"/>
                <p:cNvCxnSpPr/>
                <p:nvPr/>
              </p:nvCxnSpPr>
              <p:spPr>
                <a:xfrm>
                  <a:off x="9430" y="2952"/>
                  <a:ext cx="0" cy="2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1" name="Google Shape;261;p39"/>
                <p:cNvCxnSpPr/>
                <p:nvPr/>
              </p:nvCxnSpPr>
              <p:spPr>
                <a:xfrm rot="10800000">
                  <a:off x="6938" y="4618"/>
                  <a:ext cx="109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2" name="Google Shape;262;p39"/>
                <p:cNvCxnSpPr/>
                <p:nvPr/>
              </p:nvCxnSpPr>
              <p:spPr>
                <a:xfrm>
                  <a:off x="6896" y="2910"/>
                  <a:ext cx="14" cy="170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3" name="Google Shape;263;p39"/>
                <p:cNvCxnSpPr/>
                <p:nvPr/>
              </p:nvCxnSpPr>
              <p:spPr>
                <a:xfrm>
                  <a:off x="6896" y="2896"/>
                  <a:ext cx="224" cy="1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264" name="Google Shape;264;p39"/>
                <p:cNvSpPr txBox="1"/>
                <p:nvPr/>
              </p:nvSpPr>
              <p:spPr>
                <a:xfrm>
                  <a:off x="7484" y="4632"/>
                  <a:ext cx="1120" cy="4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7030A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7030A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goto</a:t>
                  </a:r>
                  <a:endParaRPr b="0" i="0" sz="18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65" name="Google Shape;265;p39"/>
                <p:cNvCxnSpPr/>
                <p:nvPr/>
              </p:nvCxnSpPr>
              <p:spPr>
                <a:xfrm>
                  <a:off x="8772" y="3162"/>
                  <a:ext cx="476" cy="1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266" name="Google Shape;266;p39"/>
                <p:cNvSpPr txBox="1"/>
                <p:nvPr/>
              </p:nvSpPr>
              <p:spPr>
                <a:xfrm>
                  <a:off x="6798" y="5906"/>
                  <a:ext cx="2492" cy="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7030A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7030A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c) While Statement</a:t>
                  </a:r>
                  <a:endParaRPr b="0" i="0" sz="18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7" name="Google Shape;267;p39"/>
                <p:cNvSpPr txBox="1"/>
                <p:nvPr/>
              </p:nvSpPr>
              <p:spPr>
                <a:xfrm>
                  <a:off x="8800" y="3974"/>
                  <a:ext cx="798" cy="5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7030A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7030A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r>
                    <a:rPr b="0" baseline="30000" i="0" lang="en-US" sz="1800" u="none" cap="none" strike="noStrike">
                      <a:solidFill>
                        <a:srgbClr val="7030A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(2) </a:t>
                  </a:r>
                  <a:r>
                    <a:rPr b="0" i="0" lang="en-US" sz="1800" u="none" cap="none" strike="noStrike">
                      <a:solidFill>
                        <a:srgbClr val="7030A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 b="0" i="0" sz="18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8" name="Google Shape;268;p39"/>
                <p:cNvSpPr txBox="1"/>
                <p:nvPr/>
              </p:nvSpPr>
              <p:spPr>
                <a:xfrm>
                  <a:off x="6476" y="2588"/>
                  <a:ext cx="798" cy="5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7030A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7030A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r>
                    <a:rPr b="0" baseline="30000" i="0" lang="en-US" sz="1800" u="none" cap="none" strike="noStrike">
                      <a:solidFill>
                        <a:srgbClr val="7030A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(1) </a:t>
                  </a:r>
                  <a:r>
                    <a:rPr b="0" i="0" lang="en-US" sz="1800" u="none" cap="none" strike="noStrike">
                      <a:solidFill>
                        <a:srgbClr val="7030A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 b="0" i="0" sz="1800" u="none" cap="none" strike="noStrike">
                    <a:solidFill>
                      <a:srgbClr val="7030A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69" name="Google Shape;269;p39"/>
              <p:cNvGrpSpPr/>
              <p:nvPr/>
            </p:nvGrpSpPr>
            <p:grpSpPr>
              <a:xfrm>
                <a:off x="3788" y="2392"/>
                <a:ext cx="4231" cy="3771"/>
                <a:chOff x="3438" y="2434"/>
                <a:chExt cx="4231" cy="3771"/>
              </a:xfrm>
            </p:grpSpPr>
            <p:sp>
              <p:nvSpPr>
                <p:cNvPr id="270" name="Google Shape;270;p39"/>
                <p:cNvSpPr/>
                <p:nvPr/>
              </p:nvSpPr>
              <p:spPr>
                <a:xfrm>
                  <a:off x="4544" y="2434"/>
                  <a:ext cx="1800" cy="72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Code for E</a:t>
                  </a:r>
                  <a:endParaRPr b="0" i="0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39"/>
                <p:cNvSpPr/>
                <p:nvPr/>
              </p:nvSpPr>
              <p:spPr>
                <a:xfrm>
                  <a:off x="6190" y="2628"/>
                  <a:ext cx="72" cy="72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39"/>
                <p:cNvSpPr/>
                <p:nvPr/>
              </p:nvSpPr>
              <p:spPr>
                <a:xfrm>
                  <a:off x="6190" y="2808"/>
                  <a:ext cx="72" cy="72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" name="Google Shape;273;p39"/>
                <p:cNvSpPr/>
                <p:nvPr/>
              </p:nvSpPr>
              <p:spPr>
                <a:xfrm>
                  <a:off x="6190" y="2988"/>
                  <a:ext cx="72" cy="72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" name="Google Shape;274;p39"/>
                <p:cNvSpPr/>
                <p:nvPr/>
              </p:nvSpPr>
              <p:spPr>
                <a:xfrm>
                  <a:off x="4570" y="3528"/>
                  <a:ext cx="1800" cy="72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Code for S</a:t>
                  </a:r>
                  <a:r>
                    <a:rPr b="0" baseline="30000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(1</a:t>
                  </a:r>
                  <a:r>
                    <a:rPr b="0" baseline="30000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)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39"/>
                <p:cNvSpPr/>
                <p:nvPr/>
              </p:nvSpPr>
              <p:spPr>
                <a:xfrm>
                  <a:off x="5470" y="4428"/>
                  <a:ext cx="72" cy="72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6" name="Google Shape;276;p39"/>
                <p:cNvSpPr/>
                <p:nvPr/>
              </p:nvSpPr>
              <p:spPr>
                <a:xfrm>
                  <a:off x="4570" y="4608"/>
                  <a:ext cx="1800" cy="72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Code for S</a:t>
                  </a:r>
                  <a:r>
                    <a:rPr b="0" baseline="30000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(2)</a:t>
                  </a:r>
                  <a:endParaRPr b="0" i="0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7" name="Google Shape;277;p39"/>
                <p:cNvSpPr txBox="1"/>
                <p:nvPr/>
              </p:nvSpPr>
              <p:spPr>
                <a:xfrm>
                  <a:off x="3508" y="3694"/>
                  <a:ext cx="1120" cy="4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TRUE:</a:t>
                  </a:r>
                  <a:endParaRPr b="0" i="0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39"/>
                <p:cNvSpPr txBox="1"/>
                <p:nvPr/>
              </p:nvSpPr>
              <p:spPr>
                <a:xfrm>
                  <a:off x="3438" y="4702"/>
                  <a:ext cx="1144" cy="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FALSE:</a:t>
                  </a:r>
                  <a:endParaRPr b="0" i="0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79" name="Google Shape;279;p39"/>
                <p:cNvCxnSpPr/>
                <p:nvPr/>
              </p:nvCxnSpPr>
              <p:spPr>
                <a:xfrm>
                  <a:off x="6266" y="2658"/>
                  <a:ext cx="924" cy="1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0" name="Google Shape;280;p39"/>
                <p:cNvCxnSpPr/>
                <p:nvPr/>
              </p:nvCxnSpPr>
              <p:spPr>
                <a:xfrm>
                  <a:off x="6420" y="3848"/>
                  <a:ext cx="74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triangle"/>
                  <a:tailEnd len="sm" w="sm" type="none"/>
                </a:ln>
              </p:spPr>
            </p:cxnSp>
            <p:cxnSp>
              <p:nvCxnSpPr>
                <p:cNvPr id="281" name="Google Shape;281;p39"/>
                <p:cNvCxnSpPr/>
                <p:nvPr/>
              </p:nvCxnSpPr>
              <p:spPr>
                <a:xfrm>
                  <a:off x="7176" y="2658"/>
                  <a:ext cx="0" cy="116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2" name="Google Shape;282;p39"/>
                <p:cNvCxnSpPr/>
                <p:nvPr/>
              </p:nvCxnSpPr>
              <p:spPr>
                <a:xfrm>
                  <a:off x="6252" y="2826"/>
                  <a:ext cx="65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3" name="Google Shape;283;p39"/>
                <p:cNvCxnSpPr/>
                <p:nvPr/>
              </p:nvCxnSpPr>
              <p:spPr>
                <a:xfrm>
                  <a:off x="6364" y="4898"/>
                  <a:ext cx="532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triangle"/>
                  <a:tailEnd len="sm" w="sm" type="none"/>
                </a:ln>
              </p:spPr>
            </p:cxnSp>
            <p:cxnSp>
              <p:nvCxnSpPr>
                <p:cNvPr id="284" name="Google Shape;284;p39"/>
                <p:cNvCxnSpPr/>
                <p:nvPr/>
              </p:nvCxnSpPr>
              <p:spPr>
                <a:xfrm>
                  <a:off x="6882" y="2784"/>
                  <a:ext cx="0" cy="21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39"/>
                <p:cNvCxnSpPr/>
                <p:nvPr/>
              </p:nvCxnSpPr>
              <p:spPr>
                <a:xfrm flipH="1">
                  <a:off x="3550" y="4450"/>
                  <a:ext cx="1932" cy="2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39"/>
                <p:cNvCxnSpPr/>
                <p:nvPr/>
              </p:nvCxnSpPr>
              <p:spPr>
                <a:xfrm>
                  <a:off x="3550" y="4478"/>
                  <a:ext cx="0" cy="121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39"/>
                <p:cNvCxnSpPr/>
                <p:nvPr/>
              </p:nvCxnSpPr>
              <p:spPr>
                <a:xfrm>
                  <a:off x="3564" y="5696"/>
                  <a:ext cx="68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288" name="Google Shape;288;p39"/>
                <p:cNvSpPr txBox="1"/>
                <p:nvPr/>
              </p:nvSpPr>
              <p:spPr>
                <a:xfrm>
                  <a:off x="4133" y="5879"/>
                  <a:ext cx="3536" cy="3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1800"/>
                    <a:buFont typeface="Arial"/>
                    <a:buNone/>
                  </a:pPr>
                  <a:r>
                    <a:rPr b="1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b) If–then-elseStatement</a:t>
                  </a:r>
                  <a:endParaRPr b="0" i="0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9" name="Google Shape;289;p39"/>
                <p:cNvSpPr txBox="1"/>
                <p:nvPr/>
              </p:nvSpPr>
              <p:spPr>
                <a:xfrm>
                  <a:off x="5736" y="4800"/>
                  <a:ext cx="880" cy="5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r>
                    <a:rPr b="0" baseline="30000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(2) </a:t>
                  </a:r>
                  <a:r>
                    <a:rPr b="0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 b="0" i="0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0" name="Google Shape;290;p39"/>
                <p:cNvSpPr txBox="1"/>
                <p:nvPr/>
              </p:nvSpPr>
              <p:spPr>
                <a:xfrm>
                  <a:off x="5776" y="3820"/>
                  <a:ext cx="798" cy="5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r>
                    <a:rPr b="0" baseline="30000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(1) </a:t>
                  </a:r>
                  <a:r>
                    <a:rPr b="0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 b="0" i="0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1" name="Google Shape;291;p39"/>
                <p:cNvSpPr txBox="1"/>
                <p:nvPr/>
              </p:nvSpPr>
              <p:spPr>
                <a:xfrm>
                  <a:off x="3760" y="5384"/>
                  <a:ext cx="798" cy="5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0000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N</a:t>
                  </a:r>
                  <a:r>
                    <a:rPr b="0" baseline="30000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r>
                    <a:rPr b="0" i="0" lang="en-US" sz="1800" u="none" cap="none" strike="noStrike">
                      <a:solidFill>
                        <a:srgbClr val="FF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 b="0" i="0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2" name="Google Shape;292;p39"/>
              <p:cNvGrpSpPr/>
              <p:nvPr/>
            </p:nvGrpSpPr>
            <p:grpSpPr>
              <a:xfrm>
                <a:off x="1842" y="2560"/>
                <a:ext cx="2492" cy="1848"/>
                <a:chOff x="1296" y="2518"/>
                <a:chExt cx="2492" cy="1848"/>
              </a:xfrm>
            </p:grpSpPr>
            <p:sp>
              <p:nvSpPr>
                <p:cNvPr id="293" name="Google Shape;293;p39"/>
                <p:cNvSpPr/>
                <p:nvPr/>
              </p:nvSpPr>
              <p:spPr>
                <a:xfrm>
                  <a:off x="1296" y="2518"/>
                  <a:ext cx="1800" cy="72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Code for E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4" name="Google Shape;294;p39"/>
                <p:cNvSpPr/>
                <p:nvPr/>
              </p:nvSpPr>
              <p:spPr>
                <a:xfrm>
                  <a:off x="2928" y="2698"/>
                  <a:ext cx="72" cy="72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5" name="Google Shape;295;p39"/>
                <p:cNvSpPr/>
                <p:nvPr/>
              </p:nvSpPr>
              <p:spPr>
                <a:xfrm>
                  <a:off x="2928" y="2878"/>
                  <a:ext cx="72" cy="72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39"/>
                <p:cNvSpPr/>
                <p:nvPr/>
              </p:nvSpPr>
              <p:spPr>
                <a:xfrm>
                  <a:off x="2928" y="3058"/>
                  <a:ext cx="72" cy="72"/>
                </a:xfrm>
                <a:prstGeom prst="ellipse">
                  <a:avLst/>
                </a:prstGeom>
                <a:solidFill>
                  <a:srgbClr val="000000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Google Shape;297;p39"/>
                <p:cNvSpPr/>
                <p:nvPr/>
              </p:nvSpPr>
              <p:spPr>
                <a:xfrm>
                  <a:off x="1308" y="3598"/>
                  <a:ext cx="1800" cy="72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Code for S</a:t>
                  </a:r>
                  <a:r>
                    <a:rPr b="0" baseline="30000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(1)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298" name="Google Shape;298;p39"/>
                <p:cNvCxnSpPr/>
                <p:nvPr/>
              </p:nvCxnSpPr>
              <p:spPr>
                <a:xfrm>
                  <a:off x="3004" y="2728"/>
                  <a:ext cx="33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9" name="Google Shape;299;p39"/>
                <p:cNvCxnSpPr/>
                <p:nvPr/>
              </p:nvCxnSpPr>
              <p:spPr>
                <a:xfrm flipH="1" rot="10800000">
                  <a:off x="3088" y="3918"/>
                  <a:ext cx="238" cy="1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med" w="med" type="triangle"/>
                  <a:tailEnd len="sm" w="sm" type="none"/>
                </a:ln>
              </p:spPr>
            </p:cxnSp>
            <p:cxnSp>
              <p:nvCxnSpPr>
                <p:cNvPr id="300" name="Google Shape;300;p39"/>
                <p:cNvCxnSpPr/>
                <p:nvPr/>
              </p:nvCxnSpPr>
              <p:spPr>
                <a:xfrm>
                  <a:off x="3312" y="2742"/>
                  <a:ext cx="0" cy="119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1" name="Google Shape;301;p39"/>
                <p:cNvCxnSpPr/>
                <p:nvPr/>
              </p:nvCxnSpPr>
              <p:spPr>
                <a:xfrm>
                  <a:off x="2990" y="2896"/>
                  <a:ext cx="658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  <p:sp>
              <p:nvSpPr>
                <p:cNvPr id="302" name="Google Shape;302;p39"/>
                <p:cNvSpPr txBox="1"/>
                <p:nvPr/>
              </p:nvSpPr>
              <p:spPr>
                <a:xfrm>
                  <a:off x="2990" y="3862"/>
                  <a:ext cx="798" cy="50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</a:t>
                  </a:r>
                  <a:r>
                    <a:rPr b="0" baseline="30000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r>
                    <a:rPr b="0" i="0" lang="en-US" sz="18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</a:t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3" name="Google Shape;303;p39"/>
              <p:cNvSpPr txBox="1"/>
              <p:nvPr/>
            </p:nvSpPr>
            <p:spPr>
              <a:xfrm>
                <a:off x="1744" y="5780"/>
                <a:ext cx="2170" cy="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1" i="0" lang="en-US" sz="1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a) If Statement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4" name="Google Shape;304;p39"/>
          <p:cNvSpPr/>
          <p:nvPr/>
        </p:nvSpPr>
        <p:spPr>
          <a:xfrm>
            <a:off x="2828922" y="6519446"/>
            <a:ext cx="34219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if E then M</a:t>
            </a:r>
            <a:r>
              <a:rPr b="1" baseline="3000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3000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 else M</a:t>
            </a:r>
            <a:r>
              <a:rPr b="1" baseline="3000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3000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 b="1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9"/>
          <p:cNvSpPr/>
          <p:nvPr/>
        </p:nvSpPr>
        <p:spPr>
          <a:xfrm>
            <a:off x="555295" y="6205450"/>
            <a:ext cx="1918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E then M S</a:t>
            </a:r>
            <a:r>
              <a:rPr b="1" baseline="3000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9"/>
          <p:cNvSpPr/>
          <p:nvPr/>
        </p:nvSpPr>
        <p:spPr>
          <a:xfrm>
            <a:off x="5964493" y="5433696"/>
            <a:ext cx="29996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 🡪 while M</a:t>
            </a:r>
            <a:r>
              <a:rPr b="1" baseline="30000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1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E do M</a:t>
            </a:r>
            <a:r>
              <a:rPr b="1" baseline="30000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1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30000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1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1" i="0" sz="1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idx="1" type="body"/>
          </p:nvPr>
        </p:nvSpPr>
        <p:spPr>
          <a:xfrm>
            <a:off x="314793" y="419726"/>
            <a:ext cx="8574373" cy="5706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3) S🡪→  if E then M</a:t>
            </a:r>
            <a:r>
              <a:rPr baseline="30000" lang="en-US" sz="2200"/>
              <a:t>(1)</a:t>
            </a:r>
            <a:r>
              <a:rPr lang="en-US" sz="2200"/>
              <a:t>S</a:t>
            </a:r>
            <a:r>
              <a:rPr baseline="30000" lang="en-US" sz="2200"/>
              <a:t>(1)</a:t>
            </a:r>
            <a:r>
              <a:rPr lang="en-US" sz="2200"/>
              <a:t> N </a:t>
            </a:r>
            <a:endParaRPr sz="22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            else M</a:t>
            </a:r>
            <a:r>
              <a:rPr baseline="30000" lang="en-US" sz="2200"/>
              <a:t>(2)</a:t>
            </a:r>
            <a:r>
              <a:rPr lang="en-US" sz="2200"/>
              <a:t>S</a:t>
            </a:r>
            <a:r>
              <a:rPr baseline="30000" lang="en-US" sz="2200"/>
              <a:t>(2)		</a:t>
            </a:r>
            <a:r>
              <a:rPr lang="en-US" sz="2200"/>
              <a:t>{  BackPatch(E.True, M</a:t>
            </a:r>
            <a:r>
              <a:rPr baseline="30000" lang="en-US" sz="2200"/>
              <a:t>(1)</a:t>
            </a:r>
            <a:r>
              <a:rPr lang="en-US" sz="2200"/>
              <a:t>.Quad)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    					    BackPatch(E.false, M</a:t>
            </a:r>
            <a:r>
              <a:rPr baseline="30000" lang="en-US" sz="2200"/>
              <a:t>(2)</a:t>
            </a:r>
            <a:r>
              <a:rPr lang="en-US" sz="2200"/>
              <a:t>.quad)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                			    S.Next= Merge(S</a:t>
            </a:r>
            <a:r>
              <a:rPr baseline="30000" lang="en-US" sz="2200"/>
              <a:t>(1)</a:t>
            </a:r>
            <a:r>
              <a:rPr lang="en-US" sz="2200"/>
              <a:t>.Next, N.Next,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                                                                                                         S</a:t>
            </a:r>
            <a:r>
              <a:rPr baseline="30000" lang="en-US" sz="2200"/>
              <a:t>(2)</a:t>
            </a:r>
            <a:r>
              <a:rPr lang="en-US" sz="2200"/>
              <a:t>.Next)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          				}</a:t>
            </a:r>
            <a:endParaRPr sz="22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 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FF0000"/>
                </a:solidFill>
              </a:rPr>
              <a:t>4) S --&gt;🡪 if E then M S</a:t>
            </a:r>
            <a:r>
              <a:rPr baseline="30000" lang="en-US" sz="2200">
                <a:solidFill>
                  <a:srgbClr val="FF0000"/>
                </a:solidFill>
              </a:rPr>
              <a:t>(1)</a:t>
            </a:r>
            <a:r>
              <a:rPr lang="en-US" sz="2200">
                <a:solidFill>
                  <a:srgbClr val="FF0000"/>
                </a:solidFill>
              </a:rPr>
              <a:t> 	</a:t>
            </a:r>
            <a:r>
              <a:rPr baseline="30000" lang="en-US" sz="2200">
                <a:solidFill>
                  <a:srgbClr val="FF0000"/>
                </a:solidFill>
              </a:rPr>
              <a:t>	</a:t>
            </a:r>
            <a:r>
              <a:rPr lang="en-US" sz="2200">
                <a:solidFill>
                  <a:srgbClr val="FF0000"/>
                </a:solidFill>
              </a:rPr>
              <a:t>{  BackPatch(E.True, M.Quad)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FF0000"/>
                </a:solidFill>
              </a:rPr>
              <a:t>                                                            S.Next =Merge(E.False, S</a:t>
            </a:r>
            <a:r>
              <a:rPr baseline="30000" lang="en-US" sz="2200">
                <a:solidFill>
                  <a:srgbClr val="FF0000"/>
                </a:solidFill>
              </a:rPr>
              <a:t>(1)</a:t>
            </a:r>
            <a:r>
              <a:rPr lang="en-US" sz="2200">
                <a:solidFill>
                  <a:srgbClr val="FF0000"/>
                </a:solidFill>
              </a:rPr>
              <a:t>.Next)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>
                <a:solidFill>
                  <a:srgbClr val="FF0000"/>
                </a:solidFill>
              </a:rPr>
              <a:t>          				 }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 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5) S →  while M</a:t>
            </a:r>
            <a:r>
              <a:rPr baseline="30000" lang="en-US" sz="2200"/>
              <a:t>(1)</a:t>
            </a:r>
            <a:r>
              <a:rPr lang="en-US" sz="2200"/>
              <a:t>E </a:t>
            </a:r>
            <a:endParaRPr sz="22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             do M</a:t>
            </a:r>
            <a:r>
              <a:rPr baseline="30000" lang="en-US" sz="2200"/>
              <a:t>(2)</a:t>
            </a:r>
            <a:r>
              <a:rPr lang="en-US" sz="2200"/>
              <a:t>S</a:t>
            </a:r>
            <a:r>
              <a:rPr baseline="30000" lang="en-US" sz="2200"/>
              <a:t>(1)</a:t>
            </a:r>
            <a:r>
              <a:rPr lang="en-US" sz="2200"/>
              <a:t>	               {   BackPatch(S</a:t>
            </a:r>
            <a:r>
              <a:rPr baseline="30000" lang="en-US" sz="2200"/>
              <a:t>(1).</a:t>
            </a:r>
            <a:r>
              <a:rPr lang="en-US" sz="2200"/>
              <a:t>Next,M</a:t>
            </a:r>
            <a:r>
              <a:rPr baseline="30000" lang="en-US" sz="2200"/>
              <a:t>(1).</a:t>
            </a:r>
            <a:r>
              <a:rPr lang="en-US" sz="2200"/>
              <a:t>Quad)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       	   			     BackPatch(E.True,M</a:t>
            </a:r>
            <a:r>
              <a:rPr baseline="30000" lang="en-US" sz="2200"/>
              <a:t>(2)</a:t>
            </a:r>
            <a:r>
              <a:rPr lang="en-US" sz="2200"/>
              <a:t>.Quad)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		    			     Gen(goto M(</a:t>
            </a:r>
            <a:r>
              <a:rPr baseline="30000" lang="en-US" sz="2200"/>
              <a:t>1)</a:t>
            </a:r>
            <a:r>
              <a:rPr lang="en-US" sz="2200"/>
              <a:t>.Quad)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          				}</a:t>
            </a:r>
            <a:endParaRPr sz="22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1) M --&gt;🡪 ε 				{  M.Quad=NextQuad  }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 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2) N--&gt; 🡪 ε			{  N.NEXT= MakeList(NextQuad)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              			   Gen(goto __) }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 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N- is a marker terminal which indicates the jump after S</a:t>
            </a:r>
            <a:r>
              <a:rPr baseline="30000" lang="en-US" sz="2400"/>
              <a:t>(1).</a:t>
            </a:r>
            <a:endParaRPr sz="2400"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15"/>
          <p:cNvGraphicFramePr/>
          <p:nvPr/>
        </p:nvGraphicFramePr>
        <p:xfrm>
          <a:off x="457200" y="6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{188807D8-99AD-4D02-B02F-62BB6A6861D6}</a:tableStyleId>
              </a:tblPr>
              <a:tblGrid>
                <a:gridCol w="1262150"/>
                <a:gridCol w="2304725"/>
                <a:gridCol w="4738925"/>
              </a:tblGrid>
              <a:tr h="213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SNO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Production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Semantic Rule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1.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SL 🡪 SL  S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| S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SL.code = SL1.code || S.code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SL.code = S.code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2.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 🡪 id := E;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S.place = id.place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S.code = E.code || S.place := E.place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8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3.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 🡪 E+T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| E - T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| T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E.place = NewTemp()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E.code = E1.code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|| T.code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|| E.place = E1.place+T.place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E.place = NewTemp()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E.code = E1.code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|| T.code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|| E.place = E1.place - T.place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E.place = T.place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E.code = T.code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15"/>
          <p:cNvSpPr/>
          <p:nvPr/>
        </p:nvSpPr>
        <p:spPr>
          <a:xfrm>
            <a:off x="1295400" y="0"/>
            <a:ext cx="7010400" cy="609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SDD for Assignment statements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/>
          <p:nvPr>
            <p:ph idx="1" type="body"/>
          </p:nvPr>
        </p:nvSpPr>
        <p:spPr>
          <a:xfrm>
            <a:off x="202367" y="191125"/>
            <a:ext cx="4339652" cy="3421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600">
                <a:solidFill>
                  <a:srgbClr val="FF0000"/>
                </a:solidFill>
              </a:rPr>
              <a:t>if ( a&lt;b or c &lt;d) 	x := y+z;</a:t>
            </a:r>
            <a:endParaRPr/>
          </a:p>
          <a:p>
            <a:pPr indent="-514350" lvl="0" marL="6286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600"/>
              <a:t>if a &lt; b then goto (4)</a:t>
            </a:r>
            <a:endParaRPr/>
          </a:p>
          <a:p>
            <a:pPr indent="-514350" lvl="0" marL="6286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600"/>
              <a:t>if c &lt; d then goto (4)</a:t>
            </a:r>
            <a:endParaRPr/>
          </a:p>
          <a:p>
            <a:pPr indent="-514350" lvl="0" marL="6286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600"/>
              <a:t>goto (6)</a:t>
            </a:r>
            <a:endParaRPr/>
          </a:p>
          <a:p>
            <a:pPr indent="-514350" lvl="0" marL="6286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600"/>
              <a:t>t0 = y+z</a:t>
            </a:r>
            <a:endParaRPr sz="2600"/>
          </a:p>
          <a:p>
            <a:pPr indent="-514350" lvl="0" marL="6286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2600"/>
              <a:t>x = t0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2600"/>
              <a:t>6.</a:t>
            </a:r>
            <a:endParaRPr sz="2600"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</p:txBody>
      </p:sp>
      <p:sp>
        <p:nvSpPr>
          <p:cNvPr id="323" name="Google Shape;323;p42"/>
          <p:cNvSpPr/>
          <p:nvPr/>
        </p:nvSpPr>
        <p:spPr>
          <a:xfrm>
            <a:off x="4437088" y="254833"/>
            <a:ext cx="4706912" cy="6370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if (v1 &lt; v2) { v3 = 10; }</a:t>
            </a:r>
            <a:endParaRPr b="0" i="0" sz="2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else if ( v1 &gt; v2) {v3 = 20; }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else if (v1 ==v2) { v3 = 30; }</a:t>
            </a:r>
            <a:endParaRPr b="0" i="0" sz="2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v4 = 89;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100: 	</a:t>
            </a: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if  (v1&lt; v2) goto 102</a:t>
            </a:r>
            <a:endParaRPr b="0" i="0" sz="2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101:	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goto 104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102:	</a:t>
            </a:r>
            <a:r>
              <a:rPr b="0" i="0" lang="en-US" sz="2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v3 = 10;</a:t>
            </a:r>
            <a:endParaRPr b="0" i="0" sz="24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103: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goto 111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104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    if  (v1&gt; v2) goto 106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105:	</a:t>
            </a: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goto 108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106:	</a:t>
            </a:r>
            <a:r>
              <a:rPr b="0" i="0" lang="en-US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v3 = 20;</a:t>
            </a:r>
            <a:endParaRPr b="0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107: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goto 111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108:	</a:t>
            </a: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if  (v1 == v2) goto 110</a:t>
            </a:r>
            <a:endParaRPr b="0" i="0" sz="2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109: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goto 111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110:	</a:t>
            </a: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v3 = 30</a:t>
            </a:r>
            <a:endParaRPr b="0" i="0" sz="2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111:  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v4 = 89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307298" y="296056"/>
            <a:ext cx="394991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while ( i&gt;0)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{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0000"/>
                </a:solidFill>
              </a:rPr>
              <a:t>       val = val * i;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0000"/>
                </a:solidFill>
              </a:rPr>
              <a:t>	   i = i – 1;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}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x = 0;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400">
                <a:solidFill>
                  <a:srgbClr val="002060"/>
                </a:solidFill>
              </a:rPr>
              <a:t>TAC</a:t>
            </a:r>
            <a:r>
              <a:rPr lang="en-US" sz="2400"/>
              <a:t>: 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0000"/>
                </a:solidFill>
              </a:rPr>
              <a:t>100: 	if i &gt; 0 goto 102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101:	goto 107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0000"/>
                </a:solidFill>
              </a:rPr>
              <a:t>102</a:t>
            </a:r>
            <a:r>
              <a:rPr lang="en-US" sz="2400"/>
              <a:t>:	</a:t>
            </a:r>
            <a:r>
              <a:rPr lang="en-US" sz="2400">
                <a:solidFill>
                  <a:srgbClr val="FF0000"/>
                </a:solidFill>
              </a:rPr>
              <a:t>t1 = val * i</a:t>
            </a:r>
            <a:endParaRPr sz="24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0000"/>
                </a:solidFill>
              </a:rPr>
              <a:t>103:	val = t1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0000"/>
                </a:solidFill>
              </a:rPr>
              <a:t>104:	t2 = i -1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0000"/>
                </a:solidFill>
              </a:rPr>
              <a:t>105</a:t>
            </a:r>
            <a:r>
              <a:rPr lang="en-US" sz="2400"/>
              <a:t>:	</a:t>
            </a:r>
            <a:r>
              <a:rPr lang="en-US" sz="2400">
                <a:solidFill>
                  <a:srgbClr val="FF0000"/>
                </a:solidFill>
              </a:rPr>
              <a:t>i = t2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FF0000"/>
                </a:solidFill>
              </a:rPr>
              <a:t>106:</a:t>
            </a:r>
            <a:r>
              <a:rPr lang="en-US" sz="2400"/>
              <a:t>	</a:t>
            </a:r>
            <a:r>
              <a:rPr lang="en-US" sz="2400">
                <a:solidFill>
                  <a:srgbClr val="FF0000"/>
                </a:solidFill>
              </a:rPr>
              <a:t>goto 100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107:	x = 0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329" name="Google Shape;329;p43"/>
          <p:cNvSpPr/>
          <p:nvPr/>
        </p:nvSpPr>
        <p:spPr>
          <a:xfrm>
            <a:off x="4841823" y="299803"/>
            <a:ext cx="4017364" cy="526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    int h, a[20];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        h = 30;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a1[10]=h;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        h = a1[15];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TAC generated is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	h = 30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	t1 = 10 * 4     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t2 = &amp; a1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t2[t1] = h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t3 = 15 * 4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t4 = &amp; a1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t5 = t4[t3]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	h = t5</a:t>
            </a:r>
            <a:endParaRPr b="0" i="0" sz="2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title"/>
          </p:nvPr>
        </p:nvSpPr>
        <p:spPr>
          <a:xfrm>
            <a:off x="457200" y="274638"/>
            <a:ext cx="82296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/>
              <a:t>SDD for procedure call statement</a:t>
            </a:r>
            <a:endParaRPr sz="3200"/>
          </a:p>
        </p:txBody>
      </p:sp>
      <p:sp>
        <p:nvSpPr>
          <p:cNvPr id="335" name="Google Shape;335;p44"/>
          <p:cNvSpPr txBox="1"/>
          <p:nvPr>
            <p:ph idx="1" type="body"/>
          </p:nvPr>
        </p:nvSpPr>
        <p:spPr>
          <a:xfrm>
            <a:off x="299803" y="1004342"/>
            <a:ext cx="8499423" cy="521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3000"/>
              <a:buChar char="•"/>
            </a:pPr>
            <a:r>
              <a:rPr lang="en-US"/>
              <a:t>When a procedure call occurs, space must be allocated for the </a:t>
            </a:r>
            <a:r>
              <a:rPr lang="en-US">
                <a:solidFill>
                  <a:srgbClr val="FF0000"/>
                </a:solidFill>
              </a:rPr>
              <a:t>activation record </a:t>
            </a:r>
            <a:r>
              <a:rPr lang="en-US"/>
              <a:t>of the called procedure.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30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arguments</a:t>
            </a:r>
            <a:r>
              <a:rPr lang="en-US"/>
              <a:t> of the called procedure must be evaluated and made available to the called procedure . Ptrs to be established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30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state of the calling procedure should also be saved</a:t>
            </a:r>
            <a:r>
              <a:rPr lang="en-US"/>
              <a:t>, so that it can be resumed after the call is completed. The </a:t>
            </a:r>
            <a:r>
              <a:rPr lang="en-US">
                <a:solidFill>
                  <a:srgbClr val="FF0000"/>
                </a:solidFill>
              </a:rPr>
              <a:t>return address </a:t>
            </a:r>
            <a:r>
              <a:rPr lang="en-US"/>
              <a:t>of the calling procedure should also be saved.  Finally a </a:t>
            </a:r>
            <a:r>
              <a:rPr lang="en-US">
                <a:solidFill>
                  <a:srgbClr val="FF0000"/>
                </a:solidFill>
              </a:rPr>
              <a:t>jump </a:t>
            </a:r>
            <a:r>
              <a:rPr lang="en-US"/>
              <a:t>to the beginning of the code for the </a:t>
            </a:r>
            <a:r>
              <a:rPr lang="en-US">
                <a:solidFill>
                  <a:srgbClr val="FF0000"/>
                </a:solidFill>
              </a:rPr>
              <a:t>called procedure </a:t>
            </a:r>
            <a:r>
              <a:rPr lang="en-US"/>
              <a:t>must be generated.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3000"/>
              <a:buChar char="•"/>
            </a:pPr>
            <a:r>
              <a:rPr lang="en-US"/>
              <a:t>When the procedure </a:t>
            </a:r>
            <a:r>
              <a:rPr lang="en-US">
                <a:solidFill>
                  <a:srgbClr val="FF0000"/>
                </a:solidFill>
              </a:rPr>
              <a:t>returns</a:t>
            </a:r>
            <a:r>
              <a:rPr lang="en-US"/>
              <a:t>, the result of the function should be returned.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30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activation record </a:t>
            </a:r>
            <a:r>
              <a:rPr lang="en-US"/>
              <a:t>of the calling procedure must be restored and a jump to the calling procedure’s return address must be generated.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>
            <p:ph idx="1" type="body"/>
          </p:nvPr>
        </p:nvSpPr>
        <p:spPr>
          <a:xfrm>
            <a:off x="442210" y="61084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3274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1000"/>
              <a:buChar char="•"/>
            </a:pPr>
            <a:r>
              <a:rPr lang="en-US" sz="2600"/>
              <a:t>When the procedure is called, the parameters are printed in the TAC and then the procedure call occurs. A queue is maintained for parameters. </a:t>
            </a:r>
            <a:endParaRPr sz="2600"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6000"/>
              <a:buNone/>
            </a:pPr>
            <a:r>
              <a:rPr lang="en-US" sz="2800"/>
              <a:t>1)  S --&gt;🡪 </a:t>
            </a:r>
            <a:r>
              <a:rPr b="1" lang="en-US" sz="2800"/>
              <a:t>call id</a:t>
            </a:r>
            <a:r>
              <a:rPr lang="en-US" sz="2800"/>
              <a:t> (Elist)		{  for each item p on queue do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6000"/>
              <a:buNone/>
            </a:pPr>
            <a:r>
              <a:rPr lang="en-US" sz="2800"/>
              <a:t>					    emit(‘</a:t>
            </a:r>
            <a:r>
              <a:rPr b="1" lang="en-US" sz="2800"/>
              <a:t>param’</a:t>
            </a:r>
            <a:r>
              <a:rPr lang="en-US" sz="2800"/>
              <a:t>, p);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6000"/>
              <a:buNone/>
            </a:pPr>
            <a:r>
              <a:rPr lang="en-US" sz="2800"/>
              <a:t>					    emit (‘call’ </a:t>
            </a:r>
            <a:r>
              <a:rPr b="1" lang="en-US" sz="2800"/>
              <a:t>id.</a:t>
            </a:r>
            <a:r>
              <a:rPr lang="en-US" sz="2800"/>
              <a:t>place) }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6000"/>
              <a:buNone/>
            </a:pPr>
            <a:r>
              <a:rPr lang="en-US" sz="2800"/>
              <a:t> </a:t>
            </a:r>
            <a:endParaRPr/>
          </a:p>
          <a:p>
            <a:pPr indent="-504190" lvl="0" marL="6286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6000"/>
              <a:buAutoNum type="arabicParenR" startAt="2"/>
            </a:pPr>
            <a:r>
              <a:rPr lang="en-US" sz="2800"/>
              <a:t>Elist --&gt;🡪 Elist , E		{   append E.place to the end of </a:t>
            </a:r>
            <a:endParaRPr sz="2800"/>
          </a:p>
          <a:p>
            <a:pPr indent="-514350" lvl="0" marL="6286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6000"/>
              <a:buNone/>
            </a:pPr>
            <a:r>
              <a:rPr lang="en-US" sz="2800"/>
              <a:t>                                                        queue }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6000"/>
              <a:buNone/>
            </a:pPr>
            <a:r>
              <a:rPr lang="en-US" sz="2800"/>
              <a:t> </a:t>
            </a:r>
            <a:endParaRPr/>
          </a:p>
          <a:p>
            <a:pPr indent="-504190" lvl="0" marL="6286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6000"/>
              <a:buAutoNum type="arabicParenR" startAt="3"/>
            </a:pPr>
            <a:r>
              <a:rPr lang="en-US" sz="2800"/>
              <a:t>Elist  --&gt;🡪 E	              	{ initialize queue </a:t>
            </a:r>
            <a:endParaRPr sz="2800"/>
          </a:p>
          <a:p>
            <a:pPr indent="-514350" lvl="0" marL="6286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76000"/>
              <a:buNone/>
            </a:pPr>
            <a:r>
              <a:rPr lang="en-US" sz="2800"/>
              <a:t>                                                         to contain only E.place }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810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idx="1" type="body"/>
          </p:nvPr>
        </p:nvSpPr>
        <p:spPr>
          <a:xfrm>
            <a:off x="217358" y="194872"/>
            <a:ext cx="8926642" cy="6460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FF0000"/>
                </a:solidFill>
              </a:rPr>
              <a:t>       int g_v1;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FF0000"/>
                </a:solidFill>
              </a:rPr>
              <a:t>       void increment()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FF0000"/>
                </a:solidFill>
              </a:rPr>
              <a:t>	 { g_v1 = g_v1+1; }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        int main()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	 {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		int v1,v2,v3;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		v1 = 10;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		v2 = 20;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		increment();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	   }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TAC:	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	</a:t>
            </a:r>
            <a:r>
              <a:rPr lang="en-US" sz="2000">
                <a:solidFill>
                  <a:srgbClr val="FF0000"/>
                </a:solidFill>
              </a:rPr>
              <a:t>enter 8		// code for increment()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FF0000"/>
                </a:solidFill>
              </a:rPr>
              <a:t>	t1 = g_v1 + 1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FF0000"/>
                </a:solidFill>
              </a:rPr>
              <a:t>	g_v1 = t1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rgbClr val="FF0000"/>
                </a:solidFill>
              </a:rPr>
              <a:t>	exit 8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 	enter 16		// code for main()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	v1 = 10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	v2 = 20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	call increment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	exit 16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 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/>
          <p:nvPr/>
        </p:nvSpPr>
        <p:spPr>
          <a:xfrm>
            <a:off x="-254833" y="359764"/>
            <a:ext cx="3972393" cy="440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add(int a, int b)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int c;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 = a+b;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return c;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int v1,v2,v3;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v1 = 10;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v2 = 20;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v3 = add(v1,v2);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7"/>
          <p:cNvSpPr/>
          <p:nvPr/>
        </p:nvSpPr>
        <p:spPr>
          <a:xfrm>
            <a:off x="4302177" y="367340"/>
            <a:ext cx="457200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TAC generated is as follows: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enter 20		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// code for add procedure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t1= a+b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 = t1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return 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exit 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enter 40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// code for procedure main()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v1 = 10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v2 = 20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param v2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param v1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call add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retrieve t2	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v3=t2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exit 40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457200" y="274638"/>
            <a:ext cx="8229600" cy="474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200">
                <a:solidFill>
                  <a:srgbClr val="FF0000"/>
                </a:solidFill>
              </a:rPr>
              <a:t>SDD for case statements</a:t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457200" y="929390"/>
            <a:ext cx="2810656" cy="5196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switch 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begin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   case V1 : S1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   case V2 : S2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     . . 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   case Vn-1 : Sn-1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   default : Sn</a:t>
            </a:r>
            <a:endParaRPr sz="24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end</a:t>
            </a:r>
            <a:endParaRPr sz="2400"/>
          </a:p>
        </p:txBody>
      </p:sp>
      <p:sp>
        <p:nvSpPr>
          <p:cNvPr id="358" name="Google Shape;358;p48"/>
          <p:cNvSpPr/>
          <p:nvPr/>
        </p:nvSpPr>
        <p:spPr>
          <a:xfrm>
            <a:off x="4279692" y="1071878"/>
            <a:ext cx="4572000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code to evaluate E into 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goto 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 : code for 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goto 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 : code for 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goto 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Ln-1 : code for Sn-1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goto 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Ln :   code for Sn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goto 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: if t = V1 goto 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if t = V2 goto L2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if t = Vn-1 goto Ln-1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goto Ln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>
            <p:ph type="title"/>
          </p:nvPr>
        </p:nvSpPr>
        <p:spPr>
          <a:xfrm>
            <a:off x="457200" y="274638"/>
            <a:ext cx="8229600" cy="339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200">
                <a:solidFill>
                  <a:srgbClr val="FF0000"/>
                </a:solidFill>
              </a:rPr>
              <a:t>Example</a:t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364" name="Google Shape;364;p49"/>
          <p:cNvSpPr/>
          <p:nvPr/>
        </p:nvSpPr>
        <p:spPr>
          <a:xfrm>
            <a:off x="0" y="884420"/>
            <a:ext cx="427219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 A+B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Begin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Case 0 : A := B + 1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Case 1 : A := B + 2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Case 2 : A := B + 3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Case 5 : A := B + 6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Case 9 : A := B+10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Default : A := B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End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9"/>
          <p:cNvSpPr/>
          <p:nvPr/>
        </p:nvSpPr>
        <p:spPr>
          <a:xfrm>
            <a:off x="5114145" y="976859"/>
            <a:ext cx="4272197" cy="5016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t0=A+B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Goto 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l1:          t1=b+1; a=t1; goto 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l2:          t1=b+2; a=t1; goto 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l3:          t1=b+3; a=t1; goto 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l4:          t1=b+6; a=t1; goto 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l5:          t1=b+10; a=t1; goto 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l6:          t1=b; a=t1; goto 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Test:      if (t0==0)  goto l1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if (t0==1)  goto l2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if (t0==2)  goto l3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if (t0==5)  goto l4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if (t0==9)  goto l5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goto l6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idx="1" type="body"/>
          </p:nvPr>
        </p:nvSpPr>
        <p:spPr>
          <a:xfrm>
            <a:off x="0" y="0"/>
            <a:ext cx="4438800" cy="4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665"/>
              <a:buNone/>
            </a:pPr>
            <a:r>
              <a:rPr lang="en-US" sz="2605">
                <a:solidFill>
                  <a:srgbClr val="FF0000"/>
                </a:solidFill>
              </a:rPr>
              <a:t>if (</a:t>
            </a:r>
            <a:r>
              <a:rPr lang="en-US" sz="3085">
                <a:solidFill>
                  <a:srgbClr val="FF0000"/>
                </a:solidFill>
              </a:rPr>
              <a:t> a&lt;b or c &lt;d) 	x := y+z;</a:t>
            </a:r>
            <a:endParaRPr sz="3640"/>
          </a:p>
          <a:p>
            <a:pPr indent="-548639" lvl="0" marL="6286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345"/>
              <a:buFont typeface="Arial"/>
              <a:buAutoNum type="arabicPeriod"/>
            </a:pPr>
            <a:r>
              <a:rPr lang="en-US" sz="3085"/>
              <a:t>if a &lt; b then goto (4)</a:t>
            </a:r>
            <a:endParaRPr sz="3640"/>
          </a:p>
          <a:p>
            <a:pPr indent="-548639" lvl="0" marL="6286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345"/>
              <a:buFont typeface="Arial"/>
              <a:buAutoNum type="arabicPeriod"/>
            </a:pPr>
            <a:r>
              <a:rPr lang="en-US" sz="3085"/>
              <a:t>if c &lt; d then goto (4)</a:t>
            </a:r>
            <a:endParaRPr sz="3640"/>
          </a:p>
          <a:p>
            <a:pPr indent="-548639" lvl="0" marL="6286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345"/>
              <a:buFont typeface="Arial"/>
              <a:buAutoNum type="arabicPeriod"/>
            </a:pPr>
            <a:r>
              <a:rPr lang="en-US" sz="3085"/>
              <a:t>goto (6)</a:t>
            </a:r>
            <a:endParaRPr sz="3640"/>
          </a:p>
          <a:p>
            <a:pPr indent="-548639" lvl="0" marL="6286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345"/>
              <a:buFont typeface="Arial"/>
              <a:buAutoNum type="arabicPeriod"/>
            </a:pPr>
            <a:r>
              <a:rPr lang="en-US" sz="3085"/>
              <a:t>t0 = y+z</a:t>
            </a:r>
            <a:endParaRPr sz="3085"/>
          </a:p>
          <a:p>
            <a:pPr indent="-548639" lvl="0" marL="6286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2345"/>
              <a:buFont typeface="Arial"/>
              <a:buAutoNum type="arabicPeriod"/>
            </a:pPr>
            <a:r>
              <a:rPr lang="en-US" sz="3085"/>
              <a:t>x = t0</a:t>
            </a:r>
            <a:endParaRPr sz="3085"/>
          </a:p>
          <a:p>
            <a:pPr indent="-400050" lvl="0" marL="6286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3085"/>
              <a:buNone/>
            </a:pPr>
            <a:r>
              <a:t/>
            </a:r>
            <a:endParaRPr sz="3085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665"/>
              <a:buNone/>
            </a:pPr>
            <a:r>
              <a:rPr lang="en-US" sz="3085"/>
              <a:t>with BP</a:t>
            </a:r>
            <a:endParaRPr sz="3085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665"/>
              <a:buNone/>
            </a:pPr>
            <a:r>
              <a:rPr lang="en-US" sz="3085"/>
              <a:t>in violet without BP</a:t>
            </a:r>
            <a:endParaRPr sz="3085"/>
          </a:p>
        </p:txBody>
      </p:sp>
      <p:sp>
        <p:nvSpPr>
          <p:cNvPr id="371" name="Google Shape;371;p50"/>
          <p:cNvSpPr txBox="1"/>
          <p:nvPr>
            <p:ph idx="1" type="body"/>
          </p:nvPr>
        </p:nvSpPr>
        <p:spPr>
          <a:xfrm>
            <a:off x="4438800" y="0"/>
            <a:ext cx="4968600" cy="7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665"/>
              <a:buNone/>
            </a:pPr>
            <a:r>
              <a:rPr lang="en-US" sz="2705">
                <a:solidFill>
                  <a:srgbClr val="351C75"/>
                </a:solidFill>
              </a:rPr>
              <a:t>if (</a:t>
            </a:r>
            <a:r>
              <a:rPr lang="en-US" sz="3185">
                <a:solidFill>
                  <a:srgbClr val="351C75"/>
                </a:solidFill>
              </a:rPr>
              <a:t> a&lt;b or c &lt;d) 	x := y+z;</a:t>
            </a:r>
            <a:endParaRPr sz="3740">
              <a:solidFill>
                <a:srgbClr val="351C75"/>
              </a:solidFill>
            </a:endParaRPr>
          </a:p>
          <a:p>
            <a:pPr indent="-548639" lvl="0" marL="6286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51C75"/>
              </a:buClr>
              <a:buSzPts val="2345"/>
              <a:buFont typeface="Arial"/>
              <a:buAutoNum type="arabicPeriod"/>
            </a:pPr>
            <a:r>
              <a:rPr lang="en-US" sz="3185">
                <a:solidFill>
                  <a:srgbClr val="351C75"/>
                </a:solidFill>
              </a:rPr>
              <a:t>i</a:t>
            </a:r>
            <a:r>
              <a:rPr lang="en-US" sz="3384">
                <a:solidFill>
                  <a:srgbClr val="351C75"/>
                </a:solidFill>
              </a:rPr>
              <a:t>f a &lt; b then goto (4)</a:t>
            </a:r>
            <a:endParaRPr sz="3384">
              <a:solidFill>
                <a:srgbClr val="351C75"/>
              </a:solidFill>
            </a:endParaRPr>
          </a:p>
          <a:p>
            <a:pPr indent="-614680" lvl="0" marL="6286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51C75"/>
              </a:buClr>
              <a:buSzPts val="3385"/>
              <a:buAutoNum type="arabicPeriod"/>
            </a:pPr>
            <a:r>
              <a:rPr lang="en-US" sz="3384">
                <a:solidFill>
                  <a:srgbClr val="351C75"/>
                </a:solidFill>
              </a:rPr>
              <a:t>t1=0</a:t>
            </a:r>
            <a:endParaRPr sz="3384">
              <a:solidFill>
                <a:srgbClr val="351C75"/>
              </a:solidFill>
            </a:endParaRPr>
          </a:p>
          <a:p>
            <a:pPr indent="-614680" lvl="0" marL="6286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51C75"/>
              </a:buClr>
              <a:buSzPts val="3385"/>
              <a:buAutoNum type="arabicPeriod"/>
            </a:pPr>
            <a:r>
              <a:rPr lang="en-US" sz="3384">
                <a:solidFill>
                  <a:srgbClr val="351C75"/>
                </a:solidFill>
              </a:rPr>
              <a:t>goto 5</a:t>
            </a:r>
            <a:endParaRPr sz="3384">
              <a:solidFill>
                <a:srgbClr val="351C75"/>
              </a:solidFill>
            </a:endParaRPr>
          </a:p>
          <a:p>
            <a:pPr indent="-614680" lvl="0" marL="6286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51C75"/>
              </a:buClr>
              <a:buSzPts val="3385"/>
              <a:buAutoNum type="arabicPeriod"/>
            </a:pPr>
            <a:r>
              <a:rPr lang="en-US" sz="3384">
                <a:solidFill>
                  <a:srgbClr val="351C75"/>
                </a:solidFill>
              </a:rPr>
              <a:t>t1=1</a:t>
            </a:r>
            <a:endParaRPr sz="3384">
              <a:solidFill>
                <a:srgbClr val="351C75"/>
              </a:solidFill>
            </a:endParaRPr>
          </a:p>
          <a:p>
            <a:pPr indent="-567689" lvl="0" marL="6286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51C75"/>
              </a:buClr>
              <a:buSzPts val="2645"/>
              <a:buFont typeface="Arial"/>
              <a:buAutoNum type="arabicPeriod"/>
            </a:pPr>
            <a:r>
              <a:rPr lang="en-US" sz="3384">
                <a:solidFill>
                  <a:srgbClr val="351C75"/>
                </a:solidFill>
              </a:rPr>
              <a:t>if c &lt; d then goto (8)</a:t>
            </a:r>
            <a:endParaRPr sz="3384">
              <a:solidFill>
                <a:srgbClr val="351C75"/>
              </a:solidFill>
            </a:endParaRPr>
          </a:p>
          <a:p>
            <a:pPr indent="-614680" lvl="0" marL="6286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51C75"/>
              </a:buClr>
              <a:buSzPts val="3385"/>
              <a:buAutoNum type="arabicPeriod"/>
            </a:pPr>
            <a:r>
              <a:rPr lang="en-US" sz="3384">
                <a:solidFill>
                  <a:srgbClr val="351C75"/>
                </a:solidFill>
              </a:rPr>
              <a:t>t2=0</a:t>
            </a:r>
            <a:endParaRPr sz="3384">
              <a:solidFill>
                <a:srgbClr val="351C75"/>
              </a:solidFill>
            </a:endParaRPr>
          </a:p>
          <a:p>
            <a:pPr indent="-567689" lvl="0" marL="6286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51C75"/>
              </a:buClr>
              <a:buSzPts val="2645"/>
              <a:buFont typeface="Arial"/>
              <a:buAutoNum type="arabicPeriod"/>
            </a:pPr>
            <a:r>
              <a:rPr lang="en-US" sz="3384">
                <a:solidFill>
                  <a:srgbClr val="351C75"/>
                </a:solidFill>
              </a:rPr>
              <a:t>goto (9)</a:t>
            </a:r>
            <a:endParaRPr sz="3384">
              <a:solidFill>
                <a:srgbClr val="351C75"/>
              </a:solidFill>
            </a:endParaRPr>
          </a:p>
          <a:p>
            <a:pPr indent="-614680" lvl="0" marL="6286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51C75"/>
              </a:buClr>
              <a:buSzPts val="3385"/>
              <a:buAutoNum type="arabicPeriod"/>
            </a:pPr>
            <a:r>
              <a:rPr lang="en-US" sz="3384">
                <a:solidFill>
                  <a:srgbClr val="351C75"/>
                </a:solidFill>
              </a:rPr>
              <a:t>t2=1</a:t>
            </a:r>
            <a:endParaRPr sz="3384">
              <a:solidFill>
                <a:srgbClr val="351C75"/>
              </a:solidFill>
            </a:endParaRPr>
          </a:p>
          <a:p>
            <a:pPr indent="-567689" lvl="0" marL="6286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51C75"/>
              </a:buClr>
              <a:buSzPts val="2645"/>
              <a:buFont typeface="Arial"/>
              <a:buAutoNum type="arabicPeriod"/>
            </a:pPr>
            <a:r>
              <a:rPr lang="en-US" sz="3384">
                <a:solidFill>
                  <a:srgbClr val="351C75"/>
                </a:solidFill>
              </a:rPr>
              <a:t>t3=t1 or t2</a:t>
            </a:r>
            <a:endParaRPr sz="3384">
              <a:solidFill>
                <a:srgbClr val="351C75"/>
              </a:solidFill>
            </a:endParaRPr>
          </a:p>
          <a:p>
            <a:pPr indent="-614680" lvl="0" marL="6286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51C75"/>
              </a:buClr>
              <a:buSzPts val="3385"/>
              <a:buAutoNum type="arabicPeriod"/>
            </a:pPr>
            <a:r>
              <a:rPr lang="en-US" sz="3384">
                <a:solidFill>
                  <a:srgbClr val="351C75"/>
                </a:solidFill>
              </a:rPr>
              <a:t>if t3  goto 13</a:t>
            </a:r>
            <a:endParaRPr sz="3384">
              <a:solidFill>
                <a:srgbClr val="351C75"/>
              </a:solidFill>
            </a:endParaRPr>
          </a:p>
          <a:p>
            <a:pPr indent="-614680" lvl="0" marL="6286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51C75"/>
              </a:buClr>
              <a:buSzPts val="3385"/>
              <a:buAutoNum type="arabicPeriod"/>
            </a:pPr>
            <a:r>
              <a:rPr lang="en-US" sz="3384">
                <a:solidFill>
                  <a:srgbClr val="351C75"/>
                </a:solidFill>
              </a:rPr>
              <a:t>t3=0</a:t>
            </a:r>
            <a:endParaRPr sz="3384">
              <a:solidFill>
                <a:srgbClr val="351C75"/>
              </a:solidFill>
            </a:endParaRPr>
          </a:p>
          <a:p>
            <a:pPr indent="-614680" lvl="0" marL="6286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51C75"/>
              </a:buClr>
              <a:buSzPts val="3385"/>
              <a:buAutoNum type="arabicPeriod"/>
            </a:pPr>
            <a:r>
              <a:rPr lang="en-US" sz="3384">
                <a:solidFill>
                  <a:srgbClr val="351C75"/>
                </a:solidFill>
              </a:rPr>
              <a:t>goto 15</a:t>
            </a:r>
            <a:endParaRPr sz="3384">
              <a:solidFill>
                <a:srgbClr val="351C75"/>
              </a:solidFill>
            </a:endParaRPr>
          </a:p>
          <a:p>
            <a:pPr indent="-614680" lvl="0" marL="6286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51C75"/>
              </a:buClr>
              <a:buSzPts val="3385"/>
              <a:buAutoNum type="arabicPeriod"/>
            </a:pPr>
            <a:r>
              <a:rPr lang="en-US" sz="3384">
                <a:solidFill>
                  <a:srgbClr val="351C75"/>
                </a:solidFill>
              </a:rPr>
              <a:t>t4=y+z</a:t>
            </a:r>
            <a:endParaRPr sz="3384">
              <a:solidFill>
                <a:srgbClr val="351C75"/>
              </a:solidFill>
            </a:endParaRPr>
          </a:p>
          <a:p>
            <a:pPr indent="-567689" lvl="0" marL="6286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51C75"/>
              </a:buClr>
              <a:buSzPts val="2645"/>
              <a:buFont typeface="Arial"/>
              <a:buAutoNum type="arabicPeriod"/>
            </a:pPr>
            <a:r>
              <a:rPr lang="en-US" sz="3384">
                <a:solidFill>
                  <a:srgbClr val="351C75"/>
                </a:solidFill>
              </a:rPr>
              <a:t>x = t4</a:t>
            </a:r>
            <a:endParaRPr sz="3384">
              <a:solidFill>
                <a:srgbClr val="351C75"/>
              </a:solidFill>
            </a:endParaRPr>
          </a:p>
          <a:p>
            <a:pPr indent="-400050" lvl="0" marL="6286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351C75"/>
              </a:buClr>
              <a:buSzPts val="3385"/>
              <a:buNone/>
            </a:pPr>
            <a:r>
              <a:t/>
            </a:r>
            <a:endParaRPr sz="3384">
              <a:solidFill>
                <a:srgbClr val="351C75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sz="3384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16"/>
          <p:cNvGraphicFramePr/>
          <p:nvPr/>
        </p:nvGraphicFramePr>
        <p:xfrm>
          <a:off x="381002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{188807D8-99AD-4D02-B02F-62BB6A6861D6}</a:tableStyleId>
              </a:tblPr>
              <a:tblGrid>
                <a:gridCol w="949325"/>
                <a:gridCol w="2117725"/>
                <a:gridCol w="5695950"/>
              </a:tblGrid>
              <a:tr h="2138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4.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  🡪 T1*F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| T1/F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| F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T.place = NewTemp()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T.code = T1.code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|| F.code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|| T.place = T1.place*F.place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T.place = NewTemp()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T.code = T1.code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|| F.code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|| T.place = T1.place / F.place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T.place=F.place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T.code=F.code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3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5.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 🡪 (E)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| id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| constant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F.place=E.place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F.code=E.code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F.place=id.place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F.code=””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F.place = NewTemp()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F.code =“”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F.place= constant.value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C00000"/>
                </a:solidFill>
              </a:rPr>
              <a:t>SDD for Declaration Statements</a:t>
            </a:r>
            <a:endParaRPr b="1" sz="3200">
              <a:solidFill>
                <a:srgbClr val="C00000"/>
              </a:solidFill>
            </a:endParaRPr>
          </a:p>
        </p:txBody>
      </p:sp>
      <p:graphicFrame>
        <p:nvGraphicFramePr>
          <p:cNvPr id="107" name="Google Shape;107;p17"/>
          <p:cNvGraphicFramePr/>
          <p:nvPr/>
        </p:nvGraphicFramePr>
        <p:xfrm>
          <a:off x="0" y="7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{188807D8-99AD-4D02-B02F-62BB6A6861D6}</a:tableStyleId>
              </a:tblPr>
              <a:tblGrid>
                <a:gridCol w="999350"/>
                <a:gridCol w="2881025"/>
                <a:gridCol w="4501600"/>
              </a:tblGrid>
              <a:tr h="438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SNO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Production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Semantic Rules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1.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decl_list 🡪 decl_list decl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2.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| decl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3.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decl 🡪 dtype id_list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id_list.type</a:t>
                      </a: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= dtype.category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4.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dtype     🡪 INT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dtype.category</a:t>
                      </a: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= INT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5.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| CHAR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dtype.category</a:t>
                      </a: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= CHAR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6.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| FLOAT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dtype.category</a:t>
                      </a: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= FLOAT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153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7.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id_list 🡪id_list1, ID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id_list1.type = </a:t>
                      </a:r>
                      <a:r>
                        <a:rPr lang="en-US" sz="2400" u="none" cap="none" strike="noStrike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id_list.type</a:t>
                      </a:r>
                      <a:endParaRPr sz="2400" u="none" cap="none" strike="noStrike">
                        <a:solidFill>
                          <a:srgbClr val="7030A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add_to_symboltable(ID.place,id_list.type)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86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8.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add_to_symboltable(ID.place,id.list.type)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457200" y="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int a,b;</a:t>
            </a:r>
            <a:endParaRPr sz="2800"/>
          </a:p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15350" l="25439" r="33626" t="6349"/>
          <a:stretch/>
        </p:blipFill>
        <p:spPr>
          <a:xfrm>
            <a:off x="0" y="609599"/>
            <a:ext cx="3124200" cy="4128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 rotWithShape="1">
          <a:blip r:embed="rId4">
            <a:alphaModFix/>
          </a:blip>
          <a:srcRect b="4384" l="16667" r="29166" t="3413"/>
          <a:stretch/>
        </p:blipFill>
        <p:spPr>
          <a:xfrm>
            <a:off x="4114800" y="685800"/>
            <a:ext cx="4926361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4343400" y="2209800"/>
            <a:ext cx="1066800" cy="304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sibling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6324600" y="3276600"/>
            <a:ext cx="1066800" cy="304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0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TAC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122" name="Google Shape;122;p19"/>
          <p:cNvGraphicFramePr/>
          <p:nvPr/>
        </p:nvGraphicFramePr>
        <p:xfrm>
          <a:off x="152400" y="43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{BC25EB85-DCDB-47F9-A3E9-B7C532E479E6}</a:tableStyleId>
              </a:tblPr>
              <a:tblGrid>
                <a:gridCol w="2133600"/>
                <a:gridCol w="6858000"/>
              </a:tblGrid>
              <a:tr h="419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a) param x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‘x’ is the argument of procedure call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b) call p,n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Calls procedure ‘p’ with ‘n’ parameters.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c) enter n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 store n bytes of variable in  stack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d) exit n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 restore stack pointer to reclaim its ‘n’ bytes.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e) return y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Returns x and claim values from the stack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f) retrieve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Save the return value from the procedure into x.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762000"/>
            <a:ext cx="69342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FF0000"/>
                </a:solidFill>
              </a:rPr>
              <a:t>SDD for simple declaration statements</a:t>
            </a:r>
            <a:endParaRPr b="1" sz="3200">
              <a:solidFill>
                <a:srgbClr val="FF0000"/>
              </a:solidFill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0" y="695325"/>
            <a:ext cx="91440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CFG				Semantic actions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🡪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DL			{   offset = 0  } DL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DL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🡪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DL1 D |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🡪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 id_list;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id_list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🡪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id_list, id | id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🡪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 id;			{  enter(id.name, T.type, offset);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    offset = offset + T.width }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🡪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integer			{   T.type = integer;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    T.width = 4 }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🡪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			{  T.type = real;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   T.width = 8 }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🡪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array [ num] of T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{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T.type = array(num.val,T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.type);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    T.width = num.val x T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.width }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🡪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↑ T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{   T.type = pointer(T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.type);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		    T.width = 4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1143000" y="6260068"/>
            <a:ext cx="69246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enter(name,type,offset):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creates a new entry for the name (var) in the symbol table. It places the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</a:t>
            </a: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offset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elements within the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21"/>
          <p:cNvGraphicFramePr/>
          <p:nvPr/>
        </p:nvGraphicFramePr>
        <p:xfrm>
          <a:off x="457200" y="6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{BC25EB85-DCDB-47F9-A3E9-B7C532E479E6}</a:tableStyleId>
              </a:tblPr>
              <a:tblGrid>
                <a:gridCol w="757000"/>
                <a:gridCol w="3342800"/>
                <a:gridCol w="4587000"/>
              </a:tblGrid>
              <a:tr h="2138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SNO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Production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Semantic Rule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1.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SL 🡪 SL  S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| S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SL.code = SL1.code || S.code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SL.code = S.code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2.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 🡪 id := E;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(id.Place: =E.Place)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S.place = id.place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S.code = E.code || S.place := E.place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38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3.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 🡪 E+T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(E.Place = E(1).Place + E(2).Place)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| E – T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 (E.Place = E(1).Place - E(2).Place)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</a:t>
                      </a:r>
                      <a:endParaRPr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| T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E.place = NewTemp()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E.code = E1.code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|| T.code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|| E.place = E1.place+T.place</a:t>
                      </a:r>
                      <a:endParaRPr sz="1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E.place = NewTemp()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E.code = E1.code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|| T.code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C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|| E.place = E1.place - T.place</a:t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E.place = T.place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E.code = T.code</a:t>
                      </a:r>
                      <a:endParaRPr sz="2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5700" marL="65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21"/>
          <p:cNvSpPr/>
          <p:nvPr/>
        </p:nvSpPr>
        <p:spPr>
          <a:xfrm>
            <a:off x="1295400" y="0"/>
            <a:ext cx="7010400" cy="609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SDD for Assignment statements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