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Intermediate code generation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457200" y="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Advantages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Lends itself for machine independent code optimisation by code reorganisation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Disadvantages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Consumes lot of memory , so DAG can be used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971800"/>
            <a:ext cx="3256023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3048000"/>
            <a:ext cx="226294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/>
          <p:nvPr/>
        </p:nvSpPr>
        <p:spPr>
          <a:xfrm>
            <a:off x="6477000" y="6172200"/>
            <a:ext cx="1905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DAG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828800" y="6172200"/>
            <a:ext cx="1905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AST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3810000" y="2743200"/>
            <a:ext cx="1905000" cy="4572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k=k-7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69" y="1066800"/>
            <a:ext cx="8503831" cy="485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Three Address Code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34" name="Google Shape;234;p24"/>
          <p:cNvSpPr txBox="1"/>
          <p:nvPr>
            <p:ph idx="1" type="body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en-US" sz="2400">
                <a:solidFill>
                  <a:srgbClr val="C00000"/>
                </a:solidFill>
              </a:rPr>
              <a:t>A=B op C </a:t>
            </a:r>
            <a:r>
              <a:rPr lang="en-US" sz="2400"/>
              <a:t>…. each statement consists of three addresses, two for the source operands (A and B ) and one for the result ( C ).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Unary: </a:t>
            </a:r>
            <a:r>
              <a:rPr lang="en-US" sz="2400">
                <a:solidFill>
                  <a:srgbClr val="C00000"/>
                </a:solidFill>
              </a:rPr>
              <a:t>C: = op B</a:t>
            </a:r>
            <a:endParaRPr sz="2400">
              <a:solidFill>
                <a:srgbClr val="C00000"/>
              </a:solidFill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33600"/>
            <a:ext cx="8473439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idx="1" type="body"/>
          </p:nvPr>
        </p:nvSpPr>
        <p:spPr>
          <a:xfrm>
            <a:off x="457200" y="228600"/>
            <a:ext cx="3733800" cy="58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b="1" lang="en-US">
                <a:solidFill>
                  <a:srgbClr val="C00000"/>
                </a:solidFill>
              </a:rPr>
              <a:t>a := b * -c + b * -c</a:t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t1 := -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t2 := b * t1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t3 := - 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t4 := b * t3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t5 := t2 + t4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 := t5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41" name="Google Shape;241;p25"/>
          <p:cNvSpPr/>
          <p:nvPr/>
        </p:nvSpPr>
        <p:spPr>
          <a:xfrm>
            <a:off x="4572000" y="762000"/>
            <a:ext cx="45720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t1 := -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t2 := b * 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t3 := t2 + t2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:= t3</a:t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5"/>
          <p:cNvSpPr/>
          <p:nvPr/>
        </p:nvSpPr>
        <p:spPr>
          <a:xfrm>
            <a:off x="762000" y="4495800"/>
            <a:ext cx="18288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TAC for AST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5"/>
          <p:cNvSpPr/>
          <p:nvPr/>
        </p:nvSpPr>
        <p:spPr>
          <a:xfrm>
            <a:off x="4648200" y="2743200"/>
            <a:ext cx="1828800" cy="6858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TAC for DAG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i := 2 * n + k</a:t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while i do</a:t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b="1" lang="en-US">
                <a:solidFill>
                  <a:srgbClr val="C00000"/>
                </a:solidFill>
              </a:rPr>
              <a:t>         i := i – k</a:t>
            </a:r>
            <a:endParaRPr b="1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t1 := 2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t2 := t1 * n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t3 := t2 + k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i := t3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L1: if i = 0 goto L2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t4 := i - k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i := t4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goto L1</a:t>
            </a:r>
            <a:endParaRPr b="1"/>
          </a:p>
          <a:p>
            <a:pPr indent="-342900" lvl="0" marL="34290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/>
              <a:t>L2: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Implementation of TAC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54" name="Google Shape;254;p27"/>
          <p:cNvSpPr txBox="1"/>
          <p:nvPr>
            <p:ph idx="1" type="body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 sz="2800">
                <a:solidFill>
                  <a:srgbClr val="C00000"/>
                </a:solidFill>
              </a:rPr>
              <a:t>Quadruples</a:t>
            </a:r>
            <a:r>
              <a:rPr lang="en-US" sz="2800"/>
              <a:t>: A quadruple is a record with 4 fields. The fields are operator code, argument1, argument2 and the result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>
                <a:solidFill>
                  <a:srgbClr val="C00000"/>
                </a:solidFill>
              </a:rPr>
              <a:t>Pro</a:t>
            </a:r>
            <a:r>
              <a:rPr lang="en-US" sz="2800"/>
              <a:t>: easy to rearrange code for global optimization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>
                <a:solidFill>
                  <a:srgbClr val="C00000"/>
                </a:solidFill>
              </a:rPr>
              <a:t>Cons</a:t>
            </a:r>
            <a:r>
              <a:rPr lang="en-US" sz="2800"/>
              <a:t>: lots of temporaries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 sz="2800">
                <a:solidFill>
                  <a:srgbClr val="C00000"/>
                </a:solidFill>
              </a:rPr>
              <a:t>a := b * -c + b * -c</a:t>
            </a:r>
            <a:endParaRPr b="1" sz="2800">
              <a:solidFill>
                <a:srgbClr val="C00000"/>
              </a:solidFill>
            </a:endParaRPr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55" name="Google Shape;2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600200"/>
            <a:ext cx="4931518" cy="585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352800"/>
            <a:ext cx="5636741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7"/>
          <p:cNvSpPr/>
          <p:nvPr/>
        </p:nvSpPr>
        <p:spPr>
          <a:xfrm>
            <a:off x="442209" y="3718679"/>
            <a:ext cx="173136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:= - 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 := b * t1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 := - 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t4 := b * t3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t5 := t2 + t4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:= t5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Triples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63" name="Google Shape;263;p28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Record has three fields - operator code, argument1 and argument2.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Pro: temporaries are implicit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Cons: difficult to rearrange code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b="1" lang="en-US" sz="2800">
                <a:solidFill>
                  <a:srgbClr val="C00000"/>
                </a:solidFill>
              </a:rPr>
              <a:t>a := b * -c + b * -c</a:t>
            </a:r>
            <a:endParaRPr b="1" sz="2800">
              <a:solidFill>
                <a:srgbClr val="C00000"/>
              </a:solidFill>
            </a:endParaRPr>
          </a:p>
        </p:txBody>
      </p:sp>
      <p:pic>
        <p:nvPicPr>
          <p:cNvPr id="264" name="Google Shape;26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69436" y="3463945"/>
            <a:ext cx="4200525" cy="3124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3">
            <a:alphaModFix/>
          </a:blip>
          <a:srcRect b="82927" l="0" r="0" t="0"/>
          <a:stretch/>
        </p:blipFill>
        <p:spPr>
          <a:xfrm>
            <a:off x="3581400" y="1295400"/>
            <a:ext cx="4200525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8"/>
          <p:cNvSpPr/>
          <p:nvPr/>
        </p:nvSpPr>
        <p:spPr>
          <a:xfrm>
            <a:off x="742013" y="3801842"/>
            <a:ext cx="1686393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t1 := - 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t2 := b * t1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t3 := - c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t4 := b * t3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t5 := t2 + t4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:= t5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9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b="1" lang="en-US" sz="3200">
                <a:solidFill>
                  <a:srgbClr val="C00000"/>
                </a:solidFill>
              </a:rPr>
              <a:t>Indirect Triples</a:t>
            </a:r>
            <a:endParaRPr b="1" sz="3200">
              <a:solidFill>
                <a:srgbClr val="C00000"/>
              </a:solidFill>
            </a:endParaRPr>
          </a:p>
        </p:txBody>
      </p:sp>
      <p:sp>
        <p:nvSpPr>
          <p:cNvPr id="272" name="Google Shape;272;p29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three address code, the listing consists of pointers to triples rather than the triples themselves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Pro: temporaries are implicit &amp; easier to rearrange code</a:t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en-US" sz="2800">
                <a:solidFill>
                  <a:srgbClr val="C00000"/>
                </a:solidFill>
              </a:rPr>
              <a:t>a := b * -c + b * -c</a:t>
            </a:r>
            <a:endParaRPr b="1" sz="2800"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390900"/>
            <a:ext cx="7560945" cy="346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Comparison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Indirection – Quadruples (no); Triples (some extent) – best is indirect Triples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Suitability for optimisation – Quadruples (good); Triples (not good)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Space – Quadruples (more); Triples (least)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Need for ICG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facilitates machine independent code optimization. ICG by the front end can be optimized by using several techniques.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easy to re-target the compiler to generate code for newer and different processors.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4267200"/>
            <a:ext cx="6382544" cy="259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/>
          <p:nvPr/>
        </p:nvSpPr>
        <p:spPr>
          <a:xfrm>
            <a:off x="7239000" y="4419600"/>
            <a:ext cx="1600200" cy="9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80x86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7239000" y="5638800"/>
            <a:ext cx="1600200" cy="9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SPARC system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Postfix notation: no need for parenthesis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	operand 1    operand2    operator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eg:   a b +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Abstract syntax tree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Three address code</a:t>
            </a:r>
            <a:endParaRPr sz="2400"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</a:rPr>
              <a:t>Intermediate codes</a:t>
            </a:r>
            <a:endParaRPr b="1" sz="36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postfix</a:t>
            </a:r>
            <a:endParaRPr sz="36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990600"/>
            <a:ext cx="3581400" cy="513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Ex1: x = c ? a : 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x  c  </a:t>
            </a:r>
            <a:r>
              <a:rPr lang="en-US">
                <a:solidFill>
                  <a:srgbClr val="C00000"/>
                </a:solidFill>
              </a:rPr>
              <a:t>a   b :   ?  =</a:t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Ex2: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if (f &lt; 6)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z = p / q;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else if ( f == 6)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z=p*q;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else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z=p-q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Stack is used for evaluation</a:t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3048000" y="2362200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 6 &lt;    z   p q / =      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 6 ==   </a:t>
            </a:r>
            <a:r>
              <a:rPr b="0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z   p q * =      z   p q - =  :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:   ?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733800" y="2362200"/>
            <a:ext cx="990600" cy="457200"/>
          </a:xfrm>
          <a:prstGeom prst="rect">
            <a:avLst/>
          </a:prstGeom>
          <a:solidFill>
            <a:schemeClr val="accent1">
              <a:alpha val="32156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4876800" y="2362200"/>
            <a:ext cx="3236595" cy="457200"/>
          </a:xfrm>
          <a:prstGeom prst="rect">
            <a:avLst/>
          </a:prstGeom>
          <a:solidFill>
            <a:schemeClr val="accent1">
              <a:alpha val="32156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048000" y="2362200"/>
            <a:ext cx="609600" cy="457200"/>
          </a:xfrm>
          <a:prstGeom prst="rect">
            <a:avLst/>
          </a:prstGeom>
          <a:solidFill>
            <a:schemeClr val="accent1">
              <a:alpha val="32156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8170545" y="2362200"/>
            <a:ext cx="744855" cy="457200"/>
          </a:xfrm>
          <a:prstGeom prst="rect">
            <a:avLst/>
          </a:prstGeom>
          <a:solidFill>
            <a:schemeClr val="accent1">
              <a:alpha val="32156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3505200" y="3352800"/>
            <a:ext cx="16764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 jump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  I  jeqz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e1 e2 I jlt</a:t>
            </a:r>
            <a:endParaRPr b="0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7200" y="304801"/>
            <a:ext cx="5562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Advantages</a:t>
            </a:r>
            <a:r>
              <a:rPr lang="en-US"/>
              <a:t>: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-US"/>
              <a:t>It eliminates the need for having parenthesis and has an unambiguous order of evaluation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-US"/>
              <a:t>It is reasonably easy to generate postfix code from the input source pro gram. 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arenR"/>
            </a:pPr>
            <a:r>
              <a:rPr lang="en-US"/>
              <a:t>It is compact in terms of storage for the instructions.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>
                <a:solidFill>
                  <a:srgbClr val="C00000"/>
                </a:solidFill>
              </a:rPr>
              <a:t>Disadvantages</a:t>
            </a:r>
            <a:endParaRPr>
              <a:solidFill>
                <a:srgbClr val="C00000"/>
              </a:solidFill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does not lend itself to be effectively for optimization.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LcParenR"/>
            </a:pPr>
            <a:r>
              <a:rPr lang="en-US"/>
              <a:t>This notation is ineffective for target code generation. 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4600" y="762000"/>
            <a:ext cx="1933575" cy="515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/>
          <p:nvPr/>
        </p:nvSpPr>
        <p:spPr>
          <a:xfrm>
            <a:off x="228600" y="5715000"/>
            <a:ext cx="8001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  f  6 &lt;       p q /  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 6 ==   </a:t>
            </a:r>
            <a:r>
              <a:rPr b="0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p q *         p q -   : 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 :   ?  =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3733800" y="5638800"/>
            <a:ext cx="838200" cy="609600"/>
          </a:xfrm>
          <a:prstGeom prst="rect">
            <a:avLst/>
          </a:prstGeom>
          <a:solidFill>
            <a:schemeClr val="accent1">
              <a:alpha val="109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4953000" y="5638800"/>
            <a:ext cx="838200" cy="609600"/>
          </a:xfrm>
          <a:prstGeom prst="rect">
            <a:avLst/>
          </a:prstGeom>
          <a:solidFill>
            <a:schemeClr val="accent1">
              <a:alpha val="109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304800" y="5638800"/>
            <a:ext cx="990600" cy="685800"/>
          </a:xfrm>
          <a:prstGeom prst="rect">
            <a:avLst/>
          </a:prstGeom>
          <a:solidFill>
            <a:srgbClr val="FABF8E">
              <a:alpha val="1098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524000" y="5715000"/>
            <a:ext cx="838200" cy="609600"/>
          </a:xfrm>
          <a:prstGeom prst="rect">
            <a:avLst/>
          </a:prstGeom>
          <a:solidFill>
            <a:schemeClr val="accent1">
              <a:alpha val="109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2667000" y="5638800"/>
            <a:ext cx="927100" cy="609600"/>
          </a:xfrm>
          <a:prstGeom prst="rect">
            <a:avLst/>
          </a:prstGeom>
          <a:solidFill>
            <a:srgbClr val="FABF8E">
              <a:alpha val="1098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7239000" y="2667000"/>
            <a:ext cx="838200" cy="609600"/>
          </a:xfrm>
          <a:prstGeom prst="rect">
            <a:avLst/>
          </a:prstGeom>
          <a:solidFill>
            <a:schemeClr val="accent1">
              <a:alpha val="109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7239000" y="3810000"/>
            <a:ext cx="838200" cy="609600"/>
          </a:xfrm>
          <a:prstGeom prst="rect">
            <a:avLst/>
          </a:prstGeom>
          <a:solidFill>
            <a:schemeClr val="accent1">
              <a:alpha val="109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/>
          <p:nvPr/>
        </p:nvSpPr>
        <p:spPr>
          <a:xfrm>
            <a:off x="7239000" y="4724400"/>
            <a:ext cx="838200" cy="609600"/>
          </a:xfrm>
          <a:prstGeom prst="rect">
            <a:avLst/>
          </a:prstGeom>
          <a:solidFill>
            <a:schemeClr val="accent1">
              <a:alpha val="10980"/>
            </a:scheme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7"/>
          <p:cNvSpPr/>
          <p:nvPr/>
        </p:nvSpPr>
        <p:spPr>
          <a:xfrm>
            <a:off x="7239000" y="838200"/>
            <a:ext cx="990600" cy="685800"/>
          </a:xfrm>
          <a:prstGeom prst="rect">
            <a:avLst/>
          </a:prstGeom>
          <a:solidFill>
            <a:srgbClr val="FABF8E">
              <a:alpha val="1098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7239000" y="1752600"/>
            <a:ext cx="990600" cy="609600"/>
          </a:xfrm>
          <a:prstGeom prst="rect">
            <a:avLst/>
          </a:prstGeom>
          <a:solidFill>
            <a:srgbClr val="FABF8E">
              <a:alpha val="10980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7162800" y="4419600"/>
            <a:ext cx="990600" cy="381000"/>
          </a:xfrm>
          <a:prstGeom prst="rect">
            <a:avLst/>
          </a:prstGeom>
          <a:solidFill>
            <a:srgbClr val="92D050">
              <a:alpha val="25882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7162800" y="3505200"/>
            <a:ext cx="990600" cy="381000"/>
          </a:xfrm>
          <a:prstGeom prst="rect">
            <a:avLst/>
          </a:prstGeom>
          <a:solidFill>
            <a:srgbClr val="92D050">
              <a:alpha val="25882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7239000" y="1447800"/>
            <a:ext cx="990600" cy="381000"/>
          </a:xfrm>
          <a:prstGeom prst="rect">
            <a:avLst/>
          </a:prstGeom>
          <a:solidFill>
            <a:srgbClr val="92D050">
              <a:alpha val="25882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while (e &lt; 7)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{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if (f &lt; 6)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   z = p/q;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else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   e = e+1;</a:t>
            </a:r>
            <a:endParaRPr b="1" sz="24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}</a:t>
            </a:r>
            <a:endParaRPr sz="2400"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2600" y="304800"/>
            <a:ext cx="2905807" cy="655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8"/>
          <p:cNvSpPr/>
          <p:nvPr/>
        </p:nvSpPr>
        <p:spPr>
          <a:xfrm>
            <a:off x="4079875" y="1791970"/>
            <a:ext cx="983615" cy="43116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8"/>
          <p:cNvCxnSpPr>
            <a:stCxn id="140" idx="3"/>
          </p:cNvCxnSpPr>
          <p:nvPr/>
        </p:nvCxnSpPr>
        <p:spPr>
          <a:xfrm flipH="1" rot="10800000">
            <a:off x="5063490" y="1469653"/>
            <a:ext cx="565200" cy="5379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18"/>
          <p:cNvCxnSpPr/>
          <p:nvPr/>
        </p:nvCxnSpPr>
        <p:spPr>
          <a:xfrm>
            <a:off x="5104130" y="2141220"/>
            <a:ext cx="533400" cy="56070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</a:rPr>
              <a:t>AST</a:t>
            </a:r>
            <a:endParaRPr b="1" sz="3600">
              <a:solidFill>
                <a:srgbClr val="C00000"/>
              </a:solidFill>
            </a:endParaRPr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Condensed form of parse tree</a:t>
            </a:r>
            <a:endParaRPr sz="2400"/>
          </a:p>
        </p:txBody>
      </p:sp>
      <p:pic>
        <p:nvPicPr>
          <p:cNvPr descr="Lightbox" id="149" name="Google Shape;14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0" y="990600"/>
            <a:ext cx="6162675" cy="555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4">
            <a:alphaModFix/>
          </a:blip>
          <a:srcRect b="12950" l="4213" r="0" t="5734"/>
          <a:stretch/>
        </p:blipFill>
        <p:spPr>
          <a:xfrm>
            <a:off x="4267200" y="1710267"/>
            <a:ext cx="5013960" cy="263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28" y="1524000"/>
            <a:ext cx="9182935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0"/>
          <p:cNvSpPr/>
          <p:nvPr/>
        </p:nvSpPr>
        <p:spPr>
          <a:xfrm>
            <a:off x="8686800" y="5105400"/>
            <a:ext cx="457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2620010" y="3437890"/>
            <a:ext cx="460375" cy="45021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3307715" y="3437890"/>
            <a:ext cx="460375" cy="45021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20"/>
          <p:cNvCxnSpPr/>
          <p:nvPr/>
        </p:nvCxnSpPr>
        <p:spPr>
          <a:xfrm flipH="1">
            <a:off x="2794000" y="3208020"/>
            <a:ext cx="120015" cy="13779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20"/>
          <p:cNvCxnSpPr/>
          <p:nvPr/>
        </p:nvCxnSpPr>
        <p:spPr>
          <a:xfrm>
            <a:off x="3253740" y="3152775"/>
            <a:ext cx="294640" cy="21145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69" name="Google Shape;169;p21"/>
          <p:cNvPicPr preferRelativeResize="0"/>
          <p:nvPr/>
        </p:nvPicPr>
        <p:blipFill rotWithShape="1">
          <a:blip r:embed="rId3">
            <a:alphaModFix/>
          </a:blip>
          <a:srcRect b="14601" l="6667" r="8888" t="0"/>
          <a:stretch/>
        </p:blipFill>
        <p:spPr>
          <a:xfrm>
            <a:off x="0" y="0"/>
            <a:ext cx="3810000" cy="3628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3962400"/>
            <a:ext cx="4151682" cy="289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1" name="Google Shape;171;p21"/>
          <p:cNvGrpSpPr/>
          <p:nvPr/>
        </p:nvGrpSpPr>
        <p:grpSpPr>
          <a:xfrm>
            <a:off x="3886200" y="152400"/>
            <a:ext cx="4114800" cy="609600"/>
            <a:chOff x="5029200" y="1143000"/>
            <a:chExt cx="3124200" cy="381000"/>
          </a:xfrm>
        </p:grpSpPr>
        <p:sp>
          <p:nvSpPr>
            <p:cNvPr id="172" name="Google Shape;172;p21"/>
            <p:cNvSpPr/>
            <p:nvPr/>
          </p:nvSpPr>
          <p:spPr>
            <a:xfrm>
              <a:off x="5029200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operand1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1"/>
            <p:cNvSpPr/>
            <p:nvPr/>
          </p:nvSpPr>
          <p:spPr>
            <a:xfrm>
              <a:off x="68580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operand2</a:t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5" name="Google Shape;175;p21"/>
          <p:cNvGrpSpPr/>
          <p:nvPr/>
        </p:nvGrpSpPr>
        <p:grpSpPr>
          <a:xfrm>
            <a:off x="3733800" y="2362200"/>
            <a:ext cx="2319455" cy="381000"/>
            <a:chOff x="5029196" y="1143000"/>
            <a:chExt cx="3169919" cy="381000"/>
          </a:xfrm>
        </p:grpSpPr>
        <p:sp>
          <p:nvSpPr>
            <p:cNvPr id="176" name="Google Shape;176;p21"/>
            <p:cNvSpPr/>
            <p:nvPr/>
          </p:nvSpPr>
          <p:spPr>
            <a:xfrm>
              <a:off x="5029196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1"/>
            <p:cNvSpPr/>
            <p:nvPr/>
          </p:nvSpPr>
          <p:spPr>
            <a:xfrm>
              <a:off x="6903714" y="1143000"/>
              <a:ext cx="1295401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9" name="Google Shape;179;p21"/>
          <p:cNvGrpSpPr/>
          <p:nvPr/>
        </p:nvGrpSpPr>
        <p:grpSpPr>
          <a:xfrm>
            <a:off x="6553200" y="5562600"/>
            <a:ext cx="2286005" cy="381000"/>
            <a:chOff x="5029196" y="1143000"/>
            <a:chExt cx="3124204" cy="381000"/>
          </a:xfrm>
        </p:grpSpPr>
        <p:sp>
          <p:nvSpPr>
            <p:cNvPr id="180" name="Google Shape;180;p21"/>
            <p:cNvSpPr/>
            <p:nvPr/>
          </p:nvSpPr>
          <p:spPr>
            <a:xfrm>
              <a:off x="5029196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8580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21"/>
          <p:cNvGrpSpPr/>
          <p:nvPr/>
        </p:nvGrpSpPr>
        <p:grpSpPr>
          <a:xfrm>
            <a:off x="6553200" y="6172200"/>
            <a:ext cx="2286005" cy="381000"/>
            <a:chOff x="5029196" y="1143000"/>
            <a:chExt cx="3124204" cy="381000"/>
          </a:xfrm>
        </p:grpSpPr>
        <p:sp>
          <p:nvSpPr>
            <p:cNvPr id="184" name="Google Shape;184;p21"/>
            <p:cNvSpPr/>
            <p:nvPr/>
          </p:nvSpPr>
          <p:spPr>
            <a:xfrm>
              <a:off x="5029196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8580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" name="Google Shape;187;p21"/>
          <p:cNvGrpSpPr/>
          <p:nvPr/>
        </p:nvGrpSpPr>
        <p:grpSpPr>
          <a:xfrm>
            <a:off x="4114800" y="2895600"/>
            <a:ext cx="2286005" cy="381000"/>
            <a:chOff x="5029196" y="1143000"/>
            <a:chExt cx="3124204" cy="381000"/>
          </a:xfrm>
        </p:grpSpPr>
        <p:sp>
          <p:nvSpPr>
            <p:cNvPr id="188" name="Google Shape;188;p21"/>
            <p:cNvSpPr/>
            <p:nvPr/>
          </p:nvSpPr>
          <p:spPr>
            <a:xfrm>
              <a:off x="5029196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68580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21"/>
          <p:cNvGrpSpPr/>
          <p:nvPr/>
        </p:nvGrpSpPr>
        <p:grpSpPr>
          <a:xfrm>
            <a:off x="5104606" y="4572001"/>
            <a:ext cx="1448594" cy="1282765"/>
            <a:chOff x="5104606" y="5334794"/>
            <a:chExt cx="1448594" cy="480724"/>
          </a:xfrm>
        </p:grpSpPr>
        <p:cxnSp>
          <p:nvCxnSpPr>
            <p:cNvPr id="192" name="Google Shape;192;p21"/>
            <p:cNvCxnSpPr/>
            <p:nvPr/>
          </p:nvCxnSpPr>
          <p:spPr>
            <a:xfrm rot="5400000">
              <a:off x="4876800" y="5562600"/>
              <a:ext cx="457200" cy="1588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21"/>
            <p:cNvCxnSpPr>
              <a:endCxn id="180" idx="1"/>
            </p:cNvCxnSpPr>
            <p:nvPr/>
          </p:nvCxnSpPr>
          <p:spPr>
            <a:xfrm flipH="1" rot="10800000">
              <a:off x="5105400" y="5777418"/>
              <a:ext cx="1447800" cy="381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194" name="Google Shape;194;p21"/>
          <p:cNvCxnSpPr/>
          <p:nvPr/>
        </p:nvCxnSpPr>
        <p:spPr>
          <a:xfrm flipH="1" rot="-5400000">
            <a:off x="5112967" y="5478833"/>
            <a:ext cx="1829594" cy="1592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1"/>
          <p:cNvCxnSpPr>
            <a:endCxn id="184" idx="1"/>
          </p:cNvCxnSpPr>
          <p:nvPr/>
        </p:nvCxnSpPr>
        <p:spPr>
          <a:xfrm flipH="1" rot="10800000">
            <a:off x="6019800" y="6362700"/>
            <a:ext cx="533400" cy="38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96" name="Google Shape;196;p21"/>
          <p:cNvGrpSpPr/>
          <p:nvPr/>
        </p:nvGrpSpPr>
        <p:grpSpPr>
          <a:xfrm>
            <a:off x="6629400" y="4800600"/>
            <a:ext cx="2286005" cy="381000"/>
            <a:chOff x="5029196" y="1143000"/>
            <a:chExt cx="3124204" cy="381000"/>
          </a:xfrm>
        </p:grpSpPr>
        <p:sp>
          <p:nvSpPr>
            <p:cNvPr id="197" name="Google Shape;197;p21"/>
            <p:cNvSpPr/>
            <p:nvPr/>
          </p:nvSpPr>
          <p:spPr>
            <a:xfrm>
              <a:off x="5029196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68580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-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21"/>
          <p:cNvGrpSpPr/>
          <p:nvPr/>
        </p:nvGrpSpPr>
        <p:grpSpPr>
          <a:xfrm>
            <a:off x="4343400" y="4343400"/>
            <a:ext cx="2286005" cy="381000"/>
            <a:chOff x="5029196" y="1143000"/>
            <a:chExt cx="3124204" cy="381000"/>
          </a:xfrm>
        </p:grpSpPr>
        <p:sp>
          <p:nvSpPr>
            <p:cNvPr id="201" name="Google Shape;201;p21"/>
            <p:cNvSpPr/>
            <p:nvPr/>
          </p:nvSpPr>
          <p:spPr>
            <a:xfrm>
              <a:off x="5029196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+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68580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04" name="Google Shape;204;p21"/>
          <p:cNvCxnSpPr>
            <a:endCxn id="201" idx="0"/>
          </p:cNvCxnSpPr>
          <p:nvPr/>
        </p:nvCxnSpPr>
        <p:spPr>
          <a:xfrm flipH="1">
            <a:off x="4538547" y="3048000"/>
            <a:ext cx="490800" cy="12954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5" name="Google Shape;205;p21"/>
          <p:cNvCxnSpPr/>
          <p:nvPr/>
        </p:nvCxnSpPr>
        <p:spPr>
          <a:xfrm flipH="1" rot="-5400000">
            <a:off x="5600700" y="3390900"/>
            <a:ext cx="1676400" cy="990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06" name="Google Shape;206;p21"/>
          <p:cNvGrpSpPr/>
          <p:nvPr/>
        </p:nvGrpSpPr>
        <p:grpSpPr>
          <a:xfrm>
            <a:off x="5181600" y="1752600"/>
            <a:ext cx="2286005" cy="381000"/>
            <a:chOff x="5029196" y="1143000"/>
            <a:chExt cx="3124204" cy="381000"/>
          </a:xfrm>
        </p:grpSpPr>
        <p:sp>
          <p:nvSpPr>
            <p:cNvPr id="207" name="Google Shape;207;p21"/>
            <p:cNvSpPr/>
            <p:nvPr/>
          </p:nvSpPr>
          <p:spPr>
            <a:xfrm>
              <a:off x="5029196" y="1143000"/>
              <a:ext cx="533400" cy="381000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-US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>
              <a:off x="55626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6858000" y="1143000"/>
              <a:ext cx="1295400" cy="381000"/>
            </a:xfrm>
            <a:prstGeom prst="rect">
              <a:avLst/>
            </a:prstGeom>
            <a:solidFill>
              <a:srgbClr val="C00000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10" name="Google Shape;210;p21"/>
          <p:cNvCxnSpPr>
            <a:endCxn id="178" idx="0"/>
          </p:cNvCxnSpPr>
          <p:nvPr/>
        </p:nvCxnSpPr>
        <p:spPr>
          <a:xfrm flipH="1">
            <a:off x="5579327" y="1981200"/>
            <a:ext cx="3642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11" name="Google Shape;211;p21"/>
          <p:cNvCxnSpPr>
            <a:stCxn id="209" idx="2"/>
          </p:cNvCxnSpPr>
          <p:nvPr/>
        </p:nvCxnSpPr>
        <p:spPr>
          <a:xfrm flipH="1">
            <a:off x="6400878" y="2133600"/>
            <a:ext cx="592800" cy="762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