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C6287AF-3111-4C28-8263-6A6598BCFE0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573FF5F8-3B5C-4D9E-9F93-65DA1CA74D5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Code Generation</a:t>
            </a:r>
            <a:endParaRPr lang="en-US"/>
          </a:p>
        </p:txBody>
      </p:sp>
      <p:sp>
        <p:nvSpPr>
          <p:cNvPr id="85" name="Google Shape;85;p13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Dr G Sudha Sadasivam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Code Generation Algorithm</a:t>
            </a:r>
            <a:endParaRPr lang="en-US"/>
          </a:p>
        </p:txBody>
      </p:sp>
      <p:sp>
        <p:nvSpPr>
          <p:cNvPr id="139" name="Google Shape;139;p22"/>
          <p:cNvSpPr txBox="1"/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Consider a TAC of the form A = B op C. The </a:t>
            </a:r>
            <a:r>
              <a:rPr lang="en-US" b="1"/>
              <a:t>final code generation algorithm</a:t>
            </a:r>
            <a:r>
              <a:rPr lang="en-US"/>
              <a:t> is given as follows:</a:t>
            </a:r>
            <a:endParaRPr lang="en-US"/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Invoke get_register function to determine the location where computation is performed.</a:t>
            </a:r>
            <a:endParaRPr lang="en-US"/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Consult the address descriptor for B to find B’ the location of B. Perform the operation mov (B’,L).</a:t>
            </a:r>
            <a:endParaRPr lang="en-US"/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Generate op C’,L  where C’ is the current location of C.</a:t>
            </a:r>
            <a:endParaRPr lang="en-US"/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 current value of B or C have no next uses and are not alive from the exit of the block alter that register descriptor so that registers do not have B or C after the operations.</a:t>
            </a:r>
            <a:endParaRPr lang="en-US"/>
          </a:p>
          <a:p>
            <a:pPr marL="342900" lvl="0" indent="-15494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body" idx="1"/>
          </p:nvPr>
        </p:nvSpPr>
        <p:spPr>
          <a:xfrm>
            <a:off x="457200" y="228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W=A-B + A-C + A-C + A-C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 The TAC is given below: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T=A-B   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U=A-C  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V=T+U  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W=V+U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graphicFrame>
        <p:nvGraphicFramePr>
          <p:cNvPr id="145" name="Google Shape;145;p23"/>
          <p:cNvGraphicFramePr/>
          <p:nvPr/>
        </p:nvGraphicFramePr>
        <p:xfrm>
          <a:off x="1676400" y="1600200"/>
          <a:ext cx="7467600" cy="3000000"/>
        </p:xfrm>
        <a:graphic>
          <a:graphicData uri="http://schemas.openxmlformats.org/drawingml/2006/table">
            <a:tbl>
              <a:tblPr>
                <a:noFill/>
                <a:tableStyleId>{573FF5F8-3B5C-4D9E-9F93-65DA1CA74D50}</a:tableStyleId>
              </a:tblPr>
              <a:tblGrid>
                <a:gridCol w="1524000"/>
                <a:gridCol w="2209800"/>
                <a:gridCol w="1866900"/>
                <a:gridCol w="186690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statement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Code generated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Reg. desc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Addr. Desc.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T=A-B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MOV A,R0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SUB R0,B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R0 has A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R0 has A-B=T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 is in R0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U=A-C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MOV A,R1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SUB  R1,C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R1 has A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R1 has U=A-C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 is in R1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V=T+U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ADD R0,R1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R0 has T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R1 has U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V is in R0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W=V+U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ADD R0,R1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STORE R0,W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R0 has V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R1 has U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W is in R0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body" idx="1"/>
          </p:nvPr>
        </p:nvSpPr>
        <p:spPr>
          <a:xfrm>
            <a:off x="381000" y="304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W=(A+B)+(A-C)+(A-C)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TAC is: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T1:=A+B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T2:=A-C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T3:=T2+T2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W:=T3+T2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2362200" y="1143000"/>
          <a:ext cx="6629400" cy="4267200"/>
        </p:xfrm>
        <a:graphic>
          <a:graphicData uri="http://schemas.openxmlformats.org/drawingml/2006/table">
            <a:tbl>
              <a:tblPr>
                <a:noFill/>
                <a:tableStyleId>{573FF5F8-3B5C-4D9E-9F93-65DA1CA74D50}</a:tableStyleId>
              </a:tblPr>
              <a:tblGrid>
                <a:gridCol w="1658875"/>
                <a:gridCol w="1781100"/>
                <a:gridCol w="1700275"/>
                <a:gridCol w="1489150"/>
              </a:tblGrid>
              <a:tr h="9255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Statement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Code generated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Register Descriptor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Address Descriptor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390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T1:=A-B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MOV A,R0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ADD  R0, B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R0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T1 in R0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255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T2:=A-C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MOV A,R1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SUB  R1, C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R1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T2 in R1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0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T3:=T1+T2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ADD R1,R0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R0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T3 in R0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467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W:=T3+T2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ADD R1,R0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MOV RO,W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R0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T3 in R0</a:t>
                      </a:r>
                      <a:endParaRPr sz="2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Issues in code generation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91" name="Google Shape;91;p14"/>
          <p:cNvSpPr txBox="1"/>
          <p:nvPr>
            <p:ph type="body" idx="1"/>
          </p:nvPr>
        </p:nvSpPr>
        <p:spPr>
          <a:xfrm>
            <a:off x="381000" y="838200"/>
            <a:ext cx="83820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>
                <a:solidFill>
                  <a:srgbClr val="C00000"/>
                </a:solidFill>
              </a:rPr>
              <a:t>Input to </a:t>
            </a:r>
            <a:r>
              <a:rPr lang="en-US" sz="2400"/>
              <a:t>the code generator is </a:t>
            </a:r>
            <a:r>
              <a:rPr lang="en-US" sz="2400">
                <a:solidFill>
                  <a:srgbClr val="C00000"/>
                </a:solidFill>
              </a:rPr>
              <a:t>intermediate code </a:t>
            </a:r>
            <a:r>
              <a:rPr lang="en-US" sz="2400"/>
              <a:t>and the </a:t>
            </a:r>
            <a:r>
              <a:rPr lang="en-US" sz="2400">
                <a:solidFill>
                  <a:srgbClr val="C00000"/>
                </a:solidFill>
              </a:rPr>
              <a:t>symbol table </a:t>
            </a:r>
            <a:r>
              <a:rPr lang="en-US" sz="2400"/>
              <a:t>that determines the run-time addresses of the data objects. Semantic errors and syntactic errors are corrected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 b="1">
                <a:solidFill>
                  <a:srgbClr val="C00000"/>
                </a:solidFill>
              </a:rPr>
              <a:t>Target program </a:t>
            </a:r>
            <a:r>
              <a:rPr lang="en-US" sz="2400"/>
              <a:t>– </a:t>
            </a:r>
            <a:endParaRPr lang="en-US" sz="24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absolute code – easy to lad in a fixed location, but cannot be relocated</a:t>
            </a:r>
            <a:endParaRPr lang="en-US" sz="24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Relocatable code – linking loader is used – adv – relocatable code ,but disadv – overhead</a:t>
            </a:r>
            <a:endParaRPr lang="en-US" sz="24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Assembly code – separate assembler should be used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 b="1">
                <a:solidFill>
                  <a:srgbClr val="C00000"/>
                </a:solidFill>
              </a:rPr>
              <a:t>Memory Management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deals with mapping of data objects to their run-time memory.</a:t>
            </a:r>
            <a:endParaRPr lang="en-US" sz="24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Absolute – object addresses (offsets) are given</a:t>
            </a:r>
            <a:endParaRPr lang="en-US" sz="24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Relocatable – add offset to address of the instruction / register</a:t>
            </a:r>
            <a:endParaRPr lang="en-US" sz="24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If forward jump – addresses of TAC will not be known - backpatching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body" idx="1"/>
          </p:nvPr>
        </p:nvSpPr>
        <p:spPr>
          <a:xfrm>
            <a:off x="457200" y="304800"/>
            <a:ext cx="8229600" cy="582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1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 b="1">
                <a:solidFill>
                  <a:srgbClr val="C00000"/>
                </a:solidFill>
              </a:rPr>
              <a:t>Instruction Selection</a:t>
            </a:r>
            <a:r>
              <a:rPr lang="en-US" sz="2400"/>
              <a:t>: The instruction set of the target machine should be uniform and complete. </a:t>
            </a:r>
            <a:endParaRPr lang="en-US" sz="24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–"/>
            </a:pPr>
            <a:r>
              <a:rPr lang="en-US" sz="2400">
                <a:solidFill>
                  <a:srgbClr val="C00000"/>
                </a:solidFill>
              </a:rPr>
              <a:t>Instruction speed </a:t>
            </a:r>
            <a:r>
              <a:rPr lang="en-US" sz="2400"/>
              <a:t>determine the efficiency of CG</a:t>
            </a:r>
            <a:endParaRPr sz="24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Direct translation of TAC to assembly code may result in </a:t>
            </a:r>
            <a:r>
              <a:rPr lang="en-US" sz="2400">
                <a:solidFill>
                  <a:srgbClr val="C00000"/>
                </a:solidFill>
              </a:rPr>
              <a:t>redundant instructions</a:t>
            </a:r>
            <a:endParaRPr sz="2400">
              <a:solidFill>
                <a:srgbClr val="C00000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–"/>
            </a:pPr>
            <a:r>
              <a:rPr lang="en-US" sz="2400" b="1">
                <a:solidFill>
                  <a:srgbClr val="C00000"/>
                </a:solidFill>
              </a:rPr>
              <a:t>a:=b+c</a:t>
            </a:r>
            <a:endParaRPr sz="2400" b="1">
              <a:solidFill>
                <a:srgbClr val="C00000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–"/>
            </a:pPr>
            <a:r>
              <a:rPr lang="en-US" sz="2400" b="1">
                <a:solidFill>
                  <a:srgbClr val="C00000"/>
                </a:solidFill>
              </a:rPr>
              <a:t>d:=a+e</a:t>
            </a:r>
            <a:endParaRPr sz="2400" b="1">
              <a:solidFill>
                <a:srgbClr val="C00000"/>
              </a:solidFill>
            </a:endParaRPr>
          </a:p>
          <a:p>
            <a:pPr marL="16002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MOV   b,R0</a:t>
            </a:r>
            <a:endParaRPr lang="en-US" sz="2400"/>
          </a:p>
          <a:p>
            <a:pPr marL="16002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ADD    c,R0</a:t>
            </a:r>
            <a:endParaRPr sz="2400"/>
          </a:p>
          <a:p>
            <a:pPr marL="1600200" lvl="3" indent="-2286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>
                <a:solidFill>
                  <a:srgbClr val="C00000"/>
                </a:solidFill>
              </a:rPr>
              <a:t>MOV    R0,a</a:t>
            </a:r>
            <a:endParaRPr sz="2400">
              <a:solidFill>
                <a:srgbClr val="C00000"/>
              </a:solidFill>
            </a:endParaRPr>
          </a:p>
          <a:p>
            <a:pPr marL="1600200" lvl="3" indent="-2286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>
                <a:solidFill>
                  <a:srgbClr val="C00000"/>
                </a:solidFill>
              </a:rPr>
              <a:t>MOV    a,R0</a:t>
            </a:r>
            <a:endParaRPr sz="2400">
              <a:solidFill>
                <a:srgbClr val="C00000"/>
              </a:solidFill>
            </a:endParaRPr>
          </a:p>
          <a:p>
            <a:pPr marL="16002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ADD     e,R0</a:t>
            </a:r>
            <a:endParaRPr sz="2400"/>
          </a:p>
          <a:p>
            <a:pPr marL="16002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MOV     R0,d</a:t>
            </a:r>
            <a:endParaRPr sz="24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–"/>
            </a:pPr>
            <a:r>
              <a:rPr lang="en-US" sz="2400">
                <a:solidFill>
                  <a:srgbClr val="C00000"/>
                </a:solidFill>
              </a:rPr>
              <a:t>rich instruction set </a:t>
            </a:r>
            <a:r>
              <a:rPr lang="en-US" sz="2400"/>
              <a:t>(for eg. INC instruction) then the TAC a:=a+1 can be INC a,  </a:t>
            </a:r>
            <a:endParaRPr lang="en-US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</a:t>
            </a:r>
            <a:endParaRPr lang="en-US" sz="2400"/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body" idx="1"/>
          </p:nvPr>
        </p:nvSpPr>
        <p:spPr>
          <a:xfrm>
            <a:off x="457200" y="304800"/>
            <a:ext cx="8229600" cy="582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 b="1">
                <a:solidFill>
                  <a:srgbClr val="C00000"/>
                </a:solidFill>
              </a:rPr>
              <a:t>Register Allocation</a:t>
            </a:r>
            <a:r>
              <a:rPr lang="en-US" sz="2400">
                <a:solidFill>
                  <a:srgbClr val="C00000"/>
                </a:solidFill>
              </a:rPr>
              <a:t>: </a:t>
            </a:r>
            <a:r>
              <a:rPr lang="en-US" sz="2400"/>
              <a:t>Instructions using register operands are faster than instructions using memory operands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Register allocation:</a:t>
            </a:r>
            <a:r>
              <a:rPr lang="en-US" sz="2400"/>
              <a:t> This is a register selection process in which we select the set of variables that will reside in register. 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Register assignment:</a:t>
            </a:r>
            <a:r>
              <a:rPr lang="en-US" sz="2400"/>
              <a:t> Here we pick the register that contains variable. Note that this is a </a:t>
            </a:r>
            <a:r>
              <a:rPr lang="en-US" sz="2400">
                <a:solidFill>
                  <a:srgbClr val="C00000"/>
                </a:solidFill>
              </a:rPr>
              <a:t>NP-Complete problem. </a:t>
            </a:r>
            <a:endParaRPr sz="2400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 b="1">
                <a:solidFill>
                  <a:srgbClr val="C00000"/>
                </a:solidFill>
              </a:rPr>
              <a:t>Choice of evaluation order</a:t>
            </a:r>
            <a:r>
              <a:rPr lang="en-US" sz="2400" b="1"/>
              <a:t>:</a:t>
            </a:r>
            <a:r>
              <a:rPr lang="en-US" sz="2400"/>
              <a:t> An efficient order of  computations is also an important issue in code generation. </a:t>
            </a:r>
            <a:r>
              <a:rPr lang="en-US" sz="2400">
                <a:solidFill>
                  <a:srgbClr val="C00000"/>
                </a:solidFill>
              </a:rPr>
              <a:t>Reducing the number of loads and stores improves the speed of code generation.</a:t>
            </a:r>
            <a:endParaRPr sz="2400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 b="1">
                <a:solidFill>
                  <a:srgbClr val="C00000"/>
                </a:solidFill>
              </a:rPr>
              <a:t>Generation of correct code</a:t>
            </a:r>
            <a:r>
              <a:rPr lang="en-US" sz="2400" b="1"/>
              <a:t>:</a:t>
            </a:r>
            <a:r>
              <a:rPr lang="en-US" sz="2400"/>
              <a:t> target code should perform the desired task and it should be error free</a:t>
            </a:r>
            <a:endParaRPr lang="en-US"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C00000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457200" y="274638"/>
            <a:ext cx="822960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Target machine characteristics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07" name="Google Shape;107;p17"/>
          <p:cNvSpPr txBox="1"/>
          <p:nvPr>
            <p:ph type="body" idx="1"/>
          </p:nvPr>
        </p:nvSpPr>
        <p:spPr>
          <a:xfrm>
            <a:off x="304800" y="838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is byte addressable. 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has 4 bytes per word. 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16 to 32  general purpose registers (R0, R1,…,Rn-1). 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instructions have two addresses for source operands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Op source, dest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>
                <a:solidFill>
                  <a:srgbClr val="C00000"/>
                </a:solidFill>
              </a:rPr>
              <a:t>Addressing modes</a:t>
            </a:r>
            <a:endParaRPr sz="2400">
              <a:solidFill>
                <a:srgbClr val="C00000"/>
              </a:solidFill>
            </a:endParaRPr>
          </a:p>
        </p:txBody>
      </p:sp>
      <p:graphicFrame>
        <p:nvGraphicFramePr>
          <p:cNvPr id="108" name="Google Shape;108;p17"/>
          <p:cNvGraphicFramePr/>
          <p:nvPr/>
        </p:nvGraphicFramePr>
        <p:xfrm>
          <a:off x="533400" y="3657600"/>
          <a:ext cx="3657600" cy="3000000"/>
        </p:xfrm>
        <a:graphic>
          <a:graphicData uri="http://schemas.openxmlformats.org/drawingml/2006/table">
            <a:tbl>
              <a:tblPr>
                <a:noFill/>
                <a:tableStyleId>{DC6287AF-3111-4C28-8263-6A6598BCFE09}</a:tableStyleId>
              </a:tblPr>
              <a:tblGrid>
                <a:gridCol w="1219200"/>
                <a:gridCol w="1676400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MODE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EXAMPLE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ADDED-COST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Absolute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ADD R</a:t>
                      </a:r>
                      <a:r>
                        <a:rPr lang="en-US" sz="1800" u="none" strike="noStrike" cap="none" baseline="-25000"/>
                        <a:t>0</a:t>
                      </a:r>
                      <a:r>
                        <a:rPr lang="en-US" sz="1800" u="none" strike="noStrike" cap="none"/>
                        <a:t>, R</a:t>
                      </a:r>
                      <a:r>
                        <a:rPr lang="en-US" sz="1800" u="none" strike="noStrike" cap="none" baseline="-25000"/>
                        <a:t>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C00000"/>
                          </a:solidFill>
                        </a:rPr>
                        <a:t>register</a:t>
                      </a:r>
                      <a:endParaRPr sz="1800" u="none" strike="noStrike" cap="none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C00000"/>
                          </a:solidFill>
                        </a:rPr>
                        <a:t>ADD temp, R</a:t>
                      </a:r>
                      <a:r>
                        <a:rPr lang="en-US" sz="1800" u="none" strike="noStrike" cap="none" baseline="-25000">
                          <a:solidFill>
                            <a:srgbClr val="C00000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C00000"/>
                          </a:solidFill>
                        </a:rPr>
                        <a:t>0</a:t>
                      </a:r>
                      <a:endParaRPr sz="1800" u="none" strike="noStrike" cap="none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Index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ADD 100(R</a:t>
                      </a:r>
                      <a:r>
                        <a:rPr lang="en-US" sz="1800" u="none" strike="noStrike" cap="none" baseline="-25000"/>
                        <a:t>2</a:t>
                      </a:r>
                      <a:r>
                        <a:rPr lang="en-US" sz="1800" u="none" strike="noStrike" cap="none"/>
                        <a:t>), R</a:t>
                      </a:r>
                      <a:r>
                        <a:rPr lang="en-US" sz="1800" u="none" strike="noStrike" cap="none" baseline="-25000"/>
                        <a:t>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C00000"/>
                          </a:solidFill>
                        </a:rPr>
                        <a:t>Indirect register</a:t>
                      </a:r>
                      <a:endParaRPr sz="1800" u="none" strike="noStrike" cap="none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C00000"/>
                          </a:solidFill>
                        </a:rPr>
                        <a:t>ADD * R</a:t>
                      </a:r>
                      <a:r>
                        <a:rPr lang="en-US" sz="1800" u="none" strike="noStrike" cap="none" baseline="-2500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1800" u="none" strike="noStrike" cap="none">
                          <a:solidFill>
                            <a:srgbClr val="C00000"/>
                          </a:solidFill>
                        </a:rPr>
                        <a:t>, R</a:t>
                      </a:r>
                      <a:r>
                        <a:rPr lang="en-US" sz="1800" u="none" strike="noStrike" cap="none" baseline="-25000">
                          <a:solidFill>
                            <a:srgbClr val="C00000"/>
                          </a:solidFill>
                        </a:rPr>
                        <a:t>1</a:t>
                      </a:r>
                      <a:endParaRPr sz="1800" u="none" strike="noStrike" cap="none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C00000"/>
                          </a:solidFill>
                        </a:rPr>
                        <a:t>0</a:t>
                      </a:r>
                      <a:endParaRPr sz="1800" u="none" strike="noStrike" cap="none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Indirect Index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ADD * 100(R</a:t>
                      </a:r>
                      <a:r>
                        <a:rPr lang="en-US" sz="1800" u="none" strike="noStrike" cap="none" baseline="-25000"/>
                        <a:t>2</a:t>
                      </a:r>
                      <a:r>
                        <a:rPr lang="en-US" sz="1800" u="none" strike="noStrike" cap="none"/>
                        <a:t>), R</a:t>
                      </a:r>
                      <a:r>
                        <a:rPr lang="en-US" sz="1800" u="none" strike="noStrike" cap="none" baseline="-25000"/>
                        <a:t>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Immediate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ADD # 3, R</a:t>
                      </a:r>
                      <a:r>
                        <a:rPr lang="en-US" sz="1800" u="none" strike="noStrike" cap="none" baseline="-25000"/>
                        <a:t>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17"/>
          <p:cNvSpPr/>
          <p:nvPr/>
        </p:nvSpPr>
        <p:spPr>
          <a:xfrm>
            <a:off x="4800600" y="2895600"/>
            <a:ext cx="3352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cost of instruction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= 1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+ cost associated for the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source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and </a:t>
            </a:r>
            <a:r>
              <a:rPr lang="en-US" sz="18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destination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address mode</a:t>
            </a:r>
            <a:endParaRPr lang="en-US"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4800600" y="3886200"/>
            <a:ext cx="43434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MOV * 4 (R</a:t>
            </a:r>
            <a:r>
              <a:rPr lang="en-US" sz="1600" b="0" i="0" u="none" strike="noStrike" cap="none" baseline="-25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), M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600" b="0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cost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 1 + indirect index +  memory address</a:t>
            </a:r>
            <a:b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       = 1 + 1 + 1 = </a:t>
            </a:r>
            <a:r>
              <a:rPr lang="en-US" sz="1600" b="0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 </a:t>
            </a:r>
            <a:endParaRPr lang="en-US" sz="1600" b="0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MOV   *R1, *R0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ADD    *R1, *R0</a:t>
            </a:r>
            <a:endParaRPr sz="1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Cost = 1+ 1 = 2</a:t>
            </a:r>
            <a:endParaRPr sz="1600" b="0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Code generation algorithm</a:t>
            </a:r>
            <a:endParaRPr lang="en-US"/>
          </a:p>
        </p:txBody>
      </p:sp>
      <p:sp>
        <p:nvSpPr>
          <p:cNvPr id="116" name="Google Shape;116;p18"/>
          <p:cNvSpPr txBox="1"/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For each block DS are</a:t>
            </a:r>
            <a:endParaRPr lang="en-US" b="1"/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register descriptor</a:t>
            </a:r>
            <a:r>
              <a:rPr lang="en-US"/>
              <a:t> containing the list of variables currently stored in this register.</a:t>
            </a:r>
            <a:endParaRPr lang="en-US"/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address descriptor</a:t>
            </a:r>
            <a:r>
              <a:rPr lang="en-US"/>
              <a:t> containing the list of locations where this variable is currently stored – Reg &amp; memory</a:t>
            </a:r>
            <a:endParaRPr lang="en-US"/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are basically three parts on code generation. 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Choosing registers  - GetReg()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Generating instructions 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Managing descriptors </a:t>
            </a:r>
            <a:endParaRPr lang="en-US"/>
          </a:p>
          <a:p>
            <a:pPr marL="342900" lvl="0" indent="-15494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body" idx="1"/>
          </p:nvPr>
        </p:nvSpPr>
        <p:spPr>
          <a:xfrm>
            <a:off x="457200" y="228600"/>
            <a:ext cx="8229600" cy="58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Given a TAC,  OP x, y (i.e., x = x OP y), generation of machine instructions proceeds as follows. </a:t>
            </a:r>
            <a:endParaRPr lang="en-US"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Call getReg(OP x, y) to get R</a:t>
            </a:r>
            <a:r>
              <a:rPr lang="en-US" sz="2000" baseline="-25000"/>
              <a:t>x</a:t>
            </a:r>
            <a:r>
              <a:rPr lang="en-US" sz="2000"/>
              <a:t> and R</a:t>
            </a:r>
            <a:r>
              <a:rPr lang="en-US" sz="2000" baseline="-25000"/>
              <a:t>y</a:t>
            </a:r>
            <a:r>
              <a:rPr lang="en-US" sz="2000"/>
              <a:t>, the registers to be used for x and y respectively. GetReg merely selects the registers, it does not guarantee that the desired values are present in these registers.</a:t>
            </a:r>
            <a:endParaRPr lang="en-US"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Check the register descriptor for R</a:t>
            </a:r>
            <a:r>
              <a:rPr lang="en-US" sz="2000" baseline="-25000"/>
              <a:t>y</a:t>
            </a:r>
            <a:r>
              <a:rPr lang="en-US" sz="2000"/>
              <a:t>. If y is not present in R</a:t>
            </a:r>
            <a:r>
              <a:rPr lang="en-US" sz="2000" baseline="-25000"/>
              <a:t>y</a:t>
            </a:r>
            <a:r>
              <a:rPr lang="en-US" sz="2000"/>
              <a:t>, check the address descriptor for y and issue   LD R</a:t>
            </a:r>
            <a:r>
              <a:rPr lang="en-US" sz="2000" baseline="-25000"/>
              <a:t>y</a:t>
            </a:r>
            <a:r>
              <a:rPr lang="en-US" sz="2000"/>
              <a:t>, y</a:t>
            </a:r>
            <a:endParaRPr lang="en-US"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Similar treatment is done for R</a:t>
            </a:r>
            <a:r>
              <a:rPr lang="en-US" sz="2000" baseline="-25000"/>
              <a:t>x</a:t>
            </a:r>
            <a:r>
              <a:rPr lang="en-US" sz="2000"/>
              <a:t>.</a:t>
            </a:r>
            <a:endParaRPr lang="en-US"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Generate the instruction OP R</a:t>
            </a:r>
            <a:r>
              <a:rPr lang="en-US" sz="2000" baseline="-25000"/>
              <a:t>x</a:t>
            </a:r>
            <a:r>
              <a:rPr lang="en-US" sz="2000"/>
              <a:t>, R</a:t>
            </a:r>
            <a:r>
              <a:rPr lang="en-US" sz="2000" baseline="-25000"/>
              <a:t>y</a:t>
            </a:r>
            <a:r>
              <a:rPr lang="en-US" sz="2000"/>
              <a:t> </a:t>
            </a:r>
            <a:endParaRPr sz="20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the TAC is x = y,</a:t>
            </a:r>
            <a:endParaRPr lang="en-US" sz="24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Call getReg(OP x, y) to get R</a:t>
            </a:r>
            <a:r>
              <a:rPr lang="en-US" sz="2000" baseline="-25000"/>
              <a:t>x</a:t>
            </a:r>
            <a:r>
              <a:rPr lang="en-US" sz="2000"/>
              <a:t> and R</a:t>
            </a:r>
            <a:r>
              <a:rPr lang="en-US" sz="2000" baseline="-25000"/>
              <a:t>y</a:t>
            </a:r>
            <a:r>
              <a:rPr lang="en-US" sz="2000"/>
              <a:t>, the registers to be used for x and y respectively.</a:t>
            </a:r>
            <a:endParaRPr lang="en-US"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Check the register descriptor for R</a:t>
            </a:r>
            <a:r>
              <a:rPr lang="en-US" sz="2000" baseline="-25000"/>
              <a:t>y</a:t>
            </a:r>
            <a:r>
              <a:rPr lang="en-US" sz="2000"/>
              <a:t>. If y is not present in R</a:t>
            </a:r>
            <a:r>
              <a:rPr lang="en-US" sz="2000" baseline="-25000"/>
              <a:t>y</a:t>
            </a:r>
            <a:r>
              <a:rPr lang="en-US" sz="2000"/>
              <a:t>, check the address descriptor for y and issue   LD R</a:t>
            </a:r>
            <a:r>
              <a:rPr lang="en-US" sz="2000" baseline="-25000"/>
              <a:t>y</a:t>
            </a:r>
            <a:r>
              <a:rPr lang="en-US" sz="2000"/>
              <a:t>, y</a:t>
            </a:r>
            <a:endParaRPr lang="en-US" sz="200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STORE Ry in x</a:t>
            </a:r>
            <a:endParaRPr sz="20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286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 sz="3200"/>
              <a:t>Mgmt of Address and Reg descriptors</a:t>
            </a:r>
            <a:endParaRPr sz="3200"/>
          </a:p>
        </p:txBody>
      </p:sp>
      <p:sp>
        <p:nvSpPr>
          <p:cNvPr id="127" name="Google Shape;127;p20"/>
          <p:cNvSpPr txBox="1"/>
          <p:nvPr>
            <p:ph type="body" idx="1"/>
          </p:nvPr>
        </p:nvSpPr>
        <p:spPr>
          <a:xfrm>
            <a:off x="457200" y="6858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9000"/>
              <a:buChar char="•"/>
            </a:pPr>
            <a:r>
              <a:rPr lang="en-US"/>
              <a:t>For R a register, let Desc(R) be its register descriptor. For x a program variable, let Desc(x) be its address descriptor. </a:t>
            </a:r>
            <a:endParaRPr sz="36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9000"/>
              <a:buChar char="•"/>
            </a:pPr>
            <a:r>
              <a:rPr lang="en-US"/>
              <a:t>Load: LD R, x </a:t>
            </a:r>
            <a:endParaRPr sz="3600"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88000"/>
              <a:buChar char="–"/>
            </a:pPr>
            <a:r>
              <a:rPr lang="en-US"/>
              <a:t>Desc(R) = x (removing everything else from Desc(R)) </a:t>
            </a:r>
            <a:endParaRPr sz="3200"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88000"/>
              <a:buChar char="–"/>
            </a:pPr>
            <a:r>
              <a:rPr lang="en-US"/>
              <a:t>Add R to Desc(x) (leaving alone everything else in Desc(x)) </a:t>
            </a:r>
            <a:endParaRPr sz="3200"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88000"/>
              <a:buChar char="–"/>
            </a:pPr>
            <a:r>
              <a:rPr lang="en-US"/>
              <a:t>Remove R from Desc(w) for all w ≠ x  </a:t>
            </a:r>
            <a:endParaRPr sz="32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9000"/>
              <a:buChar char="•"/>
            </a:pPr>
            <a:r>
              <a:rPr lang="en-US"/>
              <a:t>Store: ST x, R </a:t>
            </a:r>
            <a:endParaRPr sz="3600"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88000"/>
              <a:buChar char="–"/>
            </a:pPr>
            <a:r>
              <a:rPr lang="en-US"/>
              <a:t>Add the memory location of x to Desc(x) </a:t>
            </a:r>
            <a:endParaRPr sz="32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9000"/>
              <a:buChar char="•"/>
            </a:pPr>
            <a:r>
              <a:rPr lang="en-US"/>
              <a:t>Operation: OP R</a:t>
            </a:r>
            <a:r>
              <a:rPr lang="en-US" baseline="-25000"/>
              <a:t>x</a:t>
            </a:r>
            <a:r>
              <a:rPr lang="en-US"/>
              <a:t>, R</a:t>
            </a:r>
            <a:r>
              <a:rPr lang="en-US" baseline="-25000"/>
              <a:t>y</a:t>
            </a:r>
            <a:r>
              <a:rPr lang="en-US"/>
              <a:t> implementing the quad OP x, y</a:t>
            </a:r>
            <a:endParaRPr sz="3600"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88000"/>
              <a:buChar char="–"/>
            </a:pPr>
            <a:r>
              <a:rPr lang="en-US"/>
              <a:t>Desc(R</a:t>
            </a:r>
            <a:r>
              <a:rPr lang="en-US" baseline="-25000"/>
              <a:t>x</a:t>
            </a:r>
            <a:r>
              <a:rPr lang="en-US"/>
              <a:t>) = x </a:t>
            </a:r>
            <a:endParaRPr sz="3200"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88000"/>
              <a:buChar char="–"/>
            </a:pPr>
            <a:r>
              <a:rPr lang="en-US"/>
              <a:t>Desc(x) = R</a:t>
            </a:r>
            <a:r>
              <a:rPr lang="en-US" baseline="-25000"/>
              <a:t>x</a:t>
            </a:r>
            <a:r>
              <a:rPr lang="en-US"/>
              <a:t> </a:t>
            </a:r>
            <a:endParaRPr sz="3200"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88000"/>
              <a:buChar char="–"/>
            </a:pPr>
            <a:r>
              <a:rPr lang="en-US"/>
              <a:t>After operation, R</a:t>
            </a:r>
            <a:r>
              <a:rPr lang="en-US" baseline="-25000"/>
              <a:t>x</a:t>
            </a:r>
            <a:r>
              <a:rPr lang="en-US"/>
              <a:t> has R</a:t>
            </a:r>
            <a:r>
              <a:rPr lang="en-US" baseline="-25000"/>
              <a:t>x</a:t>
            </a:r>
            <a:r>
              <a:rPr lang="en-US"/>
              <a:t> OP R</a:t>
            </a:r>
            <a:r>
              <a:rPr lang="en-US" baseline="-25000"/>
              <a:t>y</a:t>
            </a:r>
            <a:endParaRPr sz="32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9000"/>
              <a:buChar char="•"/>
            </a:pPr>
            <a:r>
              <a:rPr lang="en-US"/>
              <a:t>Copy: For x = y after processing the load  </a:t>
            </a:r>
            <a:endParaRPr sz="3600"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88000"/>
              <a:buChar char="–"/>
            </a:pPr>
            <a:r>
              <a:rPr lang="en-US"/>
              <a:t>Add x to Desc(R</a:t>
            </a:r>
            <a:r>
              <a:rPr lang="en-US" b="1" baseline="-25000"/>
              <a:t>y</a:t>
            </a:r>
            <a:r>
              <a:rPr lang="en-US"/>
              <a:t>) (note y not x) </a:t>
            </a:r>
            <a:endParaRPr sz="3200"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Desc(x) = Ry </a:t>
            </a:r>
            <a:endParaRPr lang="en-US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Reuse registers when</a:t>
            </a:r>
            <a:endParaRPr lang="en-US"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Value is not being used subsequently</a:t>
            </a:r>
            <a:endParaRPr lang="en-US"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Value is redefined</a:t>
            </a:r>
            <a:endParaRPr lang="en-US"/>
          </a:p>
          <a:p>
            <a:pPr marL="342900" lvl="0" indent="-342900" algn="l" rtl="0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6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</a:p>
        </p:txBody>
      </p:sp>
      <p:sp>
        <p:nvSpPr>
          <p:cNvPr id="133" name="Google Shape;133;p2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R1  R2  R3    a    b    c    d    e			                                  a    b    c    d    e   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 = b + c      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LD  R1, b      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LD  R2, c  after LD   R1  R2  R3    a    b        c       d    e			      b    c                    b,R1 </a:t>
            </a:r>
            <a:r>
              <a:rPr lang="en-US">
                <a:solidFill>
                  <a:srgbClr val="FF0000"/>
                </a:solidFill>
              </a:rPr>
              <a:t>c,R2</a:t>
            </a:r>
            <a:r>
              <a:rPr lang="en-US"/>
              <a:t>  d    e  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ADD R1, R2  After ADD  R1  R2  R3    a    b    c       d   e			              a   c             R1   b   c,R2  d    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5582</Words>
  <Application>WPS Presentation</Application>
  <PresentationFormat/>
  <Paragraphs>265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Office Theme</vt:lpstr>
      <vt:lpstr>Code Generation</vt:lpstr>
      <vt:lpstr>Issues in code generation</vt:lpstr>
      <vt:lpstr>PowerPoint 演示文稿</vt:lpstr>
      <vt:lpstr>PowerPoint 演示文稿</vt:lpstr>
      <vt:lpstr>Target machine characteristics</vt:lpstr>
      <vt:lpstr>Code generation algorithm</vt:lpstr>
      <vt:lpstr>PowerPoint 演示文稿</vt:lpstr>
      <vt:lpstr>Mgmt of Address and Reg descriptors</vt:lpstr>
      <vt:lpstr>PowerPoint 演示文稿</vt:lpstr>
      <vt:lpstr>Code Generation Algorithm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</dc:title>
  <dc:creator/>
  <cp:lastModifiedBy>HOD</cp:lastModifiedBy>
  <cp:revision>1</cp:revision>
  <dcterms:created xsi:type="dcterms:W3CDTF">2023-03-23T05:34:15Z</dcterms:created>
  <dcterms:modified xsi:type="dcterms:W3CDTF">2023-03-23T05:34:15Z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BC3F390F707F4819A5A0B51E96922225</vt:lpwstr>
  </property>
  <property fmtid="{D5CDD505-2E9C-101B-9397-08002B2CF9AE}" pid="3" name="KSOProductBuildVer">
    <vt:lpwstr>1033-11.2.0.11417</vt:lpwstr>
  </property>
</Properties>
</file>